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b2ccf3a0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b2ccf3a0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b2ccf3a0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2ccf3a0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2ccf3a0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2ccf3a0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b2ccf3a0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b2ccf3a0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2ccf3a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2ccf3a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2ccf3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2ccf3a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2ccf3a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2ccf3a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2ccf3a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2ccf3a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2ccf3a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2ccf3a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2ccf3a0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2ccf3a0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2ccf3a0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2ccf3a0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2ccf3a0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2ccf3a0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Black-box_tes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JavaScript Functional Test with Intern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Speaker: NC Patro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test setup</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Configure the intern.json file for</a:t>
            </a:r>
            <a:r>
              <a:rPr lang="en"/>
              <a:t> environment.</a:t>
            </a:r>
            <a:endParaRPr/>
          </a:p>
          <a:p>
            <a:pPr indent="-342900" lvl="0" marL="457200" rtl="0" algn="l">
              <a:spcBef>
                <a:spcPts val="0"/>
              </a:spcBef>
              <a:spcAft>
                <a:spcPts val="0"/>
              </a:spcAft>
              <a:buSzPts val="1800"/>
              <a:buChar char="-"/>
            </a:pPr>
            <a:r>
              <a:rPr lang="en"/>
              <a:t>Path of functional test</a:t>
            </a:r>
            <a:endParaRPr/>
          </a:p>
          <a:p>
            <a:pPr indent="-342900" lvl="0" marL="457200" rtl="0" algn="l">
              <a:spcBef>
                <a:spcPts val="0"/>
              </a:spcBef>
              <a:spcAft>
                <a:spcPts val="0"/>
              </a:spcAft>
              <a:buSzPts val="1800"/>
              <a:buChar char="-"/>
            </a:pPr>
            <a:r>
              <a:rPr lang="en"/>
              <a:t>Configure to handle the ES modules</a:t>
            </a:r>
            <a:endParaRPr/>
          </a:p>
          <a:p>
            <a:pPr indent="-342900" lvl="0" marL="457200" rtl="0" algn="l">
              <a:spcBef>
                <a:spcPts val="0"/>
              </a:spcBef>
              <a:spcAft>
                <a:spcPts val="0"/>
              </a:spcAft>
              <a:buSzPts val="1800"/>
              <a:buChar char="-"/>
            </a:pPr>
            <a:r>
              <a:rPr lang="en"/>
              <a:t>Add babel and systemJs libraries to dev dependencies.</a:t>
            </a:r>
            <a:endParaRPr/>
          </a:p>
          <a:p>
            <a:pPr indent="-342900" lvl="0" marL="457200" rtl="0" algn="l">
              <a:spcBef>
                <a:spcPts val="0"/>
              </a:spcBef>
              <a:spcAft>
                <a:spcPts val="0"/>
              </a:spcAft>
              <a:buSzPts val="1800"/>
              <a:buChar char="-"/>
            </a:pPr>
            <a:r>
              <a:rPr lang="en"/>
              <a:t>Write Test against app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Interns’ Leadfoot API</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wrapper on </a:t>
            </a:r>
            <a:r>
              <a:rPr lang="en"/>
              <a:t>top of native WebDriver/Selenium.</a:t>
            </a:r>
            <a:endParaRPr/>
          </a:p>
          <a:p>
            <a:pPr indent="0" lvl="0" marL="0" marR="0" rtl="0" algn="l">
              <a:lnSpc>
                <a:spcPct val="115000"/>
              </a:lnSpc>
              <a:spcBef>
                <a:spcPts val="1600"/>
              </a:spcBef>
              <a:spcAft>
                <a:spcPts val="1600"/>
              </a:spcAft>
              <a:buNone/>
            </a:pPr>
            <a:r>
              <a:rPr lang="en"/>
              <a:t>Leadfoot detects and works around inconsistencies in WebDriver server implementation, Unlike existing WebDriver client libraries that assume the remote server will just do the Right Thing.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7819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Objects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Typically a given page may be used in multiple functional tests, and tests may perform a lot of the same actions on a given page.</a:t>
            </a:r>
            <a:endParaRPr/>
          </a:p>
          <a:p>
            <a:pPr indent="0" lvl="0" marL="0" marR="0" rtl="0" algn="l">
              <a:lnSpc>
                <a:spcPct val="115000"/>
              </a:lnSpc>
              <a:spcBef>
                <a:spcPts val="1600"/>
              </a:spcBef>
              <a:spcAft>
                <a:spcPts val="0"/>
              </a:spcAft>
              <a:buNone/>
            </a:pPr>
            <a:r>
              <a:rPr lang="en"/>
              <a:t>"Page objects" </a:t>
            </a:r>
            <a:r>
              <a:rPr lang="en"/>
              <a:t>are one way of reducing repetition and improving maintainability.</a:t>
            </a:r>
            <a:endParaRPr/>
          </a:p>
          <a:p>
            <a:pPr indent="0" lvl="0" marL="0" marR="0" rtl="0" algn="l">
              <a:lnSpc>
                <a:spcPct val="115000"/>
              </a:lnSpc>
              <a:spcBef>
                <a:spcPts val="1600"/>
              </a:spcBef>
              <a:spcAft>
                <a:spcPts val="0"/>
              </a:spcAft>
              <a:buNone/>
            </a:pPr>
            <a:r>
              <a:rPr lang="en"/>
              <a:t>Each page object function returns a function.</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Keywords</a:t>
            </a:r>
            <a:endParaRPr/>
          </a:p>
        </p:txBody>
      </p:sp>
      <p:sp>
        <p:nvSpPr>
          <p:cNvPr id="61" name="Google Shape;61;p14"/>
          <p:cNvSpPr txBox="1"/>
          <p:nvPr>
            <p:ph idx="1" type="body"/>
          </p:nvPr>
        </p:nvSpPr>
        <p:spPr>
          <a:xfrm>
            <a:off x="311700" y="1152475"/>
            <a:ext cx="8520600" cy="3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Assertions, Mock, Stub</a:t>
            </a:r>
            <a:endParaRPr/>
          </a:p>
          <a:p>
            <a:pPr indent="0" lvl="0" marL="0" rtl="0" algn="l">
              <a:spcBef>
                <a:spcPts val="1600"/>
              </a:spcBef>
              <a:spcAft>
                <a:spcPts val="0"/>
              </a:spcAft>
              <a:buNone/>
            </a:pPr>
            <a:r>
              <a:rPr lang="en"/>
              <a:t>Test Runner, </a:t>
            </a:r>
            <a:r>
              <a:rPr lang="en"/>
              <a:t>Code Coverage, Test Reports</a:t>
            </a:r>
            <a:endParaRPr/>
          </a:p>
          <a:p>
            <a:pPr indent="0" lvl="0" marL="0" rtl="0" algn="l">
              <a:spcBef>
                <a:spcPts val="1600"/>
              </a:spcBef>
              <a:spcAft>
                <a:spcPts val="0"/>
              </a:spcAft>
              <a:buNone/>
            </a:pPr>
            <a:r>
              <a:rPr lang="en"/>
              <a:t>Benchmarking or </a:t>
            </a:r>
            <a:r>
              <a:rPr lang="en"/>
              <a:t>Performance</a:t>
            </a:r>
            <a:r>
              <a:rPr lang="en"/>
              <a:t> Test</a:t>
            </a:r>
            <a:endParaRPr/>
          </a:p>
          <a:p>
            <a:pPr indent="0" lvl="0" marL="0" rtl="0" algn="l">
              <a:spcBef>
                <a:spcPts val="1600"/>
              </a:spcBef>
              <a:spcAft>
                <a:spcPts val="0"/>
              </a:spcAft>
              <a:buNone/>
            </a:pPr>
            <a:r>
              <a:rPr lang="en"/>
              <a:t>Accessibility Testing</a:t>
            </a:r>
            <a:endParaRPr/>
          </a:p>
          <a:p>
            <a:pPr indent="0" lvl="0" marL="0" rtl="0" algn="l">
              <a:spcBef>
                <a:spcPts val="1600"/>
              </a:spcBef>
              <a:spcAft>
                <a:spcPts val="0"/>
              </a:spcAft>
              <a:buNone/>
            </a:pPr>
            <a:r>
              <a:rPr lang="en"/>
              <a:t>Functional Test or Browser Automation</a:t>
            </a:r>
            <a:endParaRPr/>
          </a:p>
          <a:p>
            <a:pPr indent="0" lvl="0" marL="0" rtl="0" algn="l">
              <a:spcBef>
                <a:spcPts val="1600"/>
              </a:spcBef>
              <a:spcAft>
                <a:spcPts val="0"/>
              </a:spcAft>
              <a:buNone/>
            </a:pPr>
            <a:r>
              <a:rPr lang="en"/>
              <a:t>TDD, BDD</a:t>
            </a:r>
            <a:endParaRPr/>
          </a:p>
          <a:p>
            <a:pPr indent="0" lvl="0" marL="0" rtl="0" algn="l">
              <a:spcBef>
                <a:spcPts val="1600"/>
              </a:spcBef>
              <a:spcAft>
                <a:spcPts val="0"/>
              </a:spcAft>
              <a:buNone/>
            </a:pPr>
            <a:r>
              <a:rPr lang="en"/>
              <a:t>Continuous</a:t>
            </a:r>
            <a:r>
              <a:rPr lang="en"/>
              <a:t> Integration (CI)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Intern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To setup javascript test </a:t>
            </a:r>
            <a:r>
              <a:rPr lang="en"/>
              <a:t>environment</a:t>
            </a:r>
            <a:r>
              <a:rPr lang="en"/>
              <a:t>, we assembles or put multiple tools and libraries.</a:t>
            </a:r>
            <a:endParaRPr/>
          </a:p>
          <a:p>
            <a:pPr indent="0" lvl="0" marL="0" rtl="0" algn="l">
              <a:spcBef>
                <a:spcPts val="1600"/>
              </a:spcBef>
              <a:spcAft>
                <a:spcPts val="0"/>
              </a:spcAft>
              <a:buNone/>
            </a:pPr>
            <a:r>
              <a:rPr lang="en"/>
              <a:t>- We put some time and effort to </a:t>
            </a:r>
            <a:r>
              <a:rPr lang="en"/>
              <a:t>research</a:t>
            </a:r>
            <a:r>
              <a:rPr lang="en"/>
              <a:t> which component should be used and how to fit that in our testing ecosystem.</a:t>
            </a:r>
            <a:endParaRPr/>
          </a:p>
          <a:p>
            <a:pPr indent="0" lvl="0" marL="0" rtl="0" algn="l">
              <a:spcBef>
                <a:spcPts val="1600"/>
              </a:spcBef>
              <a:spcAft>
                <a:spcPts val="0"/>
              </a:spcAft>
              <a:buNone/>
            </a:pPr>
            <a:r>
              <a:rPr lang="en"/>
              <a:t>- Intern provides </a:t>
            </a:r>
            <a:r>
              <a:rPr lang="en"/>
              <a:t>everything required for testing</a:t>
            </a:r>
            <a:r>
              <a:rPr lang="en"/>
              <a:t> out of the box.</a:t>
            </a:r>
            <a:endParaRPr/>
          </a:p>
          <a:p>
            <a:pPr indent="0" lvl="0" marL="0" rtl="0" algn="l">
              <a:spcBef>
                <a:spcPts val="1600"/>
              </a:spcBef>
              <a:spcAft>
                <a:spcPts val="1600"/>
              </a:spcAft>
              <a:buNone/>
            </a:pPr>
            <a:r>
              <a:rPr lang="en"/>
              <a:t>- Intern helps the team to get started quickly with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Intern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Intern is a complete test system for JavaScript designed to help the developers to write and run consistent, high-quality test cases for JavaScript libraries and applications. It can be used to test any JavaScript code.</a:t>
            </a:r>
            <a:endParaRPr/>
          </a:p>
          <a:p>
            <a:pPr indent="0" lvl="0" marL="0" marR="0" rtl="0" algn="l">
              <a:lnSpc>
                <a:spcPct val="115000"/>
              </a:lnSpc>
              <a:spcBef>
                <a:spcPts val="1600"/>
              </a:spcBef>
              <a:spcAft>
                <a:spcPts val="1600"/>
              </a:spcAft>
              <a:buNone/>
            </a:pPr>
            <a:r>
              <a:rPr lang="en"/>
              <a:t>It comes </a:t>
            </a:r>
            <a:r>
              <a:rPr lang="en"/>
              <a:t>prepackaged</a:t>
            </a:r>
            <a:r>
              <a:rPr lang="en"/>
              <a:t> with best in class defaults for various components.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Intern capable of ?</a:t>
            </a:r>
            <a:endParaRPr/>
          </a:p>
        </p:txBody>
      </p:sp>
      <p:sp>
        <p:nvSpPr>
          <p:cNvPr id="79" name="Google Shape;79;p17"/>
          <p:cNvSpPr txBox="1"/>
          <p:nvPr>
            <p:ph idx="1" type="body"/>
          </p:nvPr>
        </p:nvSpPr>
        <p:spPr>
          <a:xfrm>
            <a:off x="311700" y="1152475"/>
            <a:ext cx="8520600" cy="376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provides </a:t>
            </a:r>
            <a:r>
              <a:rPr lang="en"/>
              <a:t>environment</a:t>
            </a:r>
            <a:r>
              <a:rPr lang="en"/>
              <a:t> to run unit and functional test.</a:t>
            </a:r>
            <a:endParaRPr/>
          </a:p>
          <a:p>
            <a:pPr indent="-342900" lvl="0" marL="457200" rtl="0" algn="l">
              <a:spcBef>
                <a:spcPts val="0"/>
              </a:spcBef>
              <a:spcAft>
                <a:spcPts val="0"/>
              </a:spcAft>
              <a:buSzPts val="1800"/>
              <a:buChar char="-"/>
            </a:pPr>
            <a:r>
              <a:rPr lang="en"/>
              <a:t>Unit and Functional test framework.</a:t>
            </a:r>
            <a:endParaRPr/>
          </a:p>
          <a:p>
            <a:pPr indent="-342900" lvl="0" marL="457200" rtl="0" algn="l">
              <a:spcBef>
                <a:spcPts val="0"/>
              </a:spcBef>
              <a:spcAft>
                <a:spcPts val="0"/>
              </a:spcAft>
              <a:buSzPts val="1800"/>
              <a:buChar char="-"/>
            </a:pPr>
            <a:r>
              <a:rPr lang="en"/>
              <a:t>Its test runner as well.</a:t>
            </a:r>
            <a:endParaRPr/>
          </a:p>
          <a:p>
            <a:pPr indent="-342900" lvl="0" marL="457200" rtl="0" algn="l">
              <a:spcBef>
                <a:spcPts val="0"/>
              </a:spcBef>
              <a:spcAft>
                <a:spcPts val="0"/>
              </a:spcAft>
              <a:buSzPts val="1800"/>
              <a:buChar char="-"/>
            </a:pPr>
            <a:r>
              <a:rPr lang="en"/>
              <a:t>It is capable of Benchmarking and </a:t>
            </a:r>
            <a:r>
              <a:rPr lang="en"/>
              <a:t>Accessibility</a:t>
            </a:r>
            <a:r>
              <a:rPr lang="en"/>
              <a:t> test.</a:t>
            </a:r>
            <a:endParaRPr/>
          </a:p>
          <a:p>
            <a:pPr indent="-342900" lvl="0" marL="457200" rtl="0" algn="l">
              <a:spcBef>
                <a:spcPts val="0"/>
              </a:spcBef>
              <a:spcAft>
                <a:spcPts val="0"/>
              </a:spcAft>
              <a:buSzPts val="1800"/>
              <a:buChar char="-"/>
            </a:pPr>
            <a:r>
              <a:rPr lang="en"/>
              <a:t>We can perform visual </a:t>
            </a:r>
            <a:r>
              <a:rPr lang="en"/>
              <a:t>regression</a:t>
            </a:r>
            <a:r>
              <a:rPr lang="en"/>
              <a:t> test also like styling</a:t>
            </a:r>
            <a:endParaRPr/>
          </a:p>
          <a:p>
            <a:pPr indent="-342900" lvl="0" marL="457200" rtl="0" algn="l">
              <a:spcBef>
                <a:spcPts val="0"/>
              </a:spcBef>
              <a:spcAft>
                <a:spcPts val="0"/>
              </a:spcAft>
              <a:buSzPts val="1800"/>
              <a:buChar char="-"/>
            </a:pPr>
            <a:r>
              <a:rPr lang="en"/>
              <a:t>It can be integrated with CI framework like Travis CI, Jenkins.</a:t>
            </a:r>
            <a:endParaRPr/>
          </a:p>
          <a:p>
            <a:pPr indent="-342900" lvl="0" marL="457200" rtl="0" algn="l">
              <a:spcBef>
                <a:spcPts val="0"/>
              </a:spcBef>
              <a:spcAft>
                <a:spcPts val="0"/>
              </a:spcAft>
              <a:buSzPts val="1800"/>
              <a:buChar char="-"/>
            </a:pPr>
            <a:r>
              <a:rPr lang="en"/>
              <a:t>It supports TDD and BDD testing styles.</a:t>
            </a:r>
            <a:endParaRPr/>
          </a:p>
          <a:p>
            <a:pPr indent="-342900" lvl="0" marL="457200" rtl="0" algn="l">
              <a:spcBef>
                <a:spcPts val="0"/>
              </a:spcBef>
              <a:spcAft>
                <a:spcPts val="0"/>
              </a:spcAft>
              <a:buSzPts val="1800"/>
              <a:buChar char="-"/>
            </a:pPr>
            <a:r>
              <a:rPr lang="en"/>
              <a:t>It provides code coverage and Reporting.</a:t>
            </a:r>
            <a:endParaRPr/>
          </a:p>
          <a:p>
            <a:pPr indent="-342900" lvl="0" marL="457200" rtl="0" algn="l">
              <a:spcBef>
                <a:spcPts val="0"/>
              </a:spcBef>
              <a:spcAft>
                <a:spcPts val="0"/>
              </a:spcAft>
              <a:buSzPts val="1800"/>
              <a:buChar char="-"/>
            </a:pPr>
            <a:r>
              <a:rPr lang="en"/>
              <a:t>Best part is it is integration of their own required components and best available open source components.</a:t>
            </a:r>
            <a:endParaRPr/>
          </a:p>
          <a:p>
            <a:pPr indent="-342900" lvl="0" marL="457200" rtl="0" algn="l">
              <a:spcBef>
                <a:spcPts val="0"/>
              </a:spcBef>
              <a:spcAft>
                <a:spcPts val="0"/>
              </a:spcAft>
              <a:buSzPts val="1800"/>
              <a:buChar char="-"/>
            </a:pPr>
            <a:r>
              <a:rPr lang="en"/>
              <a:t>For user it’s seamless because it provides common interface or wrapper.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 Setup</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a:t>Install Intern with </a:t>
            </a:r>
            <a:r>
              <a:rPr b="1" i="1" lang="en"/>
              <a:t>npm install intern</a:t>
            </a:r>
            <a:endParaRPr/>
          </a:p>
          <a:p>
            <a:pPr indent="-342900" lvl="0" marL="457200" marR="0" rtl="0" algn="l">
              <a:lnSpc>
                <a:spcPct val="115000"/>
              </a:lnSpc>
              <a:spcBef>
                <a:spcPts val="0"/>
              </a:spcBef>
              <a:spcAft>
                <a:spcPts val="0"/>
              </a:spcAft>
              <a:buSzPts val="1800"/>
              <a:buAutoNum type="arabicPeriod"/>
            </a:pPr>
            <a:r>
              <a:rPr lang="en"/>
              <a:t>create intern.json file</a:t>
            </a:r>
            <a:endParaRPr/>
          </a:p>
          <a:p>
            <a:pPr indent="-342900" lvl="0" marL="457200" marR="0" rtl="0" algn="l">
              <a:lnSpc>
                <a:spcPct val="115000"/>
              </a:lnSpc>
              <a:spcBef>
                <a:spcPts val="0"/>
              </a:spcBef>
              <a:spcAft>
                <a:spcPts val="0"/>
              </a:spcAft>
              <a:buSzPts val="1800"/>
              <a:buAutoNum type="arabicPeriod"/>
            </a:pPr>
            <a:r>
              <a:rPr lang="en"/>
              <a:t>Write test in javascript</a:t>
            </a:r>
            <a:endParaRPr/>
          </a:p>
          <a:p>
            <a:pPr indent="-342900" lvl="0" marL="457200" marR="0" rtl="0" algn="l">
              <a:lnSpc>
                <a:spcPct val="115000"/>
              </a:lnSpc>
              <a:spcBef>
                <a:spcPts val="0"/>
              </a:spcBef>
              <a:spcAft>
                <a:spcPts val="0"/>
              </a:spcAft>
              <a:buSzPts val="1800"/>
              <a:buAutoNum type="arabicPeriod"/>
            </a:pPr>
            <a:r>
              <a:rPr lang="en"/>
              <a:t>Run the command </a:t>
            </a:r>
            <a:r>
              <a:rPr b="1" i="1" lang="en"/>
              <a:t>npx intern</a:t>
            </a:r>
            <a:r>
              <a:rPr lang="en"/>
              <a:t> (it use node env)</a:t>
            </a:r>
            <a:endParaRPr/>
          </a:p>
          <a:p>
            <a:pPr indent="-342900" lvl="0" marL="457200" marR="0" rtl="0" algn="l">
              <a:lnSpc>
                <a:spcPct val="115000"/>
              </a:lnSpc>
              <a:spcBef>
                <a:spcPts val="0"/>
              </a:spcBef>
              <a:spcAft>
                <a:spcPts val="0"/>
              </a:spcAft>
              <a:buSzPts val="1800"/>
              <a:buAutoNum type="arabicPeriod"/>
            </a:pPr>
            <a:r>
              <a:rPr b="1" i="1" lang="en"/>
              <a:t>npx intern serveOnly</a:t>
            </a:r>
            <a:r>
              <a:rPr lang="en"/>
              <a:t> can run the tests on browser</a:t>
            </a:r>
            <a:endParaRPr/>
          </a:p>
          <a:p>
            <a:pPr indent="0" lvl="0" marL="0" marR="0" rtl="0" algn="l">
              <a:lnSpc>
                <a:spcPct val="115000"/>
              </a:lnSpc>
              <a:spcBef>
                <a:spcPts val="1600"/>
              </a:spcBef>
              <a:spcAft>
                <a:spcPts val="0"/>
              </a:spcAft>
              <a:buNone/>
            </a:pPr>
            <a:r>
              <a:rPr lang="en"/>
              <a:t>Tests can be written in TypeScript as well.</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vs Functional test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Unit Test:</a:t>
            </a:r>
            <a:endParaRPr/>
          </a:p>
          <a:p>
            <a:pPr indent="457200" lvl="0" marL="0" rtl="0" algn="l">
              <a:lnSpc>
                <a:spcPct val="150000"/>
              </a:lnSpc>
              <a:spcBef>
                <a:spcPts val="1600"/>
              </a:spcBef>
              <a:spcAft>
                <a:spcPts val="0"/>
              </a:spcAft>
              <a:buNone/>
            </a:pPr>
            <a:r>
              <a:rPr lang="en"/>
              <a:t>Test the </a:t>
            </a:r>
            <a:r>
              <a:rPr lang="en"/>
              <a:t>smallest part of an application, called units.</a:t>
            </a:r>
            <a:endParaRPr/>
          </a:p>
          <a:p>
            <a:pPr indent="0" lvl="0" marL="0" rtl="0" algn="l">
              <a:lnSpc>
                <a:spcPct val="150000"/>
              </a:lnSpc>
              <a:spcBef>
                <a:spcPts val="1600"/>
              </a:spcBef>
              <a:spcAft>
                <a:spcPts val="0"/>
              </a:spcAft>
              <a:buNone/>
            </a:pPr>
            <a:r>
              <a:rPr lang="en"/>
              <a:t>Functional Test:</a:t>
            </a:r>
            <a:endParaRPr/>
          </a:p>
          <a:p>
            <a:pPr indent="0" lvl="0" marL="0" rtl="0" algn="l">
              <a:lnSpc>
                <a:spcPct val="150000"/>
              </a:lnSpc>
              <a:spcBef>
                <a:spcPts val="1600"/>
              </a:spcBef>
              <a:spcAft>
                <a:spcPts val="1600"/>
              </a:spcAft>
              <a:buNone/>
            </a:pPr>
            <a:r>
              <a:rPr lang="en"/>
              <a:t>	Test these smallest parts together.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Functional Testing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 </a:t>
            </a:r>
            <a:r>
              <a:rPr lang="en"/>
              <a:t>Functional testing is a type of </a:t>
            </a:r>
            <a:r>
              <a:rPr lang="en">
                <a:uFill>
                  <a:noFill/>
                </a:uFill>
                <a:hlinkClick r:id="rId3"/>
              </a:rPr>
              <a:t>black-box testing</a:t>
            </a:r>
            <a:r>
              <a:rPr lang="en"/>
              <a:t> that bases its test cases on the specifications of the software component under test. Functions are tested by feeding them input and examining the output, and internal program structure is rarely considered. (From Wiki)</a:t>
            </a:r>
            <a:endParaRPr/>
          </a:p>
          <a:p>
            <a:pPr indent="0" lvl="0" marL="0" marR="0" rtl="0" algn="l">
              <a:lnSpc>
                <a:spcPct val="115000"/>
              </a:lnSpc>
              <a:spcBef>
                <a:spcPts val="1600"/>
              </a:spcBef>
              <a:spcAft>
                <a:spcPts val="0"/>
              </a:spcAft>
              <a:buNone/>
            </a:pPr>
            <a:r>
              <a:rPr lang="en"/>
              <a:t>-Functional testing usually describes what the system does</a:t>
            </a:r>
            <a:endParaRPr/>
          </a:p>
          <a:p>
            <a:pPr indent="0" lvl="0" marL="0" marR="0" rtl="0" algn="l">
              <a:lnSpc>
                <a:spcPct val="115000"/>
              </a:lnSpc>
              <a:spcBef>
                <a:spcPts val="1600"/>
              </a:spcBef>
              <a:spcAft>
                <a:spcPts val="0"/>
              </a:spcAft>
              <a:buNone/>
            </a:pPr>
            <a:r>
              <a:rPr lang="en"/>
              <a:t>-Functional testing does not imply that you are testing a function (method) of your module or class. Functional testing tests a slice of functionality of the whole system.</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Functional test works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 (machine where tests are running) sends series of commands to client (where test will be executed like browser) to perform something (like fill the form)</a:t>
            </a:r>
            <a:endParaRPr/>
          </a:p>
          <a:p>
            <a:pPr indent="0" lvl="0" marL="0" rtl="0" algn="l">
              <a:spcBef>
                <a:spcPts val="1600"/>
              </a:spcBef>
              <a:spcAft>
                <a:spcPts val="0"/>
              </a:spcAft>
              <a:buNone/>
            </a:pPr>
            <a:r>
              <a:rPr lang="en"/>
              <a:t>Client sends back the result of those commands or actions to host.</a:t>
            </a:r>
            <a:endParaRPr/>
          </a:p>
          <a:p>
            <a:pPr indent="0" lvl="0" marL="0" rtl="0" algn="l">
              <a:spcBef>
                <a:spcPts val="1600"/>
              </a:spcBef>
              <a:spcAft>
                <a:spcPts val="0"/>
              </a:spcAft>
              <a:buNone/>
            </a:pPr>
            <a:r>
              <a:rPr lang="en"/>
              <a:t>Host decides the output of the test (either pass or fail).</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