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fc521db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fc521db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dfc521db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dfc521db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fc521db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fc521db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fc521db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dfc521db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dfc521db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dfc521db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dfc521db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dfc521db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dfc521db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dfc521db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dfc521db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dfc521db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dfc521db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dfc521db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dfc521db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dfc521db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dfc521db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dfc521db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dfc521db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dfc521db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e03e6f8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e03e6f8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dfc521db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dfc521db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dfc521db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dfc521db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fc521db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fc521db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dfc521db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dfc521db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dfc521db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dfc521db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dfc521db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dfc521db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dfc521db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dfc521db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PPG-DaLiA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Python for Data Analysis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60950" y="45270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Nicolas PICARD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Stochastic Gradient Descent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1225713" y="1926525"/>
            <a:ext cx="31977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2400"/>
              <a:t>Matrice de confusion</a:t>
            </a:r>
            <a:endParaRPr b="1" sz="24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297" y="1811175"/>
            <a:ext cx="3349900" cy="333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Decision Tree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2400"/>
              <a:t>G</a:t>
            </a:r>
            <a:r>
              <a:rPr b="1" lang="fr" sz="2400"/>
              <a:t>rille de recherche</a:t>
            </a:r>
            <a:endParaRPr b="1" sz="24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00" y="2430978"/>
            <a:ext cx="6091550" cy="1106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Decision Tree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1225713" y="1926525"/>
            <a:ext cx="31977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2400"/>
              <a:t>Matrice de confusion</a:t>
            </a:r>
            <a:endParaRPr b="1" sz="2400"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256" y="1777950"/>
            <a:ext cx="3288992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Decision Tree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71900" y="1919075"/>
            <a:ext cx="4194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Courbe de validation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fr"/>
              <a:t>overfitting </a:t>
            </a:r>
            <a:r>
              <a:rPr lang="fr"/>
              <a:t>lorsque </a:t>
            </a:r>
            <a:r>
              <a:rPr b="1" i="1" lang="fr"/>
              <a:t>max_depth</a:t>
            </a:r>
            <a:r>
              <a:rPr lang="fr"/>
              <a:t> &gt; 14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980000"/>
                </a:solidFill>
              </a:rPr>
              <a:t>95%</a:t>
            </a:r>
            <a:r>
              <a:rPr lang="fr"/>
              <a:t> de précision avec </a:t>
            </a:r>
            <a:r>
              <a:rPr b="1" lang="fr"/>
              <a:t>max_depth = 14</a:t>
            </a:r>
            <a:endParaRPr b="1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800" y="19025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Convolutional Neural Network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5803275" y="1911625"/>
            <a:ext cx="2890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L1 </a:t>
            </a:r>
            <a:r>
              <a:rPr lang="fr"/>
              <a:t>- 500 neurons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L2 </a:t>
            </a:r>
            <a:r>
              <a:rPr lang="fr"/>
              <a:t>- 100 neurons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L3 </a:t>
            </a:r>
            <a:r>
              <a:rPr lang="fr"/>
              <a:t>- 50 neurons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L4 </a:t>
            </a:r>
            <a:r>
              <a:rPr lang="fr"/>
              <a:t>- 9 neurons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>
                <a:solidFill>
                  <a:srgbClr val="980000"/>
                </a:solidFill>
              </a:rPr>
              <a:t>89%</a:t>
            </a:r>
            <a:r>
              <a:rPr lang="fr"/>
              <a:t> de précision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11625"/>
            <a:ext cx="5498475" cy="264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Random Forest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2400"/>
              <a:t>Grille de recherche</a:t>
            </a:r>
            <a:endParaRPr b="1" sz="2400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00" y="2408997"/>
            <a:ext cx="6091550" cy="12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Random Forest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1225713" y="1926525"/>
            <a:ext cx="31977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2400"/>
              <a:t>Matrice de confusion</a:t>
            </a:r>
            <a:endParaRPr b="1" sz="2400"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0" y="1832625"/>
            <a:ext cx="3197700" cy="3222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Random Forest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225" y="2920450"/>
            <a:ext cx="2952150" cy="19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625" y="2920450"/>
            <a:ext cx="2952150" cy="19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471900" y="1863375"/>
            <a:ext cx="82221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Plus d’augmentation de précision lorsque </a:t>
            </a:r>
            <a:r>
              <a:rPr b="1" i="1"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n_estimators </a:t>
            </a: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15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Overfitting lorsque </a:t>
            </a:r>
            <a:r>
              <a:rPr b="1" i="1"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max_depth </a:t>
            </a: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&gt; 14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lang="fr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96%</a:t>
            </a: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 précision avec ces paramètres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Importance des variables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400" y="2038450"/>
            <a:ext cx="42291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de nos algorithmes</a:t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25" y="2140900"/>
            <a:ext cx="50387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dataset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690475"/>
            <a:ext cx="8222100" cy="3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2 appareils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fr"/>
              <a:t>RespiBAN</a:t>
            </a:r>
            <a:r>
              <a:rPr lang="fr"/>
              <a:t> (porté à la poitrine)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ACC - données de l’accéléromètre en 3D (x, y, z) </a:t>
            </a:r>
            <a:r>
              <a:rPr b="1" i="1" lang="fr"/>
              <a:t>(f = </a:t>
            </a:r>
            <a:r>
              <a:rPr b="1" i="1" lang="fr"/>
              <a:t>700 Hz</a:t>
            </a:r>
            <a:r>
              <a:rPr b="1" i="1" lang="fr"/>
              <a:t>)</a:t>
            </a:r>
            <a:endParaRPr b="1"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ECG - données de l’électrocardiogramme </a:t>
            </a:r>
            <a:r>
              <a:rPr b="1" i="1" lang="fr"/>
              <a:t>(f = </a:t>
            </a:r>
            <a:r>
              <a:rPr b="1" i="1" lang="fr"/>
              <a:t>700 Hz</a:t>
            </a:r>
            <a:r>
              <a:rPr b="1" i="1" lang="fr"/>
              <a:t>)</a:t>
            </a:r>
            <a:endParaRPr b="1"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Resp - données de la respiration </a:t>
            </a:r>
            <a:r>
              <a:rPr b="1" i="1" lang="fr"/>
              <a:t>(f = </a:t>
            </a:r>
            <a:r>
              <a:rPr b="1" i="1" lang="fr"/>
              <a:t>700 Hz</a:t>
            </a:r>
            <a:r>
              <a:rPr b="1" i="1" lang="fr"/>
              <a:t>)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fr"/>
              <a:t>Empatica E4</a:t>
            </a:r>
            <a:r>
              <a:rPr lang="fr"/>
              <a:t> (porté au poignet)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ACC </a:t>
            </a:r>
            <a:r>
              <a:rPr lang="fr"/>
              <a:t>- données de l’accéléromètre en 3D (x, y, z) </a:t>
            </a:r>
            <a:r>
              <a:rPr b="1" i="1" lang="fr"/>
              <a:t>(f = 32 Hz)</a:t>
            </a:r>
            <a:endParaRPr b="1"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BVP - données du PPG </a:t>
            </a:r>
            <a:r>
              <a:rPr b="1" i="1" lang="fr"/>
              <a:t>(f = 64 Hz)</a:t>
            </a:r>
            <a:endParaRPr b="1"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EDA - données de l’activité électrodermale </a:t>
            </a:r>
            <a:r>
              <a:rPr b="1" i="1" lang="fr"/>
              <a:t>(f = 4 Hz)</a:t>
            </a:r>
            <a:endParaRPr b="1"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Temp - données de la température corporelle </a:t>
            </a:r>
            <a:r>
              <a:rPr b="1" i="1" lang="fr"/>
              <a:t>(f = 4 Hz)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D’autres informations (âge, masse corporelle,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Variable cible - </a:t>
            </a:r>
            <a:r>
              <a:rPr b="1" i="1" lang="fr"/>
              <a:t>activité de la personne</a:t>
            </a:r>
            <a:endParaRPr b="1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API Django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0" y="2067275"/>
            <a:ext cx="8839204" cy="266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API Django - Prédiction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913" y="1752625"/>
            <a:ext cx="2750085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Déterminer l’activité de la personne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Montrer l’importance des différentes variables recueillies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Transformer le modèle en API Django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Sous-échantillonnage à 4 Hz &amp; Binning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96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va aligner nos données avec la freq. la plus basse (Empatica E4 - 4 Hz)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Création de “fenêtres” afin d’obtenir le même nombre de lignes pour chaque variable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Calcul de la valeur moyenne de ces fenêtres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On a notre signal sous-échantillonné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On réalise ensuite un binning sur la variable </a:t>
            </a:r>
            <a:r>
              <a:rPr b="1" i="1" lang="fr" sz="1400"/>
              <a:t>genre:</a:t>
            </a:r>
            <a:endParaRPr b="1" i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on remplace </a:t>
            </a:r>
            <a:r>
              <a:rPr b="1" i="1" lang="fr" sz="1400"/>
              <a:t>m par 0</a:t>
            </a:r>
            <a:r>
              <a:rPr lang="fr" sz="1400"/>
              <a:t> et </a:t>
            </a:r>
            <a:r>
              <a:rPr b="1" i="1" lang="fr" sz="1400"/>
              <a:t>f par 1</a:t>
            </a:r>
            <a:endParaRPr b="1" i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de données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On s’assure que toutes nos variables sont numériques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300" y="1812075"/>
            <a:ext cx="17145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 jeux de test et d’apprentissage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réalise 2 jeux de la manière suivante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Taille de train - 80%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Taille de test - 20%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 Nearest Neighbors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3019200" cy="1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Grille de recherche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fr">
                <a:solidFill>
                  <a:srgbClr val="980000"/>
                </a:solidFill>
              </a:rPr>
              <a:t>78%</a:t>
            </a:r>
            <a:r>
              <a:rPr b="1" lang="fr"/>
              <a:t> </a:t>
            </a:r>
            <a:r>
              <a:rPr lang="fr"/>
              <a:t>de précision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00" y="3045498"/>
            <a:ext cx="6091550" cy="6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 Nearest Neighbors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1225713" y="1926525"/>
            <a:ext cx="31977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2400"/>
              <a:t>Matrice de confusion</a:t>
            </a:r>
            <a:endParaRPr b="1" sz="24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388" y="1777950"/>
            <a:ext cx="3349906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Stochastic Gradient Descent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42921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Grille de recherche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fr">
                <a:solidFill>
                  <a:srgbClr val="980000"/>
                </a:solidFill>
              </a:rPr>
              <a:t>47%</a:t>
            </a:r>
            <a:r>
              <a:rPr b="1" lang="fr"/>
              <a:t> </a:t>
            </a:r>
            <a:r>
              <a:rPr lang="fr"/>
              <a:t>de précision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3047228"/>
            <a:ext cx="6167750" cy="127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292C33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