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3"/>
    <p:restoredTop sz="94658"/>
  </p:normalViewPr>
  <p:slideViewPr>
    <p:cSldViewPr snapToGrid="0">
      <p:cViewPr varScale="1">
        <p:scale>
          <a:sx n="120" d="100"/>
          <a:sy n="12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BA01-208A-2BC7-8C9A-22F2F7B66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D872F-B1A2-A973-DA40-463A07A9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AA91-9E4A-E8AB-7601-FB5815C1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C4B8-1076-C2A1-442F-8C9DB7E7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180D-2053-5E6A-70B3-82D4B15B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DAFB-7259-2DAE-5803-F89C20A9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02809-B155-3880-6F28-FBF74530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C6EA-2B57-F311-13BF-AB66D557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3925-7622-911E-5D98-A408CBF5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95329-12E5-0A78-F4ED-BD702CB8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BD8C-B0D9-A61A-9751-BC1C19D39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F446-162B-8878-42D5-8BE1EC30C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42F91-3024-51D2-71E6-95F0CAF7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3B3A-CABF-18ED-02E3-527E1DE3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6A38-E97E-C2E6-2A4E-E0D91A7D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FA6E-95C2-F115-1CA8-3A4BDE5D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6094-4493-729A-F8CC-14A93531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2D07-8BBE-CBB9-BAF9-02C33545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E20A-5189-1C15-3EBF-74C090AB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8898-A685-F2F8-EB64-96DEBDE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9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2E22-BCBE-BDC2-8F3D-69A81992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5C43A-C675-6593-305F-CF960B57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1A2C-4B53-5C26-9D73-80310AB2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B8132-B334-6A18-1CD6-3B549597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F66B-BF95-3AF7-8DA5-E5C62F44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1869-DDF2-8CD9-2FD1-528D7A72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852B-D48D-239D-D19B-0C547A45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D147-419C-4F53-8EC2-E0E7F19B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EC044-197E-E889-389E-07DD6EC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6BB42-608F-E10E-5AB9-FF41784A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B24EC-5227-861A-1482-CEE642D0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6A24-81A8-DE91-3CEF-C41C2C6B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3224-1FEE-A2CB-2121-287D93DD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A8B71-F6B0-7EF5-C759-F9CAE7A7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4A6B0-D82B-C7AD-F5B6-FF2E5B0C0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BFD57-F00D-4B8A-BA30-59CFF51CB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E5DA-F9DD-B8C6-AC73-F86F576A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84782-241E-40CA-9662-3F3C2646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92ED8-2BF3-C060-8F73-C908D119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D0EF-C663-AAE4-DB57-7C39ADBD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DD589-0312-E2A8-2E3C-1EB3D278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F5FC4-0FBC-8DB9-C842-1507A3F1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8E286-2534-F550-F7E6-9D87DD7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79C66-761C-4D05-7A80-A8B53769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57C17-8E4C-2793-6228-A4407097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B7AFE-2AF8-1F51-EDC1-86965FCA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1174-7A32-DBC0-1273-C3758609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0D7D-7B76-ECC1-A760-5098DEE7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3DCF5-7CA1-F772-15FA-D03BCBC51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04E51-64FC-0A11-40BD-9184421E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F94A-F0C3-259F-804C-C5C5A339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6A9D8-B0D1-D2ED-FD0C-550C6D4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8CB7-20B2-2A14-07BA-CBC80AB3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801A5-5DA4-D645-50FB-A98B92241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21B0A-6F85-A4F3-609C-0326049C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F72DB-5FA1-365D-AED4-35A93D73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91B59-6E2F-9476-A1C5-4F5B9B9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6EBE4-56C2-7F11-DE69-1D1BC7ED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30C84-1149-A10F-EC7B-F3F2DF20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D8F4-CE62-A501-3CFF-FA26CAB3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D72D-43E1-8639-9846-F21C435EF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253491-36A2-B543-95BD-4350078E1BF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6366-285D-9A9C-185E-3234174EE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EE25-9875-27F7-717C-0B867B423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AB387-BBD2-ED4B-9A37-39F5A52E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77A9-1924-D289-B5A1-3C8751DC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014782"/>
            <a:ext cx="7772400" cy="2387600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2450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68EBA-F0F0-5D6F-2C9B-6942859FC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97236C-1CBF-8AF0-A6FF-ADDE3689E905}"/>
              </a:ext>
            </a:extLst>
          </p:cNvPr>
          <p:cNvCxnSpPr>
            <a:cxnSpLocks/>
          </p:cNvCxnSpPr>
          <p:nvPr/>
        </p:nvCxnSpPr>
        <p:spPr>
          <a:xfrm>
            <a:off x="4572000" y="1098381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82A0DF-164E-E10A-8BD1-62F209E0C13D}"/>
              </a:ext>
            </a:extLst>
          </p:cNvPr>
          <p:cNvSpPr txBox="1"/>
          <p:nvPr/>
        </p:nvSpPr>
        <p:spPr>
          <a:xfrm>
            <a:off x="656774" y="2351657"/>
            <a:ext cx="354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used controlled engines to make other valuable things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39D843-3E6D-05C6-E585-D60F7E961C23}"/>
              </a:ext>
            </a:extLst>
          </p:cNvPr>
          <p:cNvSpPr txBox="1"/>
          <p:nvPr/>
        </p:nvSpPr>
        <p:spPr>
          <a:xfrm>
            <a:off x="797068" y="1409148"/>
            <a:ext cx="3352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Beyond cars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D5DD9-98E3-B7BF-D2FF-5161F1AB5C41}"/>
              </a:ext>
            </a:extLst>
          </p:cNvPr>
          <p:cNvSpPr txBox="1"/>
          <p:nvPr/>
        </p:nvSpPr>
        <p:spPr>
          <a:xfrm>
            <a:off x="1370714" y="5588128"/>
            <a:ext cx="211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modern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0D545-A4EB-E531-72A8-EAE5001AED47}"/>
              </a:ext>
            </a:extLst>
          </p:cNvPr>
          <p:cNvSpPr txBox="1"/>
          <p:nvPr/>
        </p:nvSpPr>
        <p:spPr>
          <a:xfrm>
            <a:off x="4779063" y="1409147"/>
            <a:ext cx="422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Beyond </a:t>
            </a:r>
            <a:r>
              <a:rPr lang="en-US" sz="4400" dirty="0" err="1"/>
              <a:t>chatGPT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6CF8BE-A300-B8AC-0BBD-8C49AF425A0E}"/>
              </a:ext>
            </a:extLst>
          </p:cNvPr>
          <p:cNvSpPr txBox="1"/>
          <p:nvPr/>
        </p:nvSpPr>
        <p:spPr>
          <a:xfrm>
            <a:off x="5266363" y="2351657"/>
            <a:ext cx="310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will use transformers to make other valuable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79ED9-072B-D3C8-ABFC-3A0E26AF58D7}"/>
              </a:ext>
            </a:extLst>
          </p:cNvPr>
          <p:cNvSpPr txBox="1"/>
          <p:nvPr/>
        </p:nvSpPr>
        <p:spPr>
          <a:xfrm>
            <a:off x="5305100" y="5588128"/>
            <a:ext cx="303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 Engines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A4BE0-948A-21CB-7FA2-B81173C6C10C}"/>
              </a:ext>
            </a:extLst>
          </p:cNvPr>
          <p:cNvSpPr txBox="1"/>
          <p:nvPr/>
        </p:nvSpPr>
        <p:spPr>
          <a:xfrm>
            <a:off x="1791633" y="5140080"/>
            <a:ext cx="12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Cars led to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DD550-9EEA-7687-6E06-6FFB8F9688A0}"/>
              </a:ext>
            </a:extLst>
          </p:cNvPr>
          <p:cNvSpPr txBox="1"/>
          <p:nvPr/>
        </p:nvSpPr>
        <p:spPr>
          <a:xfrm>
            <a:off x="6071329" y="5140080"/>
            <a:ext cx="149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will lead to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73B8DC-5E86-1A04-C24E-DB5BA0AD884A}"/>
              </a:ext>
            </a:extLst>
          </p:cNvPr>
          <p:cNvGrpSpPr/>
          <p:nvPr/>
        </p:nvGrpSpPr>
        <p:grpSpPr>
          <a:xfrm>
            <a:off x="1303369" y="3140220"/>
            <a:ext cx="2247334" cy="1847860"/>
            <a:chOff x="906401" y="3030567"/>
            <a:chExt cx="2247334" cy="1847860"/>
          </a:xfrm>
        </p:grpSpPr>
        <p:pic>
          <p:nvPicPr>
            <p:cNvPr id="3" name="Picture 2" descr="Surprising Facts about Semi-Trucks | FleetNet America">
              <a:extLst>
                <a:ext uri="{FF2B5EF4-FFF2-40B4-BE49-F238E27FC236}">
                  <a16:creationId xmlns:a16="http://schemas.microsoft.com/office/drawing/2014/main" id="{3915B2C8-BCF0-1C42-AC5D-F8C5D8A10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01" y="3055323"/>
              <a:ext cx="1181911" cy="109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irplane Plane Aircraft Model ...">
              <a:extLst>
                <a:ext uri="{FF2B5EF4-FFF2-40B4-BE49-F238E27FC236}">
                  <a16:creationId xmlns:a16="http://schemas.microsoft.com/office/drawing/2014/main" id="{67898281-2DA6-4842-68B5-699401465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982" y="3030567"/>
              <a:ext cx="1010753" cy="111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NMC Cat | Caterpillar Dealer ...">
              <a:extLst>
                <a:ext uri="{FF2B5EF4-FFF2-40B4-BE49-F238E27FC236}">
                  <a16:creationId xmlns:a16="http://schemas.microsoft.com/office/drawing/2014/main" id="{65A73B75-7904-BECA-A66D-099CD3DCC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331" y="4157446"/>
              <a:ext cx="1441961" cy="720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B4C683-3654-2A26-86F7-EE72C213A9E3}"/>
              </a:ext>
            </a:extLst>
          </p:cNvPr>
          <p:cNvGrpSpPr/>
          <p:nvPr/>
        </p:nvGrpSpPr>
        <p:grpSpPr>
          <a:xfrm>
            <a:off x="5150379" y="3087731"/>
            <a:ext cx="3340100" cy="1892411"/>
            <a:chOff x="5103612" y="3087731"/>
            <a:chExt cx="3340100" cy="18924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B51CE7A-AB5D-2B4D-5FAA-52C52BB83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3612" y="3087731"/>
              <a:ext cx="3340100" cy="787400"/>
            </a:xfrm>
            <a:prstGeom prst="rect">
              <a:avLst/>
            </a:prstGeom>
          </p:spPr>
        </p:pic>
        <p:pic>
          <p:nvPicPr>
            <p:cNvPr id="5" name="Picture 4" descr="The Most Effective Meta Ad Types - EFS ...">
              <a:extLst>
                <a:ext uri="{FF2B5EF4-FFF2-40B4-BE49-F238E27FC236}">
                  <a16:creationId xmlns:a16="http://schemas.microsoft.com/office/drawing/2014/main" id="{65637328-62DD-F3B9-906B-6345FAD21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693" y="3795250"/>
              <a:ext cx="2115879" cy="1184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B386AC-3223-7388-3AEE-092D5A4A7B4F}"/>
              </a:ext>
            </a:extLst>
          </p:cNvPr>
          <p:cNvSpPr txBox="1"/>
          <p:nvPr/>
        </p:nvSpPr>
        <p:spPr>
          <a:xfrm>
            <a:off x="5563256" y="5932732"/>
            <a:ext cx="251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(Cheaper… Everything)</a:t>
            </a:r>
          </a:p>
        </p:txBody>
      </p:sp>
    </p:spTree>
    <p:extLst>
      <p:ext uri="{BB962C8B-B14F-4D97-AF65-F5344CB8AC3E}">
        <p14:creationId xmlns:p14="http://schemas.microsoft.com/office/powerpoint/2010/main" val="401571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198F-E9FE-580B-14E1-D848EB147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A84546-5CCB-D97D-15C5-AFE8099AAA9F}"/>
              </a:ext>
            </a:extLst>
          </p:cNvPr>
          <p:cNvCxnSpPr>
            <a:cxnSpLocks/>
          </p:cNvCxnSpPr>
          <p:nvPr/>
        </p:nvCxnSpPr>
        <p:spPr>
          <a:xfrm>
            <a:off x="4572000" y="1098381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E28946-C7B9-151F-B0FF-911FC342A96A}"/>
              </a:ext>
            </a:extLst>
          </p:cNvPr>
          <p:cNvSpPr txBox="1"/>
          <p:nvPr/>
        </p:nvSpPr>
        <p:spPr>
          <a:xfrm>
            <a:off x="656774" y="2351657"/>
            <a:ext cx="354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used controlled engines to make other valuable things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A009-7354-8637-EE96-D5EA02EF9866}"/>
              </a:ext>
            </a:extLst>
          </p:cNvPr>
          <p:cNvSpPr txBox="1"/>
          <p:nvPr/>
        </p:nvSpPr>
        <p:spPr>
          <a:xfrm>
            <a:off x="797068" y="1409148"/>
            <a:ext cx="3352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Beyond cars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6A5F6-D6C3-21C9-700F-47ABD341BE6F}"/>
              </a:ext>
            </a:extLst>
          </p:cNvPr>
          <p:cNvSpPr txBox="1"/>
          <p:nvPr/>
        </p:nvSpPr>
        <p:spPr>
          <a:xfrm>
            <a:off x="1370714" y="5588128"/>
            <a:ext cx="211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modern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B6B6C-8232-849D-1386-3AF56D85932F}"/>
              </a:ext>
            </a:extLst>
          </p:cNvPr>
          <p:cNvSpPr txBox="1"/>
          <p:nvPr/>
        </p:nvSpPr>
        <p:spPr>
          <a:xfrm>
            <a:off x="4779063" y="1409147"/>
            <a:ext cx="422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Beyond </a:t>
            </a:r>
            <a:r>
              <a:rPr lang="en-US" sz="4400" dirty="0" err="1"/>
              <a:t>chatGPT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07C4CD-7E00-6994-4B2E-8695ECFB109C}"/>
              </a:ext>
            </a:extLst>
          </p:cNvPr>
          <p:cNvSpPr txBox="1"/>
          <p:nvPr/>
        </p:nvSpPr>
        <p:spPr>
          <a:xfrm>
            <a:off x="5266363" y="2351657"/>
            <a:ext cx="310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will use transformers to make other valuable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AD6EF-A575-BBF1-7D30-263E558621F9}"/>
              </a:ext>
            </a:extLst>
          </p:cNvPr>
          <p:cNvSpPr txBox="1"/>
          <p:nvPr/>
        </p:nvSpPr>
        <p:spPr>
          <a:xfrm>
            <a:off x="5305100" y="5588128"/>
            <a:ext cx="303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Generative Drug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AF94-3C23-F7C3-6E79-FB6814FED454}"/>
              </a:ext>
            </a:extLst>
          </p:cNvPr>
          <p:cNvSpPr txBox="1"/>
          <p:nvPr/>
        </p:nvSpPr>
        <p:spPr>
          <a:xfrm>
            <a:off x="1791633" y="5140080"/>
            <a:ext cx="12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Cars led to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F5D3B-3CB0-6AE1-9D09-04CB40FE96D7}"/>
              </a:ext>
            </a:extLst>
          </p:cNvPr>
          <p:cNvSpPr txBox="1"/>
          <p:nvPr/>
        </p:nvSpPr>
        <p:spPr>
          <a:xfrm>
            <a:off x="6071329" y="5140080"/>
            <a:ext cx="149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will lead to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1E563-ACF9-01CF-DD97-D39FD81E1DF2}"/>
              </a:ext>
            </a:extLst>
          </p:cNvPr>
          <p:cNvGrpSpPr/>
          <p:nvPr/>
        </p:nvGrpSpPr>
        <p:grpSpPr>
          <a:xfrm>
            <a:off x="1303369" y="3140220"/>
            <a:ext cx="2247334" cy="1847860"/>
            <a:chOff x="906401" y="3030567"/>
            <a:chExt cx="2247334" cy="1847860"/>
          </a:xfrm>
        </p:grpSpPr>
        <p:pic>
          <p:nvPicPr>
            <p:cNvPr id="3" name="Picture 2" descr="Surprising Facts about Semi-Trucks | FleetNet America">
              <a:extLst>
                <a:ext uri="{FF2B5EF4-FFF2-40B4-BE49-F238E27FC236}">
                  <a16:creationId xmlns:a16="http://schemas.microsoft.com/office/drawing/2014/main" id="{260ABB0A-FBF0-C188-D3DF-96A11F943C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01" y="3055323"/>
              <a:ext cx="1181911" cy="109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irplane Plane Aircraft Model ...">
              <a:extLst>
                <a:ext uri="{FF2B5EF4-FFF2-40B4-BE49-F238E27FC236}">
                  <a16:creationId xmlns:a16="http://schemas.microsoft.com/office/drawing/2014/main" id="{C3F61A8B-A6FC-5785-BF79-3123990FC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982" y="3030567"/>
              <a:ext cx="1010753" cy="111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NMC Cat | Caterpillar Dealer ...">
              <a:extLst>
                <a:ext uri="{FF2B5EF4-FFF2-40B4-BE49-F238E27FC236}">
                  <a16:creationId xmlns:a16="http://schemas.microsoft.com/office/drawing/2014/main" id="{093474FF-4340-9ED0-2D7B-1403564E9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331" y="4157446"/>
              <a:ext cx="1441961" cy="720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6E84DAD-BD8E-70F4-EABC-CD2222078B14}"/>
              </a:ext>
            </a:extLst>
          </p:cNvPr>
          <p:cNvSpPr txBox="1"/>
          <p:nvPr/>
        </p:nvSpPr>
        <p:spPr>
          <a:xfrm>
            <a:off x="5563256" y="5932732"/>
            <a:ext cx="251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(100+ year lifespans)</a:t>
            </a:r>
          </a:p>
        </p:txBody>
      </p:sp>
      <p:pic>
        <p:nvPicPr>
          <p:cNvPr id="9" name="Picture 2" descr="Generative AI is Here to Transform Drug ...">
            <a:extLst>
              <a:ext uri="{FF2B5EF4-FFF2-40B4-BE49-F238E27FC236}">
                <a16:creationId xmlns:a16="http://schemas.microsoft.com/office/drawing/2014/main" id="{475CA764-072E-DE1F-D015-30DB1A52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26" y="3027515"/>
            <a:ext cx="3007806" cy="200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1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048E5-5707-4D19-216A-D07C4874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87DD93-1FBA-EFCE-968F-CE09BA76BE12}"/>
              </a:ext>
            </a:extLst>
          </p:cNvPr>
          <p:cNvSpPr txBox="1"/>
          <p:nvPr/>
        </p:nvSpPr>
        <p:spPr>
          <a:xfrm>
            <a:off x="552893" y="573069"/>
            <a:ext cx="822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How YOU could use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DD1ED-0B37-D26D-3E6D-8405D4836F97}"/>
              </a:ext>
            </a:extLst>
          </p:cNvPr>
          <p:cNvSpPr txBox="1"/>
          <p:nvPr/>
        </p:nvSpPr>
        <p:spPr>
          <a:xfrm>
            <a:off x="1871331" y="1506262"/>
            <a:ext cx="66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= entire knowledge of humanity at your fingertips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4D169-5D01-D0A5-4CAE-0807CFE0B568}"/>
              </a:ext>
            </a:extLst>
          </p:cNvPr>
          <p:cNvSpPr txBox="1"/>
          <p:nvPr/>
        </p:nvSpPr>
        <p:spPr>
          <a:xfrm>
            <a:off x="2380431" y="5071379"/>
            <a:ext cx="4569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Build AI with AI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474AE-3926-3881-D816-F09AE265AF1E}"/>
              </a:ext>
            </a:extLst>
          </p:cNvPr>
          <p:cNvSpPr txBox="1"/>
          <p:nvPr/>
        </p:nvSpPr>
        <p:spPr>
          <a:xfrm>
            <a:off x="4115458" y="2919488"/>
            <a:ext cx="66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Qualifications required: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F6D8E-5341-5305-B7D4-029C4EF77FB9}"/>
              </a:ext>
            </a:extLst>
          </p:cNvPr>
          <p:cNvSpPr txBox="1"/>
          <p:nvPr/>
        </p:nvSpPr>
        <p:spPr>
          <a:xfrm>
            <a:off x="4187710" y="3473487"/>
            <a:ext cx="66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26AAC-B51C-1DAD-D80E-E54DF5D51EEC}"/>
              </a:ext>
            </a:extLst>
          </p:cNvPr>
          <p:cNvSpPr txBox="1"/>
          <p:nvPr/>
        </p:nvSpPr>
        <p:spPr>
          <a:xfrm>
            <a:off x="4187710" y="3842819"/>
            <a:ext cx="66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grit</a:t>
            </a:r>
          </a:p>
        </p:txBody>
      </p:sp>
    </p:spTree>
    <p:extLst>
      <p:ext uri="{BB962C8B-B14F-4D97-AF65-F5344CB8AC3E}">
        <p14:creationId xmlns:p14="http://schemas.microsoft.com/office/powerpoint/2010/main" val="22913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FEEF-41F5-620D-FD23-D2B92D43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B789-3AAC-538B-AD23-09D40F354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24" y="-704703"/>
            <a:ext cx="8867552" cy="2387600"/>
          </a:xfrm>
        </p:spPr>
        <p:txBody>
          <a:bodyPr/>
          <a:lstStyle/>
          <a:p>
            <a:r>
              <a:rPr lang="en-US" dirty="0"/>
              <a:t>AI explained in 3-minutes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BBE32D-F7DE-7A4A-1911-CC5B1383C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38160"/>
              </p:ext>
            </p:extLst>
          </p:nvPr>
        </p:nvGraphicFramePr>
        <p:xfrm>
          <a:off x="1651591" y="1945640"/>
          <a:ext cx="609600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001457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9428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 Analogy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6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Bicycle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4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Generative AI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Gasoline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Humanity’s data (Internet)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2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GPU’/s (NVIDIA)</a:t>
                      </a:r>
                    </a:p>
                    <a:p>
                      <a:pPr algn="ctr"/>
                      <a:r>
                        <a:rPr lang="en-US" dirty="0"/>
                        <a:t>Neural nets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2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Steering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Transfomer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0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Steering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APIs</a:t>
                      </a:r>
                    </a:p>
                    <a:p>
                      <a:pPr algn="ctr"/>
                      <a:r>
                        <a:rPr lang="en-US" dirty="0"/>
                        <a:t>Prompts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3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 Factory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2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Inferencing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Distracted Driving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2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5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D8CC6-16DA-48FC-1DFB-59BC5B9CB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13D0B4-C341-CDEF-4896-4061CB471830}"/>
              </a:ext>
            </a:extLst>
          </p:cNvPr>
          <p:cNvCxnSpPr>
            <a:cxnSpLocks/>
          </p:cNvCxnSpPr>
          <p:nvPr/>
        </p:nvCxnSpPr>
        <p:spPr>
          <a:xfrm>
            <a:off x="4572000" y="1098381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CE6851-928F-AD11-F13F-AC8C6C99D7AE}"/>
              </a:ext>
            </a:extLst>
          </p:cNvPr>
          <p:cNvGrpSpPr/>
          <p:nvPr/>
        </p:nvGrpSpPr>
        <p:grpSpPr>
          <a:xfrm>
            <a:off x="631094" y="1409148"/>
            <a:ext cx="3269116" cy="4237544"/>
            <a:chOff x="631094" y="1113645"/>
            <a:chExt cx="3269116" cy="4237544"/>
          </a:xfrm>
        </p:grpSpPr>
        <p:pic>
          <p:nvPicPr>
            <p:cNvPr id="5" name="Picture 4" descr="A silhouette of a person riding a horse&#10;&#10;Description automatically generated">
              <a:extLst>
                <a:ext uri="{FF2B5EF4-FFF2-40B4-BE49-F238E27FC236}">
                  <a16:creationId xmlns:a16="http://schemas.microsoft.com/office/drawing/2014/main" id="{423D1B47-81FD-47F9-BAE4-5FA8AD87F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3534" y="2807341"/>
              <a:ext cx="2004237" cy="200423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1E85E2-BEFE-B7F8-EE83-620E6C50BD6C}"/>
                </a:ext>
              </a:extLst>
            </p:cNvPr>
            <p:cNvSpPr txBox="1"/>
            <p:nvPr/>
          </p:nvSpPr>
          <p:spPr>
            <a:xfrm>
              <a:off x="1198660" y="2267729"/>
              <a:ext cx="213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People rode horses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C57AB9-6C81-4444-A212-6811798AC7C2}"/>
                </a:ext>
              </a:extLst>
            </p:cNvPr>
            <p:cNvSpPr txBox="1"/>
            <p:nvPr/>
          </p:nvSpPr>
          <p:spPr>
            <a:xfrm>
              <a:off x="631094" y="1113645"/>
              <a:ext cx="3269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Before cars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C5D8C9-1364-BD6E-A743-FFE5284BA2A1}"/>
                </a:ext>
              </a:extLst>
            </p:cNvPr>
            <p:cNvSpPr txBox="1"/>
            <p:nvPr/>
          </p:nvSpPr>
          <p:spPr>
            <a:xfrm>
              <a:off x="771782" y="4981857"/>
              <a:ext cx="2987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Takes forever to get places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DE4A03-59F1-6072-F92E-610CB61A0C1A}"/>
              </a:ext>
            </a:extLst>
          </p:cNvPr>
          <p:cNvGrpSpPr/>
          <p:nvPr/>
        </p:nvGrpSpPr>
        <p:grpSpPr>
          <a:xfrm>
            <a:off x="5582743" y="1397355"/>
            <a:ext cx="2580163" cy="4261130"/>
            <a:chOff x="5582743" y="1098381"/>
            <a:chExt cx="2580163" cy="4261130"/>
          </a:xfrm>
        </p:grpSpPr>
        <p:pic>
          <p:nvPicPr>
            <p:cNvPr id="10" name="Picture 9" descr="A cartoon of a person sitting at a computer&#10;&#10;Description automatically generated">
              <a:extLst>
                <a:ext uri="{FF2B5EF4-FFF2-40B4-BE49-F238E27FC236}">
                  <a16:creationId xmlns:a16="http://schemas.microsoft.com/office/drawing/2014/main" id="{B21D3F33-5680-8FA0-BA68-A6E76114D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3364" y="2797504"/>
              <a:ext cx="1998921" cy="199892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BA62A8-60FD-7E2D-A8B4-0DB7E80E9DE8}"/>
                </a:ext>
              </a:extLst>
            </p:cNvPr>
            <p:cNvSpPr txBox="1"/>
            <p:nvPr/>
          </p:nvSpPr>
          <p:spPr>
            <a:xfrm>
              <a:off x="5582743" y="1098381"/>
              <a:ext cx="25801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Before AI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9F2F77-4DA8-4388-D385-B797130A44CB}"/>
                </a:ext>
              </a:extLst>
            </p:cNvPr>
            <p:cNvSpPr txBox="1"/>
            <p:nvPr/>
          </p:nvSpPr>
          <p:spPr>
            <a:xfrm>
              <a:off x="5665918" y="2234418"/>
              <a:ext cx="241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People had computers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7B9486-BF86-BBDB-744A-69BF6F2D0129}"/>
                </a:ext>
              </a:extLst>
            </p:cNvPr>
            <p:cNvSpPr txBox="1"/>
            <p:nvPr/>
          </p:nvSpPr>
          <p:spPr>
            <a:xfrm>
              <a:off x="5637121" y="4990179"/>
              <a:ext cx="247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Information overload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85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260DF-74ED-D391-A1BA-B5FE59EAC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4D7C5E-3418-99C8-36AE-B8DF6E509D63}"/>
              </a:ext>
            </a:extLst>
          </p:cNvPr>
          <p:cNvCxnSpPr>
            <a:cxnSpLocks/>
          </p:cNvCxnSpPr>
          <p:nvPr/>
        </p:nvCxnSpPr>
        <p:spPr>
          <a:xfrm>
            <a:off x="4572000" y="1098381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7519B9-5221-EA04-2BC0-83A767BCCE8B}"/>
              </a:ext>
            </a:extLst>
          </p:cNvPr>
          <p:cNvSpPr txBox="1"/>
          <p:nvPr/>
        </p:nvSpPr>
        <p:spPr>
          <a:xfrm>
            <a:off x="1475606" y="2450147"/>
            <a:ext cx="213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Feeding it new power 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182FD-532A-555A-341F-34FC6D1CEAAE}"/>
              </a:ext>
            </a:extLst>
          </p:cNvPr>
          <p:cNvSpPr txBox="1"/>
          <p:nvPr/>
        </p:nvSpPr>
        <p:spPr>
          <a:xfrm>
            <a:off x="631094" y="1409148"/>
            <a:ext cx="3269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Before cars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22FD8D-D754-9E51-A535-67DE6D09DDF0}"/>
              </a:ext>
            </a:extLst>
          </p:cNvPr>
          <p:cNvSpPr txBox="1"/>
          <p:nvPr/>
        </p:nvSpPr>
        <p:spPr>
          <a:xfrm>
            <a:off x="1215205" y="5264186"/>
            <a:ext cx="224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Would kill the horse</a:t>
            </a:r>
          </a:p>
        </p:txBody>
      </p:sp>
      <p:pic>
        <p:nvPicPr>
          <p:cNvPr id="2" name="Picture 1" descr="A silhouette of a person holding a bottle of gasoline to a horse&#10;&#10;Description automatically generated">
            <a:extLst>
              <a:ext uri="{FF2B5EF4-FFF2-40B4-BE49-F238E27FC236}">
                <a16:creationId xmlns:a16="http://schemas.microsoft.com/office/drawing/2014/main" id="{CAFB808A-1DAA-663D-1823-F2CA1F17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15" y="3013356"/>
            <a:ext cx="2133985" cy="2133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6E1680-0A45-5E05-9A8E-CC09DFE4A2CC}"/>
              </a:ext>
            </a:extLst>
          </p:cNvPr>
          <p:cNvSpPr txBox="1"/>
          <p:nvPr/>
        </p:nvSpPr>
        <p:spPr>
          <a:xfrm>
            <a:off x="5582743" y="1397355"/>
            <a:ext cx="2580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Before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D8F3C9-344F-1D47-FFEE-447616C2FA6E}"/>
              </a:ext>
            </a:extLst>
          </p:cNvPr>
          <p:cNvSpPr txBox="1"/>
          <p:nvPr/>
        </p:nvSpPr>
        <p:spPr>
          <a:xfrm>
            <a:off x="5665918" y="2308563"/>
            <a:ext cx="2413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 the entire internet’s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55E64-A15F-2A61-C6B7-8DEA13B28B15}"/>
              </a:ext>
            </a:extLst>
          </p:cNvPr>
          <p:cNvSpPr txBox="1"/>
          <p:nvPr/>
        </p:nvSpPr>
        <p:spPr>
          <a:xfrm>
            <a:off x="5510912" y="5289153"/>
            <a:ext cx="27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Would freeze computers</a:t>
            </a:r>
          </a:p>
        </p:txBody>
      </p:sp>
      <p:pic>
        <p:nvPicPr>
          <p:cNvPr id="3" name="Picture 2" descr="A computer screen with smoke coming out of it&#10;&#10;Description automatically generated">
            <a:extLst>
              <a:ext uri="{FF2B5EF4-FFF2-40B4-BE49-F238E27FC236}">
                <a16:creationId xmlns:a16="http://schemas.microsoft.com/office/drawing/2014/main" id="{4AE58450-631F-8072-3622-0F12A5BAB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49" y="3007064"/>
            <a:ext cx="2177749" cy="21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2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98C24-4065-1CE8-5710-47D63202A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24EEF8-5F27-1E91-22FF-2D5E30A02A65}"/>
              </a:ext>
            </a:extLst>
          </p:cNvPr>
          <p:cNvCxnSpPr>
            <a:cxnSpLocks/>
          </p:cNvCxnSpPr>
          <p:nvPr/>
        </p:nvCxnSpPr>
        <p:spPr>
          <a:xfrm>
            <a:off x="4572000" y="1098381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3401BF-0D9B-B838-1A9B-CC24048BA051}"/>
              </a:ext>
            </a:extLst>
          </p:cNvPr>
          <p:cNvSpPr txBox="1"/>
          <p:nvPr/>
        </p:nvSpPr>
        <p:spPr>
          <a:xfrm>
            <a:off x="1198661" y="2351657"/>
            <a:ext cx="223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Engines get invented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CD3AB8-8966-59B2-DDB9-4C83B6552105}"/>
              </a:ext>
            </a:extLst>
          </p:cNvPr>
          <p:cNvSpPr txBox="1"/>
          <p:nvPr/>
        </p:nvSpPr>
        <p:spPr>
          <a:xfrm>
            <a:off x="914880" y="1409148"/>
            <a:ext cx="2797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Early cars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C5209F-F287-7D58-5EA6-0F572EE524A6}"/>
              </a:ext>
            </a:extLst>
          </p:cNvPr>
          <p:cNvSpPr txBox="1"/>
          <p:nvPr/>
        </p:nvSpPr>
        <p:spPr>
          <a:xfrm>
            <a:off x="1614812" y="5478475"/>
            <a:ext cx="13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Gets stuck!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B0BA2E-1CF6-7DB3-9E3C-AA5C727C6E23}"/>
              </a:ext>
            </a:extLst>
          </p:cNvPr>
          <p:cNvSpPr txBox="1"/>
          <p:nvPr/>
        </p:nvSpPr>
        <p:spPr>
          <a:xfrm>
            <a:off x="5834763" y="1409147"/>
            <a:ext cx="2137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Early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087E2-B07F-E157-FE7C-173DE459B6C3}"/>
              </a:ext>
            </a:extLst>
          </p:cNvPr>
          <p:cNvSpPr txBox="1"/>
          <p:nvPr/>
        </p:nvSpPr>
        <p:spPr>
          <a:xfrm>
            <a:off x="5415454" y="2351657"/>
            <a:ext cx="297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GPU’s/Neural Nets invented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E254E-5B54-1BD9-887A-89641FE0952C}"/>
              </a:ext>
            </a:extLst>
          </p:cNvPr>
          <p:cNvSpPr txBox="1"/>
          <p:nvPr/>
        </p:nvSpPr>
        <p:spPr>
          <a:xfrm>
            <a:off x="5708878" y="5339976"/>
            <a:ext cx="238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Basically a really fast but drunk computer</a:t>
            </a:r>
          </a:p>
        </p:txBody>
      </p:sp>
      <p:pic>
        <p:nvPicPr>
          <p:cNvPr id="3" name="Picture 2" descr="A person driving a steam locomotive&#10;&#10;Description automatically generated">
            <a:extLst>
              <a:ext uri="{FF2B5EF4-FFF2-40B4-BE49-F238E27FC236}">
                <a16:creationId xmlns:a16="http://schemas.microsoft.com/office/drawing/2014/main" id="{84F3AD77-27CB-8DBD-3348-BF2926CF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25" y="2809291"/>
            <a:ext cx="1990813" cy="1954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AD1EF-08F1-C7D5-F11B-C1086CD23FF8}"/>
              </a:ext>
            </a:extLst>
          </p:cNvPr>
          <p:cNvSpPr txBox="1"/>
          <p:nvPr/>
        </p:nvSpPr>
        <p:spPr>
          <a:xfrm>
            <a:off x="1271715" y="4968431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go forward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4F94D7-5856-063F-18B9-293B6E4165ED}"/>
              </a:ext>
            </a:extLst>
          </p:cNvPr>
          <p:cNvGrpSpPr/>
          <p:nvPr/>
        </p:nvGrpSpPr>
        <p:grpSpPr>
          <a:xfrm>
            <a:off x="5676436" y="2799706"/>
            <a:ext cx="2454356" cy="2013505"/>
            <a:chOff x="5604990" y="3020866"/>
            <a:chExt cx="2454356" cy="2013505"/>
          </a:xfrm>
        </p:grpSpPr>
        <p:pic>
          <p:nvPicPr>
            <p:cNvPr id="6" name="Picture 5" descr="A person holding a device&#10;&#10;Description automatically generated">
              <a:extLst>
                <a:ext uri="{FF2B5EF4-FFF2-40B4-BE49-F238E27FC236}">
                  <a16:creationId xmlns:a16="http://schemas.microsoft.com/office/drawing/2014/main" id="{5AA0BEC0-3669-E456-2205-C90723B5A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877" r="14862"/>
            <a:stretch/>
          </p:blipFill>
          <p:spPr>
            <a:xfrm>
              <a:off x="5604990" y="3020866"/>
              <a:ext cx="2454356" cy="20135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233B8D-466B-638C-6C20-8A6F9BC3F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4522" y="3162322"/>
              <a:ext cx="726496" cy="64633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C36F93-8A14-3940-355A-855A78980D0C}"/>
              </a:ext>
            </a:extLst>
          </p:cNvPr>
          <p:cNvSpPr txBox="1"/>
          <p:nvPr/>
        </p:nvSpPr>
        <p:spPr>
          <a:xfrm>
            <a:off x="5265292" y="4891928"/>
            <a:ext cx="327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pay attention (overfitting)</a:t>
            </a:r>
          </a:p>
        </p:txBody>
      </p:sp>
    </p:spTree>
    <p:extLst>
      <p:ext uri="{BB962C8B-B14F-4D97-AF65-F5344CB8AC3E}">
        <p14:creationId xmlns:p14="http://schemas.microsoft.com/office/powerpoint/2010/main" val="75699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B4E1-6C55-7DB3-F89B-68A8FEDA4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A84B34-80A3-FD22-0749-2566F6E4597C}"/>
              </a:ext>
            </a:extLst>
          </p:cNvPr>
          <p:cNvCxnSpPr>
            <a:cxnSpLocks/>
          </p:cNvCxnSpPr>
          <p:nvPr/>
        </p:nvCxnSpPr>
        <p:spPr>
          <a:xfrm>
            <a:off x="4572000" y="1098381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9D6398-1F62-7033-C7D8-088CA72F3054}"/>
              </a:ext>
            </a:extLst>
          </p:cNvPr>
          <p:cNvSpPr txBox="1"/>
          <p:nvPr/>
        </p:nvSpPr>
        <p:spPr>
          <a:xfrm>
            <a:off x="1198661" y="2351657"/>
            <a:ext cx="223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Engines get invented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88FC7-4A2D-00A7-CB06-22EDDDF80E05}"/>
              </a:ext>
            </a:extLst>
          </p:cNvPr>
          <p:cNvSpPr txBox="1"/>
          <p:nvPr/>
        </p:nvSpPr>
        <p:spPr>
          <a:xfrm>
            <a:off x="914880" y="1409148"/>
            <a:ext cx="2797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Early Cars: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A80BF1-8B49-B128-2A7B-2DE070A557F4}"/>
              </a:ext>
            </a:extLst>
          </p:cNvPr>
          <p:cNvSpPr txBox="1"/>
          <p:nvPr/>
        </p:nvSpPr>
        <p:spPr>
          <a:xfrm>
            <a:off x="1614812" y="5478475"/>
            <a:ext cx="13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Gets stuck!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E783D-E324-4188-ED69-44E43682366B}"/>
              </a:ext>
            </a:extLst>
          </p:cNvPr>
          <p:cNvSpPr txBox="1"/>
          <p:nvPr/>
        </p:nvSpPr>
        <p:spPr>
          <a:xfrm>
            <a:off x="5834763" y="1409147"/>
            <a:ext cx="2137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Early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CE2E6-F0AD-F528-E55B-89F78C0B26C8}"/>
              </a:ext>
            </a:extLst>
          </p:cNvPr>
          <p:cNvSpPr txBox="1"/>
          <p:nvPr/>
        </p:nvSpPr>
        <p:spPr>
          <a:xfrm>
            <a:off x="5415454" y="2351657"/>
            <a:ext cx="297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GPU’s/Neural Nets invented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653F1-368D-B6C6-0116-7CF08D440906}"/>
              </a:ext>
            </a:extLst>
          </p:cNvPr>
          <p:cNvSpPr txBox="1"/>
          <p:nvPr/>
        </p:nvSpPr>
        <p:spPr>
          <a:xfrm>
            <a:off x="5708878" y="5339976"/>
            <a:ext cx="238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Basically a really fast but drunk computer</a:t>
            </a:r>
          </a:p>
        </p:txBody>
      </p:sp>
      <p:pic>
        <p:nvPicPr>
          <p:cNvPr id="3" name="Picture 2" descr="A person driving a steam locomotive&#10;&#10;Description automatically generated">
            <a:extLst>
              <a:ext uri="{FF2B5EF4-FFF2-40B4-BE49-F238E27FC236}">
                <a16:creationId xmlns:a16="http://schemas.microsoft.com/office/drawing/2014/main" id="{1446B5B0-F690-22FD-AD07-EF898A14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25" y="2809291"/>
            <a:ext cx="1990813" cy="1954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DD75EB-EB24-9FFF-3E80-1154B2F7E0FF}"/>
              </a:ext>
            </a:extLst>
          </p:cNvPr>
          <p:cNvSpPr txBox="1"/>
          <p:nvPr/>
        </p:nvSpPr>
        <p:spPr>
          <a:xfrm>
            <a:off x="1271715" y="4968431"/>
            <a:ext cx="335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go forward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042CE6-E01E-D657-7DEA-BFBF7F51F126}"/>
              </a:ext>
            </a:extLst>
          </p:cNvPr>
          <p:cNvGrpSpPr/>
          <p:nvPr/>
        </p:nvGrpSpPr>
        <p:grpSpPr>
          <a:xfrm>
            <a:off x="5676436" y="2799706"/>
            <a:ext cx="2454356" cy="2013505"/>
            <a:chOff x="5604990" y="3020866"/>
            <a:chExt cx="2454356" cy="2013505"/>
          </a:xfrm>
        </p:grpSpPr>
        <p:pic>
          <p:nvPicPr>
            <p:cNvPr id="6" name="Picture 5" descr="A person holding a device&#10;&#10;Description automatically generated">
              <a:extLst>
                <a:ext uri="{FF2B5EF4-FFF2-40B4-BE49-F238E27FC236}">
                  <a16:creationId xmlns:a16="http://schemas.microsoft.com/office/drawing/2014/main" id="{FEC768BF-3268-C4B1-B96A-EFD1E441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877" r="14862"/>
            <a:stretch/>
          </p:blipFill>
          <p:spPr>
            <a:xfrm>
              <a:off x="5604990" y="3020866"/>
              <a:ext cx="2454356" cy="20135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99083E-66B6-09F4-DBC4-99AFCFBF1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4522" y="3162322"/>
              <a:ext cx="726496" cy="64633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E37520-D593-9216-CE27-DC6816127A95}"/>
              </a:ext>
            </a:extLst>
          </p:cNvPr>
          <p:cNvSpPr txBox="1"/>
          <p:nvPr/>
        </p:nvSpPr>
        <p:spPr>
          <a:xfrm>
            <a:off x="5415454" y="4891928"/>
            <a:ext cx="297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distracted (overfitting)</a:t>
            </a:r>
          </a:p>
        </p:txBody>
      </p:sp>
      <p:pic>
        <p:nvPicPr>
          <p:cNvPr id="2" name="Picture 2" descr="Billy Madison ...">
            <a:extLst>
              <a:ext uri="{FF2B5EF4-FFF2-40B4-BE49-F238E27FC236}">
                <a16:creationId xmlns:a16="http://schemas.microsoft.com/office/drawing/2014/main" id="{84268F44-5DDF-BC89-F4A4-FB9DED01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68" y="1148251"/>
            <a:ext cx="4327712" cy="483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23A45446-6AD3-E9CA-82B5-73FD89ACFECE}"/>
              </a:ext>
            </a:extLst>
          </p:cNvPr>
          <p:cNvSpPr/>
          <p:nvPr/>
        </p:nvSpPr>
        <p:spPr>
          <a:xfrm rot="12560731">
            <a:off x="3886023" y="4559459"/>
            <a:ext cx="1702673" cy="135081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FFDB6-C5A1-D028-3421-E24C7B248009}"/>
              </a:ext>
            </a:extLst>
          </p:cNvPr>
          <p:cNvSpPr txBox="1"/>
          <p:nvPr/>
        </p:nvSpPr>
        <p:spPr>
          <a:xfrm>
            <a:off x="1876293" y="683387"/>
            <a:ext cx="222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309180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0EA2-0023-B74F-3F41-4527EC39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7A8704-04ED-827E-B602-15A54F4EDD1C}"/>
              </a:ext>
            </a:extLst>
          </p:cNvPr>
          <p:cNvCxnSpPr>
            <a:cxnSpLocks/>
          </p:cNvCxnSpPr>
          <p:nvPr/>
        </p:nvCxnSpPr>
        <p:spPr>
          <a:xfrm>
            <a:off x="4572000" y="1098381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09F1C4-C4A3-0F01-F7C1-D62306E3B8BD}"/>
              </a:ext>
            </a:extLst>
          </p:cNvPr>
          <p:cNvSpPr txBox="1"/>
          <p:nvPr/>
        </p:nvSpPr>
        <p:spPr>
          <a:xfrm>
            <a:off x="1094771" y="2153375"/>
            <a:ext cx="279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Transmissions, Steering let people control engines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656D9-9F08-C7DF-9D0D-A6D91B3DC3EA}"/>
              </a:ext>
            </a:extLst>
          </p:cNvPr>
          <p:cNvSpPr txBox="1"/>
          <p:nvPr/>
        </p:nvSpPr>
        <p:spPr>
          <a:xfrm>
            <a:off x="748626" y="749987"/>
            <a:ext cx="3352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Mainstream cars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67B346-B77E-6A7C-9C3C-E6E836199251}"/>
              </a:ext>
            </a:extLst>
          </p:cNvPr>
          <p:cNvSpPr txBox="1"/>
          <p:nvPr/>
        </p:nvSpPr>
        <p:spPr>
          <a:xfrm>
            <a:off x="1993854" y="5478475"/>
            <a:ext cx="9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BF150-6160-4514-2BD6-EE48607D8C52}"/>
              </a:ext>
            </a:extLst>
          </p:cNvPr>
          <p:cNvSpPr txBox="1"/>
          <p:nvPr/>
        </p:nvSpPr>
        <p:spPr>
          <a:xfrm>
            <a:off x="5524341" y="2153374"/>
            <a:ext cx="252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Transformers let Neural Nets pay attention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6F0A8-FF05-83E2-9DC1-64702722BDA1}"/>
              </a:ext>
            </a:extLst>
          </p:cNvPr>
          <p:cNvSpPr txBox="1"/>
          <p:nvPr/>
        </p:nvSpPr>
        <p:spPr>
          <a:xfrm>
            <a:off x="6233006" y="5478475"/>
            <a:ext cx="110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chatGPT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70C19-A7F6-67AE-43C2-90EBDDFA26F8}"/>
              </a:ext>
            </a:extLst>
          </p:cNvPr>
          <p:cNvSpPr txBox="1"/>
          <p:nvPr/>
        </p:nvSpPr>
        <p:spPr>
          <a:xfrm>
            <a:off x="881930" y="4968431"/>
            <a:ext cx="321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Fords’s</a:t>
            </a:r>
            <a:r>
              <a:rPr lang="en-US" dirty="0"/>
              <a:t> first car factory makes: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66599-93DC-293B-9E07-843394C2C5ED}"/>
              </a:ext>
            </a:extLst>
          </p:cNvPr>
          <p:cNvSpPr txBox="1"/>
          <p:nvPr/>
        </p:nvSpPr>
        <p:spPr>
          <a:xfrm>
            <a:off x="4878489" y="4968431"/>
            <a:ext cx="381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on the entire internet makes: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EC86F-929B-5F8D-2965-12902F9939A2}"/>
              </a:ext>
            </a:extLst>
          </p:cNvPr>
          <p:cNvSpPr txBox="1"/>
          <p:nvPr/>
        </p:nvSpPr>
        <p:spPr>
          <a:xfrm>
            <a:off x="5189814" y="749987"/>
            <a:ext cx="3352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Mainstream AI</a:t>
            </a:r>
          </a:p>
        </p:txBody>
      </p:sp>
      <p:pic>
        <p:nvPicPr>
          <p:cNvPr id="5" name="Picture 4" descr="A black car parked on the side of a road&#10;&#10;Description automatically generated">
            <a:extLst>
              <a:ext uri="{FF2B5EF4-FFF2-40B4-BE49-F238E27FC236}">
                <a16:creationId xmlns:a16="http://schemas.microsoft.com/office/drawing/2014/main" id="{C9075CAA-3B23-ED5F-D6E2-C2B313DA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78" r="10246"/>
          <a:stretch/>
        </p:blipFill>
        <p:spPr>
          <a:xfrm>
            <a:off x="938152" y="2872628"/>
            <a:ext cx="3104708" cy="20193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697BEEA-38A3-4A53-DDF3-19483DAAE50F}"/>
              </a:ext>
            </a:extLst>
          </p:cNvPr>
          <p:cNvGrpSpPr/>
          <p:nvPr/>
        </p:nvGrpSpPr>
        <p:grpSpPr>
          <a:xfrm>
            <a:off x="4958174" y="3089892"/>
            <a:ext cx="3657222" cy="1802036"/>
            <a:chOff x="4807860" y="2872628"/>
            <a:chExt cx="3657222" cy="1802036"/>
          </a:xfrm>
        </p:grpSpPr>
        <p:pic>
          <p:nvPicPr>
            <p:cNvPr id="10" name="Picture 9" descr="A black and white logo&#10;&#10;Description automatically generated">
              <a:extLst>
                <a:ext uri="{FF2B5EF4-FFF2-40B4-BE49-F238E27FC236}">
                  <a16:creationId xmlns:a16="http://schemas.microsoft.com/office/drawing/2014/main" id="{45AB6997-2F7C-D49F-5AA5-28126921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6875" y="2908470"/>
              <a:ext cx="1878207" cy="1752994"/>
            </a:xfrm>
            <a:prstGeom prst="rect">
              <a:avLst/>
            </a:prstGeom>
          </p:spPr>
        </p:pic>
        <p:pic>
          <p:nvPicPr>
            <p:cNvPr id="13" name="Picture 2" descr="Logo, google icon - Free download on ...">
              <a:extLst>
                <a:ext uri="{FF2B5EF4-FFF2-40B4-BE49-F238E27FC236}">
                  <a16:creationId xmlns:a16="http://schemas.microsoft.com/office/drawing/2014/main" id="{97FF6D0E-27DE-DC99-5D37-B69E794DB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7860" y="2872628"/>
              <a:ext cx="1802036" cy="1802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424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21F12-8017-481B-EB99-9B09D2C30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AE3511-582D-2498-A47D-6B9EC91FFDF4}"/>
              </a:ext>
            </a:extLst>
          </p:cNvPr>
          <p:cNvCxnSpPr>
            <a:cxnSpLocks/>
          </p:cNvCxnSpPr>
          <p:nvPr/>
        </p:nvCxnSpPr>
        <p:spPr>
          <a:xfrm>
            <a:off x="4572000" y="1098381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82350E-AEF4-7E8E-1FC5-5625B0764290}"/>
              </a:ext>
            </a:extLst>
          </p:cNvPr>
          <p:cNvSpPr txBox="1"/>
          <p:nvPr/>
        </p:nvSpPr>
        <p:spPr>
          <a:xfrm>
            <a:off x="945213" y="2351657"/>
            <a:ext cx="296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wheels let ordinary people drive cars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735820-C528-AA73-7773-96D20BFE50BD}"/>
              </a:ext>
            </a:extLst>
          </p:cNvPr>
          <p:cNvSpPr txBox="1"/>
          <p:nvPr/>
        </p:nvSpPr>
        <p:spPr>
          <a:xfrm>
            <a:off x="797068" y="1409148"/>
            <a:ext cx="3352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Driving a car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BB466-F3A3-400B-3D69-ABB52BE21CE9}"/>
              </a:ext>
            </a:extLst>
          </p:cNvPr>
          <p:cNvSpPr txBox="1"/>
          <p:nvPr/>
        </p:nvSpPr>
        <p:spPr>
          <a:xfrm>
            <a:off x="1938361" y="5478475"/>
            <a:ext cx="97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Driving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85DB7-6F07-98B0-F864-37DC894BDAF7}"/>
              </a:ext>
            </a:extLst>
          </p:cNvPr>
          <p:cNvSpPr txBox="1"/>
          <p:nvPr/>
        </p:nvSpPr>
        <p:spPr>
          <a:xfrm>
            <a:off x="5834763" y="1409147"/>
            <a:ext cx="2137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Using 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2AA961-E171-955B-B258-C1788E8760C5}"/>
              </a:ext>
            </a:extLst>
          </p:cNvPr>
          <p:cNvSpPr txBox="1"/>
          <p:nvPr/>
        </p:nvSpPr>
        <p:spPr>
          <a:xfrm>
            <a:off x="5628862" y="2351657"/>
            <a:ext cx="237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Prompts and APIs let ordinary people use 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90A2B-5885-1B9F-7EEC-4070075F65D6}"/>
              </a:ext>
            </a:extLst>
          </p:cNvPr>
          <p:cNvSpPr txBox="1"/>
          <p:nvPr/>
        </p:nvSpPr>
        <p:spPr>
          <a:xfrm>
            <a:off x="6105183" y="5339976"/>
            <a:ext cx="14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FAD89-78EB-F3F1-65EA-7D5D9AFF8086}"/>
              </a:ext>
            </a:extLst>
          </p:cNvPr>
          <p:cNvSpPr txBox="1"/>
          <p:nvPr/>
        </p:nvSpPr>
        <p:spPr>
          <a:xfrm>
            <a:off x="872173" y="4968431"/>
            <a:ext cx="311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a car it’s called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AEA5B-1CAB-D182-12A1-0B560FD68BA1}"/>
              </a:ext>
            </a:extLst>
          </p:cNvPr>
          <p:cNvSpPr txBox="1"/>
          <p:nvPr/>
        </p:nvSpPr>
        <p:spPr>
          <a:xfrm>
            <a:off x="5401438" y="4891928"/>
            <a:ext cx="283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use AI it’s called </a:t>
            </a:r>
          </a:p>
        </p:txBody>
      </p:sp>
      <p:pic>
        <p:nvPicPr>
          <p:cNvPr id="2" name="Picture 1" descr="The steering wheel of a car&#10;&#10;Description automatically generated">
            <a:extLst>
              <a:ext uri="{FF2B5EF4-FFF2-40B4-BE49-F238E27FC236}">
                <a16:creationId xmlns:a16="http://schemas.microsoft.com/office/drawing/2014/main" id="{CE41B0DE-86C5-E1D9-1973-FAEBEC02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2" y="3024866"/>
            <a:ext cx="3111909" cy="174849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0BC7E0-3C07-4510-FD4D-583E2A3A0927}"/>
              </a:ext>
            </a:extLst>
          </p:cNvPr>
          <p:cNvGrpSpPr/>
          <p:nvPr/>
        </p:nvGrpSpPr>
        <p:grpSpPr>
          <a:xfrm>
            <a:off x="4981617" y="2994375"/>
            <a:ext cx="3672700" cy="1809477"/>
            <a:chOff x="4820338" y="2691367"/>
            <a:chExt cx="3672700" cy="1809477"/>
          </a:xfrm>
        </p:grpSpPr>
        <p:pic>
          <p:nvPicPr>
            <p:cNvPr id="10" name="Picture 9" descr="A logo with a black square with a white logo in the middle&#10;&#10;Description automatically generated">
              <a:extLst>
                <a:ext uri="{FF2B5EF4-FFF2-40B4-BE49-F238E27FC236}">
                  <a16:creationId xmlns:a16="http://schemas.microsoft.com/office/drawing/2014/main" id="{C29B78C0-8720-85CE-0EC6-370DF2736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4287" y="2691367"/>
              <a:ext cx="737633" cy="7376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3B3C9D-68CB-CE8A-A010-6AD689B42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0338" y="3140079"/>
              <a:ext cx="3672700" cy="1360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4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B77FE-278A-1CEB-5001-368F1ECC3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7311C4-CF38-4C29-78FF-89A5912ABC4C}"/>
              </a:ext>
            </a:extLst>
          </p:cNvPr>
          <p:cNvCxnSpPr>
            <a:cxnSpLocks/>
          </p:cNvCxnSpPr>
          <p:nvPr/>
        </p:nvCxnSpPr>
        <p:spPr>
          <a:xfrm>
            <a:off x="4572000" y="1098381"/>
            <a:ext cx="0" cy="4859079"/>
          </a:xfrm>
          <a:prstGeom prst="line">
            <a:avLst/>
          </a:prstGeom>
          <a:ln>
            <a:solidFill>
              <a:schemeClr val="tx1">
                <a:alpha val="19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87EC1E-84D6-F2C1-C0A6-E4075B2CC811}"/>
              </a:ext>
            </a:extLst>
          </p:cNvPr>
          <p:cNvSpPr txBox="1"/>
          <p:nvPr/>
        </p:nvSpPr>
        <p:spPr>
          <a:xfrm>
            <a:off x="656774" y="2351657"/>
            <a:ext cx="354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used controlled engines to make other valuable things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7FEB77-8D9F-2715-0C44-3C2ABDDEF112}"/>
              </a:ext>
            </a:extLst>
          </p:cNvPr>
          <p:cNvSpPr txBox="1"/>
          <p:nvPr/>
        </p:nvSpPr>
        <p:spPr>
          <a:xfrm>
            <a:off x="797068" y="1409148"/>
            <a:ext cx="3352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Beyond cars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32D9F-9AF0-87E4-9747-7A4D2E5E487F}"/>
              </a:ext>
            </a:extLst>
          </p:cNvPr>
          <p:cNvSpPr txBox="1"/>
          <p:nvPr/>
        </p:nvSpPr>
        <p:spPr>
          <a:xfrm>
            <a:off x="1370714" y="5588128"/>
            <a:ext cx="211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modern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36518-E8B8-B0FB-A381-F7973F3B9CD0}"/>
              </a:ext>
            </a:extLst>
          </p:cNvPr>
          <p:cNvSpPr txBox="1"/>
          <p:nvPr/>
        </p:nvSpPr>
        <p:spPr>
          <a:xfrm>
            <a:off x="4779063" y="1409147"/>
            <a:ext cx="4221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Beyond </a:t>
            </a:r>
            <a:r>
              <a:rPr lang="en-US" sz="4400" dirty="0" err="1"/>
              <a:t>chatGPT</a:t>
            </a:r>
            <a:endParaRPr lang="en-US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E01BD-AC9C-47CA-1884-48DA44AE35B5}"/>
              </a:ext>
            </a:extLst>
          </p:cNvPr>
          <p:cNvSpPr txBox="1"/>
          <p:nvPr/>
        </p:nvSpPr>
        <p:spPr>
          <a:xfrm>
            <a:off x="5060390" y="2351657"/>
            <a:ext cx="310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will use transformers to make other valuable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244C9-B0AB-6738-CF49-1A058A98D13B}"/>
              </a:ext>
            </a:extLst>
          </p:cNvPr>
          <p:cNvSpPr txBox="1"/>
          <p:nvPr/>
        </p:nvSpPr>
        <p:spPr>
          <a:xfrm>
            <a:off x="5549809" y="5588128"/>
            <a:ext cx="21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Autonomous Cars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414DA-8467-3D72-35D1-1185A355C30C}"/>
              </a:ext>
            </a:extLst>
          </p:cNvPr>
          <p:cNvSpPr txBox="1"/>
          <p:nvPr/>
        </p:nvSpPr>
        <p:spPr>
          <a:xfrm>
            <a:off x="1791633" y="5140080"/>
            <a:ext cx="12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Cars led to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821C1-DA93-EF70-A6F4-DF226C52522B}"/>
              </a:ext>
            </a:extLst>
          </p:cNvPr>
          <p:cNvSpPr txBox="1"/>
          <p:nvPr/>
        </p:nvSpPr>
        <p:spPr>
          <a:xfrm>
            <a:off x="5865356" y="5140080"/>
            <a:ext cx="149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will lead to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D58D75-87CB-49D1-D0B3-6B0550D2F2FF}"/>
              </a:ext>
            </a:extLst>
          </p:cNvPr>
          <p:cNvGrpSpPr/>
          <p:nvPr/>
        </p:nvGrpSpPr>
        <p:grpSpPr>
          <a:xfrm>
            <a:off x="1303369" y="3140220"/>
            <a:ext cx="2247334" cy="1847860"/>
            <a:chOff x="906401" y="3030567"/>
            <a:chExt cx="2247334" cy="1847860"/>
          </a:xfrm>
        </p:grpSpPr>
        <p:pic>
          <p:nvPicPr>
            <p:cNvPr id="3" name="Picture 2" descr="Surprising Facts about Semi-Trucks | FleetNet America">
              <a:extLst>
                <a:ext uri="{FF2B5EF4-FFF2-40B4-BE49-F238E27FC236}">
                  <a16:creationId xmlns:a16="http://schemas.microsoft.com/office/drawing/2014/main" id="{F2FE62BB-1C14-B5D8-6B0A-0D70FC336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01" y="3055323"/>
              <a:ext cx="1181911" cy="109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irplane Plane Aircraft Model ...">
              <a:extLst>
                <a:ext uri="{FF2B5EF4-FFF2-40B4-BE49-F238E27FC236}">
                  <a16:creationId xmlns:a16="http://schemas.microsoft.com/office/drawing/2014/main" id="{9FE749CB-B358-0EA3-D33A-A2C7C39CF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982" y="3030567"/>
              <a:ext cx="1010753" cy="111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NMC Cat | Caterpillar Dealer ...">
              <a:extLst>
                <a:ext uri="{FF2B5EF4-FFF2-40B4-BE49-F238E27FC236}">
                  <a16:creationId xmlns:a16="http://schemas.microsoft.com/office/drawing/2014/main" id="{D5D605EE-AD36-4278-B158-F5ADC296C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331" y="4157446"/>
              <a:ext cx="1441961" cy="720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Official Tesla Release Notes ...">
            <a:extLst>
              <a:ext uri="{FF2B5EF4-FFF2-40B4-BE49-F238E27FC236}">
                <a16:creationId xmlns:a16="http://schemas.microsoft.com/office/drawing/2014/main" id="{4CCFF85C-B92C-862D-E3F6-F4CC94B7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87" y="3089453"/>
            <a:ext cx="3108138" cy="193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6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</TotalTime>
  <Words>361</Words>
  <Application>Microsoft Macintosh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Intro</vt:lpstr>
      <vt:lpstr>AI explained in 3-minutes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Rackley</dc:creator>
  <cp:lastModifiedBy>Nick Rackley</cp:lastModifiedBy>
  <cp:revision>2</cp:revision>
  <dcterms:created xsi:type="dcterms:W3CDTF">2024-12-03T14:15:27Z</dcterms:created>
  <dcterms:modified xsi:type="dcterms:W3CDTF">2024-12-05T13:34:57Z</dcterms:modified>
</cp:coreProperties>
</file>