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151" autoAdjust="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8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9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9F2F02-1B65-40B2-9ACC-F472BCFD081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139540-0328-47AA-8529-9961938F8C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9FDD5-E582-4F80-B807-7373B4D42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2" y="201706"/>
            <a:ext cx="11725835" cy="17029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>
                <a:latin typeface="Abadi" panose="020B0604020104020204" pitchFamily="34" charset="0"/>
              </a:rPr>
              <a:t>Topcoder</a:t>
            </a:r>
            <a:r>
              <a:rPr lang="en-US" sz="6000" dirty="0">
                <a:latin typeface="Abadi" panose="020B0604020104020204" pitchFamily="34" charset="0"/>
              </a:rPr>
              <a:t> SRM 669, D1, 250-Pointer</a:t>
            </a:r>
            <a:br>
              <a:rPr lang="en-US" sz="6000" dirty="0">
                <a:latin typeface="Abadi" panose="020B0604020104020204" pitchFamily="34" charset="0"/>
              </a:rPr>
            </a:br>
            <a:r>
              <a:rPr lang="en-US" sz="6000" dirty="0">
                <a:latin typeface="Abadi" panose="020B0604020104020204" pitchFamily="34" charset="0"/>
              </a:rPr>
              <a:t>“</a:t>
            </a:r>
            <a:r>
              <a:rPr lang="en-US" sz="6000" dirty="0" err="1">
                <a:latin typeface="Abadi" panose="020B0604020104020204" pitchFamily="34" charset="0"/>
              </a:rPr>
              <a:t>SubdividedSlimes</a:t>
            </a:r>
            <a:r>
              <a:rPr lang="en-US" sz="6000" dirty="0">
                <a:latin typeface="Abadi" panose="020B060402010402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2D44B-FD8B-4856-99C4-3EEBB8D731BC}"/>
              </a:ext>
            </a:extLst>
          </p:cNvPr>
          <p:cNvSpPr txBox="1"/>
          <p:nvPr/>
        </p:nvSpPr>
        <p:spPr>
          <a:xfrm>
            <a:off x="2229969" y="2254264"/>
            <a:ext cx="7732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" panose="020B0604020104020204" pitchFamily="34" charset="0"/>
              </a:rPr>
              <a:t>Nicholas Creech</a:t>
            </a:r>
          </a:p>
          <a:p>
            <a:pPr algn="ctr"/>
            <a:r>
              <a:rPr lang="en-US" sz="3600" dirty="0">
                <a:latin typeface="Abadi" panose="020B0604020104020204" pitchFamily="34" charset="0"/>
              </a:rPr>
              <a:t>EECS Department</a:t>
            </a:r>
          </a:p>
          <a:p>
            <a:pPr algn="ctr"/>
            <a:r>
              <a:rPr lang="en-US" sz="3600" dirty="0">
                <a:latin typeface="Abadi" panose="020B0604020104020204" pitchFamily="34" charset="0"/>
              </a:rPr>
              <a:t>University of Tennessee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53008-A401-4FFC-8814-5969EBEABFC7}"/>
              </a:ext>
            </a:extLst>
          </p:cNvPr>
          <p:cNvSpPr txBox="1"/>
          <p:nvPr/>
        </p:nvSpPr>
        <p:spPr>
          <a:xfrm>
            <a:off x="3621739" y="4612340"/>
            <a:ext cx="494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" panose="020B0604020104020204" pitchFamily="34" charset="0"/>
              </a:rPr>
              <a:t>COSC 494</a:t>
            </a:r>
          </a:p>
          <a:p>
            <a:pPr algn="ctr"/>
            <a:r>
              <a:rPr lang="en-US" sz="3600" dirty="0">
                <a:latin typeface="Abadi" panose="020B0604020104020204" pitchFamily="34" charset="0"/>
              </a:rPr>
              <a:t>October 7, 2021</a:t>
            </a:r>
          </a:p>
        </p:txBody>
      </p:sp>
    </p:spTree>
    <p:extLst>
      <p:ext uri="{BB962C8B-B14F-4D97-AF65-F5344CB8AC3E}">
        <p14:creationId xmlns:p14="http://schemas.microsoft.com/office/powerpoint/2010/main" val="319723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Dr. Plank’s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23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Suppose you make two cuts as shown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Score = a(b+c) + </a:t>
            </a:r>
            <a:r>
              <a:rPr lang="en-US" sz="3200" dirty="0" err="1">
                <a:latin typeface="Abadi" panose="020B0604020104020204" pitchFamily="34" charset="0"/>
              </a:rPr>
              <a:t>bc</a:t>
            </a:r>
            <a:r>
              <a:rPr lang="en-US" sz="3200" dirty="0">
                <a:latin typeface="Abadi" panose="020B0604020104020204" pitchFamily="34" charset="0"/>
              </a:rPr>
              <a:t> =</a:t>
            </a:r>
          </a:p>
          <a:p>
            <a:pPr marL="0" indent="0">
              <a:buNone/>
            </a:pPr>
            <a:r>
              <a:rPr lang="en-US" sz="3200" dirty="0">
                <a:latin typeface="Abadi" panose="020B0604020104020204" pitchFamily="34" charset="0"/>
              </a:rPr>
              <a:t>  </a:t>
            </a:r>
            <a:r>
              <a:rPr lang="en-US" sz="3200" dirty="0">
                <a:highlight>
                  <a:srgbClr val="FFFF00"/>
                </a:highlight>
                <a:latin typeface="Abadi" panose="020B0604020104020204" pitchFamily="34" charset="0"/>
              </a:rPr>
              <a:t>ab + ac + </a:t>
            </a:r>
            <a:r>
              <a:rPr lang="en-US" sz="3200" dirty="0" err="1">
                <a:highlight>
                  <a:srgbClr val="FFFF00"/>
                </a:highlight>
                <a:latin typeface="Abadi" panose="020B0604020104020204" pitchFamily="34" charset="0"/>
              </a:rPr>
              <a:t>bc</a:t>
            </a:r>
            <a:endParaRPr lang="en-US" sz="3200" dirty="0">
              <a:highlight>
                <a:srgbClr val="FFFF00"/>
              </a:highlight>
              <a:latin typeface="Abadi" panose="020B0604020104020204" pitchFamily="34" charset="0"/>
            </a:endParaRPr>
          </a:p>
        </p:txBody>
      </p:sp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BC2CC5E-9F78-4017-95FA-22FA5EC0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3" y="1580626"/>
            <a:ext cx="1829055" cy="18290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2AB10B-F168-4F01-88A7-2D935198E658}"/>
              </a:ext>
            </a:extLst>
          </p:cNvPr>
          <p:cNvSpPr/>
          <p:nvPr/>
        </p:nvSpPr>
        <p:spPr>
          <a:xfrm>
            <a:off x="8276908" y="2141210"/>
            <a:ext cx="5357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8EB9323-412B-4048-9E5E-C51B6395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80" y="2849096"/>
            <a:ext cx="1524213" cy="15242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0395C5-229E-47AD-951A-1E3821049FA4}"/>
              </a:ext>
            </a:extLst>
          </p:cNvPr>
          <p:cNvSpPr/>
          <p:nvPr/>
        </p:nvSpPr>
        <p:spPr>
          <a:xfrm>
            <a:off x="6435524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2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ED9A3A8-7982-448A-9059-3E6C9029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93" y="2849096"/>
            <a:ext cx="1524213" cy="15242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436226-1E01-463E-BC3F-1D9D9536D2C2}"/>
              </a:ext>
            </a:extLst>
          </p:cNvPr>
          <p:cNvSpPr/>
          <p:nvPr/>
        </p:nvSpPr>
        <p:spPr>
          <a:xfrm>
            <a:off x="9734824" y="3315725"/>
            <a:ext cx="14939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b+c</a:t>
            </a:r>
          </a:p>
        </p:txBody>
      </p:sp>
      <p:pic>
        <p:nvPicPr>
          <p:cNvPr id="16" name="Picture 1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430900A-068D-4904-935D-E6E253B8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31" y="4373309"/>
            <a:ext cx="1219370" cy="1219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AF96956-3D23-4532-B6A6-3FAD845F5B84}"/>
              </a:ext>
            </a:extLst>
          </p:cNvPr>
          <p:cNvSpPr/>
          <p:nvPr/>
        </p:nvSpPr>
        <p:spPr>
          <a:xfrm>
            <a:off x="9154454" y="4690606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EE37521-B5D0-4247-90D6-5F551C24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50" y="4373307"/>
            <a:ext cx="1219370" cy="12193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21FFFFD-F6AC-420A-86FF-3D63A315FD59}"/>
              </a:ext>
            </a:extLst>
          </p:cNvPr>
          <p:cNvSpPr/>
          <p:nvPr/>
        </p:nvSpPr>
        <p:spPr>
          <a:xfrm>
            <a:off x="11216973" y="4690604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A1901-40D4-4E3A-BC48-CAE62A00197E}"/>
              </a:ext>
            </a:extLst>
          </p:cNvPr>
          <p:cNvCxnSpPr>
            <a:cxnSpLocks/>
          </p:cNvCxnSpPr>
          <p:nvPr/>
        </p:nvCxnSpPr>
        <p:spPr>
          <a:xfrm flipH="1">
            <a:off x="7168340" y="2850500"/>
            <a:ext cx="563155" cy="4911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C09ED-93BC-4FB1-80C8-99B920F331D4}"/>
              </a:ext>
            </a:extLst>
          </p:cNvPr>
          <p:cNvCxnSpPr>
            <a:cxnSpLocks/>
          </p:cNvCxnSpPr>
          <p:nvPr/>
        </p:nvCxnSpPr>
        <p:spPr>
          <a:xfrm>
            <a:off x="9419157" y="2848941"/>
            <a:ext cx="601068" cy="492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963C5A-9EFA-4AEF-A030-2CFB20789761}"/>
              </a:ext>
            </a:extLst>
          </p:cNvPr>
          <p:cNvCxnSpPr>
            <a:cxnSpLocks/>
          </p:cNvCxnSpPr>
          <p:nvPr/>
        </p:nvCxnSpPr>
        <p:spPr>
          <a:xfrm>
            <a:off x="10828985" y="4146214"/>
            <a:ext cx="387988" cy="4406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A047E7-F1EA-4B92-A236-AED36E840DF5}"/>
              </a:ext>
            </a:extLst>
          </p:cNvPr>
          <p:cNvCxnSpPr>
            <a:cxnSpLocks/>
          </p:cNvCxnSpPr>
          <p:nvPr/>
        </p:nvCxnSpPr>
        <p:spPr>
          <a:xfrm flipH="1">
            <a:off x="9755993" y="4175646"/>
            <a:ext cx="421541" cy="4571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2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Dr. Plank’s Hints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2320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 Suppose you make two cuts as shown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Score = a(</a:t>
            </a:r>
            <a:r>
              <a:rPr lang="en-US" sz="3000" dirty="0" err="1">
                <a:latin typeface="Abadi" panose="020B0604020104020204" pitchFamily="34" charset="0"/>
              </a:rPr>
              <a:t>b+c</a:t>
            </a:r>
            <a:r>
              <a:rPr lang="en-US" sz="3000" dirty="0">
                <a:latin typeface="Abadi" panose="020B0604020104020204" pitchFamily="34" charset="0"/>
              </a:rPr>
              <a:t>) + </a:t>
            </a:r>
            <a:r>
              <a:rPr lang="en-US" sz="3000" dirty="0" err="1">
                <a:latin typeface="Abadi" panose="020B0604020104020204" pitchFamily="34" charset="0"/>
              </a:rPr>
              <a:t>bc</a:t>
            </a:r>
            <a:r>
              <a:rPr lang="en-US" sz="3000" dirty="0">
                <a:latin typeface="Abadi" panose="020B0604020104020204" pitchFamily="34" charset="0"/>
              </a:rPr>
              <a:t> =</a:t>
            </a:r>
          </a:p>
          <a:p>
            <a:pPr marL="0" indent="0">
              <a:buNone/>
            </a:pPr>
            <a:r>
              <a:rPr lang="en-US" sz="3000" dirty="0">
                <a:latin typeface="Abadi" panose="020B0604020104020204" pitchFamily="34" charset="0"/>
              </a:rPr>
              <a:t>  </a:t>
            </a:r>
            <a:r>
              <a:rPr lang="en-US" sz="3000" dirty="0">
                <a:highlight>
                  <a:srgbClr val="FFFF00"/>
                </a:highlight>
                <a:latin typeface="Abadi" panose="020B0604020104020204" pitchFamily="34" charset="0"/>
              </a:rPr>
              <a:t>ab + ac + </a:t>
            </a:r>
            <a:r>
              <a:rPr lang="en-US" sz="3000" dirty="0" err="1">
                <a:highlight>
                  <a:srgbClr val="FFFF00"/>
                </a:highlight>
                <a:latin typeface="Abadi" panose="020B0604020104020204" pitchFamily="34" charset="0"/>
              </a:rPr>
              <a:t>bc</a:t>
            </a:r>
            <a:endParaRPr lang="en-US" sz="3000" dirty="0">
              <a:highlight>
                <a:srgbClr val="FFFF00"/>
              </a:highlight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Now suppose you make two cuts as shown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Score = b(</a:t>
            </a:r>
            <a:r>
              <a:rPr lang="en-US" sz="3000" dirty="0" err="1">
                <a:latin typeface="Abadi" panose="020B0604020104020204" pitchFamily="34" charset="0"/>
              </a:rPr>
              <a:t>a+c</a:t>
            </a:r>
            <a:r>
              <a:rPr lang="en-US" sz="3000" dirty="0">
                <a:latin typeface="Abadi" panose="020B0604020104020204" pitchFamily="34" charset="0"/>
              </a:rPr>
              <a:t>) + ac =</a:t>
            </a:r>
          </a:p>
          <a:p>
            <a:pPr marL="0" indent="0">
              <a:buNone/>
            </a:pPr>
            <a:r>
              <a:rPr lang="en-US" sz="3000" dirty="0">
                <a:latin typeface="Abadi" panose="020B0604020104020204" pitchFamily="34" charset="0"/>
              </a:rPr>
              <a:t>  </a:t>
            </a:r>
            <a:r>
              <a:rPr lang="en-US" sz="3000" dirty="0">
                <a:highlight>
                  <a:srgbClr val="FFFF00"/>
                </a:highlight>
                <a:latin typeface="Abadi" panose="020B0604020104020204" pitchFamily="34" charset="0"/>
              </a:rPr>
              <a:t>ab + ac + </a:t>
            </a:r>
            <a:r>
              <a:rPr lang="en-US" sz="3000" dirty="0" err="1">
                <a:highlight>
                  <a:srgbClr val="FFFF00"/>
                </a:highlight>
                <a:latin typeface="Abadi" panose="020B0604020104020204" pitchFamily="34" charset="0"/>
              </a:rPr>
              <a:t>bc</a:t>
            </a:r>
            <a:endParaRPr lang="en-US" sz="3000" dirty="0">
              <a:highlight>
                <a:srgbClr val="FFFF00"/>
              </a:highlight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Score will be the same regardless of cut order!</a:t>
            </a:r>
          </a:p>
        </p:txBody>
      </p:sp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BC2CC5E-9F78-4017-95FA-22FA5EC0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3" y="1580626"/>
            <a:ext cx="1829055" cy="18290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2AB10B-F168-4F01-88A7-2D935198E658}"/>
              </a:ext>
            </a:extLst>
          </p:cNvPr>
          <p:cNvSpPr/>
          <p:nvPr/>
        </p:nvSpPr>
        <p:spPr>
          <a:xfrm>
            <a:off x="8276908" y="2141210"/>
            <a:ext cx="5357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8EB9323-412B-4048-9E5E-C51B6395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80" y="2849096"/>
            <a:ext cx="1524213" cy="15242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0395C5-229E-47AD-951A-1E3821049FA4}"/>
              </a:ext>
            </a:extLst>
          </p:cNvPr>
          <p:cNvSpPr/>
          <p:nvPr/>
        </p:nvSpPr>
        <p:spPr>
          <a:xfrm>
            <a:off x="6435524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pic>
        <p:nvPicPr>
          <p:cNvPr id="23" name="Picture 2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ED9A3A8-7982-448A-9059-3E6C9029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93" y="2849096"/>
            <a:ext cx="1524213" cy="15242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436226-1E01-463E-BC3F-1D9D9536D2C2}"/>
              </a:ext>
            </a:extLst>
          </p:cNvPr>
          <p:cNvSpPr/>
          <p:nvPr/>
        </p:nvSpPr>
        <p:spPr>
          <a:xfrm>
            <a:off x="9734824" y="3315725"/>
            <a:ext cx="14939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+c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430900A-068D-4904-935D-E6E253B8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31" y="4373309"/>
            <a:ext cx="1219370" cy="1219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AF96956-3D23-4532-B6A6-3FAD845F5B84}"/>
              </a:ext>
            </a:extLst>
          </p:cNvPr>
          <p:cNvSpPr/>
          <p:nvPr/>
        </p:nvSpPr>
        <p:spPr>
          <a:xfrm>
            <a:off x="9154454" y="4690606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pic>
        <p:nvPicPr>
          <p:cNvPr id="19" name="Picture 1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EE37521-B5D0-4247-90D6-5F551C24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50" y="4373307"/>
            <a:ext cx="1219370" cy="12193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21FFFFD-F6AC-420A-86FF-3D63A315FD59}"/>
              </a:ext>
            </a:extLst>
          </p:cNvPr>
          <p:cNvSpPr/>
          <p:nvPr/>
        </p:nvSpPr>
        <p:spPr>
          <a:xfrm>
            <a:off x="11216973" y="4690604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A1901-40D4-4E3A-BC48-CAE62A00197E}"/>
              </a:ext>
            </a:extLst>
          </p:cNvPr>
          <p:cNvCxnSpPr>
            <a:cxnSpLocks/>
          </p:cNvCxnSpPr>
          <p:nvPr/>
        </p:nvCxnSpPr>
        <p:spPr>
          <a:xfrm flipH="1">
            <a:off x="7168340" y="2850500"/>
            <a:ext cx="563155" cy="4911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C09ED-93BC-4FB1-80C8-99B920F331D4}"/>
              </a:ext>
            </a:extLst>
          </p:cNvPr>
          <p:cNvCxnSpPr>
            <a:cxnSpLocks/>
          </p:cNvCxnSpPr>
          <p:nvPr/>
        </p:nvCxnSpPr>
        <p:spPr>
          <a:xfrm>
            <a:off x="9419157" y="2848941"/>
            <a:ext cx="601068" cy="492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963C5A-9EFA-4AEF-A030-2CFB20789761}"/>
              </a:ext>
            </a:extLst>
          </p:cNvPr>
          <p:cNvCxnSpPr>
            <a:cxnSpLocks/>
          </p:cNvCxnSpPr>
          <p:nvPr/>
        </p:nvCxnSpPr>
        <p:spPr>
          <a:xfrm>
            <a:off x="10828985" y="4146214"/>
            <a:ext cx="387988" cy="4406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A047E7-F1EA-4B92-A236-AED36E840DF5}"/>
              </a:ext>
            </a:extLst>
          </p:cNvPr>
          <p:cNvCxnSpPr>
            <a:cxnSpLocks/>
          </p:cNvCxnSpPr>
          <p:nvPr/>
        </p:nvCxnSpPr>
        <p:spPr>
          <a:xfrm flipH="1">
            <a:off x="9755993" y="4175646"/>
            <a:ext cx="421541" cy="4571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Dr. Plank’s Hints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6251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Implication?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Allows a recursive approach where we cut </a:t>
            </a:r>
            <a:r>
              <a:rPr lang="en-US" sz="3000" i="1" dirty="0">
                <a:latin typeface="Abadi" panose="020B0604020104020204" pitchFamily="34" charset="0"/>
              </a:rPr>
              <a:t>S</a:t>
            </a:r>
            <a:r>
              <a:rPr lang="en-US" sz="3000" dirty="0">
                <a:latin typeface="Abadi" panose="020B0604020104020204" pitchFamily="34" charset="0"/>
              </a:rPr>
              <a:t> into two slimes: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One that won’t be cut (</a:t>
            </a:r>
            <a:r>
              <a:rPr lang="en-US" sz="2800" i="1" dirty="0">
                <a:latin typeface="Abadi" panose="020B0604020104020204" pitchFamily="34" charset="0"/>
              </a:rPr>
              <a:t>A</a:t>
            </a:r>
            <a:r>
              <a:rPr lang="en-US" sz="2800" dirty="0">
                <a:latin typeface="Abadi" panose="020B0604020104020204" pitchFamily="34" charset="0"/>
              </a:rPr>
              <a:t>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One that will continue to be cut (</a:t>
            </a:r>
            <a:r>
              <a:rPr lang="en-US" sz="2800" i="1" dirty="0">
                <a:latin typeface="Abadi" panose="020B0604020104020204" pitchFamily="34" charset="0"/>
              </a:rPr>
              <a:t>S</a:t>
            </a:r>
            <a:r>
              <a:rPr lang="en-US" sz="2800" dirty="0">
                <a:latin typeface="Abadi" panose="020B0604020104020204" pitchFamily="34" charset="0"/>
              </a:rPr>
              <a:t> – </a:t>
            </a:r>
            <a:r>
              <a:rPr lang="en-US" sz="2800" i="1" dirty="0">
                <a:latin typeface="Abadi" panose="020B0604020104020204" pitchFamily="34" charset="0"/>
              </a:rPr>
              <a:t>A </a:t>
            </a:r>
            <a:r>
              <a:rPr lang="en-US" sz="2800" dirty="0">
                <a:latin typeface="Abadi" panose="020B0604020104020204" pitchFamily="34" charset="0"/>
              </a:rPr>
              <a:t>)</a:t>
            </a:r>
          </a:p>
        </p:txBody>
      </p:sp>
      <p:pic>
        <p:nvPicPr>
          <p:cNvPr id="26" name="Picture 2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4088266-A06B-4ED2-871E-09DF2BD6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573" y="1580626"/>
            <a:ext cx="1829055" cy="182905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17F73FB-67D1-4B45-9C49-5D328FE78307}"/>
              </a:ext>
            </a:extLst>
          </p:cNvPr>
          <p:cNvSpPr/>
          <p:nvPr/>
        </p:nvSpPr>
        <p:spPr>
          <a:xfrm>
            <a:off x="8591238" y="2141210"/>
            <a:ext cx="5357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Picture 2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3E58E50-E3CE-4F5E-B428-DE2D9A32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10" y="2849096"/>
            <a:ext cx="1524213" cy="152421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73ABB14-A5AB-4820-A442-9609E870629B}"/>
              </a:ext>
            </a:extLst>
          </p:cNvPr>
          <p:cNvSpPr/>
          <p:nvPr/>
        </p:nvSpPr>
        <p:spPr>
          <a:xfrm>
            <a:off x="6749854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Picture 30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61D5A1FB-4128-439E-A88D-05E0809FD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23" y="2849096"/>
            <a:ext cx="1524213" cy="152421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72441D1-8829-45CA-970E-897CD70CB773}"/>
              </a:ext>
            </a:extLst>
          </p:cNvPr>
          <p:cNvSpPr/>
          <p:nvPr/>
        </p:nvSpPr>
        <p:spPr>
          <a:xfrm>
            <a:off x="10049154" y="3315725"/>
            <a:ext cx="14939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- 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7902F5-D9D2-43D2-A560-3429F16A76CB}"/>
              </a:ext>
            </a:extLst>
          </p:cNvPr>
          <p:cNvCxnSpPr>
            <a:cxnSpLocks/>
          </p:cNvCxnSpPr>
          <p:nvPr/>
        </p:nvCxnSpPr>
        <p:spPr>
          <a:xfrm flipH="1">
            <a:off x="7482670" y="2850500"/>
            <a:ext cx="563155" cy="4911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B934D6-1B8A-4EE0-A3C6-06D99218C408}"/>
              </a:ext>
            </a:extLst>
          </p:cNvPr>
          <p:cNvCxnSpPr>
            <a:cxnSpLocks/>
          </p:cNvCxnSpPr>
          <p:nvPr/>
        </p:nvCxnSpPr>
        <p:spPr>
          <a:xfrm>
            <a:off x="9733487" y="2848941"/>
            <a:ext cx="601068" cy="492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2D82E5-F1E6-4CFF-A1E6-080092EC6313}"/>
              </a:ext>
            </a:extLst>
          </p:cNvPr>
          <p:cNvCxnSpPr>
            <a:cxnSpLocks/>
          </p:cNvCxnSpPr>
          <p:nvPr/>
        </p:nvCxnSpPr>
        <p:spPr>
          <a:xfrm>
            <a:off x="11278438" y="4146214"/>
            <a:ext cx="387988" cy="4406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495F9B-7660-4E93-9465-65F4B1D65A72}"/>
              </a:ext>
            </a:extLst>
          </p:cNvPr>
          <p:cNvCxnSpPr>
            <a:cxnSpLocks/>
          </p:cNvCxnSpPr>
          <p:nvPr/>
        </p:nvCxnSpPr>
        <p:spPr>
          <a:xfrm flipH="1">
            <a:off x="9879978" y="4175646"/>
            <a:ext cx="421541" cy="4571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D2A1FC-B313-4735-B28D-0C38B613531A}"/>
              </a:ext>
            </a:extLst>
          </p:cNvPr>
          <p:cNvSpPr txBox="1"/>
          <p:nvPr/>
        </p:nvSpPr>
        <p:spPr>
          <a:xfrm>
            <a:off x="9484962" y="4738343"/>
            <a:ext cx="297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Continue recursion</a:t>
            </a:r>
          </a:p>
        </p:txBody>
      </p:sp>
    </p:spTree>
    <p:extLst>
      <p:ext uri="{BB962C8B-B14F-4D97-AF65-F5344CB8AC3E}">
        <p14:creationId xmlns:p14="http://schemas.microsoft.com/office/powerpoint/2010/main" val="359130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Recursive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59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badi" panose="020B0604020104020204" pitchFamily="34" charset="0"/>
              </a:rPr>
              <a:t> Define function MX(</a:t>
            </a:r>
            <a:r>
              <a:rPr lang="en-US" sz="2600" i="1" dirty="0">
                <a:latin typeface="Abadi" panose="020B0604020104020204" pitchFamily="34" charset="0"/>
              </a:rPr>
              <a:t>S</a:t>
            </a:r>
            <a:r>
              <a:rPr lang="en-US" sz="2600" dirty="0">
                <a:latin typeface="Abadi" panose="020B0604020104020204" pitchFamily="34" charset="0"/>
              </a:rPr>
              <a:t>, </a:t>
            </a:r>
            <a:r>
              <a:rPr lang="en-US" sz="2600" i="1" dirty="0">
                <a:latin typeface="Abadi" panose="020B0604020104020204" pitchFamily="34" charset="0"/>
              </a:rPr>
              <a:t>C </a:t>
            </a:r>
            <a:r>
              <a:rPr lang="en-US" sz="2600" dirty="0">
                <a:latin typeface="Abadi" panose="020B0604020104020204" pitchFamily="34" charset="0"/>
              </a:rPr>
              <a:t>) to be max score you can get from a starting slime of size </a:t>
            </a:r>
            <a:r>
              <a:rPr lang="en-US" sz="2600" i="1" dirty="0">
                <a:latin typeface="Abadi" panose="020B0604020104020204" pitchFamily="34" charset="0"/>
              </a:rPr>
              <a:t>S</a:t>
            </a:r>
            <a:r>
              <a:rPr lang="en-US" sz="2600" dirty="0">
                <a:latin typeface="Abadi" panose="020B0604020104020204" pitchFamily="34" charset="0"/>
              </a:rPr>
              <a:t> and </a:t>
            </a:r>
            <a:r>
              <a:rPr lang="en-US" sz="2600" i="1" dirty="0">
                <a:latin typeface="Abadi" panose="020B0604020104020204" pitchFamily="34" charset="0"/>
              </a:rPr>
              <a:t>C </a:t>
            </a:r>
            <a:r>
              <a:rPr lang="en-US" sz="2600" dirty="0">
                <a:latin typeface="Abadi" panose="020B0604020104020204" pitchFamily="34" charset="0"/>
              </a:rPr>
              <a:t>or fewer cuts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badi" panose="020B0604020104020204" pitchFamily="34" charset="0"/>
              </a:rPr>
              <a:t> Focus on only one slime of the resulting cut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badi" panose="020B0604020104020204" pitchFamily="34" charset="0"/>
              </a:rPr>
              <a:t> If cutting a slime of size </a:t>
            </a:r>
            <a:r>
              <a:rPr lang="en-US" sz="2600" i="1" dirty="0">
                <a:latin typeface="Abadi" panose="020B0604020104020204" pitchFamily="34" charset="0"/>
              </a:rPr>
              <a:t>S</a:t>
            </a:r>
            <a:r>
              <a:rPr lang="en-US" sz="2600" dirty="0">
                <a:latin typeface="Abadi" panose="020B0604020104020204" pitchFamily="34" charset="0"/>
              </a:rPr>
              <a:t> creates two slimes of size </a:t>
            </a:r>
            <a:r>
              <a:rPr lang="en-US" sz="2600" i="1" dirty="0">
                <a:latin typeface="Abadi" panose="020B0604020104020204" pitchFamily="34" charset="0"/>
              </a:rPr>
              <a:t>A </a:t>
            </a:r>
            <a:r>
              <a:rPr lang="en-US" sz="2600" dirty="0">
                <a:latin typeface="Abadi" panose="020B0604020104020204" pitchFamily="34" charset="0"/>
              </a:rPr>
              <a:t>and</a:t>
            </a:r>
            <a:r>
              <a:rPr lang="en-US" sz="2600" i="1" dirty="0">
                <a:latin typeface="Abadi" panose="020B0604020104020204" pitchFamily="34" charset="0"/>
              </a:rPr>
              <a:t> S </a:t>
            </a:r>
            <a:r>
              <a:rPr lang="en-US" sz="2600" dirty="0">
                <a:latin typeface="Abadi" panose="020B0604020104020204" pitchFamily="34" charset="0"/>
              </a:rPr>
              <a:t>–</a:t>
            </a:r>
            <a:r>
              <a:rPr lang="en-US" sz="2600" i="1" dirty="0">
                <a:latin typeface="Abadi" panose="020B0604020104020204" pitchFamily="34" charset="0"/>
              </a:rPr>
              <a:t> A</a:t>
            </a:r>
            <a:r>
              <a:rPr lang="en-US" sz="2600" dirty="0">
                <a:latin typeface="Abadi" panose="020B0604020104020204" pitchFamily="34" charset="0"/>
              </a:rPr>
              <a:t>, the resulting score will be </a:t>
            </a:r>
            <a:r>
              <a:rPr lang="en-US" sz="2600" i="1" dirty="0">
                <a:latin typeface="Abadi" panose="020B0604020104020204" pitchFamily="34" charset="0"/>
              </a:rPr>
              <a:t>A</a:t>
            </a:r>
            <a:r>
              <a:rPr lang="en-US" sz="2600" dirty="0">
                <a:latin typeface="Abadi" panose="020B0604020104020204" pitchFamily="34" charset="0"/>
              </a:rPr>
              <a:t>(</a:t>
            </a:r>
            <a:r>
              <a:rPr lang="en-US" sz="2600" i="1" dirty="0">
                <a:latin typeface="Abadi" panose="020B0604020104020204" pitchFamily="34" charset="0"/>
              </a:rPr>
              <a:t>S</a:t>
            </a:r>
            <a:r>
              <a:rPr lang="en-US" sz="2600" dirty="0">
                <a:latin typeface="Abadi" panose="020B0604020104020204" pitchFamily="34" charset="0"/>
              </a:rPr>
              <a:t> – </a:t>
            </a:r>
            <a:r>
              <a:rPr lang="en-US" sz="2600" i="1" dirty="0">
                <a:latin typeface="Abadi" panose="020B0604020104020204" pitchFamily="34" charset="0"/>
              </a:rPr>
              <a:t>A</a:t>
            </a:r>
            <a:r>
              <a:rPr lang="en-US" sz="2600" dirty="0">
                <a:latin typeface="Abadi" panose="020B0604020104020204" pitchFamily="34" charset="0"/>
              </a:rPr>
              <a:t>) + MX(</a:t>
            </a:r>
            <a:r>
              <a:rPr lang="en-US" sz="2600" i="1" dirty="0">
                <a:latin typeface="Abadi" panose="020B0604020104020204" pitchFamily="34" charset="0"/>
              </a:rPr>
              <a:t>S</a:t>
            </a:r>
            <a:r>
              <a:rPr lang="en-US" sz="2600" dirty="0">
                <a:latin typeface="Abadi" panose="020B0604020104020204" pitchFamily="34" charset="0"/>
              </a:rPr>
              <a:t> – </a:t>
            </a:r>
            <a:r>
              <a:rPr lang="en-US" sz="2600" i="1" dirty="0">
                <a:latin typeface="Abadi" panose="020B0604020104020204" pitchFamily="34" charset="0"/>
              </a:rPr>
              <a:t>A</a:t>
            </a:r>
            <a:r>
              <a:rPr lang="en-US" sz="2600" dirty="0">
                <a:latin typeface="Abadi" panose="020B0604020104020204" pitchFamily="34" charset="0"/>
              </a:rPr>
              <a:t>, </a:t>
            </a:r>
            <a:r>
              <a:rPr lang="en-US" sz="2600" i="1" dirty="0">
                <a:latin typeface="Abadi" panose="020B0604020104020204" pitchFamily="34" charset="0"/>
              </a:rPr>
              <a:t>C</a:t>
            </a:r>
            <a:r>
              <a:rPr lang="en-US" sz="2600" dirty="0">
                <a:latin typeface="Abadi" panose="020B0604020104020204" pitchFamily="34" charset="0"/>
              </a:rPr>
              <a:t> – 1)</a:t>
            </a: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300E9F8-B774-4337-B723-DCDF5078C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68482"/>
            <a:ext cx="3048425" cy="30484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6CE7596-3CE2-4AD7-A646-CAF4558A9A97}"/>
              </a:ext>
            </a:extLst>
          </p:cNvPr>
          <p:cNvSpPr/>
          <p:nvPr/>
        </p:nvSpPr>
        <p:spPr>
          <a:xfrm>
            <a:off x="4508562" y="48503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9E00511-23F2-40CB-8085-EDAE4FF2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99" y="4268061"/>
            <a:ext cx="2133898" cy="2133898"/>
          </a:xfrm>
          <a:prstGeom prst="rect">
            <a:avLst/>
          </a:prstGeo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324F5B3E-4004-43D7-BB6C-1003C08E8920}"/>
              </a:ext>
            </a:extLst>
          </p:cNvPr>
          <p:cNvSpPr/>
          <p:nvPr/>
        </p:nvSpPr>
        <p:spPr>
          <a:xfrm>
            <a:off x="8172410" y="4970676"/>
            <a:ext cx="728668" cy="7286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31200F0E-B81B-4666-8EBF-DE237D20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191" y="4268061"/>
            <a:ext cx="2133898" cy="21338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0BA5E6-39B0-4BCC-8CCC-3D7E1D205D38}"/>
              </a:ext>
            </a:extLst>
          </p:cNvPr>
          <p:cNvSpPr/>
          <p:nvPr/>
        </p:nvSpPr>
        <p:spPr>
          <a:xfrm>
            <a:off x="2370461" y="4631029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FACAC1-CC1D-4207-88BC-B8FBE8BF0C3C}"/>
              </a:ext>
            </a:extLst>
          </p:cNvPr>
          <p:cNvSpPr/>
          <p:nvPr/>
        </p:nvSpPr>
        <p:spPr>
          <a:xfrm>
            <a:off x="6686640" y="4917184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266F2-5207-4A75-A306-82CC0C356F3E}"/>
              </a:ext>
            </a:extLst>
          </p:cNvPr>
          <p:cNvSpPr/>
          <p:nvPr/>
        </p:nvSpPr>
        <p:spPr>
          <a:xfrm>
            <a:off x="9448772" y="4970676"/>
            <a:ext cx="12907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402471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Recursive Solution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59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 Do this for all possible </a:t>
            </a:r>
            <a:r>
              <a:rPr lang="en-US" sz="2800" i="1" dirty="0">
                <a:latin typeface="Abadi" panose="020B0604020104020204" pitchFamily="34" charset="0"/>
              </a:rPr>
              <a:t>A </a:t>
            </a:r>
            <a:r>
              <a:rPr lang="en-US" sz="2800" dirty="0">
                <a:latin typeface="Abadi" panose="020B0604020104020204" pitchFamily="34" charset="0"/>
              </a:rPr>
              <a:t>cut sizes and you will have the return value of MX(</a:t>
            </a:r>
            <a:r>
              <a:rPr lang="en-US" sz="2800" i="1" dirty="0">
                <a:latin typeface="Abadi" panose="020B0604020104020204" pitchFamily="34" charset="0"/>
              </a:rPr>
              <a:t>S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2800" i="1" dirty="0">
                <a:latin typeface="Abadi" panose="020B0604020104020204" pitchFamily="34" charset="0"/>
              </a:rPr>
              <a:t>C </a:t>
            </a:r>
            <a:r>
              <a:rPr lang="en-US" sz="2800" dirty="0">
                <a:latin typeface="Abadi" panose="020B0604020104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 Then, call MX() for every possible </a:t>
            </a:r>
            <a:r>
              <a:rPr lang="en-US" sz="2800" i="1" dirty="0">
                <a:latin typeface="Abadi" panose="020B0604020104020204" pitchFamily="34" charset="0"/>
              </a:rPr>
              <a:t>C</a:t>
            </a:r>
            <a:r>
              <a:rPr lang="en-US" sz="2800" dirty="0">
                <a:latin typeface="Abadi" panose="020B0604020104020204" pitchFamily="34" charset="0"/>
              </a:rPr>
              <a:t> value and if MX(</a:t>
            </a:r>
            <a:r>
              <a:rPr lang="en-US" sz="2800" i="1" dirty="0">
                <a:latin typeface="Abadi" panose="020B0604020104020204" pitchFamily="34" charset="0"/>
              </a:rPr>
              <a:t>S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2800" i="1" dirty="0">
                <a:latin typeface="Abadi" panose="020B0604020104020204" pitchFamily="34" charset="0"/>
              </a:rPr>
              <a:t>C</a:t>
            </a:r>
            <a:r>
              <a:rPr lang="en-US" sz="2800" dirty="0">
                <a:latin typeface="Abadi" panose="020B0604020104020204" pitchFamily="34" charset="0"/>
              </a:rPr>
              <a:t> ) &gt;= </a:t>
            </a:r>
            <a:r>
              <a:rPr lang="en-US" sz="2800" i="1" dirty="0">
                <a:latin typeface="Abadi" panose="020B0604020104020204" pitchFamily="34" charset="0"/>
              </a:rPr>
              <a:t>M </a:t>
            </a:r>
            <a:r>
              <a:rPr lang="en-US" sz="2800" dirty="0">
                <a:latin typeface="Abadi" panose="020B0604020104020204" pitchFamily="34" charset="0"/>
              </a:rPr>
              <a:t>then the answer to the problem is </a:t>
            </a:r>
            <a:r>
              <a:rPr lang="en-US" sz="2800" i="1" dirty="0">
                <a:latin typeface="Abadi" panose="020B0604020104020204" pitchFamily="34" charset="0"/>
              </a:rPr>
              <a:t>C</a:t>
            </a:r>
            <a:r>
              <a:rPr lang="en-US" sz="2800" dirty="0">
                <a:latin typeface="Abadi" panose="020B0604020104020204" pitchFamily="34" charset="0"/>
              </a:rPr>
              <a:t> cuts (or rounds)!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300E9F8-B774-4337-B723-DCDF5078C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68482"/>
            <a:ext cx="3048425" cy="30484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6CE7596-3CE2-4AD7-A646-CAF4558A9A97}"/>
              </a:ext>
            </a:extLst>
          </p:cNvPr>
          <p:cNvSpPr/>
          <p:nvPr/>
        </p:nvSpPr>
        <p:spPr>
          <a:xfrm>
            <a:off x="4508562" y="48503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9E00511-23F2-40CB-8085-EDAE4FF2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99" y="4268061"/>
            <a:ext cx="2133898" cy="2133898"/>
          </a:xfrm>
          <a:prstGeom prst="rect">
            <a:avLst/>
          </a:prstGeo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324F5B3E-4004-43D7-BB6C-1003C08E8920}"/>
              </a:ext>
            </a:extLst>
          </p:cNvPr>
          <p:cNvSpPr/>
          <p:nvPr/>
        </p:nvSpPr>
        <p:spPr>
          <a:xfrm>
            <a:off x="8172410" y="4970676"/>
            <a:ext cx="728668" cy="7286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31200F0E-B81B-4666-8EBF-DE237D20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191" y="4268061"/>
            <a:ext cx="2133898" cy="21338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0BA5E6-39B0-4BCC-8CCC-3D7E1D205D38}"/>
              </a:ext>
            </a:extLst>
          </p:cNvPr>
          <p:cNvSpPr/>
          <p:nvPr/>
        </p:nvSpPr>
        <p:spPr>
          <a:xfrm>
            <a:off x="2370461" y="4631029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FACAC1-CC1D-4207-88BC-B8FBE8BF0C3C}"/>
              </a:ext>
            </a:extLst>
          </p:cNvPr>
          <p:cNvSpPr/>
          <p:nvPr/>
        </p:nvSpPr>
        <p:spPr>
          <a:xfrm>
            <a:off x="6686640" y="4917184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266F2-5207-4A75-A306-82CC0C356F3E}"/>
              </a:ext>
            </a:extLst>
          </p:cNvPr>
          <p:cNvSpPr/>
          <p:nvPr/>
        </p:nvSpPr>
        <p:spPr>
          <a:xfrm>
            <a:off x="9448772" y="4970676"/>
            <a:ext cx="12907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- 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72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Not Quite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68849" cy="42959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This solution alone is simply too slow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Works fine on small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Does not work well enough for the </a:t>
            </a:r>
            <a:r>
              <a:rPr lang="en-US" sz="3200" dirty="0" err="1">
                <a:latin typeface="Abadi" panose="020B0604020104020204" pitchFamily="34" charset="0"/>
              </a:rPr>
              <a:t>Topcoder</a:t>
            </a:r>
            <a:r>
              <a:rPr lang="en-US" sz="3200" dirty="0">
                <a:latin typeface="Abadi" panose="020B0604020104020204" pitchFamily="34" charset="0"/>
              </a:rPr>
              <a:t> constraints!</a:t>
            </a:r>
          </a:p>
        </p:txBody>
      </p:sp>
      <p:pic>
        <p:nvPicPr>
          <p:cNvPr id="13" name="Picture 12" descr="Chart, funnel chart&#10;&#10;Description automatically generated">
            <a:extLst>
              <a:ext uri="{FF2B5EF4-FFF2-40B4-BE49-F238E27FC236}">
                <a16:creationId xmlns:a16="http://schemas.microsoft.com/office/drawing/2014/main" id="{0F7CED59-42E7-45EF-B115-C444FA4C2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65" y="2814913"/>
            <a:ext cx="2692055" cy="2754661"/>
          </a:xfrm>
          <a:prstGeom prst="rect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6540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Some Optimizations (Plank’s Hints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5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Abadi" panose="020B0604020104020204" pitchFamily="34" charset="0"/>
              </a:rPr>
              <a:t>1. </a:t>
            </a:r>
            <a:r>
              <a:rPr lang="en-US" sz="3200" dirty="0">
                <a:latin typeface="Abadi" panose="020B0604020104020204" pitchFamily="34" charset="0"/>
              </a:rPr>
              <a:t>Since cut order doesn’t matter, only check </a:t>
            </a:r>
            <a:r>
              <a:rPr lang="en-US" sz="3200" i="1" dirty="0">
                <a:latin typeface="Abadi" panose="020B0604020104020204" pitchFamily="34" charset="0"/>
              </a:rPr>
              <a:t>A </a:t>
            </a:r>
            <a:r>
              <a:rPr lang="en-US" sz="3200" dirty="0">
                <a:latin typeface="Abadi" panose="020B0604020104020204" pitchFamily="34" charset="0"/>
              </a:rPr>
              <a:t>values in MX(S, </a:t>
            </a:r>
            <a:r>
              <a:rPr lang="en-US" sz="3200" i="1" dirty="0">
                <a:latin typeface="Abadi" panose="020B0604020104020204" pitchFamily="34" charset="0"/>
              </a:rPr>
              <a:t>C </a:t>
            </a:r>
            <a:r>
              <a:rPr lang="en-US" sz="3200" dirty="0">
                <a:latin typeface="Abadi" panose="020B0604020104020204" pitchFamily="34" charset="0"/>
              </a:rPr>
              <a:t>) from 1 to  </a:t>
            </a:r>
            <a:r>
              <a:rPr lang="en-US" sz="3200" i="1" dirty="0">
                <a:latin typeface="Abadi" panose="020B0604020104020204" pitchFamily="34" charset="0"/>
              </a:rPr>
              <a:t>S</a:t>
            </a:r>
            <a:r>
              <a:rPr lang="en-US" sz="3200" dirty="0">
                <a:latin typeface="Abadi" panose="020B0604020104020204" pitchFamily="34" charset="0"/>
              </a:rPr>
              <a:t> / 2 (inclusive)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Why? Example (</a:t>
            </a:r>
            <a:r>
              <a:rPr lang="en-US" sz="3200" i="1" dirty="0">
                <a:latin typeface="Abadi" panose="020B0604020104020204" pitchFamily="34" charset="0"/>
              </a:rPr>
              <a:t>A</a:t>
            </a:r>
            <a:r>
              <a:rPr lang="en-US" sz="3200" dirty="0">
                <a:latin typeface="Abadi" panose="020B0604020104020204" pitchFamily="34" charset="0"/>
              </a:rPr>
              <a:t>, </a:t>
            </a:r>
            <a:r>
              <a:rPr lang="en-US" sz="3200" i="1" dirty="0">
                <a:latin typeface="Abadi" panose="020B0604020104020204" pitchFamily="34" charset="0"/>
              </a:rPr>
              <a:t>S</a:t>
            </a:r>
            <a:r>
              <a:rPr lang="en-US" sz="3200" dirty="0">
                <a:latin typeface="Abadi" panose="020B0604020104020204" pitchFamily="34" charset="0"/>
              </a:rPr>
              <a:t> – </a:t>
            </a:r>
            <a:r>
              <a:rPr lang="en-US" sz="3200" i="1" dirty="0">
                <a:latin typeface="Abadi" panose="020B0604020104020204" pitchFamily="34" charset="0"/>
              </a:rPr>
              <a:t>A</a:t>
            </a:r>
            <a:r>
              <a:rPr lang="en-US" sz="3200" dirty="0">
                <a:latin typeface="Abadi" panose="020B0604020104020204" pitchFamily="34" charset="0"/>
              </a:rPr>
              <a:t>) pairs for </a:t>
            </a:r>
            <a:r>
              <a:rPr lang="en-US" sz="3200" i="1" dirty="0">
                <a:latin typeface="Abadi" panose="020B0604020104020204" pitchFamily="34" charset="0"/>
              </a:rPr>
              <a:t>S</a:t>
            </a:r>
            <a:r>
              <a:rPr lang="en-US" sz="3200" dirty="0">
                <a:latin typeface="Abadi" panose="020B0604020104020204" pitchFamily="34" charset="0"/>
              </a:rPr>
              <a:t> = 5: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 (1, 4), (2, 3), (3, 2), (4, 1)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 Reflection about midpoint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Abadi" panose="020B0604020104020204" pitchFamily="34" charset="0"/>
              </a:rPr>
              <a:t>2.</a:t>
            </a:r>
            <a:r>
              <a:rPr lang="en-US" sz="3200" dirty="0">
                <a:latin typeface="Abadi" panose="020B0604020104020204" pitchFamily="34" charset="0"/>
              </a:rPr>
              <a:t> If you increase </a:t>
            </a:r>
            <a:r>
              <a:rPr lang="en-US" sz="3200" i="1" dirty="0">
                <a:latin typeface="Abadi" panose="020B0604020104020204" pitchFamily="34" charset="0"/>
              </a:rPr>
              <a:t>A</a:t>
            </a:r>
            <a:r>
              <a:rPr lang="en-US" sz="3200" dirty="0">
                <a:latin typeface="Abadi" panose="020B0604020104020204" pitchFamily="34" charset="0"/>
              </a:rPr>
              <a:t> and </a:t>
            </a:r>
            <a:r>
              <a:rPr lang="en-US" sz="3200" i="1" dirty="0">
                <a:latin typeface="Abadi" panose="020B0604020104020204" pitchFamily="34" charset="0"/>
              </a:rPr>
              <a:t>A</a:t>
            </a:r>
            <a:r>
              <a:rPr lang="en-US" sz="3200" dirty="0">
                <a:latin typeface="Abadi" panose="020B0604020104020204" pitchFamily="34" charset="0"/>
              </a:rPr>
              <a:t>(</a:t>
            </a:r>
            <a:r>
              <a:rPr lang="en-US" sz="3200" i="1" dirty="0">
                <a:latin typeface="Abadi" panose="020B0604020104020204" pitchFamily="34" charset="0"/>
              </a:rPr>
              <a:t>S</a:t>
            </a:r>
            <a:r>
              <a:rPr lang="en-US" sz="3200" dirty="0">
                <a:latin typeface="Abadi" panose="020B0604020104020204" pitchFamily="34" charset="0"/>
              </a:rPr>
              <a:t> – </a:t>
            </a:r>
            <a:r>
              <a:rPr lang="en-US" sz="3200" i="1" dirty="0">
                <a:latin typeface="Abadi" panose="020B0604020104020204" pitchFamily="34" charset="0"/>
              </a:rPr>
              <a:t>A</a:t>
            </a:r>
            <a:r>
              <a:rPr lang="en-US" sz="3200" dirty="0">
                <a:latin typeface="Abadi" panose="020B0604020104020204" pitchFamily="34" charset="0"/>
              </a:rPr>
              <a:t>) + MX(</a:t>
            </a:r>
            <a:r>
              <a:rPr lang="en-US" sz="3200" i="1" dirty="0">
                <a:latin typeface="Abadi" panose="020B0604020104020204" pitchFamily="34" charset="0"/>
              </a:rPr>
              <a:t>S</a:t>
            </a:r>
            <a:r>
              <a:rPr lang="en-US" sz="3200" dirty="0">
                <a:latin typeface="Abadi" panose="020B0604020104020204" pitchFamily="34" charset="0"/>
              </a:rPr>
              <a:t> – </a:t>
            </a:r>
            <a:r>
              <a:rPr lang="en-US" sz="3200" i="1" dirty="0">
                <a:latin typeface="Abadi" panose="020B0604020104020204" pitchFamily="34" charset="0"/>
              </a:rPr>
              <a:t>A</a:t>
            </a:r>
            <a:r>
              <a:rPr lang="en-US" sz="3200" dirty="0">
                <a:latin typeface="Abadi" panose="020B0604020104020204" pitchFamily="34" charset="0"/>
              </a:rPr>
              <a:t>, </a:t>
            </a:r>
            <a:r>
              <a:rPr lang="en-US" sz="3200" i="1" dirty="0">
                <a:latin typeface="Abadi" panose="020B0604020104020204" pitchFamily="34" charset="0"/>
              </a:rPr>
              <a:t>C</a:t>
            </a:r>
            <a:r>
              <a:rPr lang="en-US" sz="3200" dirty="0">
                <a:latin typeface="Abadi" panose="020B0604020104020204" pitchFamily="34" charset="0"/>
              </a:rPr>
              <a:t> – 1) is less than it was for </a:t>
            </a:r>
            <a:r>
              <a:rPr lang="en-US" sz="3200" i="1" dirty="0">
                <a:latin typeface="Abadi" panose="020B0604020104020204" pitchFamily="34" charset="0"/>
              </a:rPr>
              <a:t>A</a:t>
            </a:r>
            <a:r>
              <a:rPr lang="en-US" sz="3200" dirty="0">
                <a:latin typeface="Abadi" panose="020B0604020104020204" pitchFamily="34" charset="0"/>
              </a:rPr>
              <a:t> – 1, then you’re done. You can never improve on the score.</a:t>
            </a:r>
          </a:p>
          <a:p>
            <a:pPr marL="0" indent="0">
              <a:buNone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2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Some Optimizations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5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Abadi" panose="020B0604020104020204" pitchFamily="34" charset="0"/>
              </a:rPr>
              <a:t>3. </a:t>
            </a:r>
            <a:r>
              <a:rPr lang="en-US" sz="3200" dirty="0">
                <a:latin typeface="Abadi" panose="020B0604020104020204" pitchFamily="34" charset="0"/>
              </a:rPr>
              <a:t>Biggest improvement: Use dynamic programming!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Cache the return of MX(</a:t>
            </a:r>
            <a:r>
              <a:rPr lang="en-US" sz="3200" i="1" dirty="0">
                <a:latin typeface="Abadi" panose="020B0604020104020204" pitchFamily="34" charset="0"/>
              </a:rPr>
              <a:t>S</a:t>
            </a:r>
            <a:r>
              <a:rPr lang="en-US" sz="3200" dirty="0">
                <a:latin typeface="Abadi" panose="020B0604020104020204" pitchFamily="34" charset="0"/>
              </a:rPr>
              <a:t>, </a:t>
            </a:r>
            <a:r>
              <a:rPr lang="en-US" sz="3200" i="1" dirty="0">
                <a:latin typeface="Abadi" panose="020B0604020104020204" pitchFamily="34" charset="0"/>
              </a:rPr>
              <a:t>C </a:t>
            </a:r>
            <a:r>
              <a:rPr lang="en-US" sz="3200" dirty="0">
                <a:latin typeface="Abadi" panose="020B0604020104020204" pitchFamily="34" charset="0"/>
              </a:rPr>
              <a:t>) for each </a:t>
            </a:r>
            <a:r>
              <a:rPr lang="en-US" sz="3200" i="1" dirty="0">
                <a:latin typeface="Abadi" panose="020B0604020104020204" pitchFamily="34" charset="0"/>
              </a:rPr>
              <a:t>S</a:t>
            </a:r>
            <a:r>
              <a:rPr lang="en-US" sz="3200" dirty="0">
                <a:latin typeface="Abadi" panose="020B0604020104020204" pitchFamily="34" charset="0"/>
              </a:rPr>
              <a:t> and </a:t>
            </a:r>
            <a:r>
              <a:rPr lang="en-US" sz="3200" i="1" dirty="0">
                <a:latin typeface="Abadi" panose="020B0604020104020204" pitchFamily="34" charset="0"/>
              </a:rPr>
              <a:t>C</a:t>
            </a:r>
            <a:r>
              <a:rPr lang="en-US" sz="3200" dirty="0">
                <a:latin typeface="Abadi" panose="020B0604020104020204" pitchFamily="34" charset="0"/>
              </a:rPr>
              <a:t> pair in an unordered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Removes a lot of unnecessary calculations and lookup is O(1)</a:t>
            </a:r>
          </a:p>
        </p:txBody>
      </p:sp>
    </p:spTree>
    <p:extLst>
      <p:ext uri="{BB962C8B-B14F-4D97-AF65-F5344CB8AC3E}">
        <p14:creationId xmlns:p14="http://schemas.microsoft.com/office/powerpoint/2010/main" val="344347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Running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5905B-EA35-4C64-9C13-1478E0F17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446270" cy="4295986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badi" panose="020B0604020104020204" pitchFamily="34" charset="0"/>
                  </a:rPr>
                  <a:t> Holding the target score </a:t>
                </a:r>
                <a:r>
                  <a:rPr lang="en-US" sz="3200" i="1" dirty="0">
                    <a:latin typeface="Abadi" panose="020B0604020104020204" pitchFamily="34" charset="0"/>
                  </a:rPr>
                  <a:t>M</a:t>
                </a:r>
                <a:r>
                  <a:rPr lang="en-US" sz="3200" dirty="0">
                    <a:latin typeface="Abadi" panose="020B0604020104020204" pitchFamily="34" charset="0"/>
                  </a:rPr>
                  <a:t> constant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3200" dirty="0">
                    <a:latin typeface="Abadi" panose="020B0604020104020204" pitchFamily="34" charset="0"/>
                  </a:rPr>
                  <a:t>, the program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Abadi" panose="020B0604020104020204" pitchFamily="34" charset="0"/>
                  </a:rPr>
                  <a:t>) with the input being the slime size </a:t>
                </a:r>
                <a:r>
                  <a:rPr lang="en-US" sz="3200" i="1" dirty="0">
                    <a:latin typeface="Abadi" panose="020B0604020104020204" pitchFamily="34" charset="0"/>
                  </a:rPr>
                  <a:t>S</a:t>
                </a:r>
                <a:r>
                  <a:rPr lang="en-US" sz="3200" dirty="0">
                    <a:latin typeface="Abadi" panose="020B0604020104020204" pitchFamily="34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badi" panose="020B0604020104020204" pitchFamily="34" charset="0"/>
                  </a:rPr>
                  <a:t> Holding M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3200" dirty="0">
                    <a:latin typeface="Abadi" panose="020B0604020104020204" pitchFamily="34" charset="0"/>
                  </a:rPr>
                  <a:t> forces MX() to traverse every slime “tree” fully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5905B-EA35-4C64-9C13-1478E0F17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446270" cy="4295986"/>
              </a:xfrm>
              <a:blipFill>
                <a:blip r:embed="rId2"/>
                <a:stretch>
                  <a:fillRect l="-4801" t="-2837" r="-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A9D1660-E091-4607-A9F1-EF20CE2B8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0" t="29361" r="24435" b="32364"/>
          <a:stretch/>
        </p:blipFill>
        <p:spPr>
          <a:xfrm>
            <a:off x="5446399" y="286603"/>
            <a:ext cx="6202681" cy="59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Running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5905B-EA35-4C64-9C13-1478E0F17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446270" cy="429598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badi" panose="020B0604020104020204" pitchFamily="34" charset="0"/>
                  </a:rPr>
                  <a:t> Running time is also proportional to the cache size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badi" panose="020B0604020104020204" pitchFamily="34" charset="0"/>
                  </a:rPr>
                  <a:t> If the result is </a:t>
                </a:r>
                <a:r>
                  <a:rPr lang="en-US" sz="3200" i="1" dirty="0">
                    <a:latin typeface="Abadi" panose="020B0604020104020204" pitchFamily="34" charset="0"/>
                  </a:rPr>
                  <a:t>R</a:t>
                </a:r>
                <a:r>
                  <a:rPr lang="en-US" sz="3200" dirty="0">
                    <a:latin typeface="Abadi" panose="020B0604020104020204" pitchFamily="34" charset="0"/>
                  </a:rPr>
                  <a:t>, the cache size is </a:t>
                </a:r>
                <a:r>
                  <a:rPr lang="en-US" sz="3200" i="1" dirty="0">
                    <a:latin typeface="Abadi" panose="020B0604020104020204" pitchFamily="34" charset="0"/>
                  </a:rPr>
                  <a:t>S</a:t>
                </a:r>
                <a:r>
                  <a:rPr lang="en-US" sz="3200" dirty="0">
                    <a:latin typeface="Abadi" panose="020B0604020104020204" pitchFamily="34" charset="0"/>
                  </a:rPr>
                  <a:t> *</a:t>
                </a:r>
                <a:r>
                  <a:rPr lang="en-US" sz="3200" i="1" dirty="0">
                    <a:latin typeface="Abadi" panose="020B0604020104020204" pitchFamily="34" charset="0"/>
                  </a:rPr>
                  <a:t>R</a:t>
                </a:r>
                <a:endParaRPr lang="en-US" sz="3200" dirty="0">
                  <a:latin typeface="Abadi" panose="020B0604020104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badi" panose="020B0604020104020204" pitchFamily="34" charset="0"/>
                  </a:rPr>
                  <a:t> Total running time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Abadi" panose="020B0604020104020204" pitchFamily="34" charset="0"/>
                  </a:rPr>
                  <a:t> * </a:t>
                </a:r>
                <a:r>
                  <a:rPr lang="en-US" sz="3200" i="1" dirty="0">
                    <a:latin typeface="Abadi" panose="020B0604020104020204" pitchFamily="34" charset="0"/>
                  </a:rPr>
                  <a:t>R</a:t>
                </a:r>
                <a:r>
                  <a:rPr lang="en-US" sz="3200" dirty="0">
                    <a:latin typeface="Abadi" panose="020B0604020104020204" pitchFamily="34" charset="0"/>
                  </a:rPr>
                  <a:t> 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5905B-EA35-4C64-9C13-1478E0F17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446270" cy="4295986"/>
              </a:xfrm>
              <a:blipFill>
                <a:blip r:embed="rId2"/>
                <a:stretch>
                  <a:fillRect l="-5213" t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A9D1660-E091-4607-A9F1-EF20CE2B8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0" t="29361" r="24435" b="32364"/>
          <a:stretch/>
        </p:blipFill>
        <p:spPr>
          <a:xfrm>
            <a:off x="5446399" y="286603"/>
            <a:ext cx="6202681" cy="593535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0302A34-5E4A-4E75-98D5-A7B4251A0A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t="32144" r="25386" b="33990"/>
          <a:stretch/>
        </p:blipFill>
        <p:spPr>
          <a:xfrm>
            <a:off x="5494975" y="286603"/>
            <a:ext cx="6202681" cy="57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8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Given a starting slime of integer size </a:t>
            </a:r>
            <a:r>
              <a:rPr lang="en-US" sz="3200" i="1" dirty="0">
                <a:latin typeface="Abadi" panose="020B0604020104020204" pitchFamily="34" charset="0"/>
              </a:rPr>
              <a:t>S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Each round, cut a slime (size &gt; 1) in two to gain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Make cut (</a:t>
            </a:r>
            <a:r>
              <a:rPr lang="en-US" sz="3200" i="1" dirty="0">
                <a:latin typeface="Abadi" panose="020B0604020104020204" pitchFamily="34" charset="0"/>
              </a:rPr>
              <a:t>S = x + y </a:t>
            </a:r>
            <a:r>
              <a:rPr lang="en-US" sz="3200" dirty="0">
                <a:latin typeface="Abadi" panose="020B0604020104020204" pitchFamily="34" charset="0"/>
              </a:rPr>
              <a:t>)</a:t>
            </a:r>
            <a:r>
              <a:rPr lang="en-US" sz="3200" i="1" dirty="0">
                <a:latin typeface="Abadi" panose="020B0604020104020204" pitchFamily="34" charset="0"/>
              </a:rPr>
              <a:t> </a:t>
            </a:r>
            <a:r>
              <a:rPr lang="en-US" sz="3200" dirty="0">
                <a:latin typeface="Abadi" panose="020B0604020104020204" pitchFamily="34" charset="0"/>
              </a:rPr>
              <a:t>and gain (</a:t>
            </a:r>
            <a:r>
              <a:rPr lang="en-US" sz="3200" i="1" dirty="0">
                <a:latin typeface="Abadi" panose="020B0604020104020204" pitchFamily="34" charset="0"/>
              </a:rPr>
              <a:t>x * y </a:t>
            </a:r>
            <a:r>
              <a:rPr lang="en-US" sz="3200" dirty="0">
                <a:latin typeface="Abadi" panose="020B0604020104020204" pitchFamily="34" charset="0"/>
              </a:rPr>
              <a:t>)</a:t>
            </a:r>
            <a:r>
              <a:rPr lang="en-US" sz="3200" i="1" dirty="0">
                <a:latin typeface="Abadi" panose="020B0604020104020204" pitchFamily="34" charset="0"/>
              </a:rPr>
              <a:t> </a:t>
            </a:r>
            <a:r>
              <a:rPr lang="en-US" sz="3200" dirty="0">
                <a:latin typeface="Abadi" panose="020B0604020104020204" pitchFamily="34" charset="0"/>
              </a:rPr>
              <a:t>points</a:t>
            </a:r>
          </a:p>
        </p:txBody>
      </p:sp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D9BB801-9883-4896-A26B-57CD7425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29000"/>
            <a:ext cx="3048425" cy="30484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9DE0B4D-CB6F-4E94-89E4-0E0CE5D7021E}"/>
              </a:ext>
            </a:extLst>
          </p:cNvPr>
          <p:cNvSpPr/>
          <p:nvPr/>
        </p:nvSpPr>
        <p:spPr>
          <a:xfrm>
            <a:off x="4508562" y="47108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A59BDAB-694D-49E2-A1F9-75C99CE03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99" y="4128579"/>
            <a:ext cx="2133898" cy="2133898"/>
          </a:xfrm>
          <a:prstGeom prst="rect">
            <a:avLst/>
          </a:prstGeom>
        </p:spPr>
      </p:pic>
      <p:sp>
        <p:nvSpPr>
          <p:cNvPr id="13" name="Plus Sign 12">
            <a:extLst>
              <a:ext uri="{FF2B5EF4-FFF2-40B4-BE49-F238E27FC236}">
                <a16:creationId xmlns:a16="http://schemas.microsoft.com/office/drawing/2014/main" id="{88B14B8D-D966-4750-B007-C44FB8D3C8A3}"/>
              </a:ext>
            </a:extLst>
          </p:cNvPr>
          <p:cNvSpPr/>
          <p:nvPr/>
        </p:nvSpPr>
        <p:spPr>
          <a:xfrm>
            <a:off x="8172410" y="4831194"/>
            <a:ext cx="728668" cy="7286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DC5753D2-63EA-472E-B912-2911AAA3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191" y="4128579"/>
            <a:ext cx="2133898" cy="21338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787FC1-52BC-43B7-9960-837144ABFC3A}"/>
              </a:ext>
            </a:extLst>
          </p:cNvPr>
          <p:cNvSpPr/>
          <p:nvPr/>
        </p:nvSpPr>
        <p:spPr>
          <a:xfrm>
            <a:off x="2370461" y="4491547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6A2B2-ADDE-4AF1-BDF6-D36A8357780D}"/>
              </a:ext>
            </a:extLst>
          </p:cNvPr>
          <p:cNvSpPr/>
          <p:nvPr/>
        </p:nvSpPr>
        <p:spPr>
          <a:xfrm>
            <a:off x="6737134" y="4710896"/>
            <a:ext cx="484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8FC3C-983E-42BE-949C-0C3517F8E01B}"/>
              </a:ext>
            </a:extLst>
          </p:cNvPr>
          <p:cNvSpPr/>
          <p:nvPr/>
        </p:nvSpPr>
        <p:spPr>
          <a:xfrm>
            <a:off x="9862346" y="4710896"/>
            <a:ext cx="463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2334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Machine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59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Ran on the Hydras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>
                <a:latin typeface="Abadi" panose="020B0604020104020204" pitchFamily="34" charset="0"/>
              </a:rPr>
              <a:t> 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Processor: Intel Core i7-6700 @ 3.40GHz (Quad Core)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 Operating system: Red Hat Enterprise Linux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 Memory: 16GB (2x8G) DDR4 SDRAM @ 2133MHz</a:t>
            </a:r>
          </a:p>
        </p:txBody>
      </p:sp>
    </p:spTree>
    <p:extLst>
      <p:ext uri="{BB962C8B-B14F-4D97-AF65-F5344CB8AC3E}">
        <p14:creationId xmlns:p14="http://schemas.microsoft.com/office/powerpoint/2010/main" val="213018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badi" panose="020B0604020104020204" pitchFamily="34" charset="0"/>
              </a:rPr>
              <a:t>Topcoder</a:t>
            </a:r>
            <a:r>
              <a:rPr lang="en-US" dirty="0">
                <a:latin typeface="Abadi" panose="020B0604020104020204" pitchFamily="34" charset="0"/>
              </a:rPr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59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414 submitted a solution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142 (34%) of the submissions were correct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Best time was 3:51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Average correct time was 29:04</a:t>
            </a:r>
            <a:endParaRPr lang="en-US" sz="30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1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9FDD5-E582-4F80-B807-7373B4D42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2" y="201706"/>
            <a:ext cx="11725835" cy="17029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>
                <a:latin typeface="Abadi" panose="020B0604020104020204" pitchFamily="34" charset="0"/>
              </a:rPr>
              <a:t>Topcoder</a:t>
            </a:r>
            <a:r>
              <a:rPr lang="en-US" sz="6000" dirty="0">
                <a:latin typeface="Abadi" panose="020B0604020104020204" pitchFamily="34" charset="0"/>
              </a:rPr>
              <a:t> SRM 669, D1, 250-Pointer</a:t>
            </a:r>
            <a:br>
              <a:rPr lang="en-US" sz="6000" dirty="0">
                <a:latin typeface="Abadi" panose="020B0604020104020204" pitchFamily="34" charset="0"/>
              </a:rPr>
            </a:br>
            <a:r>
              <a:rPr lang="en-US" sz="6000" dirty="0">
                <a:latin typeface="Abadi" panose="020B0604020104020204" pitchFamily="34" charset="0"/>
              </a:rPr>
              <a:t>“</a:t>
            </a:r>
            <a:r>
              <a:rPr lang="en-US" sz="6000" dirty="0" err="1">
                <a:latin typeface="Abadi" panose="020B0604020104020204" pitchFamily="34" charset="0"/>
              </a:rPr>
              <a:t>SubdividedSlimes</a:t>
            </a:r>
            <a:r>
              <a:rPr lang="en-US" sz="6000" dirty="0">
                <a:latin typeface="Abadi" panose="020B060402010402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2D44B-FD8B-4856-99C4-3EEBB8D731BC}"/>
              </a:ext>
            </a:extLst>
          </p:cNvPr>
          <p:cNvSpPr txBox="1"/>
          <p:nvPr/>
        </p:nvSpPr>
        <p:spPr>
          <a:xfrm>
            <a:off x="2229969" y="2254264"/>
            <a:ext cx="7732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" panose="020B0604020104020204" pitchFamily="34" charset="0"/>
              </a:rPr>
              <a:t>Nicholas Creech</a:t>
            </a:r>
          </a:p>
          <a:p>
            <a:pPr algn="ctr"/>
            <a:r>
              <a:rPr lang="en-US" sz="3600" dirty="0">
                <a:latin typeface="Abadi" panose="020B0604020104020204" pitchFamily="34" charset="0"/>
              </a:rPr>
              <a:t>EECS Department</a:t>
            </a:r>
          </a:p>
          <a:p>
            <a:pPr algn="ctr"/>
            <a:r>
              <a:rPr lang="en-US" sz="3600" dirty="0">
                <a:latin typeface="Abadi" panose="020B0604020104020204" pitchFamily="34" charset="0"/>
              </a:rPr>
              <a:t>University of Tennessee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53008-A401-4FFC-8814-5969EBEABFC7}"/>
              </a:ext>
            </a:extLst>
          </p:cNvPr>
          <p:cNvSpPr txBox="1"/>
          <p:nvPr/>
        </p:nvSpPr>
        <p:spPr>
          <a:xfrm>
            <a:off x="3621739" y="4612340"/>
            <a:ext cx="494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badi" panose="020B0604020104020204" pitchFamily="34" charset="0"/>
              </a:rPr>
              <a:t>COSC 494</a:t>
            </a:r>
          </a:p>
          <a:p>
            <a:pPr algn="ctr"/>
            <a:r>
              <a:rPr lang="en-US" sz="3600" dirty="0">
                <a:latin typeface="Abadi" panose="020B0604020104020204" pitchFamily="34" charset="0"/>
              </a:rPr>
              <a:t>October 7, 2021</a:t>
            </a:r>
          </a:p>
        </p:txBody>
      </p:sp>
    </p:spTree>
    <p:extLst>
      <p:ext uri="{BB962C8B-B14F-4D97-AF65-F5344CB8AC3E}">
        <p14:creationId xmlns:p14="http://schemas.microsoft.com/office/powerpoint/2010/main" val="411396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Problem: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23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Score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Round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Score = 0</a:t>
            </a:r>
          </a:p>
        </p:txBody>
      </p:sp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BC2CC5E-9F78-4017-95FA-22FA5EC0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3" y="1580626"/>
            <a:ext cx="1829055" cy="18290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2AB10B-F168-4F01-88A7-2D935198E658}"/>
              </a:ext>
            </a:extLst>
          </p:cNvPr>
          <p:cNvSpPr/>
          <p:nvPr/>
        </p:nvSpPr>
        <p:spPr>
          <a:xfrm>
            <a:off x="8276908" y="2141210"/>
            <a:ext cx="5357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680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Problem: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23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Score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Round =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Score += (3 * 2) = 6</a:t>
            </a:r>
          </a:p>
        </p:txBody>
      </p:sp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BC2CC5E-9F78-4017-95FA-22FA5EC0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3" y="1580626"/>
            <a:ext cx="1829055" cy="18290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2AB10B-F168-4F01-88A7-2D935198E658}"/>
              </a:ext>
            </a:extLst>
          </p:cNvPr>
          <p:cNvSpPr/>
          <p:nvPr/>
        </p:nvSpPr>
        <p:spPr>
          <a:xfrm>
            <a:off x="8276908" y="2141210"/>
            <a:ext cx="5357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18" name="Picture 1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8EB9323-412B-4048-9E5E-C51B6395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80" y="2849096"/>
            <a:ext cx="1524213" cy="15242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0395C5-229E-47AD-951A-1E3821049FA4}"/>
              </a:ext>
            </a:extLst>
          </p:cNvPr>
          <p:cNvSpPr/>
          <p:nvPr/>
        </p:nvSpPr>
        <p:spPr>
          <a:xfrm>
            <a:off x="6435524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23" name="Picture 2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ED9A3A8-7982-448A-9059-3E6C9029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93" y="2849096"/>
            <a:ext cx="1524213" cy="15242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436226-1E01-463E-BC3F-1D9D9536D2C2}"/>
              </a:ext>
            </a:extLst>
          </p:cNvPr>
          <p:cNvSpPr/>
          <p:nvPr/>
        </p:nvSpPr>
        <p:spPr>
          <a:xfrm>
            <a:off x="10213937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A1901-40D4-4E3A-BC48-CAE62A00197E}"/>
              </a:ext>
            </a:extLst>
          </p:cNvPr>
          <p:cNvCxnSpPr>
            <a:cxnSpLocks/>
          </p:cNvCxnSpPr>
          <p:nvPr/>
        </p:nvCxnSpPr>
        <p:spPr>
          <a:xfrm flipH="1">
            <a:off x="7168340" y="2850500"/>
            <a:ext cx="563155" cy="4911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C09ED-93BC-4FB1-80C8-99B920F331D4}"/>
              </a:ext>
            </a:extLst>
          </p:cNvPr>
          <p:cNvCxnSpPr>
            <a:cxnSpLocks/>
          </p:cNvCxnSpPr>
          <p:nvPr/>
        </p:nvCxnSpPr>
        <p:spPr>
          <a:xfrm>
            <a:off x="9419157" y="2848941"/>
            <a:ext cx="601068" cy="492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2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Problem: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23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Score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Round =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Score += (1 * 1) = 7</a:t>
            </a:r>
          </a:p>
        </p:txBody>
      </p:sp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BC2CC5E-9F78-4017-95FA-22FA5EC0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3" y="1580626"/>
            <a:ext cx="1829055" cy="18290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2AB10B-F168-4F01-88A7-2D935198E658}"/>
              </a:ext>
            </a:extLst>
          </p:cNvPr>
          <p:cNvSpPr/>
          <p:nvPr/>
        </p:nvSpPr>
        <p:spPr>
          <a:xfrm>
            <a:off x="8276908" y="2141210"/>
            <a:ext cx="5357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18" name="Picture 1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8EB9323-412B-4048-9E5E-C51B6395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80" y="2849096"/>
            <a:ext cx="1524213" cy="15242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0395C5-229E-47AD-951A-1E3821049FA4}"/>
              </a:ext>
            </a:extLst>
          </p:cNvPr>
          <p:cNvSpPr/>
          <p:nvPr/>
        </p:nvSpPr>
        <p:spPr>
          <a:xfrm>
            <a:off x="6435524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23" name="Picture 2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ED9A3A8-7982-448A-9059-3E6C9029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93" y="2849096"/>
            <a:ext cx="1524213" cy="15242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436226-1E01-463E-BC3F-1D9D9536D2C2}"/>
              </a:ext>
            </a:extLst>
          </p:cNvPr>
          <p:cNvSpPr/>
          <p:nvPr/>
        </p:nvSpPr>
        <p:spPr>
          <a:xfrm>
            <a:off x="10213937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430900A-068D-4904-935D-E6E253B8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31" y="4373309"/>
            <a:ext cx="1219370" cy="1219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AF96956-3D23-4532-B6A6-3FAD845F5B84}"/>
              </a:ext>
            </a:extLst>
          </p:cNvPr>
          <p:cNvSpPr/>
          <p:nvPr/>
        </p:nvSpPr>
        <p:spPr>
          <a:xfrm>
            <a:off x="9154454" y="4690606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19" name="Picture 1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EE37521-B5D0-4247-90D6-5F551C24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50" y="4373307"/>
            <a:ext cx="1219370" cy="12193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21FFFFD-F6AC-420A-86FF-3D63A315FD59}"/>
              </a:ext>
            </a:extLst>
          </p:cNvPr>
          <p:cNvSpPr/>
          <p:nvPr/>
        </p:nvSpPr>
        <p:spPr>
          <a:xfrm>
            <a:off x="11216973" y="4690604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A1901-40D4-4E3A-BC48-CAE62A00197E}"/>
              </a:ext>
            </a:extLst>
          </p:cNvPr>
          <p:cNvCxnSpPr>
            <a:cxnSpLocks/>
          </p:cNvCxnSpPr>
          <p:nvPr/>
        </p:nvCxnSpPr>
        <p:spPr>
          <a:xfrm flipH="1">
            <a:off x="7168340" y="2850500"/>
            <a:ext cx="563155" cy="4911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C09ED-93BC-4FB1-80C8-99B920F331D4}"/>
              </a:ext>
            </a:extLst>
          </p:cNvPr>
          <p:cNvCxnSpPr>
            <a:cxnSpLocks/>
          </p:cNvCxnSpPr>
          <p:nvPr/>
        </p:nvCxnSpPr>
        <p:spPr>
          <a:xfrm>
            <a:off x="9419157" y="2848941"/>
            <a:ext cx="601068" cy="492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963C5A-9EFA-4AEF-A030-2CFB20789761}"/>
              </a:ext>
            </a:extLst>
          </p:cNvPr>
          <p:cNvCxnSpPr>
            <a:cxnSpLocks/>
          </p:cNvCxnSpPr>
          <p:nvPr/>
        </p:nvCxnSpPr>
        <p:spPr>
          <a:xfrm>
            <a:off x="10828985" y="4146214"/>
            <a:ext cx="387988" cy="4406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A047E7-F1EA-4B92-A236-AED36E840DF5}"/>
              </a:ext>
            </a:extLst>
          </p:cNvPr>
          <p:cNvCxnSpPr>
            <a:cxnSpLocks/>
          </p:cNvCxnSpPr>
          <p:nvPr/>
        </p:nvCxnSpPr>
        <p:spPr>
          <a:xfrm flipH="1">
            <a:off x="9755993" y="4175646"/>
            <a:ext cx="421541" cy="4571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2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Problem: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23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Score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Round =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Score += (2 * 1) = 9</a:t>
            </a:r>
          </a:p>
        </p:txBody>
      </p:sp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BC2CC5E-9F78-4017-95FA-22FA5EC0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3" y="1580626"/>
            <a:ext cx="1829055" cy="18290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2AB10B-F168-4F01-88A7-2D935198E658}"/>
              </a:ext>
            </a:extLst>
          </p:cNvPr>
          <p:cNvSpPr/>
          <p:nvPr/>
        </p:nvSpPr>
        <p:spPr>
          <a:xfrm>
            <a:off x="8276908" y="2141210"/>
            <a:ext cx="5357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18" name="Picture 1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8EB9323-412B-4048-9E5E-C51B6395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80" y="2849096"/>
            <a:ext cx="1524213" cy="15242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0395C5-229E-47AD-951A-1E3821049FA4}"/>
              </a:ext>
            </a:extLst>
          </p:cNvPr>
          <p:cNvSpPr/>
          <p:nvPr/>
        </p:nvSpPr>
        <p:spPr>
          <a:xfrm>
            <a:off x="6435524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23" name="Picture 2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ED9A3A8-7982-448A-9059-3E6C9029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93" y="2849096"/>
            <a:ext cx="1524213" cy="15242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436226-1E01-463E-BC3F-1D9D9536D2C2}"/>
              </a:ext>
            </a:extLst>
          </p:cNvPr>
          <p:cNvSpPr/>
          <p:nvPr/>
        </p:nvSpPr>
        <p:spPr>
          <a:xfrm>
            <a:off x="10213937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F1E264B-6ED7-4AE3-8376-EDDA72F08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37" y="4384851"/>
            <a:ext cx="1219370" cy="12193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921CF-46CE-4839-9C41-7DBEB17F83D5}"/>
              </a:ext>
            </a:extLst>
          </p:cNvPr>
          <p:cNvSpPr/>
          <p:nvPr/>
        </p:nvSpPr>
        <p:spPr>
          <a:xfrm>
            <a:off x="5340360" y="4702148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5FCCB7D3-00A4-49EE-A5FA-47AD26E0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8" y="4384851"/>
            <a:ext cx="1219370" cy="12193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C50E3B-2357-48AF-A30D-FFC2F6DD7A5D}"/>
              </a:ext>
            </a:extLst>
          </p:cNvPr>
          <p:cNvSpPr/>
          <p:nvPr/>
        </p:nvSpPr>
        <p:spPr>
          <a:xfrm>
            <a:off x="7399361" y="4702148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16" name="Picture 1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430900A-068D-4904-935D-E6E253B8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31" y="4373309"/>
            <a:ext cx="1219370" cy="1219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AF96956-3D23-4532-B6A6-3FAD845F5B84}"/>
              </a:ext>
            </a:extLst>
          </p:cNvPr>
          <p:cNvSpPr/>
          <p:nvPr/>
        </p:nvSpPr>
        <p:spPr>
          <a:xfrm>
            <a:off x="9154454" y="4690606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19" name="Picture 1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EE37521-B5D0-4247-90D6-5F551C24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50" y="4373307"/>
            <a:ext cx="1219370" cy="12193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21FFFFD-F6AC-420A-86FF-3D63A315FD59}"/>
              </a:ext>
            </a:extLst>
          </p:cNvPr>
          <p:cNvSpPr/>
          <p:nvPr/>
        </p:nvSpPr>
        <p:spPr>
          <a:xfrm>
            <a:off x="11216973" y="4690604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A1901-40D4-4E3A-BC48-CAE62A00197E}"/>
              </a:ext>
            </a:extLst>
          </p:cNvPr>
          <p:cNvCxnSpPr>
            <a:cxnSpLocks/>
          </p:cNvCxnSpPr>
          <p:nvPr/>
        </p:nvCxnSpPr>
        <p:spPr>
          <a:xfrm flipH="1">
            <a:off x="7168340" y="2850500"/>
            <a:ext cx="563155" cy="4911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C09ED-93BC-4FB1-80C8-99B920F331D4}"/>
              </a:ext>
            </a:extLst>
          </p:cNvPr>
          <p:cNvCxnSpPr>
            <a:cxnSpLocks/>
          </p:cNvCxnSpPr>
          <p:nvPr/>
        </p:nvCxnSpPr>
        <p:spPr>
          <a:xfrm>
            <a:off x="9419157" y="2848941"/>
            <a:ext cx="601068" cy="492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963C5A-9EFA-4AEF-A030-2CFB20789761}"/>
              </a:ext>
            </a:extLst>
          </p:cNvPr>
          <p:cNvCxnSpPr>
            <a:cxnSpLocks/>
          </p:cNvCxnSpPr>
          <p:nvPr/>
        </p:nvCxnSpPr>
        <p:spPr>
          <a:xfrm>
            <a:off x="10828985" y="4146214"/>
            <a:ext cx="387988" cy="4406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60C543-1EC3-4E9C-916C-5ABB2D2727F8}"/>
              </a:ext>
            </a:extLst>
          </p:cNvPr>
          <p:cNvCxnSpPr>
            <a:cxnSpLocks/>
          </p:cNvCxnSpPr>
          <p:nvPr/>
        </p:nvCxnSpPr>
        <p:spPr>
          <a:xfrm>
            <a:off x="7033529" y="4146213"/>
            <a:ext cx="387988" cy="4406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A047E7-F1EA-4B92-A236-AED36E840DF5}"/>
              </a:ext>
            </a:extLst>
          </p:cNvPr>
          <p:cNvCxnSpPr>
            <a:cxnSpLocks/>
          </p:cNvCxnSpPr>
          <p:nvPr/>
        </p:nvCxnSpPr>
        <p:spPr>
          <a:xfrm flipH="1">
            <a:off x="9755993" y="4175646"/>
            <a:ext cx="421541" cy="4571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953C39-C032-4AA7-AE15-2F5B70754832}"/>
              </a:ext>
            </a:extLst>
          </p:cNvPr>
          <p:cNvCxnSpPr>
            <a:cxnSpLocks/>
          </p:cNvCxnSpPr>
          <p:nvPr/>
        </p:nvCxnSpPr>
        <p:spPr>
          <a:xfrm flipH="1">
            <a:off x="5976423" y="4144749"/>
            <a:ext cx="421541" cy="4571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86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Problem: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23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Score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Round =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Abadi" panose="020B0604020104020204" pitchFamily="34" charset="0"/>
              </a:rPr>
              <a:t> Score += (1 * 1) = 10</a:t>
            </a:r>
          </a:p>
        </p:txBody>
      </p:sp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BC2CC5E-9F78-4017-95FA-22FA5EC0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43" y="1580626"/>
            <a:ext cx="1829055" cy="18290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2AB10B-F168-4F01-88A7-2D935198E658}"/>
              </a:ext>
            </a:extLst>
          </p:cNvPr>
          <p:cNvSpPr/>
          <p:nvPr/>
        </p:nvSpPr>
        <p:spPr>
          <a:xfrm>
            <a:off x="8276908" y="2141210"/>
            <a:ext cx="5357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18" name="Picture 1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8EB9323-412B-4048-9E5E-C51B6395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80" y="2849096"/>
            <a:ext cx="1524213" cy="15242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0395C5-229E-47AD-951A-1E3821049FA4}"/>
              </a:ext>
            </a:extLst>
          </p:cNvPr>
          <p:cNvSpPr/>
          <p:nvPr/>
        </p:nvSpPr>
        <p:spPr>
          <a:xfrm>
            <a:off x="6435524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23" name="Picture 2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ED9A3A8-7982-448A-9059-3E6C9029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93" y="2849096"/>
            <a:ext cx="1524213" cy="15242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436226-1E01-463E-BC3F-1D9D9536D2C2}"/>
              </a:ext>
            </a:extLst>
          </p:cNvPr>
          <p:cNvSpPr/>
          <p:nvPr/>
        </p:nvSpPr>
        <p:spPr>
          <a:xfrm>
            <a:off x="10213937" y="3288036"/>
            <a:ext cx="5357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F1E264B-6ED7-4AE3-8376-EDDA72F08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37" y="4384851"/>
            <a:ext cx="1219370" cy="12193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921CF-46CE-4839-9C41-7DBEB17F83D5}"/>
              </a:ext>
            </a:extLst>
          </p:cNvPr>
          <p:cNvSpPr/>
          <p:nvPr/>
        </p:nvSpPr>
        <p:spPr>
          <a:xfrm>
            <a:off x="5340360" y="4702148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5FCCB7D3-00A4-49EE-A5FA-47AD26E0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8" y="4384851"/>
            <a:ext cx="1219370" cy="12193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C50E3B-2357-48AF-A30D-FFC2F6DD7A5D}"/>
              </a:ext>
            </a:extLst>
          </p:cNvPr>
          <p:cNvSpPr/>
          <p:nvPr/>
        </p:nvSpPr>
        <p:spPr>
          <a:xfrm>
            <a:off x="7399361" y="4702148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16" name="Picture 1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430900A-068D-4904-935D-E6E253B8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31" y="4373309"/>
            <a:ext cx="1219370" cy="1219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AF96956-3D23-4532-B6A6-3FAD845F5B84}"/>
              </a:ext>
            </a:extLst>
          </p:cNvPr>
          <p:cNvSpPr/>
          <p:nvPr/>
        </p:nvSpPr>
        <p:spPr>
          <a:xfrm>
            <a:off x="9154454" y="4690606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19" name="Picture 1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EE37521-B5D0-4247-90D6-5F551C24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50" y="4373307"/>
            <a:ext cx="1219370" cy="12193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21FFFFD-F6AC-420A-86FF-3D63A315FD59}"/>
              </a:ext>
            </a:extLst>
          </p:cNvPr>
          <p:cNvSpPr/>
          <p:nvPr/>
        </p:nvSpPr>
        <p:spPr>
          <a:xfrm>
            <a:off x="11216973" y="4690604"/>
            <a:ext cx="535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21" name="Picture 20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EE1AA59-0E8B-49D4-8E43-5E04E357E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04" y="5564251"/>
            <a:ext cx="609685" cy="6096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2AFA65-039C-478F-AA39-F082DEA07DA7}"/>
              </a:ext>
            </a:extLst>
          </p:cNvPr>
          <p:cNvSpPr/>
          <p:nvPr/>
        </p:nvSpPr>
        <p:spPr>
          <a:xfrm>
            <a:off x="4562184" y="5669038"/>
            <a:ext cx="53572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26" name="Picture 2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2B02E99-DC1A-4E82-B7CB-44C693BAA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87" y="5564251"/>
            <a:ext cx="609685" cy="60968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36E5105-A922-452D-8127-CE0BB5AB717F}"/>
              </a:ext>
            </a:extLst>
          </p:cNvPr>
          <p:cNvSpPr/>
          <p:nvPr/>
        </p:nvSpPr>
        <p:spPr>
          <a:xfrm>
            <a:off x="5977267" y="5669038"/>
            <a:ext cx="53572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A1901-40D4-4E3A-BC48-CAE62A00197E}"/>
              </a:ext>
            </a:extLst>
          </p:cNvPr>
          <p:cNvCxnSpPr>
            <a:cxnSpLocks/>
          </p:cNvCxnSpPr>
          <p:nvPr/>
        </p:nvCxnSpPr>
        <p:spPr>
          <a:xfrm flipH="1">
            <a:off x="7168340" y="2850500"/>
            <a:ext cx="563155" cy="4911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C09ED-93BC-4FB1-80C8-99B920F331D4}"/>
              </a:ext>
            </a:extLst>
          </p:cNvPr>
          <p:cNvCxnSpPr>
            <a:cxnSpLocks/>
          </p:cNvCxnSpPr>
          <p:nvPr/>
        </p:nvCxnSpPr>
        <p:spPr>
          <a:xfrm>
            <a:off x="9419157" y="2848941"/>
            <a:ext cx="601068" cy="492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963C5A-9EFA-4AEF-A030-2CFB20789761}"/>
              </a:ext>
            </a:extLst>
          </p:cNvPr>
          <p:cNvCxnSpPr>
            <a:cxnSpLocks/>
          </p:cNvCxnSpPr>
          <p:nvPr/>
        </p:nvCxnSpPr>
        <p:spPr>
          <a:xfrm>
            <a:off x="10828985" y="4146214"/>
            <a:ext cx="387988" cy="4406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60C543-1EC3-4E9C-916C-5ABB2D2727F8}"/>
              </a:ext>
            </a:extLst>
          </p:cNvPr>
          <p:cNvCxnSpPr>
            <a:cxnSpLocks/>
          </p:cNvCxnSpPr>
          <p:nvPr/>
        </p:nvCxnSpPr>
        <p:spPr>
          <a:xfrm>
            <a:off x="7033529" y="4146213"/>
            <a:ext cx="387988" cy="4406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A047E7-F1EA-4B92-A236-AED36E840DF5}"/>
              </a:ext>
            </a:extLst>
          </p:cNvPr>
          <p:cNvCxnSpPr>
            <a:cxnSpLocks/>
          </p:cNvCxnSpPr>
          <p:nvPr/>
        </p:nvCxnSpPr>
        <p:spPr>
          <a:xfrm flipH="1">
            <a:off x="9755993" y="4175646"/>
            <a:ext cx="421541" cy="4571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953C39-C032-4AA7-AE15-2F5B70754832}"/>
              </a:ext>
            </a:extLst>
          </p:cNvPr>
          <p:cNvCxnSpPr>
            <a:cxnSpLocks/>
          </p:cNvCxnSpPr>
          <p:nvPr/>
        </p:nvCxnSpPr>
        <p:spPr>
          <a:xfrm flipH="1">
            <a:off x="5976423" y="4144749"/>
            <a:ext cx="421541" cy="4571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DF18FA-B772-4EAD-BA98-DFC33F72E9E8}"/>
              </a:ext>
            </a:extLst>
          </p:cNvPr>
          <p:cNvCxnSpPr>
            <a:cxnSpLocks/>
          </p:cNvCxnSpPr>
          <p:nvPr/>
        </p:nvCxnSpPr>
        <p:spPr>
          <a:xfrm flipH="1">
            <a:off x="5015872" y="5414499"/>
            <a:ext cx="225446" cy="2897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ADB58C-95E1-43A4-90A9-F44E48C58997}"/>
              </a:ext>
            </a:extLst>
          </p:cNvPr>
          <p:cNvCxnSpPr>
            <a:cxnSpLocks/>
          </p:cNvCxnSpPr>
          <p:nvPr/>
        </p:nvCxnSpPr>
        <p:spPr>
          <a:xfrm>
            <a:off x="5866772" y="5438962"/>
            <a:ext cx="259708" cy="2408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0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Full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905B-EA35-4C64-9C13-1478E0F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badi" panose="020B0604020104020204" pitchFamily="34" charset="0"/>
              </a:rPr>
              <a:t> Given a starting slime of size </a:t>
            </a:r>
            <a:r>
              <a:rPr lang="en-US" sz="3200" i="1" dirty="0">
                <a:latin typeface="Abadi" panose="020B0604020104020204" pitchFamily="34" charset="0"/>
              </a:rPr>
              <a:t>S </a:t>
            </a:r>
            <a:r>
              <a:rPr lang="en-US" sz="3200" dirty="0">
                <a:latin typeface="Abadi" panose="020B0604020104020204" pitchFamily="34" charset="0"/>
              </a:rPr>
              <a:t>and a target score </a:t>
            </a:r>
            <a:r>
              <a:rPr lang="en-US" sz="3200" i="1" dirty="0">
                <a:latin typeface="Abadi" panose="020B0604020104020204" pitchFamily="34" charset="0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>
                <a:latin typeface="Abadi" panose="020B0604020104020204" pitchFamily="34" charset="0"/>
              </a:rPr>
              <a:t> </a:t>
            </a:r>
            <a:r>
              <a:rPr lang="en-US" sz="3200" dirty="0">
                <a:latin typeface="Abadi" panose="020B0604020104020204" pitchFamily="34" charset="0"/>
              </a:rPr>
              <a:t>What is the minimum </a:t>
            </a:r>
            <a:r>
              <a:rPr lang="en-US" sz="3200" i="1" dirty="0">
                <a:latin typeface="Abadi" panose="020B0604020104020204" pitchFamily="34" charset="0"/>
              </a:rPr>
              <a:t>C</a:t>
            </a:r>
            <a:r>
              <a:rPr lang="en-US" sz="3200" dirty="0">
                <a:latin typeface="Abadi" panose="020B0604020104020204" pitchFamily="34" charset="0"/>
              </a:rPr>
              <a:t> cuts (or rounds)</a:t>
            </a:r>
            <a:r>
              <a:rPr lang="en-US" sz="3200" i="1" dirty="0">
                <a:latin typeface="Abadi" panose="020B0604020104020204" pitchFamily="34" charset="0"/>
              </a:rPr>
              <a:t> </a:t>
            </a:r>
            <a:r>
              <a:rPr lang="en-US" sz="3200" dirty="0">
                <a:latin typeface="Abadi" panose="020B0604020104020204" pitchFamily="34" charset="0"/>
              </a:rPr>
              <a:t>that will result in a score of at least </a:t>
            </a:r>
            <a:r>
              <a:rPr lang="en-US" sz="3200" i="1" dirty="0">
                <a:latin typeface="Abadi" panose="020B0604020104020204" pitchFamily="34" charset="0"/>
              </a:rPr>
              <a:t>M ?</a:t>
            </a:r>
            <a:endParaRPr lang="en-US" sz="3200" dirty="0">
              <a:latin typeface="Abadi" panose="020B0604020104020204" pitchFamily="34" charset="0"/>
            </a:endParaRPr>
          </a:p>
        </p:txBody>
      </p:sp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D9BB801-9883-4896-A26B-57CD7425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29000"/>
            <a:ext cx="3048425" cy="30484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9DE0B4D-CB6F-4E94-89E4-0E0CE5D7021E}"/>
              </a:ext>
            </a:extLst>
          </p:cNvPr>
          <p:cNvSpPr/>
          <p:nvPr/>
        </p:nvSpPr>
        <p:spPr>
          <a:xfrm>
            <a:off x="4508562" y="47108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A59BDAB-694D-49E2-A1F9-75C99CE03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99" y="4128579"/>
            <a:ext cx="2133898" cy="2133898"/>
          </a:xfrm>
          <a:prstGeom prst="rect">
            <a:avLst/>
          </a:prstGeom>
        </p:spPr>
      </p:pic>
      <p:sp>
        <p:nvSpPr>
          <p:cNvPr id="13" name="Plus Sign 12">
            <a:extLst>
              <a:ext uri="{FF2B5EF4-FFF2-40B4-BE49-F238E27FC236}">
                <a16:creationId xmlns:a16="http://schemas.microsoft.com/office/drawing/2014/main" id="{88B14B8D-D966-4750-B007-C44FB8D3C8A3}"/>
              </a:ext>
            </a:extLst>
          </p:cNvPr>
          <p:cNvSpPr/>
          <p:nvPr/>
        </p:nvSpPr>
        <p:spPr>
          <a:xfrm>
            <a:off x="8172410" y="4831194"/>
            <a:ext cx="728668" cy="7286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DC5753D2-63EA-472E-B912-2911AAA3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191" y="4128579"/>
            <a:ext cx="2133898" cy="21338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787FC1-52BC-43B7-9960-837144ABFC3A}"/>
              </a:ext>
            </a:extLst>
          </p:cNvPr>
          <p:cNvSpPr/>
          <p:nvPr/>
        </p:nvSpPr>
        <p:spPr>
          <a:xfrm>
            <a:off x="2370461" y="4491547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6A2B2-ADDE-4AF1-BDF6-D36A8357780D}"/>
              </a:ext>
            </a:extLst>
          </p:cNvPr>
          <p:cNvSpPr/>
          <p:nvPr/>
        </p:nvSpPr>
        <p:spPr>
          <a:xfrm>
            <a:off x="6726714" y="4777702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8FC3C-983E-42BE-949C-0C3517F8E01B}"/>
              </a:ext>
            </a:extLst>
          </p:cNvPr>
          <p:cNvSpPr/>
          <p:nvPr/>
        </p:nvSpPr>
        <p:spPr>
          <a:xfrm>
            <a:off x="9859140" y="4831194"/>
            <a:ext cx="4700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73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B3F-399B-4191-AC53-7DF3599A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Prototype and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5905B-EA35-4C64-9C13-1478E0F17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9598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badi" panose="020B0604020104020204" pitchFamily="34" charset="0"/>
                  </a:rPr>
                  <a:t> Class: </a:t>
                </a:r>
                <a:r>
                  <a:rPr lang="en-US" sz="2600" dirty="0" err="1">
                    <a:latin typeface="Abadi" panose="020B0604020104020204" pitchFamily="34" charset="0"/>
                  </a:rPr>
                  <a:t>SubdividedSlimes</a:t>
                </a:r>
                <a:endParaRPr lang="en-US" sz="2600" dirty="0">
                  <a:latin typeface="Abadi" panose="020B0604020104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badi" panose="020B0604020104020204" pitchFamily="34" charset="0"/>
                  </a:rPr>
                  <a:t> Method: </a:t>
                </a:r>
                <a:r>
                  <a:rPr lang="en-US" sz="2600" dirty="0" err="1">
                    <a:latin typeface="Abadi" panose="020B0604020104020204" pitchFamily="34" charset="0"/>
                  </a:rPr>
                  <a:t>needCut</a:t>
                </a:r>
                <a:r>
                  <a:rPr lang="en-US" sz="2600" dirty="0">
                    <a:latin typeface="Abadi" panose="020B0604020104020204" pitchFamily="34" charset="0"/>
                  </a:rPr>
                  <a:t>()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badi" panose="020B0604020104020204" pitchFamily="34" charset="0"/>
                  </a:rPr>
                  <a:t> Parameters: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badi" panose="020B0604020104020204" pitchFamily="34" charset="0"/>
                  </a:rPr>
                  <a:t> int </a:t>
                </a:r>
                <a:r>
                  <a:rPr lang="en-US" sz="2400" i="1" dirty="0">
                    <a:latin typeface="Abadi" panose="020B0604020104020204" pitchFamily="34" charset="0"/>
                  </a:rPr>
                  <a:t>S </a:t>
                </a:r>
                <a:r>
                  <a:rPr lang="en-US" sz="2400" dirty="0">
                    <a:latin typeface="Abadi" panose="020B0604020104020204" pitchFamily="34" charset="0"/>
                  </a:rPr>
                  <a:t>: Starting slime size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badi" panose="020B0604020104020204" pitchFamily="34" charset="0"/>
                  </a:rPr>
                  <a:t> int </a:t>
                </a:r>
                <a:r>
                  <a:rPr lang="en-US" sz="2400" i="1" dirty="0">
                    <a:latin typeface="Abadi" panose="020B0604020104020204" pitchFamily="34" charset="0"/>
                  </a:rPr>
                  <a:t>M </a:t>
                </a:r>
                <a:r>
                  <a:rPr lang="en-US" sz="2400" dirty="0">
                    <a:latin typeface="Abadi" panose="020B0604020104020204" pitchFamily="34" charset="0"/>
                  </a:rPr>
                  <a:t>: Target score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badi" panose="020B0604020104020204" pitchFamily="34" charset="0"/>
                  </a:rPr>
                  <a:t> Returns int: Minimum number of rounds to achieve score &gt;= </a:t>
                </a:r>
                <a:r>
                  <a:rPr lang="en-US" sz="2600" i="1" dirty="0">
                    <a:latin typeface="Abadi" panose="020B0604020104020204" pitchFamily="34" charset="0"/>
                  </a:rPr>
                  <a:t>M</a:t>
                </a:r>
                <a:r>
                  <a:rPr lang="en-US" sz="2600" dirty="0">
                    <a:latin typeface="Abadi" panose="020B0604020104020204" pitchFamily="34" charset="0"/>
                  </a:rPr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badi" panose="020B0604020104020204" pitchFamily="34" charset="0"/>
                  </a:rPr>
                  <a:t> Constraints: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badi" panose="020B0604020104020204" pitchFamily="34" charset="0"/>
                  </a:rPr>
                  <a:t> </a:t>
                </a:r>
                <a:r>
                  <a:rPr lang="en-US" sz="2400" i="1" dirty="0">
                    <a:latin typeface="Abadi" panose="020B0604020104020204" pitchFamily="34" charset="0"/>
                  </a:rPr>
                  <a:t>S</a:t>
                </a:r>
                <a:r>
                  <a:rPr lang="en-US" sz="2400" dirty="0">
                    <a:latin typeface="Abadi" panose="020B0604020104020204" pitchFamily="34" charset="0"/>
                  </a:rPr>
                  <a:t> will be between 2 and 1000, inclusive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badi" panose="020B0604020104020204" pitchFamily="34" charset="0"/>
                  </a:rPr>
                  <a:t> </a:t>
                </a:r>
                <a:r>
                  <a:rPr lang="en-US" sz="2400" i="1" dirty="0">
                    <a:latin typeface="Abadi" panose="020B0604020104020204" pitchFamily="34" charset="0"/>
                  </a:rPr>
                  <a:t>M </a:t>
                </a:r>
                <a:r>
                  <a:rPr lang="en-US" sz="2400" dirty="0">
                    <a:latin typeface="Abadi" panose="020B0604020104020204" pitchFamily="34" charset="0"/>
                  </a:rPr>
                  <a:t>will be between 1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2400" dirty="0">
                    <a:latin typeface="Abadi" panose="020B0604020104020204" pitchFamily="34" charset="0"/>
                  </a:rPr>
                  <a:t>, inclusive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5905B-EA35-4C64-9C13-1478E0F17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95986"/>
              </a:xfrm>
              <a:blipFill>
                <a:blip r:embed="rId2"/>
                <a:stretch>
                  <a:fillRect l="-1818" t="-2270" b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283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</TotalTime>
  <Words>998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Cambria Math</vt:lpstr>
      <vt:lpstr>Retrospect</vt:lpstr>
      <vt:lpstr>Topcoder SRM 669, D1, 250-Pointer “SubdividedSlimes”</vt:lpstr>
      <vt:lpstr>The Problem</vt:lpstr>
      <vt:lpstr>The Problem: Example</vt:lpstr>
      <vt:lpstr>The Problem: Example</vt:lpstr>
      <vt:lpstr>The Problem: Example</vt:lpstr>
      <vt:lpstr>The Problem: Example</vt:lpstr>
      <vt:lpstr>The Problem: Example</vt:lpstr>
      <vt:lpstr>Full Problem Statement</vt:lpstr>
      <vt:lpstr>Prototype and Constraints</vt:lpstr>
      <vt:lpstr>Dr. Plank’s Hints</vt:lpstr>
      <vt:lpstr>Dr. Plank’s Hints (cont.)</vt:lpstr>
      <vt:lpstr>Dr. Plank’s Hints (cont.)</vt:lpstr>
      <vt:lpstr>Recursive Solution</vt:lpstr>
      <vt:lpstr>Recursive Solution (cont.)</vt:lpstr>
      <vt:lpstr>Not Quite Finished</vt:lpstr>
      <vt:lpstr>Some Optimizations (Plank’s Hints II)</vt:lpstr>
      <vt:lpstr>Some Optimizations (cont.)</vt:lpstr>
      <vt:lpstr>Running Time</vt:lpstr>
      <vt:lpstr>Running Time</vt:lpstr>
      <vt:lpstr>Machine Specs</vt:lpstr>
      <vt:lpstr>Topcoder Performance</vt:lpstr>
      <vt:lpstr>Topcoder SRM 669, D1, 250-Pointer “SubdividedSlimes”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Topcoder SRM 669, D1, 250-Pointer “SubdividedSlimes”</dc:title>
  <dc:creator>Nicholas Creech</dc:creator>
  <cp:lastModifiedBy>Nicholas Creech</cp:lastModifiedBy>
  <cp:revision>20</cp:revision>
  <dcterms:created xsi:type="dcterms:W3CDTF">2021-10-03T21:03:33Z</dcterms:created>
  <dcterms:modified xsi:type="dcterms:W3CDTF">2021-10-06T20:18:10Z</dcterms:modified>
</cp:coreProperties>
</file>