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7" r:id="rId6"/>
    <p:sldId id="261" r:id="rId7"/>
    <p:sldId id="294" r:id="rId8"/>
    <p:sldId id="262" r:id="rId9"/>
    <p:sldId id="289" r:id="rId10"/>
    <p:sldId id="299" r:id="rId11"/>
    <p:sldId id="264" r:id="rId12"/>
    <p:sldId id="298" r:id="rId13"/>
    <p:sldId id="301" r:id="rId14"/>
    <p:sldId id="300" r:id="rId15"/>
    <p:sldId id="258" r:id="rId16"/>
    <p:sldId id="275" r:id="rId17"/>
    <p:sldId id="278" r:id="rId18"/>
    <p:sldId id="270" r:id="rId19"/>
    <p:sldId id="266" r:id="rId20"/>
    <p:sldId id="293" r:id="rId21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Yaza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2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44" y="4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ED55BC6-A3A3-49BC-AAE2-24C315A5412B}" type="datetime1">
              <a:rPr lang="tr-TR" smtClean="0"/>
              <a:t>25.12.2024</a:t>
            </a:fld>
            <a:endParaRPr lang="tr-TR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403A8-EA95-4F3A-AB27-4E53954329DC}" type="datetime1">
              <a:rPr lang="tr-TR" smtClean="0"/>
              <a:pPr/>
              <a:t>25.12.2024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7428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542758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26405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8256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6743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0635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31006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630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3582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2167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8576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noProof="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701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İçeri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ASIL BAŞLIK STİLİNİ DÜZENLEMEK İÇİN TIKLAYIN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#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#</a:t>
            </a:r>
          </a:p>
        </p:txBody>
      </p:sp>
      <p:sp>
        <p:nvSpPr>
          <p:cNvPr id="24" name="Metin Yer Tutucusu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#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25" name="İçerik Yer Tutucusu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26" name="İçerik Yer Tutucusu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endParaRPr lang="tr-TR" noProof="0"/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Düzenlemek için tıklayın</a:t>
            </a:r>
          </a:p>
        </p:txBody>
      </p:sp>
      <p:sp>
        <p:nvSpPr>
          <p:cNvPr id="27" name="İçerik Yer Tutucusu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İki İçer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ANA METNİ DÜZENLEMEK İÇİN TIKLAYIN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 dirty="0"/>
              <a:t>ANA METNİ DÜZENLEMEK İÇİN TIKLAYIN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Başlık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ANA BAŞLIK STİLİNİ DÜZENLEMEK İÇİN TIKLAYIN</a:t>
            </a:r>
          </a:p>
        </p:txBody>
      </p:sp>
      <p:cxnSp>
        <p:nvCxnSpPr>
          <p:cNvPr id="24" name="Düz Bağlayıcı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Bağlayıcı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etin Yer Tutucusu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tr-TR" noProof="0" dirty="0"/>
              <a:t>Ad eklemek için tıklayın</a:t>
            </a:r>
          </a:p>
        </p:txBody>
      </p:sp>
      <p:sp>
        <p:nvSpPr>
          <p:cNvPr id="18" name="Metin Yer Tutucusu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tr-TR" noProof="0" dirty="0"/>
              <a:t>Ad eklemek için tıklayın</a:t>
            </a:r>
          </a:p>
        </p:txBody>
      </p:sp>
      <p:sp>
        <p:nvSpPr>
          <p:cNvPr id="26" name="Metin Yer Tutucusu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tr-TR" noProof="0" dirty="0"/>
              <a:t>Ad eklemek için tıklayın</a:t>
            </a:r>
          </a:p>
        </p:txBody>
      </p:sp>
      <p:sp>
        <p:nvSpPr>
          <p:cNvPr id="23" name="Metin Yer Tutucusu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tr-TR" noProof="0" dirty="0"/>
              <a:t>Ad eklemek için tıklayın</a:t>
            </a:r>
          </a:p>
        </p:txBody>
      </p:sp>
      <p:sp>
        <p:nvSpPr>
          <p:cNvPr id="17" name="Metin Yer Tutucusu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tr-TR" noProof="0" dirty="0"/>
              <a:t>Ad eklemek için tıklayın</a:t>
            </a:r>
          </a:p>
        </p:txBody>
      </p:sp>
      <p:sp>
        <p:nvSpPr>
          <p:cNvPr id="20" name="Metin Yer Tutucusu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tr-TR" noProof="0" dirty="0"/>
              <a:t>Ad eklemek için tıklayın</a:t>
            </a:r>
          </a:p>
        </p:txBody>
      </p:sp>
      <p:sp>
        <p:nvSpPr>
          <p:cNvPr id="19" name="Metin Yer Tutucusu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tr-TR" noProof="0" dirty="0"/>
              <a:t>Ad eklemek için tıklayın</a:t>
            </a:r>
          </a:p>
        </p:txBody>
      </p:sp>
      <p:sp>
        <p:nvSpPr>
          <p:cNvPr id="21" name="Metin Yer Tutucusu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tr-TR" noProof="0" dirty="0"/>
              <a:t>Ad eklemek için tıklayın</a:t>
            </a:r>
          </a:p>
        </p:txBody>
      </p:sp>
      <p:sp>
        <p:nvSpPr>
          <p:cNvPr id="16" name="Metin Yer Tutucusu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tr-TR" noProof="0" dirty="0"/>
              <a:t>Ad eklemek için tıklayın</a:t>
            </a:r>
          </a:p>
        </p:txBody>
      </p:sp>
      <p:sp>
        <p:nvSpPr>
          <p:cNvPr id="22" name="Metin Yer Tutucusu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tr-TR" noProof="0" dirty="0"/>
              <a:t>Ad eklemek için tıklayın</a:t>
            </a:r>
          </a:p>
        </p:txBody>
      </p:sp>
      <p:sp>
        <p:nvSpPr>
          <p:cNvPr id="31" name="Tarih Yer Tutucusu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32" name="Alt Bilgi Yer Tutucusu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33" name="Slayt Numarası Yer Tutucusu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Başlık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ANA BAŞLIK STİLİNİ DÜZENLEMEK İÇİN TIKLAYIN</a:t>
            </a:r>
          </a:p>
        </p:txBody>
      </p:sp>
      <p:sp>
        <p:nvSpPr>
          <p:cNvPr id="20" name="Metin Yer Tutucusu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 dirty="0"/>
              <a:t>ALT BAŞLIK EKLEMEK İÇİN TIKLAYIN</a:t>
            </a:r>
          </a:p>
        </p:txBody>
      </p:sp>
      <p:sp>
        <p:nvSpPr>
          <p:cNvPr id="25" name="Metin Yer Tutucusu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6" name="Metin Yer Tutucusu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 dirty="0"/>
              <a:t>ALT BAŞLIK EKLEMEK İÇİN TIKLAYIN</a:t>
            </a:r>
          </a:p>
        </p:txBody>
      </p:sp>
      <p:sp>
        <p:nvSpPr>
          <p:cNvPr id="27" name="Metin Yer Tutucusu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8" name="Metin Yer Tutucusu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 dirty="0"/>
              <a:t>ALT BAŞLIK EKLEMEK İÇİN TIKLAYIN</a:t>
            </a:r>
          </a:p>
        </p:txBody>
      </p:sp>
      <p:sp>
        <p:nvSpPr>
          <p:cNvPr id="29" name="Metin Yer Tutucusu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1" name="Tarih Yer Tutucusu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22" name="Alt Bilgi Yer Tutucusu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24" name="Slayt Numarası Yer Tutucusu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ANA BAŞLIK STİLİNİ DÜZENLEMEK İÇİN TIKLAYIN</a:t>
            </a:r>
          </a:p>
        </p:txBody>
      </p:sp>
      <p:sp>
        <p:nvSpPr>
          <p:cNvPr id="15" name="Metin Yer Tutucusu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7" name="Grafik Yer Tutucusu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tr-TR" noProof="0"/>
              <a:t>Grafik eklemek için simgeye tıklayın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tr-TR" noProof="0" dirty="0"/>
              <a:t>Düzenlemek için tıklayın</a:t>
            </a:r>
          </a:p>
        </p:txBody>
      </p:sp>
      <p:sp>
        <p:nvSpPr>
          <p:cNvPr id="13" name="İçerik Yer Tutucusu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aman çizelgesi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>
              <a:latin typeface="Calibri" panose="020F050202020403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ANA BAŞLIK STİLİNİ DÜZENLEMEK İÇİN TIKLAYIN</a:t>
            </a:r>
          </a:p>
        </p:txBody>
      </p:sp>
      <p:sp>
        <p:nvSpPr>
          <p:cNvPr id="6" name="Metin Yer Tutucusu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tr-TR" noProof="0" dirty="0"/>
              <a:t>Yıl</a:t>
            </a:r>
          </a:p>
        </p:txBody>
      </p:sp>
      <p:sp>
        <p:nvSpPr>
          <p:cNvPr id="7" name="Metin Yer Tutucusu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8" name="Metin Yer Tutucusu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9" name="Metin Yer Tutucusu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0" name="Metin Yer Tutucusu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2" name="Metin Yer Tutucusu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3" name="Metin Yer Tutucusu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4" name="Metin Yer Tutucusu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6" name="Metin Yer Tutucusu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7" name="Metin Yer Tutucusu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5" name="Metin Yer Tutucusu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8" name="Metin Yer Tutucusu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9" name="Metin Yer Tutucusu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11" name="Metin Yer Tutucusu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tr-TR" noProof="0" dirty="0"/>
              <a:t>Yıl</a:t>
            </a:r>
          </a:p>
        </p:txBody>
      </p:sp>
      <p:sp>
        <p:nvSpPr>
          <p:cNvPr id="20" name="Metin Yer Tutucusu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1" name="Metin Yer Tutucusu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2" name="Metin Yer Tutucusu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3" name="Metin Yer Tutucusu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4" name="Metin Yer Tutucusu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5" name="Metin Yer Tutucusu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6" name="Metin Yer Tutucusu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8" name="Metin Yer Tutucusu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9" name="Metin Yer Tutucusu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27" name="Metin Yer Tutucusu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30" name="Metin Yer Tutucusu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31" name="Metin Yer Tutucusu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MM</a:t>
            </a:r>
          </a:p>
        </p:txBody>
      </p:sp>
      <p:sp>
        <p:nvSpPr>
          <p:cNvPr id="32" name="Dikdörtgen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6" name="Tarih Yer Tutucusu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37" name="Alt Bilgi Yer Tutucusu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38" name="Slayt Numarası Yer Tutucusu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ANA BAŞLIK STİLİNİ DÜZENLEMEK İÇİN TIKLAYIN</a:t>
            </a:r>
          </a:p>
        </p:txBody>
      </p:sp>
      <p:sp>
        <p:nvSpPr>
          <p:cNvPr id="7" name="SmartArt Yer Tutucusu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tr-TR" noProof="0"/>
              <a:t>SmartArt grafiği eklemek için simgeye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Kişilik Ekip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ANA BAŞLIK STİLİNİ DÜZENLEMEK İÇİN TIKLAYIN</a:t>
            </a:r>
          </a:p>
        </p:txBody>
      </p:sp>
      <p:sp>
        <p:nvSpPr>
          <p:cNvPr id="11" name="Resim Yer Tutucusu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26" name="Metin Yer Tutucusu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17" name="Resim Yer Tutucusu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27" name="Metin Yer Tutucusu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18" name="Resim Yer Tutucusu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tr-TR" noProof="0"/>
              <a:t>Resim eklemek için simgeye tıklayın</a:t>
            </a:r>
          </a:p>
        </p:txBody>
      </p:sp>
      <p:sp>
        <p:nvSpPr>
          <p:cNvPr id="24" name="Metin Yer Tutucusu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28" name="Metin Yer Tutucusu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19" name="Resim Yer Tutucusu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5" name="Metin Yer Tutucusu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29" name="Metin Yer Tutucusu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cxnSp>
        <p:nvCxnSpPr>
          <p:cNvPr id="10" name="Düz Bağlayıcı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üz Bağlayıcı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 Kişilik Ekip Slaydı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ANA BAŞLIK STİLİNİ DÜZENLEMEK İÇİN TIKLAYIN</a:t>
            </a:r>
          </a:p>
        </p:txBody>
      </p:sp>
      <p:sp>
        <p:nvSpPr>
          <p:cNvPr id="11" name="Resim Yer Tutucusu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26" name="Metin Yer Tutucusu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17" name="Resim Yer Tutucusu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27" name="Metin Yer Tutucusu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18" name="Resim Yer Tutucusu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24" name="Metin Yer Tutucusu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28" name="Metin Yer Tutucusu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19" name="Resim Yer Tutucusu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25" name="Metin Yer Tutucusu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29" name="Metin Yer Tutucusu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55" name="Resim Yer Tutucusu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4" name="Metin Yer Tutucusu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62" name="Metin Yer Tutucusu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56" name="Resim Yer Tutucusu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9" name="Metin Yer Tutucusu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63" name="Metin Yer Tutucusu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57" name="Resim Yer Tutucusu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tr-TR" noProof="0"/>
              <a:t>Resim eklemek için simgeye tıklayın</a:t>
            </a:r>
          </a:p>
        </p:txBody>
      </p:sp>
      <p:sp>
        <p:nvSpPr>
          <p:cNvPr id="60" name="Metin Yer Tutucusu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64" name="Metin Yer Tutucusu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58" name="Resim Yer Tutucusu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61" name="Metin Yer Tutucusu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65" name="Metin Yer Tutucusu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sma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ANA BAŞLIK STİLİNİ DÜZENLEMEK İÇİN TIKLAYIN</a:t>
            </a:r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#</a:t>
            </a:r>
          </a:p>
        </p:txBody>
      </p:sp>
      <p:sp>
        <p:nvSpPr>
          <p:cNvPr id="17" name="Metin Yer Tutucusu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4" name="İçerik Yer Tutucusu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#</a:t>
            </a:r>
          </a:p>
        </p:txBody>
      </p:sp>
      <p:sp>
        <p:nvSpPr>
          <p:cNvPr id="18" name="Metin Yer Tutucusu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 dirty="0"/>
              <a:t>DÜZENLEMEK İÇİN TIKLAYIN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5" name="İçerik Yer Tutucusu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21" name="Metin Yer Tutucusu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#</a:t>
            </a:r>
          </a:p>
        </p:txBody>
      </p:sp>
      <p:sp>
        <p:nvSpPr>
          <p:cNvPr id="19" name="Metin Yer Tutucusu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26" name="İçerik Yer Tutucusu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tr-TR" noProof="0"/>
              <a:t>İçerik eklemek için tıklayın</a:t>
            </a:r>
          </a:p>
        </p:txBody>
      </p:sp>
      <p:sp>
        <p:nvSpPr>
          <p:cNvPr id="14" name="Metin Yer Tutucusu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#</a:t>
            </a:r>
          </a:p>
        </p:txBody>
      </p:sp>
      <p:sp>
        <p:nvSpPr>
          <p:cNvPr id="23" name="Metin Yer Tutucusu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DÜZENLEMEK İÇİN TIKLAYIN</a:t>
            </a:r>
          </a:p>
        </p:txBody>
      </p:sp>
      <p:sp>
        <p:nvSpPr>
          <p:cNvPr id="15" name="İçerik Yer Tutucusu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ündem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Öz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Bağlayıcı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arih Yer Tutucusu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22" name="Alt Bilgi Yer Tutucusu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24" name="Slayt Numarası Yer Tutucusu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Kapanı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Tarih Yer Tutucusu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0" name="Alt Bilgi Yer Tutucusu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1" name="Slayt Numarası Yer Tutucusu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o Yer Tutucusu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 rtlCol="0"/>
          <a:lstStyle/>
          <a:p>
            <a:pPr rtl="0"/>
            <a:r>
              <a:rPr lang="tr-TR" noProof="0"/>
              <a:t>Tablo eklemek için simgeye tıklayın</a:t>
            </a: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ANA BAŞLIK STİLİNİ DÜZENLEMEK İÇİN TIKLAYIN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1833573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aman çizelge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fik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tr-TR" noProof="0" dirty="0">
              <a:latin typeface="Calibri" panose="020F050202020403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BAŞLIĞI DÜZENLEMEK İÇİN TIKLAYIN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17" name="Metin Yer Tutucusu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18" name="Metin Yer Tutucusu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19" name="Metin Yer Tutucusu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tr-TR" noProof="0"/>
              <a:t>ASIL METİN STİLLERİNİ DÜZENLEMEK İÇİN TIKLAYIN</a:t>
            </a:r>
          </a:p>
        </p:txBody>
      </p:sp>
      <p:sp>
        <p:nvSpPr>
          <p:cNvPr id="34" name="Metin Yer Tutucusu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sp>
        <p:nvSpPr>
          <p:cNvPr id="35" name="Metin Yer Tutucusu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sp>
        <p:nvSpPr>
          <p:cNvPr id="36" name="Metin Yer Tutucusu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sp>
        <p:nvSpPr>
          <p:cNvPr id="37" name="Metin Yer Tutucusu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tr-TR" noProof="0"/>
              <a:t>Ana metin stilini düzenlemek için tıklayın</a:t>
            </a:r>
          </a:p>
        </p:txBody>
      </p:sp>
      <p:cxnSp>
        <p:nvCxnSpPr>
          <p:cNvPr id="3" name="Düz Bağlayıcı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Düz Bağlayıcı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Düz Bağlayıcı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Tarih Yer Tutucusu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tr-TR" noProof="0"/>
              <a:t>Sunum Destesi</a:t>
            </a:r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2 Sütu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ANA BAŞLIK STİLİNİ DÜZENLEMEK İÇİN TIKLAYIN</a:t>
            </a:r>
          </a:p>
        </p:txBody>
      </p:sp>
      <p:sp>
        <p:nvSpPr>
          <p:cNvPr id="15" name="Metin Yer Tutucusu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 dirty="0"/>
              <a:t>ALT BAŞLIK EKLEMEK İÇİN TIKLAYIN</a:t>
            </a:r>
          </a:p>
        </p:txBody>
      </p:sp>
      <p:sp>
        <p:nvSpPr>
          <p:cNvPr id="17" name="Metin Yer Tutucusu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1" name="Metin Yer Tutucusu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 dirty="0"/>
              <a:t>ALT BAŞLIK EKLEMEK İÇİN TIKLAYIN</a:t>
            </a:r>
          </a:p>
        </p:txBody>
      </p:sp>
      <p:sp>
        <p:nvSpPr>
          <p:cNvPr id="32" name="Metin Yer Tutucusu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3" name="Metin Yer Tutucusu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 dirty="0"/>
              <a:t>ALT BAŞLIK EKLEMEK İÇİN TIKLAYIN</a:t>
            </a:r>
          </a:p>
        </p:txBody>
      </p:sp>
      <p:sp>
        <p:nvSpPr>
          <p:cNvPr id="34" name="Metin Yer Tutucusu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2" name="Metin Yer Tutucusu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 dirty="0"/>
              <a:t>ALT BAŞLIK EKLEMEK İÇİN TIKLAYIN</a:t>
            </a:r>
          </a:p>
        </p:txBody>
      </p:sp>
      <p:sp>
        <p:nvSpPr>
          <p:cNvPr id="13" name="Metin Yer Tutucusu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  <p:cxnSp>
        <p:nvCxnSpPr>
          <p:cNvPr id="2" name="Düz Bağlayıcı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Düz Bağlayıcı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İçerik 1 Sütun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şlık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ANA BAŞLIK STİLİNİ DÜZENLEMEK İÇİN TIKLAYIN</a:t>
            </a:r>
          </a:p>
        </p:txBody>
      </p:sp>
      <p:sp>
        <p:nvSpPr>
          <p:cNvPr id="15" name="Metin Yer Tutucusu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 dirty="0"/>
              <a:t>ALT BAŞLIK EKLEMEK İÇİN TIKLAYIN</a:t>
            </a:r>
          </a:p>
        </p:txBody>
      </p:sp>
      <p:sp>
        <p:nvSpPr>
          <p:cNvPr id="17" name="Metin Yer Tutucusu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6" name="Metin Yer Tutucusu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 dirty="0"/>
              <a:t>ALT BAŞLIK EKLEMEK İÇİN TIKLAYIN</a:t>
            </a:r>
          </a:p>
        </p:txBody>
      </p:sp>
      <p:sp>
        <p:nvSpPr>
          <p:cNvPr id="18" name="Metin Yer Tutucusu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9" name="Metin Yer Tutucusu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 dirty="0"/>
              <a:t>ALT BAŞLIK EKLEMEK İÇİN TIKLAYIN</a:t>
            </a:r>
          </a:p>
        </p:txBody>
      </p:sp>
      <p:sp>
        <p:nvSpPr>
          <p:cNvPr id="20" name="Metin Yer Tutucusu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23" name="Metin Yer Tutucusu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 dirty="0"/>
              <a:t>ALT BAŞLIK EKLEMEK İÇİN TIKLAYIN</a:t>
            </a:r>
          </a:p>
        </p:txBody>
      </p:sp>
      <p:sp>
        <p:nvSpPr>
          <p:cNvPr id="24" name="Metin Yer Tutucusu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pPr/>
              <a:t>‹#›</a:t>
            </a:fld>
            <a:endParaRPr lang="tr-TR" noProof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iriş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cxnSp>
        <p:nvCxnSpPr>
          <p:cNvPr id="14" name="Düz Bağlayıcı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Düz Bağlayıcı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arih Yer Tutucusu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0" name="Alt Bilgi Yer Tutucusu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1" name="Slayt Numarası Yer Tutucusu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Son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tr-TR" noProof="0"/>
              <a:t>ANA BAŞLIK STİLİNİ DÜZENLEMEK İÇİN TIKLAYIN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ANA BAŞLIK STİLİNİ DÜZENLEMEK İÇİN TIKLAYIN</a:t>
            </a:r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Yer Tutucusu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 dirty="0"/>
              <a:t>ALT BAŞLIK EKLEMEK İÇİN TIKLAYIN</a:t>
            </a:r>
          </a:p>
        </p:txBody>
      </p:sp>
      <p:sp>
        <p:nvSpPr>
          <p:cNvPr id="12" name="Metin Yer Tutucusu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3" name="Metin Yer Tutucusu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 dirty="0"/>
              <a:t>ALT BAŞLIK EKLEMEK İÇİN TIKLAYIN</a:t>
            </a:r>
          </a:p>
        </p:txBody>
      </p:sp>
      <p:sp>
        <p:nvSpPr>
          <p:cNvPr id="14" name="Metin Yer Tutucusu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5" name="Metin Yer Tutucusu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lvl="0" rtl="0"/>
            <a:r>
              <a:rPr lang="tr-TR" noProof="0" dirty="0"/>
              <a:t>ALT BAŞLIK EKLEMEK İÇİN TIKLAYIN</a:t>
            </a:r>
          </a:p>
        </p:txBody>
      </p:sp>
      <p:sp>
        <p:nvSpPr>
          <p:cNvPr id="16" name="Metin Yer Tutucusu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tr-TR" noProof="0"/>
              <a:t>Metin eklemek için tıklayın</a:t>
            </a:r>
          </a:p>
        </p:txBody>
      </p:sp>
      <p:sp>
        <p:nvSpPr>
          <p:cNvPr id="17" name="Tarih Yer Tutucusu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18" name="Alt Bilgi Yer Tutucusu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19" name="Slayt Numarası Yer Tutucusu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ç İçeri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tr-TR" noProof="0" dirty="0"/>
              <a:t>ASIL BAŞLIK STİLİNİ DÜZENLEMEK İÇİN TIKLAYIN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ANA METNİ DÜZENLEMEK İÇİN TIKLAYIN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tr-TR" noProof="0" dirty="0"/>
              <a:t>ANA METNİ DÜZENLEMEK İÇİN TIKLAYIN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cxnSp>
        <p:nvCxnSpPr>
          <p:cNvPr id="16" name="Düz Bağlayıcı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üz Bağlayıcı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etin Yer Tutucusu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noProof="0" dirty="0"/>
              <a:t>ANA METNİ DÜZENLEMEK İÇİN TIKLAYIN</a:t>
            </a:r>
          </a:p>
        </p:txBody>
      </p:sp>
      <p:sp>
        <p:nvSpPr>
          <p:cNvPr id="22" name="İçerik Yer Tutucusu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7" name="Tarih Yer Tutucusu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20XX</a:t>
            </a:r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tr-TR" noProof="0"/>
              <a:t>Sunum Destesi</a:t>
            </a:r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tr-TR" noProof="0" dirty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noProof="0" dirty="0"/>
              <a:t>Asıl metin stillerini düzenlemek için tıklayın</a:t>
            </a:r>
          </a:p>
          <a:p>
            <a:pPr lvl="1" rtl="0"/>
            <a:r>
              <a:rPr lang="tr-TR" noProof="0" dirty="0"/>
              <a:t>İkinci düzey</a:t>
            </a:r>
          </a:p>
          <a:p>
            <a:pPr lvl="2" rtl="0"/>
            <a:r>
              <a:rPr lang="tr-TR" noProof="0" dirty="0"/>
              <a:t>Üçüncü düzey</a:t>
            </a:r>
          </a:p>
          <a:p>
            <a:pPr lvl="3" rtl="0"/>
            <a:r>
              <a:rPr lang="tr-TR" noProof="0" dirty="0"/>
              <a:t>Dördüncü düzey</a:t>
            </a:r>
          </a:p>
          <a:p>
            <a:pPr lvl="4" rtl="0"/>
            <a:r>
              <a:rPr lang="tr-TR" noProof="0" dirty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tr-TR" dirty="0"/>
              <a:t>20XX</a:t>
            </a:r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tr-TR" dirty="0"/>
              <a:t>Sunum Destesi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679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680" r:id="rId2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879" y="3960577"/>
            <a:ext cx="5629337" cy="1629121"/>
          </a:xfrm>
        </p:spPr>
        <p:txBody>
          <a:bodyPr rtlCol="0"/>
          <a:lstStyle/>
          <a:p>
            <a:br>
              <a:rPr lang="tr-TR" dirty="0">
                <a:latin typeface="Calibri"/>
                <a:ea typeface="Calibri"/>
                <a:cs typeface="Calibri"/>
              </a:rPr>
            </a:br>
            <a:br>
              <a:rPr lang="tr-TR" dirty="0">
                <a:latin typeface="Calibri"/>
                <a:ea typeface="Calibri"/>
                <a:cs typeface="Calibri"/>
              </a:rPr>
            </a:br>
            <a:r>
              <a:rPr lang="tr-TR" dirty="0">
                <a:latin typeface="Calibri"/>
                <a:ea typeface="Calibri"/>
                <a:cs typeface="Calibri"/>
              </a:rPr>
              <a:t>    </a:t>
            </a:r>
            <a:br>
              <a:rPr lang="tr-TR" dirty="0">
                <a:latin typeface="Calibri"/>
                <a:ea typeface="Calibri"/>
                <a:cs typeface="Calibri"/>
              </a:rPr>
            </a:br>
            <a:r>
              <a:rPr lang="tr-TR" dirty="0">
                <a:latin typeface="Calibri"/>
                <a:ea typeface="Calibri"/>
                <a:cs typeface="Calibri"/>
              </a:rPr>
              <a:t>  Python DÖNEM PROJESİ</a:t>
            </a:r>
            <a:br>
              <a:rPr lang="tr-TR" dirty="0">
                <a:latin typeface="Calibri"/>
                <a:ea typeface="Calibri"/>
                <a:cs typeface="Calibri"/>
              </a:rPr>
            </a:br>
            <a:r>
              <a:rPr lang="tr-TR" dirty="0">
                <a:latin typeface="Calibri"/>
                <a:ea typeface="Calibri"/>
                <a:cs typeface="Calibri"/>
              </a:rPr>
              <a:t>  DUYGU ANALİZİ</a:t>
            </a:r>
            <a:br>
              <a:rPr lang="tr-TR" dirty="0">
                <a:ea typeface="Calibri"/>
                <a:cs typeface="Calibri"/>
              </a:rPr>
            </a:br>
            <a:endParaRPr lang="tr-TR" dirty="0">
              <a:ea typeface="Calibri"/>
              <a:cs typeface="Calibri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6932" y="5185296"/>
            <a:ext cx="2233582" cy="12101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latin typeface="Calibri"/>
                <a:ea typeface="Calibri"/>
                <a:cs typeface="Calibri"/>
              </a:rPr>
              <a:t>Rabia Kamış</a:t>
            </a:r>
          </a:p>
          <a:p>
            <a:r>
              <a:rPr lang="tr-TR">
                <a:latin typeface="Calibri"/>
                <a:ea typeface="Calibri"/>
                <a:cs typeface="Calibri"/>
              </a:rPr>
              <a:t>Nazmi Cirim</a:t>
            </a:r>
          </a:p>
          <a:p>
            <a:r>
              <a:rPr lang="tr-TR" dirty="0">
                <a:latin typeface="Calibri"/>
                <a:ea typeface="Calibri"/>
                <a:cs typeface="Calibri"/>
              </a:rPr>
              <a:t>Hasan </a:t>
            </a:r>
            <a:r>
              <a:rPr lang="tr-TR" dirty="0" err="1">
                <a:latin typeface="Calibri"/>
                <a:ea typeface="Calibri"/>
                <a:cs typeface="Calibri"/>
              </a:rPr>
              <a:t>Gürfidan</a:t>
            </a:r>
            <a:endParaRPr lang="tr-TR" dirty="0" err="1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2E7F91-516A-42AA-84C5-B0C72C41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03" y="1156447"/>
            <a:ext cx="6044454" cy="648541"/>
          </a:xfrm>
        </p:spPr>
        <p:txBody>
          <a:bodyPr/>
          <a:lstStyle/>
          <a:p>
            <a:r>
              <a:rPr lang="tr-TR" dirty="0"/>
              <a:t>Bugün çok güzel bir gün değil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1820540-ACAC-4B86-8FFC-A887E124A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03" y="2099422"/>
            <a:ext cx="5616597" cy="4256927"/>
          </a:xfrm>
        </p:spPr>
        <p:txBody>
          <a:bodyPr>
            <a:normAutofit/>
          </a:bodyPr>
          <a:lstStyle/>
          <a:p>
            <a:r>
              <a:rPr lang="tr-TR" sz="1600" b="1" dirty="0"/>
              <a:t>Kökler: </a:t>
            </a:r>
            <a:r>
              <a:rPr lang="tr-TR" sz="1600" dirty="0"/>
              <a:t>Bugün Çok Güzel Bir Gün Değil</a:t>
            </a:r>
          </a:p>
          <a:p>
            <a:r>
              <a:rPr lang="tr-TR" sz="1600" dirty="0"/>
              <a:t>Bugün : 0 (</a:t>
            </a:r>
            <a:r>
              <a:rPr lang="tr-TR" sz="1600" dirty="0" err="1"/>
              <a:t>Pscore</a:t>
            </a:r>
            <a:r>
              <a:rPr lang="tr-TR" sz="1600" dirty="0"/>
              <a:t>)</a:t>
            </a:r>
          </a:p>
          <a:p>
            <a:r>
              <a:rPr lang="tr-TR" sz="1600" dirty="0"/>
              <a:t>Çok  : x1.5 (</a:t>
            </a:r>
            <a:r>
              <a:rPr lang="tr-TR" sz="1600" dirty="0" err="1"/>
              <a:t>Pscore</a:t>
            </a:r>
            <a:r>
              <a:rPr lang="tr-TR" sz="1600" dirty="0"/>
              <a:t>)</a:t>
            </a:r>
          </a:p>
          <a:p>
            <a:r>
              <a:rPr lang="tr-TR" sz="1600" dirty="0"/>
              <a:t>Güzel : +2.0 (</a:t>
            </a:r>
            <a:r>
              <a:rPr lang="tr-TR" sz="1600" dirty="0" err="1"/>
              <a:t>Pscore</a:t>
            </a:r>
            <a:r>
              <a:rPr lang="tr-TR" sz="1600" dirty="0"/>
              <a:t>)</a:t>
            </a:r>
          </a:p>
          <a:p>
            <a:r>
              <a:rPr lang="tr-TR" sz="1600" dirty="0"/>
              <a:t>Bir: 0 (</a:t>
            </a:r>
            <a:r>
              <a:rPr lang="tr-TR" sz="1600" dirty="0" err="1"/>
              <a:t>Pscore</a:t>
            </a:r>
            <a:r>
              <a:rPr lang="tr-TR" sz="1600" dirty="0"/>
              <a:t>)</a:t>
            </a:r>
          </a:p>
          <a:p>
            <a:r>
              <a:rPr lang="tr-TR" sz="1600" dirty="0"/>
              <a:t>Gün  : 0  (</a:t>
            </a:r>
            <a:r>
              <a:rPr lang="tr-TR" sz="1600" dirty="0" err="1"/>
              <a:t>Pscore</a:t>
            </a:r>
            <a:r>
              <a:rPr lang="tr-TR" sz="1600" dirty="0"/>
              <a:t>)</a:t>
            </a:r>
          </a:p>
          <a:p>
            <a:r>
              <a:rPr lang="tr-TR" sz="1600" dirty="0"/>
              <a:t>Değil  : </a:t>
            </a:r>
            <a:r>
              <a:rPr lang="tr-TR" sz="1600" b="1" dirty="0"/>
              <a:t>x(-1) </a:t>
            </a:r>
            <a:r>
              <a:rPr lang="tr-TR" sz="1600" dirty="0"/>
              <a:t>(</a:t>
            </a:r>
            <a:r>
              <a:rPr lang="tr-TR" sz="1600" dirty="0" err="1"/>
              <a:t>Nscore</a:t>
            </a:r>
            <a:r>
              <a:rPr lang="tr-TR" sz="1600" dirty="0"/>
              <a:t>)</a:t>
            </a:r>
          </a:p>
          <a:p>
            <a:r>
              <a:rPr lang="tr-TR" sz="1600" dirty="0"/>
              <a:t>Sonuç: (+2)x(1.5)x(-1)  =  </a:t>
            </a:r>
            <a:r>
              <a:rPr lang="tr-TR" sz="1600" b="1" dirty="0"/>
              <a:t>-3</a:t>
            </a:r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  <a:p>
            <a:endParaRPr lang="tr-TR" sz="1600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7420CCAD-97EB-405D-AF91-2F7111DF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C4D16E0-7F97-4128-91CB-F99730B9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tr-TR" noProof="0" smtClean="0"/>
              <a:t>10</a:t>
            </a:fld>
            <a:endParaRPr lang="tr-TR" noProof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16DDA7DA-8976-4955-A773-63C0D187E339}"/>
              </a:ext>
            </a:extLst>
          </p:cNvPr>
          <p:cNvSpPr txBox="1"/>
          <p:nvPr/>
        </p:nvSpPr>
        <p:spPr>
          <a:xfrm>
            <a:off x="479403" y="501651"/>
            <a:ext cx="3334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200" b="1" dirty="0">
                <a:solidFill>
                  <a:schemeClr val="bg1"/>
                </a:solidFill>
              </a:rPr>
              <a:t>ÖRNEK:</a:t>
            </a:r>
          </a:p>
        </p:txBody>
      </p:sp>
    </p:spTree>
    <p:extLst>
      <p:ext uri="{BB962C8B-B14F-4D97-AF65-F5344CB8AC3E}">
        <p14:creationId xmlns:p14="http://schemas.microsoft.com/office/powerpoint/2010/main" val="226298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43207993-8B4E-E7D9-9993-5F5B814FC61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rtl="0"/>
            <a:endParaRPr lang="tr-TR" noProof="0" dirty="0">
              <a:ea typeface="Calibri"/>
              <a:cs typeface="Calibri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E3557FD-CF88-9446-873A-C43CC9EE5314}"/>
              </a:ext>
            </a:extLst>
          </p:cNvPr>
          <p:cNvSpPr txBox="1"/>
          <p:nvPr/>
        </p:nvSpPr>
        <p:spPr>
          <a:xfrm>
            <a:off x="3939989" y="1710018"/>
            <a:ext cx="7102288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alibri"/>
                <a:ea typeface="Calibri"/>
                <a:cs typeface="Calibri"/>
              </a:rPr>
              <a:t>Bu Python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dosyası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metinler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üzerinde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duygu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analizi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yapar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ve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aşağıdaki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dosyaları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kullanır</a:t>
            </a:r>
            <a:r>
              <a:rPr lang="en-US" sz="1600" dirty="0">
                <a:latin typeface="Calibri"/>
                <a:ea typeface="Calibri"/>
                <a:cs typeface="Calibri"/>
              </a:rPr>
              <a:t>:</a:t>
            </a:r>
            <a:endParaRPr lang="en-US" b="1" dirty="0">
              <a:latin typeface="Tenorite"/>
              <a:ea typeface="Calibri"/>
              <a:cs typeface="Calibri"/>
            </a:endParaRPr>
          </a:p>
          <a:p>
            <a:pPr>
              <a:buFont typeface="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</a:rPr>
              <a:t>Lexicon.xml</a:t>
            </a:r>
            <a:r>
              <a:rPr lang="en-US" sz="1600" dirty="0">
                <a:latin typeface="Calibri"/>
                <a:ea typeface="Calibri"/>
                <a:cs typeface="Calibri"/>
              </a:rPr>
              <a:t>: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Kelimelerin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duygu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değerleri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buFont typeface="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</a:rPr>
              <a:t>Boosters.txt &amp; Diminishers.txt</a:t>
            </a:r>
            <a:r>
              <a:rPr lang="en-US" sz="1600" dirty="0">
                <a:latin typeface="Calibri"/>
                <a:ea typeface="Calibri"/>
                <a:cs typeface="Calibri"/>
              </a:rPr>
              <a:t>: Duygu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yoğunluğu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artıran</a:t>
            </a:r>
            <a:r>
              <a:rPr lang="en-US" sz="1600" dirty="0">
                <a:latin typeface="Calibri"/>
                <a:ea typeface="Calibri"/>
                <a:cs typeface="Calibri"/>
              </a:rPr>
              <a:t>/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azaltan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kelimeler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buFont typeface="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</a:rPr>
              <a:t>Negation_words.txt</a:t>
            </a:r>
            <a:r>
              <a:rPr lang="en-US" sz="1600" dirty="0">
                <a:latin typeface="Calibri"/>
                <a:ea typeface="Calibri"/>
                <a:cs typeface="Calibri"/>
              </a:rPr>
              <a:t>: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Olumsuzlama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kelimeleri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buFont typeface="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</a:rPr>
              <a:t>Ornek_duygu-analiz-verisi-pozitif_negatif.xlsx</a:t>
            </a:r>
            <a:r>
              <a:rPr lang="en-US" sz="1600" dirty="0">
                <a:latin typeface="Calibri"/>
                <a:ea typeface="Calibri"/>
                <a:cs typeface="Calibri"/>
              </a:rPr>
              <a:t>: Analiz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edilecek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cümleler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ve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sınıflandırmalar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buFont typeface=""/>
              <a:buAutoNum type="arabicPeriod"/>
            </a:pPr>
            <a:r>
              <a:rPr lang="en-US" sz="1600" b="1" dirty="0">
                <a:latin typeface="Calibri"/>
                <a:ea typeface="Calibri"/>
                <a:cs typeface="Calibri"/>
              </a:rPr>
              <a:t>Analyzed_sentences.xlsx</a:t>
            </a:r>
            <a:r>
              <a:rPr lang="en-US" sz="1600" dirty="0">
                <a:latin typeface="Calibri"/>
                <a:ea typeface="Calibri"/>
                <a:cs typeface="Calibri"/>
              </a:rPr>
              <a:t>: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Çıktı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dosyası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sz="1600" dirty="0">
                <a:latin typeface="Calibri"/>
                <a:ea typeface="Calibri"/>
                <a:cs typeface="Calibri"/>
              </a:rPr>
              <a:t>Sistem,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cümleleri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analiz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ederek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duygu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puanı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hesaplar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ve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sınıflandırma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yapar</a:t>
            </a:r>
            <a:r>
              <a:rPr lang="en-US" sz="1600" dirty="0">
                <a:latin typeface="Calibri"/>
                <a:ea typeface="Calibri"/>
                <a:cs typeface="Calibri"/>
              </a:rPr>
              <a:t>.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Sonuçlar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tahmin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edilen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sınıf</a:t>
            </a:r>
            <a:r>
              <a:rPr lang="en-US" sz="1600" dirty="0">
                <a:latin typeface="Calibri"/>
                <a:ea typeface="Calibri"/>
                <a:cs typeface="Calibri"/>
              </a:rPr>
              <a:t>,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duygu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puanı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ve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gerçek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sınıfı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içeren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bir</a:t>
            </a:r>
            <a:r>
              <a:rPr lang="en-US" sz="1600" dirty="0">
                <a:latin typeface="Calibri"/>
                <a:ea typeface="Calibri"/>
                <a:cs typeface="Calibri"/>
              </a:rPr>
              <a:t> Excel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dosyasına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kaydedilir</a:t>
            </a:r>
            <a:r>
              <a:rPr lang="en-US" sz="1600" dirty="0">
                <a:latin typeface="Calibri"/>
                <a:ea typeface="Calibri"/>
                <a:cs typeface="Calibri"/>
              </a:rPr>
              <a:t>.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Ayrıca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doğruluk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ve</a:t>
            </a:r>
            <a:r>
              <a:rPr lang="en-US" sz="1600" dirty="0">
                <a:latin typeface="Calibri"/>
                <a:ea typeface="Calibri"/>
                <a:cs typeface="Calibri"/>
              </a:rPr>
              <a:t> F1-skoru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gibi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metriklerle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sistemin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performansı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değerlendirilir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sz="1600" b="1" dirty="0">
                <a:latin typeface="Calibri"/>
                <a:ea typeface="Calibri"/>
                <a:cs typeface="Calibri"/>
              </a:rPr>
              <a:t>Örnek</a:t>
            </a:r>
            <a:r>
              <a:rPr lang="en-US" sz="1600" dirty="0">
                <a:latin typeface="Calibri"/>
                <a:ea typeface="Calibri"/>
                <a:cs typeface="Calibri"/>
              </a:rPr>
              <a:t>:</a:t>
            </a:r>
          </a:p>
          <a:p>
            <a:pPr>
              <a:buFont typeface=""/>
              <a:buChar char="•"/>
            </a:pPr>
            <a:r>
              <a:rPr lang="en-US" sz="1600" b="1" dirty="0" err="1">
                <a:latin typeface="Calibri"/>
                <a:ea typeface="Calibri"/>
                <a:cs typeface="Calibri"/>
              </a:rPr>
              <a:t>Cümle</a:t>
            </a:r>
            <a:r>
              <a:rPr lang="en-US" sz="1600" dirty="0">
                <a:latin typeface="Calibri"/>
                <a:ea typeface="Calibri"/>
                <a:cs typeface="Calibri"/>
              </a:rPr>
              <a:t>: "Ben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elma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yemeyi</a:t>
            </a:r>
            <a:r>
              <a:rPr lang="en-US" sz="1600" dirty="0"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seviyorum</a:t>
            </a:r>
            <a:r>
              <a:rPr lang="en-US" sz="1600" dirty="0">
                <a:latin typeface="Calibri"/>
                <a:ea typeface="Calibri"/>
                <a:cs typeface="Calibri"/>
              </a:rPr>
              <a:t>."</a:t>
            </a:r>
          </a:p>
          <a:p>
            <a:pPr>
              <a:buFont typeface="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Tahmin</a:t>
            </a:r>
            <a:r>
              <a:rPr lang="en-US" sz="1600" dirty="0">
                <a:latin typeface="Calibri"/>
                <a:ea typeface="Calibri"/>
                <a:cs typeface="Calibri"/>
              </a:rPr>
              <a:t>: </a:t>
            </a:r>
            <a:r>
              <a:rPr lang="en-US" sz="1600" dirty="0" err="1">
                <a:latin typeface="Calibri"/>
                <a:ea typeface="Calibri"/>
                <a:cs typeface="Calibri"/>
              </a:rPr>
              <a:t>Pozitif</a:t>
            </a:r>
            <a:endParaRPr lang="en-US" sz="1600" dirty="0">
              <a:latin typeface="Calibri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1600" b="1" dirty="0">
                <a:latin typeface="Calibri"/>
                <a:ea typeface="Calibri"/>
                <a:cs typeface="Calibri"/>
              </a:rPr>
              <a:t>Duygu </a:t>
            </a:r>
            <a:r>
              <a:rPr lang="en-US" sz="1600" b="1" dirty="0" err="1">
                <a:latin typeface="Calibri"/>
                <a:ea typeface="Calibri"/>
                <a:cs typeface="Calibri"/>
              </a:rPr>
              <a:t>Puanı</a:t>
            </a:r>
            <a:r>
              <a:rPr lang="en-US" sz="1600" dirty="0">
                <a:latin typeface="Calibri"/>
                <a:ea typeface="Calibri"/>
                <a:cs typeface="Calibri"/>
              </a:rPr>
              <a:t>: 0.6</a:t>
            </a: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572CBF57-FC4F-D876-73DB-CAE5D082A9FB}"/>
              </a:ext>
            </a:extLst>
          </p:cNvPr>
          <p:cNvSpPr txBox="1"/>
          <p:nvPr/>
        </p:nvSpPr>
        <p:spPr>
          <a:xfrm>
            <a:off x="3937884" y="810740"/>
            <a:ext cx="57781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2000" dirty="0">
                <a:latin typeface="Calibri"/>
                <a:ea typeface="Calibri"/>
                <a:cs typeface="Calibri"/>
              </a:rPr>
              <a:t>Main.py</a:t>
            </a:r>
          </a:p>
        </p:txBody>
      </p:sp>
    </p:spTree>
    <p:extLst>
      <p:ext uri="{BB962C8B-B14F-4D97-AF65-F5344CB8AC3E}">
        <p14:creationId xmlns:p14="http://schemas.microsoft.com/office/powerpoint/2010/main" val="1535542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8377" y="614748"/>
            <a:ext cx="3283706" cy="1107991"/>
          </a:xfrm>
        </p:spPr>
        <p:txBody>
          <a:bodyPr rtlCol="0"/>
          <a:lstStyle/>
          <a:p>
            <a:r>
              <a:rPr lang="tr-TR" b="1"/>
              <a:t>Çalışma Akışı</a:t>
            </a:r>
            <a:endParaRPr lang="tr-TR"/>
          </a:p>
          <a:p>
            <a:endParaRPr lang="tr-TR" dirty="0">
              <a:ea typeface="Calibri"/>
              <a:cs typeface="Calibri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5499E15C-37D7-8F56-CE5B-5C7D677D4537}"/>
              </a:ext>
            </a:extLst>
          </p:cNvPr>
          <p:cNvSpPr txBox="1"/>
          <p:nvPr/>
        </p:nvSpPr>
        <p:spPr>
          <a:xfrm>
            <a:off x="6886833" y="1594022"/>
            <a:ext cx="4967416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Veri </a:t>
            </a:r>
            <a:r>
              <a:rPr lang="en-US" b="1" dirty="0" err="1">
                <a:solidFill>
                  <a:schemeClr val="bg1"/>
                </a:solidFill>
              </a:rPr>
              <a:t>Girişi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Excel </a:t>
            </a:r>
            <a:r>
              <a:rPr lang="en-US" dirty="0" err="1">
                <a:solidFill>
                  <a:schemeClr val="bg1"/>
                </a:solidFill>
              </a:rPr>
              <a:t>dosyasından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cümleler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alınır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2. </a:t>
            </a:r>
            <a:r>
              <a:rPr lang="en-US" b="1" dirty="0" err="1">
                <a:solidFill>
                  <a:schemeClr val="bg1"/>
                </a:solidFill>
              </a:rPr>
              <a:t>Ön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İşleme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285750" lvl="1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Tokenization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stemming </a:t>
            </a:r>
            <a:r>
              <a:rPr lang="en-US" dirty="0" err="1">
                <a:solidFill>
                  <a:schemeClr val="bg1"/>
                </a:solidFill>
              </a:rPr>
              <a:t>işlemleri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uygulanır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lvl="1" indent="-285750">
              <a:buFont typeface="Calibri"/>
              <a:buChar char="-"/>
            </a:pPr>
            <a:r>
              <a:rPr lang="en-US" b="1" dirty="0" err="1">
                <a:solidFill>
                  <a:schemeClr val="bg1"/>
                </a:solidFill>
              </a:rPr>
              <a:t>Zemberek</a:t>
            </a:r>
            <a:r>
              <a:rPr lang="en-US" b="1" dirty="0">
                <a:solidFill>
                  <a:schemeClr val="bg1"/>
                </a:solidFill>
              </a:rPr>
              <a:t>-NLP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kullanılarak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Türkçe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kelimeler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analiz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edilir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lvl="1" indent="-285750">
              <a:buFont typeface="Calibri"/>
              <a:buChar char="-"/>
            </a:pPr>
            <a:r>
              <a:rPr lang="en-US" b="1" dirty="0">
                <a:solidFill>
                  <a:schemeClr val="bg1"/>
                </a:solidFill>
              </a:rPr>
              <a:t>Turkish</a:t>
            </a:r>
            <a:r>
              <a:rPr lang="tr-TR" b="1">
                <a:solidFill>
                  <a:schemeClr val="bg1"/>
                </a:solidFill>
              </a:rPr>
              <a:t>Morphology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daha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basit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kelime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köklendirme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yapılır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lvl="1" indent="-285750">
              <a:buFont typeface="Calibri"/>
              <a:buChar char="-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3. Duygu </a:t>
            </a:r>
            <a:r>
              <a:rPr lang="en-US" b="1" dirty="0" err="1">
                <a:solidFill>
                  <a:schemeClr val="bg1"/>
                </a:solidFill>
              </a:rPr>
              <a:t>Analizi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285750" lvl="1" indent="-285750">
              <a:buFont typeface="Calibri"/>
              <a:buChar char="-"/>
            </a:pPr>
            <a:r>
              <a:rPr lang="en-US" dirty="0" err="1">
                <a:solidFill>
                  <a:schemeClr val="bg1"/>
                </a:solidFill>
              </a:rPr>
              <a:t>Pozitif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negatif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nötr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kelimeler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sözlükle</a:t>
            </a:r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karşılaştırılır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lvl="1" indent="-285750">
              <a:buFont typeface="Calibri"/>
              <a:buChar char="-"/>
            </a:pPr>
            <a:r>
              <a:rPr lang="en-US" dirty="0" err="1">
                <a:solidFill>
                  <a:schemeClr val="bg1"/>
                </a:solidFill>
              </a:rPr>
              <a:t>Olumsuzlama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kelimeleri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duygu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yoğunluğu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değerlendirilir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lvl="1"/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4. </a:t>
            </a:r>
            <a:r>
              <a:rPr lang="en-US" b="1" dirty="0" err="1">
                <a:solidFill>
                  <a:schemeClr val="bg1"/>
                </a:solidFill>
              </a:rPr>
              <a:t>Sonuçlar</a:t>
            </a:r>
            <a:r>
              <a:rPr lang="en-US" b="1" dirty="0">
                <a:solidFill>
                  <a:schemeClr val="bg1"/>
                </a:solidFill>
              </a:rPr>
              <a:t>:</a:t>
            </a:r>
          </a:p>
          <a:p>
            <a:pPr marL="285750" lvl="1" indent="-285750">
              <a:buFont typeface="Calibri"/>
              <a:buChar char="-"/>
            </a:pPr>
            <a:r>
              <a:rPr lang="en-US" dirty="0">
                <a:solidFill>
                  <a:schemeClr val="bg1"/>
                </a:solidFill>
              </a:rPr>
              <a:t>Her </a:t>
            </a:r>
            <a:r>
              <a:rPr lang="en-US" dirty="0" err="1">
                <a:solidFill>
                  <a:schemeClr val="bg1"/>
                </a:solidFill>
              </a:rPr>
              <a:t>cümle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için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duygu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puanı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hesaplanır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0" lvl="1"/>
            <a:r>
              <a:rPr lang="en-US" dirty="0" err="1">
                <a:solidFill>
                  <a:schemeClr val="bg1"/>
                </a:solidFill>
              </a:rPr>
              <a:t>Sınıflandırma</a:t>
            </a:r>
            <a:r>
              <a:rPr lang="en-US" dirty="0">
                <a:solidFill>
                  <a:schemeClr val="bg1"/>
                </a:solidFill>
              </a:rPr>
              <a:t> Excel </a:t>
            </a:r>
            <a:r>
              <a:rPr lang="en-US" dirty="0" err="1">
                <a:solidFill>
                  <a:schemeClr val="bg1"/>
                </a:solidFill>
              </a:rPr>
              <a:t>dosyasına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kaydedilir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Resim 9" descr="diyagram, metin, çizgi, plan içeren bir resim&#10;&#10;Açıklama otomatik olarak oluşturuldu">
            <a:extLst>
              <a:ext uri="{FF2B5EF4-FFF2-40B4-BE49-F238E27FC236}">
                <a16:creationId xmlns:a16="http://schemas.microsoft.com/office/drawing/2014/main" id="{26E93811-5558-5C49-1BEE-A890E56E1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616" y="282104"/>
            <a:ext cx="8926871" cy="657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r>
              <a:rPr lang="tr-TR" b="1"/>
              <a:t>Performans Değerlendirme</a:t>
            </a:r>
            <a:endParaRPr lang="tr-TR"/>
          </a:p>
          <a:p>
            <a:endParaRPr lang="tr-TR" dirty="0">
              <a:ea typeface="Calibri"/>
              <a:cs typeface="Calibri"/>
            </a:endParaRPr>
          </a:p>
        </p:txBody>
      </p:sp>
      <p:graphicFrame>
        <p:nvGraphicFramePr>
          <p:cNvPr id="12" name="Tablo 11">
            <a:extLst>
              <a:ext uri="{FF2B5EF4-FFF2-40B4-BE49-F238E27FC236}">
                <a16:creationId xmlns:a16="http://schemas.microsoft.com/office/drawing/2014/main" id="{E6DF952D-DE26-E61A-8CB4-FF737E11D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230200"/>
              </p:ext>
            </p:extLst>
          </p:nvPr>
        </p:nvGraphicFramePr>
        <p:xfrm>
          <a:off x="6096000" y="2296296"/>
          <a:ext cx="4995276" cy="411801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97638">
                  <a:extLst>
                    <a:ext uri="{9D8B030D-6E8A-4147-A177-3AD203B41FA5}">
                      <a16:colId xmlns:a16="http://schemas.microsoft.com/office/drawing/2014/main" val="1799739992"/>
                    </a:ext>
                  </a:extLst>
                </a:gridCol>
                <a:gridCol w="2497638">
                  <a:extLst>
                    <a:ext uri="{9D8B030D-6E8A-4147-A177-3AD203B41FA5}">
                      <a16:colId xmlns:a16="http://schemas.microsoft.com/office/drawing/2014/main" val="3450972039"/>
                    </a:ext>
                  </a:extLst>
                </a:gridCol>
              </a:tblGrid>
              <a:tr h="401758">
                <a:tc>
                  <a:txBody>
                    <a:bodyPr/>
                    <a:lstStyle/>
                    <a:p>
                      <a:r>
                        <a:rPr lang="tr-TR" b="1" dirty="0">
                          <a:latin typeface="Calibri"/>
                        </a:rPr>
                        <a:t>Metrik</a:t>
                      </a:r>
                      <a:endParaRPr lang="tr-TR" dirty="0"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 dirty="0">
                          <a:latin typeface="Calibri"/>
                        </a:rPr>
                        <a:t>Açıklama</a:t>
                      </a:r>
                      <a:endParaRPr lang="tr-TR"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2314297"/>
                  </a:ext>
                </a:extLst>
              </a:tr>
              <a:tr h="1004395">
                <a:tc>
                  <a:txBody>
                    <a:bodyPr/>
                    <a:lstStyle/>
                    <a:p>
                      <a:r>
                        <a:rPr lang="tr-TR" b="1" dirty="0">
                          <a:latin typeface="Calibri"/>
                        </a:rPr>
                        <a:t>Doğruluk</a:t>
                      </a:r>
                      <a:endParaRPr lang="tr-TR" dirty="0"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alibri"/>
                        </a:rPr>
                        <a:t>Tüm tahminlerin ne kadar doğru yapıldığını gösterir.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332014"/>
                  </a:ext>
                </a:extLst>
              </a:tr>
              <a:tr h="1004395">
                <a:tc>
                  <a:txBody>
                    <a:bodyPr/>
                    <a:lstStyle/>
                    <a:p>
                      <a:r>
                        <a:rPr lang="tr-TR" b="1" dirty="0">
                          <a:latin typeface="Calibri"/>
                        </a:rPr>
                        <a:t>Kesinlik</a:t>
                      </a:r>
                      <a:endParaRPr lang="tr-TR" dirty="0"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alibri"/>
                        </a:rPr>
                        <a:t>Pozitif sınıflandırmaların doğruluğu.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706272"/>
                  </a:ext>
                </a:extLst>
              </a:tr>
              <a:tr h="1004395">
                <a:tc>
                  <a:txBody>
                    <a:bodyPr/>
                    <a:lstStyle/>
                    <a:p>
                      <a:r>
                        <a:rPr lang="tr-TR" b="1" dirty="0">
                          <a:latin typeface="Calibri"/>
                        </a:rPr>
                        <a:t>Duyarlılık</a:t>
                      </a:r>
                      <a:endParaRPr lang="tr-TR" dirty="0"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alibri"/>
                        </a:rPr>
                        <a:t>Gerçek pozitiflerin ne kadarının doğru tahmin edildiği.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547061"/>
                  </a:ext>
                </a:extLst>
              </a:tr>
              <a:tr h="703076">
                <a:tc>
                  <a:txBody>
                    <a:bodyPr/>
                    <a:lstStyle/>
                    <a:p>
                      <a:r>
                        <a:rPr lang="tr-TR" b="1" dirty="0">
                          <a:latin typeface="Calibri"/>
                        </a:rPr>
                        <a:t>F1-Skoru</a:t>
                      </a:r>
                      <a:endParaRPr lang="tr-TR" dirty="0">
                        <a:latin typeface="Calibri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latin typeface="Calibri"/>
                        </a:rPr>
                        <a:t>Kesinlik ve duyarlılığın dengesi.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4554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Resim 31" descr="metin, yazı tipi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A6229946-7F0F-4BD1-CE79-3B6FBE24D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974" y="2833967"/>
            <a:ext cx="7584140" cy="2299446"/>
          </a:xfrm>
          <a:prstGeom prst="rect">
            <a:avLst/>
          </a:prstGeom>
        </p:spPr>
      </p:pic>
      <p:sp>
        <p:nvSpPr>
          <p:cNvPr id="33" name="Metin kutusu 32">
            <a:extLst>
              <a:ext uri="{FF2B5EF4-FFF2-40B4-BE49-F238E27FC236}">
                <a16:creationId xmlns:a16="http://schemas.microsoft.com/office/drawing/2014/main" id="{2A7545E4-E9CD-48C9-784A-3F6C1BF6BB64}"/>
              </a:ext>
            </a:extLst>
          </p:cNvPr>
          <p:cNvSpPr txBox="1"/>
          <p:nvPr/>
        </p:nvSpPr>
        <p:spPr>
          <a:xfrm>
            <a:off x="4294452" y="1064714"/>
            <a:ext cx="452172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3600" b="1" dirty="0"/>
              <a:t>ÖRNEK KOD ÇIKTISI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Metin kutusu 24">
            <a:extLst>
              <a:ext uri="{FF2B5EF4-FFF2-40B4-BE49-F238E27FC236}">
                <a16:creationId xmlns:a16="http://schemas.microsoft.com/office/drawing/2014/main" id="{CDDF85CA-6F44-755F-441D-5EFBE80A2009}"/>
              </a:ext>
            </a:extLst>
          </p:cNvPr>
          <p:cNvSpPr txBox="1"/>
          <p:nvPr/>
        </p:nvSpPr>
        <p:spPr>
          <a:xfrm>
            <a:off x="2520778" y="1594022"/>
            <a:ext cx="6717956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000" b="1" dirty="0">
              <a:latin typeface="Calibri"/>
              <a:ea typeface="Calibri"/>
              <a:cs typeface="Calibri"/>
            </a:endParaRPr>
          </a:p>
          <a:p>
            <a:pPr>
              <a:buFont typeface=""/>
            </a:pPr>
            <a:r>
              <a:rPr lang="en-US" sz="2000" b="1" dirty="0">
                <a:latin typeface="Calibri"/>
                <a:ea typeface="Calibri"/>
                <a:cs typeface="Calibri"/>
              </a:rPr>
              <a:t>Güçlü </a:t>
            </a:r>
            <a:r>
              <a:rPr lang="en-US" sz="2000" b="1" dirty="0" err="1">
                <a:latin typeface="Calibri"/>
                <a:ea typeface="Calibri"/>
                <a:cs typeface="Calibri"/>
              </a:rPr>
              <a:t>Yönler</a:t>
            </a:r>
            <a:r>
              <a:rPr lang="en-US" sz="2000" b="1" dirty="0">
                <a:latin typeface="Calibri"/>
                <a:ea typeface="Calibri"/>
                <a:cs typeface="Calibri"/>
              </a:rPr>
              <a:t>:</a:t>
            </a:r>
            <a:endParaRPr lang="en-US" dirty="0"/>
          </a:p>
          <a:p>
            <a:pPr marL="228600" lvl="1" indent="-228600">
              <a:buFont typeface=""/>
              <a:buChar char="•"/>
            </a:pPr>
            <a:r>
              <a:rPr lang="en-US" sz="2000" dirty="0">
                <a:latin typeface="Calibri"/>
                <a:ea typeface="Calibri"/>
                <a:cs typeface="Calibri"/>
              </a:rPr>
              <a:t>Lexicon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tabanlı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analiz</a:t>
            </a:r>
            <a:r>
              <a:rPr lang="en-US" sz="2000" dirty="0">
                <a:latin typeface="Calibri"/>
                <a:ea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belirli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bir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duygu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analizi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başlangıcı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için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etkilidir</a:t>
            </a:r>
            <a:r>
              <a:rPr lang="en-US" sz="2000" dirty="0">
                <a:latin typeface="Calibri"/>
                <a:ea typeface="Calibri"/>
                <a:cs typeface="Calibri"/>
              </a:rPr>
              <a:t>.</a:t>
            </a:r>
          </a:p>
          <a:p>
            <a:pPr marL="228600" lvl="1" indent="-228600">
              <a:buFont typeface=""/>
              <a:buChar char="•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Performans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metrikleri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detaylı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bir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değerlendirme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sağlar</a:t>
            </a:r>
            <a:r>
              <a:rPr lang="en-US" sz="2000" dirty="0">
                <a:latin typeface="Calibri"/>
                <a:ea typeface="Calibri"/>
                <a:cs typeface="Calibri"/>
              </a:rPr>
              <a:t>.</a:t>
            </a:r>
          </a:p>
          <a:p>
            <a:pPr marL="228600" lvl="1" indent="-228600">
              <a:buFont typeface=""/>
              <a:buChar char="•"/>
            </a:pPr>
            <a:r>
              <a:rPr lang="en-US" sz="2000" b="1" dirty="0" err="1">
                <a:latin typeface="Calibri"/>
                <a:ea typeface="Calibri"/>
                <a:cs typeface="Calibri"/>
              </a:rPr>
              <a:t>Zemberek</a:t>
            </a:r>
            <a:r>
              <a:rPr lang="en-US" sz="2000" b="1" dirty="0">
                <a:latin typeface="Calibri"/>
                <a:ea typeface="Calibri"/>
                <a:cs typeface="Calibri"/>
              </a:rPr>
              <a:t>-NLP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ve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Turkish</a:t>
            </a:r>
            <a:r>
              <a:rPr lang="tr-TR" sz="2000" b="1" dirty="0" err="1">
                <a:latin typeface="Calibri"/>
                <a:ea typeface="Calibri"/>
                <a:cs typeface="Calibri"/>
              </a:rPr>
              <a:t>Morphology</a:t>
            </a:r>
            <a:r>
              <a:rPr lang="en-US" sz="2000" dirty="0">
                <a:latin typeface="Calibri"/>
                <a:ea typeface="Calibri"/>
                <a:cs typeface="Calibri"/>
              </a:rPr>
              <a:t>,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Türkçe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metinlerde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yüksek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doğruluk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sağlar</a:t>
            </a:r>
            <a:r>
              <a:rPr lang="en-US" sz="2000" dirty="0">
                <a:latin typeface="Calibri"/>
                <a:ea typeface="Calibri"/>
                <a:cs typeface="Calibri"/>
              </a:rPr>
              <a:t>.</a:t>
            </a:r>
          </a:p>
          <a:p>
            <a:endParaRPr lang="en-US" sz="2000" b="1" dirty="0">
              <a:latin typeface="Calibri"/>
              <a:ea typeface="Calibri"/>
              <a:cs typeface="Calibri"/>
            </a:endParaRPr>
          </a:p>
          <a:p>
            <a:endParaRPr lang="en-US" sz="2000" b="1" dirty="0">
              <a:latin typeface="Calibri"/>
              <a:ea typeface="Calibri"/>
              <a:cs typeface="Calibri"/>
            </a:endParaRPr>
          </a:p>
          <a:p>
            <a:pPr>
              <a:buFont typeface=""/>
            </a:pPr>
            <a:r>
              <a:rPr lang="en-US" sz="2000" b="1" dirty="0" err="1">
                <a:latin typeface="Calibri"/>
                <a:ea typeface="Calibri"/>
                <a:cs typeface="Calibri"/>
              </a:rPr>
              <a:t>Zayıf</a:t>
            </a:r>
            <a:r>
              <a:rPr lang="en-US" sz="2000" b="1" dirty="0">
                <a:latin typeface="Calibri"/>
                <a:ea typeface="Calibri"/>
                <a:cs typeface="Calibri"/>
              </a:rPr>
              <a:t> </a:t>
            </a:r>
            <a:r>
              <a:rPr lang="en-US" sz="2000" b="1" dirty="0" err="1">
                <a:latin typeface="Calibri"/>
                <a:ea typeface="Calibri"/>
                <a:cs typeface="Calibri"/>
              </a:rPr>
              <a:t>Yönler</a:t>
            </a:r>
            <a:r>
              <a:rPr lang="en-US" sz="2000" b="1" dirty="0">
                <a:latin typeface="Calibri"/>
                <a:ea typeface="Calibri"/>
                <a:cs typeface="Calibri"/>
              </a:rPr>
              <a:t>:</a:t>
            </a:r>
            <a:endParaRPr lang="en-US" dirty="0"/>
          </a:p>
          <a:p>
            <a:pPr marL="228600" lvl="1" indent="-228600">
              <a:buFont typeface=""/>
              <a:buChar char="•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Bağlam</a:t>
            </a:r>
            <a:r>
              <a:rPr lang="en-US" sz="2000" dirty="0">
                <a:latin typeface="Calibri"/>
                <a:ea typeface="Calibri"/>
                <a:cs typeface="Calibri"/>
              </a:rPr>
              <a:t> (context)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analizi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yetersiz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olabilir</a:t>
            </a:r>
            <a:r>
              <a:rPr lang="en-US" sz="2000" dirty="0">
                <a:latin typeface="Calibri"/>
                <a:ea typeface="Calibri"/>
                <a:cs typeface="Calibri"/>
              </a:rPr>
              <a:t>.</a:t>
            </a:r>
          </a:p>
          <a:p>
            <a:pPr marL="228600" lvl="1" indent="-228600">
              <a:buFont typeface=""/>
              <a:buChar char="•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Karmaşık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cümlelerde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zorluk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yaşayabilir</a:t>
            </a:r>
            <a:r>
              <a:rPr lang="en-US" sz="2000" dirty="0"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26" name="Metin kutusu 25">
            <a:extLst>
              <a:ext uri="{FF2B5EF4-FFF2-40B4-BE49-F238E27FC236}">
                <a16:creationId xmlns:a16="http://schemas.microsoft.com/office/drawing/2014/main" id="{7108835C-035E-E131-8FA3-FF78EEA3C4D9}"/>
              </a:ext>
            </a:extLst>
          </p:cNvPr>
          <p:cNvSpPr txBox="1"/>
          <p:nvPr/>
        </p:nvSpPr>
        <p:spPr>
          <a:xfrm>
            <a:off x="2519592" y="1011533"/>
            <a:ext cx="534035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2800" b="1" dirty="0">
                <a:latin typeface="Calibri"/>
                <a:ea typeface="+mn-lt"/>
                <a:cs typeface="+mn-lt"/>
              </a:rPr>
              <a:t>SONUÇ VE DEĞERLENDİRME</a:t>
            </a:r>
            <a:endParaRPr lang="tr-TR" sz="28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Metin kutusu 33">
            <a:extLst>
              <a:ext uri="{FF2B5EF4-FFF2-40B4-BE49-F238E27FC236}">
                <a16:creationId xmlns:a16="http://schemas.microsoft.com/office/drawing/2014/main" id="{38B1CDC8-AA1B-B07E-E5FC-7433C7F841CB}"/>
              </a:ext>
            </a:extLst>
          </p:cNvPr>
          <p:cNvSpPr txBox="1"/>
          <p:nvPr/>
        </p:nvSpPr>
        <p:spPr>
          <a:xfrm>
            <a:off x="3859427" y="976183"/>
            <a:ext cx="4483443" cy="489364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rtl="0">
              <a:defRPr lang="tr-T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Calibri"/>
                <a:ea typeface="Calibri"/>
                <a:cs typeface="Calibri"/>
              </a:rPr>
              <a:t>KAYNAKÇA</a:t>
            </a:r>
          </a:p>
          <a:p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</a:rPr>
              <a:t>Python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kütüphaneleri</a:t>
            </a:r>
            <a:r>
              <a:rPr lang="en-US" sz="2400" dirty="0">
                <a:latin typeface="Calibri"/>
                <a:ea typeface="Calibri"/>
                <a:cs typeface="Calibri"/>
              </a:rPr>
              <a:t>: pandas,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nltk</a:t>
            </a:r>
            <a:r>
              <a:rPr lang="en-US" sz="2400" dirty="0"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openpyxl</a:t>
            </a:r>
            <a:r>
              <a:rPr lang="en-US" sz="2400" dirty="0">
                <a:latin typeface="Calibri"/>
                <a:ea typeface="Calibri"/>
                <a:cs typeface="Calibri"/>
              </a:rPr>
              <a:t>,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Zemberek</a:t>
            </a:r>
            <a:r>
              <a:rPr lang="en-US" sz="2400" dirty="0">
                <a:latin typeface="Calibri"/>
                <a:ea typeface="Calibri"/>
                <a:cs typeface="Calibri"/>
              </a:rPr>
              <a:t>-NLP, Turkish</a:t>
            </a:r>
            <a:r>
              <a:rPr lang="tr-TR" sz="2400" dirty="0" err="1">
                <a:latin typeface="Calibri"/>
                <a:ea typeface="Calibri"/>
                <a:cs typeface="Calibri"/>
              </a:rPr>
              <a:t>Morphology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endParaRPr lang="en-US" sz="24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400" dirty="0" err="1">
                <a:latin typeface="Calibri"/>
                <a:ea typeface="Calibri"/>
                <a:cs typeface="Calibri"/>
              </a:rPr>
              <a:t>Kullanılan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dosyalar</a:t>
            </a:r>
            <a:r>
              <a:rPr lang="en-US" sz="2400" dirty="0">
                <a:latin typeface="Calibri"/>
                <a:ea typeface="Calibri"/>
                <a:cs typeface="Calibri"/>
              </a:rPr>
              <a:t>: Lexicon.xml, Boosters.txt vb.</a:t>
            </a:r>
          </a:p>
          <a:p>
            <a:endParaRPr lang="en-US" sz="24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400" dirty="0">
                <a:latin typeface="Calibri"/>
                <a:ea typeface="Calibri"/>
                <a:cs typeface="Calibri"/>
              </a:rPr>
              <a:t>Duygu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analizi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literatürü</a:t>
            </a:r>
            <a:r>
              <a:rPr lang="en-US" sz="2400" dirty="0">
                <a:latin typeface="Calibri"/>
                <a:ea typeface="Calibri"/>
                <a:cs typeface="Calibri"/>
              </a:rPr>
              <a:t>.</a:t>
            </a:r>
          </a:p>
          <a:p>
            <a:endParaRPr lang="en-US" sz="2400" dirty="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400" dirty="0" err="1">
                <a:latin typeface="Calibri"/>
                <a:ea typeface="Calibri"/>
                <a:cs typeface="Calibri"/>
              </a:rPr>
              <a:t>Yazılım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görsel</a:t>
            </a:r>
            <a:r>
              <a:rPr lang="en-US" sz="2400" dirty="0">
                <a:latin typeface="Calibri"/>
                <a:ea typeface="Calibri"/>
                <a:cs typeface="Calibri"/>
              </a:rPr>
              <a:t> </a:t>
            </a:r>
            <a:r>
              <a:rPr lang="en-US" sz="2400" dirty="0" err="1">
                <a:latin typeface="Calibri"/>
                <a:ea typeface="Calibri"/>
                <a:cs typeface="Calibri"/>
              </a:rPr>
              <a:t>desteği</a:t>
            </a:r>
            <a:r>
              <a:rPr lang="en-US" sz="2400" dirty="0">
                <a:latin typeface="Calibri"/>
                <a:ea typeface="Calibri"/>
                <a:cs typeface="Calibri"/>
              </a:rPr>
              <a:t>:</a:t>
            </a:r>
            <a:r>
              <a:rPr lang="tr-TR" sz="2400" dirty="0" err="1">
                <a:latin typeface="Calibri"/>
                <a:ea typeface="Calibri"/>
                <a:cs typeface="Calibri"/>
              </a:rPr>
              <a:t>Vscode</a:t>
            </a:r>
            <a:r>
              <a:rPr lang="tr-TR" sz="2400" dirty="0">
                <a:latin typeface="Calibri"/>
                <a:ea typeface="Calibri"/>
                <a:cs typeface="Calibri"/>
              </a:rPr>
              <a:t>.</a:t>
            </a:r>
            <a:endParaRPr lang="en-US" sz="2400" dirty="0">
              <a:latin typeface="Calibri"/>
              <a:ea typeface="Calibri"/>
              <a:cs typeface="Calibri"/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382013"/>
            <a:ext cx="3171825" cy="1325563"/>
          </a:xfrm>
        </p:spPr>
        <p:txBody>
          <a:bodyPr rtlCol="0"/>
          <a:lstStyle/>
          <a:p>
            <a:r>
              <a:rPr lang="tr-TR" dirty="0">
                <a:latin typeface="Calibri"/>
                <a:ea typeface="Calibri"/>
                <a:cs typeface="Calibri"/>
              </a:rPr>
              <a:t>Projenin Amacı ve Konusu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894445"/>
            <a:ext cx="3171825" cy="3157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600" b="1" dirty="0">
                <a:latin typeface="Calibri"/>
                <a:ea typeface="Calibri"/>
                <a:cs typeface="Calibri"/>
              </a:rPr>
              <a:t>Amaç </a:t>
            </a:r>
            <a:r>
              <a:rPr lang="tr-TR" sz="1600" dirty="0">
                <a:latin typeface="Calibri"/>
                <a:ea typeface="Calibri"/>
                <a:cs typeface="Calibri"/>
              </a:rPr>
              <a:t>: Metin tabanlı veri kümeleri üzerinde duygu analizi gerçekleştirerek pozitif, negatif ya da nötr duyguları sınıflandırmak. Sınıflandırmaya göre belirli bir doğruluk oranı almaya çalışmak.</a:t>
            </a:r>
          </a:p>
          <a:p>
            <a:r>
              <a:rPr lang="tr-TR" sz="1600" b="1" dirty="0">
                <a:latin typeface="Calibri"/>
                <a:ea typeface="Calibri"/>
                <a:cs typeface="Calibri"/>
              </a:rPr>
              <a:t>Konu :</a:t>
            </a:r>
            <a:r>
              <a:rPr lang="tr-TR" sz="1600" dirty="0">
                <a:latin typeface="Calibri"/>
                <a:ea typeface="Calibri"/>
                <a:cs typeface="Calibri"/>
              </a:rPr>
              <a:t> Duygu analizi, kullanıcıların metinlerinde ifade ettikleri hislerin anlaşılmasına yönelik bir doğal dil işleme (NLP) yöntemidir.</a:t>
            </a:r>
            <a:endParaRPr lang="tr-TR" dirty="0">
              <a:latin typeface="Calibri"/>
              <a:cs typeface="Calibri"/>
            </a:endParaRPr>
          </a:p>
          <a:p>
            <a:endParaRPr lang="tr-TR" sz="1600" dirty="0"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35" y="257797"/>
            <a:ext cx="7047763" cy="585788"/>
          </a:xfrm>
        </p:spPr>
        <p:txBody>
          <a:bodyPr rtlCol="0">
            <a:normAutofit fontScale="90000"/>
          </a:bodyPr>
          <a:lstStyle/>
          <a:p>
            <a:r>
              <a:rPr lang="tr-TR">
                <a:latin typeface="Calibri"/>
                <a:ea typeface="Calibri"/>
                <a:cs typeface="Calibri"/>
              </a:rPr>
              <a:t>Kullanılan Teknolojiler ve Yöntemler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156" y="842706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b="1" dirty="0">
                <a:latin typeface="Calibri"/>
                <a:ea typeface="Calibri"/>
                <a:cs typeface="Calibri"/>
              </a:rPr>
              <a:t>Dil:</a:t>
            </a:r>
            <a:r>
              <a:rPr lang="tr-TR" dirty="0">
                <a:latin typeface="Calibri"/>
                <a:ea typeface="Calibri"/>
                <a:cs typeface="Calibri"/>
              </a:rPr>
              <a:t> Python</a:t>
            </a:r>
            <a:endParaRPr lang="tr-TR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8024" y="2598652"/>
            <a:ext cx="2141764" cy="514350"/>
          </a:xfrm>
        </p:spPr>
        <p:txBody>
          <a:bodyPr rtlCol="0"/>
          <a:lstStyle/>
          <a:p>
            <a:pPr rtl="0"/>
            <a:r>
              <a:rPr lang="tr-TR" dirty="0" err="1">
                <a:latin typeface="Calibri"/>
                <a:ea typeface="Calibri"/>
                <a:cs typeface="Calibri"/>
              </a:rPr>
              <a:t>Pandas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endParaRPr lang="tr-TR" dirty="0">
              <a:latin typeface="Calibri"/>
              <a:ea typeface="Calibri"/>
              <a:cs typeface="Calibri"/>
            </a:endParaRPr>
          </a:p>
          <a:p>
            <a:r>
              <a:rPr lang="tr-TR" dirty="0">
                <a:latin typeface="Calibri"/>
                <a:ea typeface="Calibri"/>
                <a:cs typeface="Calibri"/>
              </a:rPr>
              <a:t>JYPE</a:t>
            </a:r>
            <a:endParaRPr lang="tr-TR" dirty="0">
              <a:ea typeface="Calibri"/>
            </a:endParaRPr>
          </a:p>
          <a:p>
            <a:endParaRPr lang="tr-TR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Metin Yer Tutucusu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endParaRPr lang="tr-TR" dirty="0">
              <a:latin typeface="Calibri"/>
              <a:ea typeface="Calibri"/>
              <a:cs typeface="Calibri"/>
            </a:endParaRPr>
          </a:p>
          <a:p>
            <a:r>
              <a:rPr lang="tr-TR" dirty="0" err="1">
                <a:latin typeface="Calibri"/>
                <a:ea typeface="Calibri"/>
                <a:cs typeface="Calibri"/>
              </a:rPr>
              <a:t>nltk</a:t>
            </a:r>
            <a:endParaRPr lang="tr-TR" dirty="0" err="1">
              <a:ea typeface="Calibri"/>
            </a:endParaRPr>
          </a:p>
          <a:p>
            <a:endParaRPr lang="tr-TR" dirty="0">
              <a:ea typeface="Calibri"/>
            </a:endParaRP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73328"/>
            <a:ext cx="5539095" cy="444491"/>
          </a:xfrm>
        </p:spPr>
        <p:txBody>
          <a:bodyPr rtlCol="0"/>
          <a:lstStyle/>
          <a:p>
            <a:r>
              <a:rPr lang="tr-TR" dirty="0">
                <a:latin typeface="Calibri"/>
                <a:ea typeface="Calibri"/>
                <a:cs typeface="Calibri"/>
              </a:rPr>
              <a:t>Verilerin okunması, yazılması ve </a:t>
            </a:r>
            <a:r>
              <a:rPr lang="tr-TR" err="1">
                <a:latin typeface="Calibri"/>
                <a:ea typeface="Calibri"/>
                <a:cs typeface="Calibri"/>
              </a:rPr>
              <a:t>ışlenmesi</a:t>
            </a:r>
            <a:r>
              <a:rPr lang="tr-TR" dirty="0">
                <a:latin typeface="Calibri"/>
                <a:ea typeface="Calibri"/>
                <a:cs typeface="Calibri"/>
              </a:rPr>
              <a:t>.</a:t>
            </a:r>
            <a:endParaRPr lang="tr-TR">
              <a:ea typeface="Calibri"/>
            </a:endParaRPr>
          </a:p>
          <a:p>
            <a:endParaRPr lang="tr-TR" dirty="0">
              <a:ea typeface="Calibri"/>
            </a:endParaRPr>
          </a:p>
          <a:p>
            <a:pPr rtl="0"/>
            <a:endParaRPr lang="tr-TR"/>
          </a:p>
        </p:txBody>
      </p:sp>
      <p:sp>
        <p:nvSpPr>
          <p:cNvPr id="9" name="Metin Yer Tutucusu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08204" cy="68132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dirty="0">
                <a:latin typeface="Calibri"/>
                <a:ea typeface="Calibri"/>
                <a:cs typeface="Calibri"/>
              </a:rPr>
              <a:t>Python ile Java tabanlı kütüphaneler arasında köprü kuran bir kütüphanedir. Zemberek ile entegrasyon sağlamak için kullanılmıştır.</a:t>
            </a:r>
            <a:endParaRPr lang="tr-TR" dirty="0">
              <a:latin typeface="Calibri"/>
            </a:endParaRPr>
          </a:p>
          <a:p>
            <a:endParaRPr lang="tr-TR" dirty="0">
              <a:ea typeface="Calibri"/>
            </a:endParaRPr>
          </a:p>
          <a:p>
            <a:pPr rtl="0"/>
            <a:endParaRPr lang="tr-TR"/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13496" y="4824430"/>
            <a:ext cx="5600878" cy="671032"/>
          </a:xfrm>
        </p:spPr>
        <p:txBody>
          <a:bodyPr rtlCol="0"/>
          <a:lstStyle/>
          <a:p>
            <a:r>
              <a:rPr lang="tr-TR" dirty="0">
                <a:latin typeface="Calibri"/>
                <a:ea typeface="Calibri"/>
                <a:cs typeface="Calibri"/>
              </a:rPr>
              <a:t>Doğal dil işleme çalışmalarında kullanılan temel fonksiyonlar.</a:t>
            </a:r>
            <a:endParaRPr lang="tr-TR" dirty="0"/>
          </a:p>
          <a:p>
            <a:endParaRPr lang="tr-TR" dirty="0">
              <a:ea typeface="Calibri"/>
            </a:endParaRPr>
          </a:p>
          <a:p>
            <a:pPr rtl="0"/>
            <a:endParaRPr lang="tr-TR"/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168A0AEB-1624-955F-67AA-F2DEECF3B5FD}"/>
              </a:ext>
            </a:extLst>
          </p:cNvPr>
          <p:cNvSpPr txBox="1"/>
          <p:nvPr/>
        </p:nvSpPr>
        <p:spPr>
          <a:xfrm>
            <a:off x="3612292" y="5785022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 err="1">
                <a:latin typeface="Calibri"/>
                <a:ea typeface="Calibri"/>
                <a:cs typeface="Calibri"/>
              </a:rPr>
              <a:t>Zemberek</a:t>
            </a:r>
            <a:r>
              <a:rPr lang="en-US" sz="1600" dirty="0">
                <a:latin typeface="Calibri"/>
                <a:ea typeface="Calibri"/>
                <a:cs typeface="Calibri"/>
              </a:rPr>
              <a:t>-NLP:</a:t>
            </a:r>
          </a:p>
        </p:txBody>
      </p:sp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C5FA2CBF-28B3-6F1D-19EA-4D4956DDF51E}"/>
              </a:ext>
            </a:extLst>
          </p:cNvPr>
          <p:cNvCxnSpPr/>
          <p:nvPr/>
        </p:nvCxnSpPr>
        <p:spPr>
          <a:xfrm>
            <a:off x="5582414" y="6014975"/>
            <a:ext cx="1402773" cy="12871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Metin kutusu 17">
            <a:extLst>
              <a:ext uri="{FF2B5EF4-FFF2-40B4-BE49-F238E27FC236}">
                <a16:creationId xmlns:a16="http://schemas.microsoft.com/office/drawing/2014/main" id="{E6EA2C00-F755-77FB-B3D3-226B8E2CC231}"/>
              </a:ext>
            </a:extLst>
          </p:cNvPr>
          <p:cNvSpPr txBox="1"/>
          <p:nvPr/>
        </p:nvSpPr>
        <p:spPr>
          <a:xfrm>
            <a:off x="7484076" y="5630563"/>
            <a:ext cx="38759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err="1">
                <a:latin typeface="Calibri"/>
                <a:ea typeface="Calibri"/>
                <a:cs typeface="Calibri"/>
              </a:rPr>
              <a:t>Türkçe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metinler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için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kelime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köklerini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bulma</a:t>
            </a:r>
            <a:r>
              <a:rPr lang="en-US" sz="1400" dirty="0">
                <a:latin typeface="Calibri"/>
                <a:ea typeface="Calibri"/>
                <a:cs typeface="Calibri"/>
              </a:rPr>
              <a:t> (stemming) </a:t>
            </a:r>
            <a:r>
              <a:rPr lang="en-US" sz="1400" err="1">
                <a:latin typeface="Calibri"/>
                <a:ea typeface="Calibri"/>
                <a:cs typeface="Calibri"/>
              </a:rPr>
              <a:t>ve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ekleri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analiz</a:t>
            </a:r>
            <a:r>
              <a:rPr lang="en-US" sz="1400" dirty="0">
                <a:latin typeface="Calibri"/>
                <a:ea typeface="Calibri"/>
                <a:cs typeface="Calibri"/>
              </a:rPr>
              <a:t> </a:t>
            </a:r>
            <a:r>
              <a:rPr lang="en-US" sz="1400" err="1">
                <a:latin typeface="Calibri"/>
                <a:ea typeface="Calibri"/>
                <a:cs typeface="Calibri"/>
              </a:rPr>
              <a:t>etme</a:t>
            </a:r>
            <a:r>
              <a:rPr lang="en-US" sz="1400" dirty="0">
                <a:latin typeface="Calibri"/>
                <a:ea typeface="Calibri"/>
                <a:cs typeface="Calibri"/>
              </a:rPr>
              <a:t>.</a:t>
            </a:r>
            <a:r>
              <a:rPr lang="tr-TR" sz="1400" dirty="0">
                <a:latin typeface="Calibri"/>
                <a:ea typeface="Calibri"/>
                <a:cs typeface="Calibri"/>
              </a:rPr>
              <a:t>​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FDC28D18-B186-EA9D-C094-D8075F82172F}"/>
              </a:ext>
            </a:extLst>
          </p:cNvPr>
          <p:cNvSpPr txBox="1"/>
          <p:nvPr/>
        </p:nvSpPr>
        <p:spPr>
          <a:xfrm>
            <a:off x="705141" y="1541707"/>
            <a:ext cx="178371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1600" dirty="0">
                <a:latin typeface="Calibri"/>
                <a:ea typeface="Calibri"/>
                <a:cs typeface="Calibri"/>
              </a:rPr>
              <a:t>KÜTÜPHANELER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Resim 12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F8844B7A-FCE0-C9DE-2BF7-B70D0FB76B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83" r="13283" b="130"/>
          <a:stretch/>
        </p:blipFill>
        <p:spPr>
          <a:xfrm>
            <a:off x="3297108" y="-4731"/>
            <a:ext cx="8895061" cy="685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52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Metin Yer Tutucusu 13">
            <a:extLst>
              <a:ext uri="{FF2B5EF4-FFF2-40B4-BE49-F238E27FC236}">
                <a16:creationId xmlns:a16="http://schemas.microsoft.com/office/drawing/2014/main" id="{1D53ADD1-6F1C-C04A-4713-EEFBB215AC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52034" y="3248512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>
                <a:latin typeface="Calibri"/>
                <a:ea typeface="Calibri"/>
                <a:cs typeface="Calibri"/>
              </a:rPr>
              <a:t>Metrics.py</a:t>
            </a:r>
            <a:endParaRPr lang="tr-TR">
              <a:latin typeface="Calibri"/>
            </a:endParaRPr>
          </a:p>
        </p:txBody>
      </p:sp>
      <p:sp>
        <p:nvSpPr>
          <p:cNvPr id="18" name="Metin Yer Tutucusu 17">
            <a:extLst>
              <a:ext uri="{FF2B5EF4-FFF2-40B4-BE49-F238E27FC236}">
                <a16:creationId xmlns:a16="http://schemas.microsoft.com/office/drawing/2014/main" id="{6D1BAD62-45CD-4176-2487-ABFD224EABB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20004" y="4118015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>
                <a:latin typeface="Calibri"/>
                <a:ea typeface="Calibri"/>
                <a:cs typeface="Calibri"/>
              </a:rPr>
              <a:t>Preprocessing.py</a:t>
            </a:r>
            <a:endParaRPr lang="tr-TR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Metin Yer Tutucusu 21">
            <a:extLst>
              <a:ext uri="{FF2B5EF4-FFF2-40B4-BE49-F238E27FC236}">
                <a16:creationId xmlns:a16="http://schemas.microsoft.com/office/drawing/2014/main" id="{356AA159-3E0B-5AFF-C382-EAC77BB3EC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2035" y="2388069"/>
            <a:ext cx="4031945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>
                <a:latin typeface="Calibri"/>
                <a:ea typeface="Calibri"/>
                <a:cs typeface="Calibri"/>
              </a:rPr>
              <a:t>Lexicon.py</a:t>
            </a:r>
            <a:endParaRPr lang="tr-TR">
              <a:ea typeface="Calibri"/>
              <a:cs typeface="Calibri"/>
            </a:endParaRPr>
          </a:p>
        </p:txBody>
      </p:sp>
      <p:sp>
        <p:nvSpPr>
          <p:cNvPr id="24" name="Başlık 23">
            <a:extLst>
              <a:ext uri="{FF2B5EF4-FFF2-40B4-BE49-F238E27FC236}">
                <a16:creationId xmlns:a16="http://schemas.microsoft.com/office/drawing/2014/main" id="{C5F660CC-B6A2-EA77-FF01-5C97F5FE1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latin typeface="Calibri"/>
                <a:ea typeface="Calibri"/>
                <a:cs typeface="Calibri"/>
              </a:rPr>
              <a:t>Kod yapısı ve modüller</a:t>
            </a:r>
            <a:endParaRPr lang="tr-TR"/>
          </a:p>
        </p:txBody>
      </p:sp>
      <p:sp>
        <p:nvSpPr>
          <p:cNvPr id="28" name="Metin Yer Tutucusu 27">
            <a:extLst>
              <a:ext uri="{FF2B5EF4-FFF2-40B4-BE49-F238E27FC236}">
                <a16:creationId xmlns:a16="http://schemas.microsoft.com/office/drawing/2014/main" id="{FDADFAA7-B6C2-1358-F5BF-10C10D4385A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511612" y="5072648"/>
            <a:ext cx="3033108" cy="35482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>
                <a:latin typeface="Calibri"/>
                <a:ea typeface="Calibri"/>
                <a:cs typeface="Calibri"/>
              </a:rPr>
              <a:t>Sentiment_analysis.py</a:t>
            </a:r>
            <a:endParaRPr lang="tr-TR"/>
          </a:p>
        </p:txBody>
      </p:sp>
      <p:sp>
        <p:nvSpPr>
          <p:cNvPr id="29" name="Metin kutusu 28">
            <a:extLst>
              <a:ext uri="{FF2B5EF4-FFF2-40B4-BE49-F238E27FC236}">
                <a16:creationId xmlns:a16="http://schemas.microsoft.com/office/drawing/2014/main" id="{C1FD86CF-FAD9-90A8-ECC6-54BA7C5289CB}"/>
              </a:ext>
            </a:extLst>
          </p:cNvPr>
          <p:cNvSpPr txBox="1"/>
          <p:nvPr/>
        </p:nvSpPr>
        <p:spPr>
          <a:xfrm>
            <a:off x="2686443" y="5939247"/>
            <a:ext cx="13633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20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Main.py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Metin Yer Tutucusu 27">
            <a:extLst>
              <a:ext uri="{FF2B5EF4-FFF2-40B4-BE49-F238E27FC236}">
                <a16:creationId xmlns:a16="http://schemas.microsoft.com/office/drawing/2014/main" id="{2C9B76FD-F3F7-D398-4EE2-0341F4D8375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1890951"/>
            <a:ext cx="5431971" cy="42649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 sz="1600" dirty="0">
                <a:latin typeface="Calibri"/>
                <a:ea typeface="Calibri"/>
                <a:cs typeface="Calibri"/>
              </a:rPr>
              <a:t>Lexicon.xml dosyasından kelimelerin pozitif, negatif veya nötr değerlerini çeker. İçeriğinde 3 adet fonksiyon vardır.</a:t>
            </a:r>
            <a:endParaRPr lang="tr-TR" sz="1600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600" b="1" dirty="0" err="1">
                <a:latin typeface="Calibri"/>
                <a:ea typeface="Calibri"/>
                <a:cs typeface="Calibri"/>
              </a:rPr>
              <a:t>load_lexicon_from_xml</a:t>
            </a:r>
            <a:r>
              <a:rPr lang="tr-TR" sz="1600" b="1" dirty="0">
                <a:latin typeface="Calibri"/>
                <a:ea typeface="Calibri"/>
                <a:cs typeface="Calibri"/>
              </a:rPr>
              <a:t>:</a:t>
            </a:r>
            <a:r>
              <a:rPr lang="tr-TR" sz="1600" dirty="0">
                <a:latin typeface="Calibri"/>
                <a:ea typeface="Calibri"/>
                <a:cs typeface="Calibri"/>
              </a:rPr>
              <a:t> Kelimelerin pozitif ve negatif skorlarını XML dosyasından okur, genel duygu skorlarını hesaplar.</a:t>
            </a:r>
            <a:endParaRPr lang="tr-TR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600" b="1" dirty="0" err="1">
                <a:latin typeface="Calibri"/>
                <a:ea typeface="Calibri"/>
                <a:cs typeface="Calibri"/>
              </a:rPr>
              <a:t>load_modifiers</a:t>
            </a:r>
            <a:r>
              <a:rPr lang="tr-TR" sz="1600" b="1" dirty="0">
                <a:latin typeface="Calibri"/>
                <a:ea typeface="Calibri"/>
                <a:cs typeface="Calibri"/>
              </a:rPr>
              <a:t>:</a:t>
            </a:r>
            <a:r>
              <a:rPr lang="tr-TR" sz="1600" dirty="0">
                <a:latin typeface="Calibri"/>
                <a:ea typeface="Calibri"/>
                <a:cs typeface="Calibri"/>
              </a:rPr>
              <a:t> Duygu yoğunluğunu artıran (ör. "çok") veya azaltan (ör. "biraz") kelimeleri bir sözlük olarak yükler. Boosters.txt ve diminishers.txt dosyaları bu fonksiyonda kullanılır.</a:t>
            </a:r>
          </a:p>
          <a:p>
            <a:pPr marL="285750" indent="-285750">
              <a:buFont typeface="Arial"/>
              <a:buChar char="•"/>
            </a:pPr>
            <a:r>
              <a:rPr lang="tr-TR" sz="1600" b="1" dirty="0" err="1">
                <a:latin typeface="Calibri"/>
                <a:ea typeface="Calibri"/>
                <a:cs typeface="Calibri"/>
              </a:rPr>
              <a:t>load_negation_words</a:t>
            </a:r>
            <a:r>
              <a:rPr lang="tr-TR" sz="1600" b="1" dirty="0">
                <a:latin typeface="Calibri"/>
                <a:ea typeface="Calibri"/>
                <a:cs typeface="Calibri"/>
              </a:rPr>
              <a:t>:</a:t>
            </a:r>
            <a:r>
              <a:rPr lang="tr-TR" sz="1600" dirty="0">
                <a:latin typeface="Calibri"/>
                <a:ea typeface="Calibri"/>
                <a:cs typeface="Calibri"/>
              </a:rPr>
              <a:t> Olumsuzlama kelimelerini listeleyerek duygu değerlerini tersine çevirir.</a:t>
            </a:r>
            <a:endParaRPr lang="tr-TR" dirty="0">
              <a:latin typeface="Calibri"/>
              <a:cs typeface="Calibri"/>
            </a:endParaRPr>
          </a:p>
          <a:p>
            <a:r>
              <a:rPr lang="tr-TR" sz="1600" dirty="0">
                <a:latin typeface="Calibri"/>
                <a:ea typeface="Calibri"/>
                <a:cs typeface="Calibri"/>
              </a:rPr>
              <a:t>Bu yapı, duygu analizinde olumsuzluk, yoğunlaştırıcı ve zayıflatıcı etkileri dikkate alır.</a:t>
            </a:r>
            <a:endParaRPr lang="tr-TR" dirty="0">
              <a:latin typeface="Calibri"/>
              <a:cs typeface="Calibri"/>
            </a:endParaRPr>
          </a:p>
          <a:p>
            <a:endParaRPr lang="tr-TR" sz="1600" dirty="0">
              <a:ea typeface="Calibri"/>
            </a:endParaRPr>
          </a:p>
          <a:p>
            <a:endParaRPr lang="tr-TR" sz="1600" dirty="0">
              <a:ea typeface="Calibri"/>
            </a:endParaRPr>
          </a:p>
          <a:p>
            <a:endParaRPr lang="tr-TR" sz="1600" dirty="0">
              <a:ea typeface="Calibri"/>
            </a:endParaRPr>
          </a:p>
          <a:p>
            <a:endParaRPr lang="tr-TR" dirty="0">
              <a:ea typeface="Calibri"/>
            </a:endParaRPr>
          </a:p>
        </p:txBody>
      </p:sp>
      <p:sp>
        <p:nvSpPr>
          <p:cNvPr id="30" name="Metin Yer Tutucusu 29">
            <a:extLst>
              <a:ext uri="{FF2B5EF4-FFF2-40B4-BE49-F238E27FC236}">
                <a16:creationId xmlns:a16="http://schemas.microsoft.com/office/drawing/2014/main" id="{53D21039-B787-5B03-94FD-D39A0956B2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tr-TR">
                <a:latin typeface="Calibri"/>
                <a:ea typeface="Calibri"/>
                <a:cs typeface="Calibri"/>
              </a:rPr>
              <a:t>Lexicon.py</a:t>
            </a: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Metin Yer Tutucusu 23">
            <a:extLst>
              <a:ext uri="{FF2B5EF4-FFF2-40B4-BE49-F238E27FC236}">
                <a16:creationId xmlns:a16="http://schemas.microsoft.com/office/drawing/2014/main" id="{9EB4E802-71E7-F065-8D76-CAEF2E39E597}"/>
              </a:ext>
            </a:extLst>
          </p:cNvPr>
          <p:cNvSpPr txBox="1">
            <a:spLocks/>
          </p:cNvSpPr>
          <p:nvPr/>
        </p:nvSpPr>
        <p:spPr>
          <a:xfrm>
            <a:off x="1405857" y="1237178"/>
            <a:ext cx="5431971" cy="494732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rtl="0">
              <a:defRPr lang="tr-TR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sz="1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Metrics.py, duygu analizi modelinin  performansını ölçmek için geliştirilmiştir. İçerisinde </a:t>
            </a:r>
            <a:r>
              <a:rPr lang="tr-TR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calculate_metrics</a:t>
            </a:r>
            <a:r>
              <a:rPr lang="tr-TR" sz="1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adlı bir fonksiyon bulunur:</a:t>
            </a:r>
            <a:endParaRPr lang="tr-TR" dirty="0">
              <a:solidFill>
                <a:schemeClr val="bg1"/>
              </a:solidFill>
              <a:ea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6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calculate_metrics</a:t>
            </a:r>
            <a:r>
              <a:rPr lang="tr-TR" sz="1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, analiz edilen verilerin gerçek sınıf değerleriyle tahmin edilen sınıf değerlerini karşılaştırarak aşağıdaki metrikleri hesaplar:</a:t>
            </a:r>
            <a:endParaRPr lang="tr-TR" dirty="0">
              <a:solidFill>
                <a:schemeClr val="bg1"/>
              </a:solidFill>
              <a:ea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tr-TR" sz="16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Doğruluk:</a:t>
            </a:r>
            <a:r>
              <a:rPr lang="tr-TR" sz="1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Modelin genel başarısı.</a:t>
            </a:r>
            <a:endParaRPr lang="tr-TR" dirty="0">
              <a:solidFill>
                <a:schemeClr val="bg1"/>
              </a:solidFill>
              <a:ea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tr-TR" sz="16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Kesinlik:</a:t>
            </a:r>
            <a:r>
              <a:rPr lang="tr-TR" sz="1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Pozitif tahminlerin doğruluğu.</a:t>
            </a:r>
            <a:endParaRPr lang="tr-TR" dirty="0">
              <a:solidFill>
                <a:schemeClr val="bg1"/>
              </a:solidFill>
              <a:ea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tr-TR" sz="16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Anma:</a:t>
            </a:r>
            <a:r>
              <a:rPr lang="tr-TR" sz="1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Gerçek pozitiflerin doğru tahmin oranı.</a:t>
            </a:r>
            <a:endParaRPr lang="tr-TR" dirty="0">
              <a:solidFill>
                <a:schemeClr val="bg1"/>
              </a:solidFill>
              <a:ea typeface="Calibri"/>
            </a:endParaRPr>
          </a:p>
          <a:p>
            <a:pPr marL="285750" lvl="1" indent="-285750">
              <a:buFont typeface="Arial"/>
              <a:buChar char="•"/>
            </a:pPr>
            <a:r>
              <a:rPr lang="tr-TR" sz="16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F1-Skoru:</a:t>
            </a:r>
            <a:r>
              <a:rPr lang="tr-TR" sz="1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Kesinlik ve anma dengesi.</a:t>
            </a:r>
            <a:endParaRPr lang="tr-TR" dirty="0">
              <a:solidFill>
                <a:schemeClr val="bg1"/>
              </a:solidFill>
              <a:ea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Doğru pozitif (DP), yanlış pozitif (YP), yanlış negatif (YN) ve doğru negatif (DN) değerlerini kullanarak performansı ölçer.</a:t>
            </a:r>
            <a:endParaRPr lang="tr-TR" dirty="0">
              <a:solidFill>
                <a:schemeClr val="bg1"/>
              </a:solidFill>
              <a:ea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tr-TR" sz="1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Büyük/küçük harf farklılıklarını düzeltir ve sıfır bölme hatalarına karşı koruma sağlar.</a:t>
            </a:r>
            <a:endParaRPr lang="tr-TR" dirty="0">
              <a:solidFill>
                <a:schemeClr val="bg1"/>
              </a:solidFill>
              <a:ea typeface="Calibri"/>
            </a:endParaRPr>
          </a:p>
          <a:p>
            <a:r>
              <a:rPr lang="tr-TR" sz="16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Bu fonksiyon, duygu analizi sisteminin performansını kapsamlı bir şekilde değerlendirir.</a:t>
            </a:r>
            <a:endParaRPr lang="tr-TR" dirty="0">
              <a:solidFill>
                <a:schemeClr val="bg1"/>
              </a:solidFill>
              <a:ea typeface="Calibri"/>
            </a:endParaRPr>
          </a:p>
          <a:p>
            <a:endParaRPr lang="tr-TR" sz="1600" dirty="0">
              <a:latin typeface="Calibri"/>
              <a:ea typeface="Calibri"/>
              <a:cs typeface="Calibri"/>
            </a:endParaRPr>
          </a:p>
          <a:p>
            <a:endParaRPr lang="tr-TR" sz="1600" dirty="0">
              <a:ea typeface="Calibri"/>
            </a:endParaRPr>
          </a:p>
        </p:txBody>
      </p:sp>
      <p:sp>
        <p:nvSpPr>
          <p:cNvPr id="14" name="Metin Yer Tutucusu 25">
            <a:extLst>
              <a:ext uri="{FF2B5EF4-FFF2-40B4-BE49-F238E27FC236}">
                <a16:creationId xmlns:a16="http://schemas.microsoft.com/office/drawing/2014/main" id="{5F519595-8CF7-8170-E0CA-1515711FB54C}"/>
              </a:ext>
            </a:extLst>
          </p:cNvPr>
          <p:cNvSpPr txBox="1">
            <a:spLocks/>
          </p:cNvSpPr>
          <p:nvPr/>
        </p:nvSpPr>
        <p:spPr>
          <a:xfrm>
            <a:off x="1406283" y="866564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defPPr rtl="0">
              <a:defRPr lang="tr-T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kern="1200" spc="150" baseline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Metrics.py</a:t>
            </a:r>
            <a:endParaRPr lang="tr-TR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56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Metin Yer Tutucusu 29">
            <a:extLst>
              <a:ext uri="{FF2B5EF4-FFF2-40B4-BE49-F238E27FC236}">
                <a16:creationId xmlns:a16="http://schemas.microsoft.com/office/drawing/2014/main" id="{0058E536-3115-E49B-C363-9A7632FD0F5C}"/>
              </a:ext>
            </a:extLst>
          </p:cNvPr>
          <p:cNvSpPr txBox="1">
            <a:spLocks/>
          </p:cNvSpPr>
          <p:nvPr/>
        </p:nvSpPr>
        <p:spPr>
          <a:xfrm>
            <a:off x="521321" y="407952"/>
            <a:ext cx="5433204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tr-TR" sz="2400" b="1" dirty="0">
                <a:latin typeface="Calibri"/>
                <a:ea typeface="Calibri"/>
                <a:cs typeface="Calibri"/>
              </a:rPr>
              <a:t>preprocessing.py</a:t>
            </a:r>
          </a:p>
          <a:p>
            <a:pPr marL="0" indent="0">
              <a:buNone/>
            </a:pPr>
            <a:r>
              <a:rPr lang="tr-TR" dirty="0">
                <a:ea typeface="Calibri"/>
              </a:rPr>
              <a:t> 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DEF9336D-6BC7-8602-8DDD-78E34E277265}"/>
              </a:ext>
            </a:extLst>
          </p:cNvPr>
          <p:cNvSpPr txBox="1"/>
          <p:nvPr/>
        </p:nvSpPr>
        <p:spPr>
          <a:xfrm>
            <a:off x="133349" y="1412875"/>
            <a:ext cx="6372225" cy="46720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tr-TR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tr-T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metin verisinin analiz öncesinde hazırlar ve düzenlenmesini sağlar. </a:t>
            </a:r>
            <a:r>
              <a:rPr lang="tr-TR" sz="1600" dirty="0">
                <a:latin typeface="Calibri"/>
                <a:ea typeface="Calibri"/>
                <a:cs typeface="Calibri"/>
              </a:rPr>
              <a:t>Zemberek-NLP ve </a:t>
            </a:r>
            <a:r>
              <a:rPr lang="tr-TR" sz="1600" dirty="0" err="1">
                <a:latin typeface="Calibri"/>
                <a:ea typeface="Calibri"/>
                <a:cs typeface="Calibri"/>
              </a:rPr>
              <a:t>TurkishMorphologhy</a:t>
            </a:r>
            <a:r>
              <a:rPr lang="tr-TR" sz="1600" dirty="0">
                <a:latin typeface="Calibri"/>
                <a:ea typeface="Calibri"/>
                <a:cs typeface="Calibri"/>
              </a:rPr>
              <a:t> kullanarak kelimeleri analiz eder ve köklerine ayırarak Türkçe işlemlerde doğruluk sağlar.</a:t>
            </a:r>
          </a:p>
          <a:p>
            <a:r>
              <a:rPr lang="tr-TR" sz="1600" b="1" dirty="0" err="1">
                <a:ea typeface="+mn-lt"/>
                <a:cs typeface="+mn-lt"/>
              </a:rPr>
              <a:t>tokenize_and_stem</a:t>
            </a:r>
            <a:r>
              <a:rPr lang="tr-TR" sz="1600" b="1" dirty="0">
                <a:ea typeface="+mn-lt"/>
                <a:cs typeface="+mn-lt"/>
              </a:rPr>
              <a:t> Fonksiyonu</a:t>
            </a:r>
            <a:endParaRPr lang="tr-TR" dirty="0"/>
          </a:p>
          <a:p>
            <a:r>
              <a:rPr lang="tr-TR" sz="1600" dirty="0">
                <a:ea typeface="+mn-lt"/>
                <a:cs typeface="+mn-lt"/>
              </a:rPr>
              <a:t>Bu fonksiyon, metni duygu analizi için hazır hale getiren kritik bir ön işleme adımıdır.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600" dirty="0">
                <a:ea typeface="+mn-lt"/>
                <a:cs typeface="+mn-lt"/>
              </a:rPr>
              <a:t>Metni kelimelere ayırır.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600" dirty="0">
                <a:ea typeface="+mn-lt"/>
                <a:cs typeface="+mn-lt"/>
              </a:rPr>
              <a:t>Türkçe </a:t>
            </a:r>
            <a:r>
              <a:rPr lang="tr-TR" sz="1600" dirty="0" err="1">
                <a:ea typeface="+mn-lt"/>
                <a:cs typeface="+mn-lt"/>
              </a:rPr>
              <a:t>stopwords</a:t>
            </a:r>
            <a:r>
              <a:rPr lang="tr-TR" sz="1600" dirty="0">
                <a:ea typeface="+mn-lt"/>
                <a:cs typeface="+mn-lt"/>
              </a:rPr>
              <a:t> ile gereksiz kelimeleri filtreler.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600" dirty="0">
                <a:ea typeface="+mn-lt"/>
                <a:cs typeface="+mn-lt"/>
              </a:rPr>
              <a:t>Zemberek kütüphanesi ile kelimelerin köklerini bulur.</a:t>
            </a:r>
          </a:p>
          <a:p>
            <a:pPr marL="285750" indent="-285750">
              <a:buFont typeface="Arial"/>
              <a:buChar char="•"/>
            </a:pPr>
            <a:r>
              <a:rPr lang="tr-TR" sz="1600" dirty="0">
                <a:ea typeface="+mn-lt"/>
                <a:cs typeface="+mn-lt"/>
              </a:rPr>
              <a:t>Alfanümerik olmayan karakterler ve noktalama işaretlerini temizler.</a:t>
            </a:r>
            <a:endParaRPr lang="tr-TR" dirty="0"/>
          </a:p>
          <a:p>
            <a:pPr marL="285750" indent="-285750">
              <a:buFont typeface="Arial"/>
              <a:buChar char="•"/>
            </a:pPr>
            <a:r>
              <a:rPr lang="tr-TR" sz="1600" dirty="0">
                <a:ea typeface="+mn-lt"/>
                <a:cs typeface="+mn-lt"/>
              </a:rPr>
              <a:t>Sonuçta, metinler duygu analizi ve doğal dil işleme için uygun hale gelir.</a:t>
            </a:r>
          </a:p>
          <a:p>
            <a:pPr marL="285750" indent="-285750">
              <a:buFont typeface="Arial"/>
              <a:buChar char="•"/>
            </a:pPr>
            <a:endParaRPr lang="tr-TR" sz="1600" dirty="0">
              <a:latin typeface="+mj-lt"/>
              <a:ea typeface="Calibri"/>
              <a:cs typeface="Cordia New" panose="020B0304020202020204" pitchFamily="34" charset="-34"/>
            </a:endParaRPr>
          </a:p>
          <a:p>
            <a:endParaRPr lang="tr-TR" sz="1600" i="1" kern="100" dirty="0">
              <a:effectLst/>
              <a:latin typeface="+mj-lt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r>
              <a:rPr lang="tr-TR" sz="1600" i="1" kern="100" dirty="0">
                <a:effectLst/>
                <a:latin typeface="+mj-lt"/>
                <a:ea typeface="Aptos" panose="020B0004020202020204" pitchFamily="34" charset="0"/>
                <a:cs typeface="Cordia New" panose="020B0304020202020204" pitchFamily="34" charset="-34"/>
              </a:rPr>
              <a:t>Tüm bu adımlar, metinlerin duygu analizi ve doğal dil işleme için optimize edilmiş bir formata dönüştürülmesini sağlar ve </a:t>
            </a:r>
            <a:r>
              <a:rPr lang="tr-TR" sz="1600" i="1" kern="100" dirty="0" err="1">
                <a:effectLst/>
                <a:latin typeface="+mj-lt"/>
                <a:ea typeface="Aptos" panose="020B0004020202020204" pitchFamily="34" charset="0"/>
                <a:cs typeface="Cordia New" panose="020B0304020202020204" pitchFamily="34" charset="-34"/>
              </a:rPr>
              <a:t>sentiment</a:t>
            </a:r>
            <a:r>
              <a:rPr lang="tr-TR" sz="1600" i="1" kern="100" dirty="0">
                <a:effectLst/>
                <a:latin typeface="+mj-lt"/>
                <a:ea typeface="Aptos" panose="020B0004020202020204" pitchFamily="34" charset="0"/>
                <a:cs typeface="Cordia New" panose="020B0304020202020204" pitchFamily="34" charset="-34"/>
              </a:rPr>
              <a:t> </a:t>
            </a:r>
            <a:r>
              <a:rPr lang="tr-TR" sz="1600" i="1" kern="100" dirty="0" err="1">
                <a:effectLst/>
                <a:latin typeface="+mj-lt"/>
                <a:ea typeface="Aptos" panose="020B0004020202020204" pitchFamily="34" charset="0"/>
                <a:cs typeface="Cordia New" panose="020B0304020202020204" pitchFamily="34" charset="-34"/>
              </a:rPr>
              <a:t>analysis</a:t>
            </a:r>
            <a:r>
              <a:rPr lang="tr-TR" sz="1600" i="1" kern="100" dirty="0">
                <a:effectLst/>
                <a:latin typeface="+mj-lt"/>
                <a:ea typeface="Aptos" panose="020B0004020202020204" pitchFamily="34" charset="0"/>
                <a:cs typeface="Cordia New" panose="020B0304020202020204" pitchFamily="34" charset="-34"/>
              </a:rPr>
              <a:t> modülünün doğruluğunu ve etkinliğini artırır</a:t>
            </a:r>
            <a:r>
              <a:rPr lang="tr-TR" sz="1600" kern="100" dirty="0">
                <a:effectLst/>
                <a:latin typeface="+mj-lt"/>
                <a:ea typeface="Aptos" panose="020B0004020202020204" pitchFamily="34" charset="0"/>
                <a:cs typeface="Cordia New" panose="020B0304020202020204" pitchFamily="34" charset="-34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tr-TR" sz="1600" dirty="0">
              <a:latin typeface="+mj-lt"/>
              <a:ea typeface="Calibri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455C9F8-6FD9-2AE2-F752-3544EFC3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tr-TR" noProof="0"/>
              <a:t>Sunum Destesi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6A0AEC4-5F69-468E-B6BF-6A0554FC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tr-TR" noProof="0" smtClean="0"/>
              <a:t>9</a:t>
            </a:fld>
            <a:endParaRPr lang="tr-TR" noProof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E65C831-C744-AB48-36AD-F11871A13468}"/>
              </a:ext>
            </a:extLst>
          </p:cNvPr>
          <p:cNvSpPr txBox="1"/>
          <p:nvPr/>
        </p:nvSpPr>
        <p:spPr>
          <a:xfrm>
            <a:off x="398930" y="2429296"/>
            <a:ext cx="5936876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tr-T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Sentiment</a:t>
            </a:r>
            <a:r>
              <a:rPr lang="tr-T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 </a:t>
            </a:r>
            <a:r>
              <a:rPr lang="tr-T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analysis</a:t>
            </a:r>
            <a:r>
              <a:rPr lang="tr-T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, metinlerdeki olumlu, olumsuz ve nötr duyguları belirler. </a:t>
            </a:r>
            <a:r>
              <a:rPr lang="tr-T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Sentiment</a:t>
            </a:r>
            <a:r>
              <a:rPr lang="tr-T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 </a:t>
            </a:r>
            <a:r>
              <a:rPr lang="tr-TR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analysis</a:t>
            </a:r>
            <a:r>
              <a:rPr lang="tr-TR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 </a:t>
            </a:r>
            <a:r>
              <a:rPr lang="en-US" dirty="0" err="1"/>
              <a:t>dosyasında</a:t>
            </a:r>
            <a:r>
              <a:rPr lang="en-US" dirty="0"/>
              <a:t> </a:t>
            </a:r>
            <a:r>
              <a:rPr lang="en-US" dirty="0" err="1"/>
              <a:t>iki</a:t>
            </a:r>
            <a:r>
              <a:rPr lang="en-US" dirty="0"/>
              <a:t> ana </a:t>
            </a:r>
            <a:r>
              <a:rPr lang="en-US" dirty="0" err="1"/>
              <a:t>fonksiyon</a:t>
            </a:r>
            <a:r>
              <a:rPr lang="en-US" dirty="0"/>
              <a:t> </a:t>
            </a:r>
            <a:r>
              <a:rPr lang="en-US" dirty="0" err="1"/>
              <a:t>bulunur</a:t>
            </a:r>
            <a:r>
              <a:rPr lang="en-US" dirty="0"/>
              <a:t>: </a:t>
            </a:r>
            <a:r>
              <a:rPr lang="en-US" b="1" dirty="0" err="1"/>
              <a:t>calculate_sentiment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analyze_sentiment</a:t>
            </a:r>
            <a:r>
              <a:rPr lang="en-US" dirty="0"/>
              <a:t>.</a:t>
            </a:r>
          </a:p>
          <a:p>
            <a:pPr>
              <a:buFont typeface=""/>
              <a:buChar char="•"/>
            </a:pPr>
            <a:endParaRPr lang="tr-TR" b="1" dirty="0"/>
          </a:p>
          <a:p>
            <a:pPr>
              <a:buFont typeface=""/>
              <a:buChar char="•"/>
            </a:pPr>
            <a:r>
              <a:rPr lang="en-US" b="1" dirty="0" err="1"/>
              <a:t>calculate_sentiment</a:t>
            </a:r>
            <a:r>
              <a:rPr lang="en-US" dirty="0"/>
              <a:t>: </a:t>
            </a:r>
            <a:r>
              <a:rPr lang="en-US" dirty="0" err="1"/>
              <a:t>Metindeki</a:t>
            </a:r>
            <a:r>
              <a:rPr lang="en-US" dirty="0"/>
              <a:t> </a:t>
            </a:r>
            <a:r>
              <a:rPr lang="en-US" dirty="0" err="1"/>
              <a:t>kelimelerin</a:t>
            </a:r>
            <a:r>
              <a:rPr lang="en-US" dirty="0"/>
              <a:t> </a:t>
            </a:r>
            <a:r>
              <a:rPr lang="en-US" dirty="0" err="1"/>
              <a:t>duygu</a:t>
            </a:r>
            <a:r>
              <a:rPr lang="en-US" dirty="0"/>
              <a:t> </a:t>
            </a:r>
            <a:r>
              <a:rPr lang="en-US" dirty="0" err="1"/>
              <a:t>skorlarını</a:t>
            </a:r>
            <a:r>
              <a:rPr lang="en-US" dirty="0"/>
              <a:t> </a:t>
            </a:r>
            <a:r>
              <a:rPr lang="en-US" dirty="0" err="1"/>
              <a:t>toplar</a:t>
            </a:r>
            <a:r>
              <a:rPr lang="en-US" dirty="0"/>
              <a:t>, </a:t>
            </a:r>
            <a:r>
              <a:rPr lang="en-US" dirty="0" err="1"/>
              <a:t>güçlendirici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zayıflatıcı</a:t>
            </a:r>
            <a:r>
              <a:rPr lang="en-US" dirty="0"/>
              <a:t> </a:t>
            </a:r>
            <a:r>
              <a:rPr lang="en-US" dirty="0" err="1"/>
              <a:t>kelimelerle</a:t>
            </a:r>
            <a:r>
              <a:rPr lang="en-US" dirty="0"/>
              <a:t> </a:t>
            </a:r>
            <a:r>
              <a:rPr lang="en-US" dirty="0" err="1"/>
              <a:t>günceller</a:t>
            </a:r>
            <a:r>
              <a:rPr lang="en-US" dirty="0"/>
              <a:t>. </a:t>
            </a:r>
            <a:r>
              <a:rPr lang="en-US" dirty="0" err="1"/>
              <a:t>Olumsuzluk</a:t>
            </a:r>
            <a:r>
              <a:rPr lang="en-US" dirty="0"/>
              <a:t> </a:t>
            </a:r>
            <a:r>
              <a:rPr lang="en-US" dirty="0" err="1"/>
              <a:t>kelimeleri</a:t>
            </a:r>
            <a:r>
              <a:rPr lang="en-US" dirty="0"/>
              <a:t> </a:t>
            </a:r>
            <a:r>
              <a:rPr lang="en-US" dirty="0" err="1"/>
              <a:t>tespit</a:t>
            </a:r>
            <a:r>
              <a:rPr lang="en-US" dirty="0"/>
              <a:t> </a:t>
            </a:r>
            <a:r>
              <a:rPr lang="en-US" dirty="0" err="1"/>
              <a:t>edilirse</a:t>
            </a:r>
            <a:r>
              <a:rPr lang="en-US" dirty="0"/>
              <a:t>, </a:t>
            </a:r>
            <a:r>
              <a:rPr lang="en-US" dirty="0" err="1"/>
              <a:t>kelimenin</a:t>
            </a:r>
            <a:r>
              <a:rPr lang="en-US" dirty="0"/>
              <a:t> </a:t>
            </a:r>
            <a:r>
              <a:rPr lang="en-US" dirty="0" err="1"/>
              <a:t>duygu</a:t>
            </a:r>
            <a:r>
              <a:rPr lang="en-US" dirty="0"/>
              <a:t> </a:t>
            </a:r>
            <a:r>
              <a:rPr lang="en-US" dirty="0" err="1"/>
              <a:t>skoru</a:t>
            </a:r>
            <a:r>
              <a:rPr lang="en-US" dirty="0"/>
              <a:t> </a:t>
            </a:r>
            <a:r>
              <a:rPr lang="en-US" dirty="0" err="1"/>
              <a:t>ters</a:t>
            </a:r>
            <a:r>
              <a:rPr lang="en-US" dirty="0"/>
              <a:t> </a:t>
            </a:r>
            <a:r>
              <a:rPr lang="en-US" dirty="0" err="1"/>
              <a:t>çevrilir</a:t>
            </a:r>
            <a:r>
              <a:rPr lang="en-US" dirty="0"/>
              <a:t>.</a:t>
            </a:r>
          </a:p>
          <a:p>
            <a:pPr>
              <a:buFont typeface=""/>
              <a:buChar char="•"/>
            </a:pPr>
            <a:r>
              <a:rPr lang="en-US" b="1" dirty="0" err="1"/>
              <a:t>analyze_sentiment</a:t>
            </a:r>
            <a:r>
              <a:rPr lang="en-US" dirty="0"/>
              <a:t>: </a:t>
            </a:r>
            <a:r>
              <a:rPr lang="en-US" dirty="0" err="1"/>
              <a:t>Hesaplanan</a:t>
            </a:r>
            <a:r>
              <a:rPr lang="en-US" dirty="0"/>
              <a:t> </a:t>
            </a:r>
            <a:r>
              <a:rPr lang="en-US" dirty="0" err="1"/>
              <a:t>duygu</a:t>
            </a:r>
            <a:r>
              <a:rPr lang="en-US" dirty="0"/>
              <a:t> </a:t>
            </a:r>
            <a:r>
              <a:rPr lang="en-US" dirty="0" err="1"/>
              <a:t>puanına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metni</a:t>
            </a:r>
            <a:r>
              <a:rPr lang="en-US" dirty="0"/>
              <a:t> "</a:t>
            </a:r>
            <a:r>
              <a:rPr lang="en-US" dirty="0" err="1"/>
              <a:t>Pozitif</a:t>
            </a:r>
            <a:r>
              <a:rPr lang="en-US" dirty="0"/>
              <a:t>", "</a:t>
            </a:r>
            <a:r>
              <a:rPr lang="en-US" dirty="0" err="1"/>
              <a:t>Negatif</a:t>
            </a:r>
            <a:r>
              <a:rPr lang="en-US" dirty="0"/>
              <a:t>" </a:t>
            </a:r>
            <a:r>
              <a:rPr lang="en-US" dirty="0" err="1"/>
              <a:t>veya</a:t>
            </a:r>
            <a:r>
              <a:rPr lang="en-US" dirty="0"/>
              <a:t> "</a:t>
            </a:r>
            <a:r>
              <a:rPr lang="en-US" dirty="0" err="1"/>
              <a:t>Nötr</a:t>
            </a:r>
            <a:r>
              <a:rPr lang="en-US" dirty="0"/>
              <a:t>"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sınıflandırır</a:t>
            </a:r>
            <a:r>
              <a:rPr lang="en-US" dirty="0"/>
              <a:t>.</a:t>
            </a:r>
          </a:p>
          <a:p>
            <a:r>
              <a:rPr lang="en-US" dirty="0"/>
              <a:t>Bu </a:t>
            </a:r>
            <a:r>
              <a:rPr lang="en-US" dirty="0" err="1"/>
              <a:t>fonksiyonlar</a:t>
            </a:r>
            <a:r>
              <a:rPr lang="en-US" dirty="0"/>
              <a:t>, </a:t>
            </a:r>
            <a:r>
              <a:rPr lang="en-US" dirty="0" err="1"/>
              <a:t>kelime</a:t>
            </a:r>
            <a:r>
              <a:rPr lang="en-US" dirty="0"/>
              <a:t> </a:t>
            </a:r>
            <a:r>
              <a:rPr lang="en-US" dirty="0" err="1"/>
              <a:t>bazlı</a:t>
            </a:r>
            <a:r>
              <a:rPr lang="en-US" dirty="0"/>
              <a:t> </a:t>
            </a:r>
            <a:r>
              <a:rPr lang="en-US" dirty="0" err="1"/>
              <a:t>duygu</a:t>
            </a:r>
            <a:r>
              <a:rPr lang="en-US" dirty="0"/>
              <a:t> </a:t>
            </a:r>
            <a:r>
              <a:rPr lang="en-US" dirty="0" err="1"/>
              <a:t>analiziyle</a:t>
            </a:r>
            <a:r>
              <a:rPr lang="en-US" dirty="0"/>
              <a:t> </a:t>
            </a:r>
            <a:r>
              <a:rPr lang="en-US" dirty="0" err="1"/>
              <a:t>metnin</a:t>
            </a:r>
            <a:r>
              <a:rPr lang="en-US" dirty="0"/>
              <a:t> </a:t>
            </a:r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duygusunu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tahmin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53A8E123-5323-CD19-946A-9A1BEE0AD5CD}"/>
              </a:ext>
            </a:extLst>
          </p:cNvPr>
          <p:cNvSpPr txBox="1"/>
          <p:nvPr/>
        </p:nvSpPr>
        <p:spPr>
          <a:xfrm>
            <a:off x="590741" y="1518452"/>
            <a:ext cx="59711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tr-TR" sz="2000" dirty="0">
                <a:latin typeface="Calibri"/>
                <a:ea typeface="Calibri"/>
                <a:cs typeface="Calibri"/>
              </a:rPr>
              <a:t>Sentiment_analysis.py</a:t>
            </a:r>
          </a:p>
        </p:txBody>
      </p:sp>
    </p:spTree>
    <p:extLst>
      <p:ext uri="{BB962C8B-B14F-4D97-AF65-F5344CB8AC3E}">
        <p14:creationId xmlns:p14="http://schemas.microsoft.com/office/powerpoint/2010/main" val="2993132375"/>
      </p:ext>
    </p:extLst>
  </p:cSld>
  <p:clrMapOvr>
    <a:masterClrMapping/>
  </p:clrMapOvr>
</p:sld>
</file>

<file path=ppt/theme/theme1.xml><?xml version="1.0" encoding="utf-8"?>
<a:theme xmlns:a="http://schemas.openxmlformats.org/drawingml/2006/main" name="Tek Çizgili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line" id="{080CB5C6-FA0A-40B0-8C1A-A4BA88D91EE0}" vid="{DC98E595-77B2-413A-A4EA-B47400BD13CB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081D1F3-EE22-4802-8DFA-C4795BD0F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15A6BF-B4A3-4B5C-B85C-0D4CB6AE15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D61E6D-BC40-43C3-A154-0081729E0F7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Colorful Certificate</Template>
  <TotalTime>244</TotalTime>
  <Words>1020</Words>
  <Application>Microsoft Office PowerPoint</Application>
  <PresentationFormat>Geniş ekran</PresentationFormat>
  <Paragraphs>153</Paragraphs>
  <Slides>17</Slides>
  <Notes>12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Tenorite</vt:lpstr>
      <vt:lpstr>Tek Çizgili</vt:lpstr>
      <vt:lpstr>         Python DÖNEM PROJESİ   DUYGU ANALİZİ </vt:lpstr>
      <vt:lpstr>Projenin Amacı ve Konusu</vt:lpstr>
      <vt:lpstr>Kullanılan Teknolojiler ve Yöntemler</vt:lpstr>
      <vt:lpstr>PowerPoint Sunusu</vt:lpstr>
      <vt:lpstr>Kod yapısı ve modüller</vt:lpstr>
      <vt:lpstr>PowerPoint Sunusu</vt:lpstr>
      <vt:lpstr>PowerPoint Sunusu</vt:lpstr>
      <vt:lpstr>PowerPoint Sunusu</vt:lpstr>
      <vt:lpstr>PowerPoint Sunusu</vt:lpstr>
      <vt:lpstr>Bugün çok güzel bir gün değil</vt:lpstr>
      <vt:lpstr>PowerPoint Sunusu</vt:lpstr>
      <vt:lpstr>Çalışma Akışı </vt:lpstr>
      <vt:lpstr>PowerPoint Sunusu</vt:lpstr>
      <vt:lpstr>Performans Değerlendirme 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DÖNEM PROJESİ   DUYGU ANALİZİ</dc:title>
  <dc:creator>Nazmi Cirim</dc:creator>
  <cp:lastModifiedBy>Nazmi Cirim</cp:lastModifiedBy>
  <cp:revision>495</cp:revision>
  <dcterms:created xsi:type="dcterms:W3CDTF">2024-12-23T12:46:06Z</dcterms:created>
  <dcterms:modified xsi:type="dcterms:W3CDTF">2024-12-25T12:59:54Z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