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18"/>
  </p:notesMasterIdLst>
  <p:handoutMasterIdLst>
    <p:handoutMasterId r:id="rId19"/>
  </p:handoutMasterIdLst>
  <p:sldIdLst>
    <p:sldId id="280" r:id="rId2"/>
    <p:sldId id="365" r:id="rId3"/>
    <p:sldId id="366" r:id="rId4"/>
    <p:sldId id="368" r:id="rId5"/>
    <p:sldId id="369" r:id="rId6"/>
    <p:sldId id="370" r:id="rId7"/>
    <p:sldId id="367" r:id="rId8"/>
    <p:sldId id="371" r:id="rId9"/>
    <p:sldId id="372" r:id="rId10"/>
    <p:sldId id="373" r:id="rId11"/>
    <p:sldId id="374" r:id="rId12"/>
    <p:sldId id="375" r:id="rId13"/>
    <p:sldId id="376" r:id="rId14"/>
    <p:sldId id="377" r:id="rId15"/>
    <p:sldId id="378" r:id="rId16"/>
    <p:sldId id="379" r:id="rId1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remy Williams" initials="JW"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16" autoAdjust="0"/>
    <p:restoredTop sz="87674" autoAdjust="0"/>
  </p:normalViewPr>
  <p:slideViewPr>
    <p:cSldViewPr>
      <p:cViewPr varScale="1">
        <p:scale>
          <a:sx n="97" d="100"/>
          <a:sy n="97" d="100"/>
        </p:scale>
        <p:origin x="-120" y="-3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D57C46BD-238D-4EDB-A8D9-1A1A7BF7F46C}" type="datetimeFigureOut">
              <a:rPr lang="en-US" smtClean="0"/>
              <a:t>11/18/13</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4BCBCCA1-36C2-44B0-8E50-F7C0EBE63184}" type="slidenum">
              <a:rPr lang="en-US" smtClean="0"/>
              <a:t>‹#›</a:t>
            </a:fld>
            <a:endParaRPr lang="en-US"/>
          </a:p>
        </p:txBody>
      </p:sp>
    </p:spTree>
    <p:extLst>
      <p:ext uri="{BB962C8B-B14F-4D97-AF65-F5344CB8AC3E}">
        <p14:creationId xmlns:p14="http://schemas.microsoft.com/office/powerpoint/2010/main" val="122232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00458AC-E67F-46D6-AF67-6D285AC8B639}" type="datetimeFigureOut">
              <a:rPr lang="en-US" smtClean="0"/>
              <a:t>11/18/13</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5F7376C8-F39B-46E9-A905-3B5B71594841}" type="slidenum">
              <a:rPr lang="en-US" smtClean="0"/>
              <a:t>‹#›</a:t>
            </a:fld>
            <a:endParaRPr lang="en-US"/>
          </a:p>
        </p:txBody>
      </p:sp>
    </p:spTree>
    <p:extLst>
      <p:ext uri="{BB962C8B-B14F-4D97-AF65-F5344CB8AC3E}">
        <p14:creationId xmlns:p14="http://schemas.microsoft.com/office/powerpoint/2010/main" val="2167435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4418ED-4E34-4F01-A3CD-06E94940DF2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110397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82891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119808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315029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410539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0" i="0" cap="none">
                <a:solidFill>
                  <a:schemeClr val="tx1">
                    <a:lumMod val="50000"/>
                    <a:lumOff val="50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normAutofit/>
          </a:bodyPr>
          <a:lstStyle>
            <a:lvl1pPr marL="0" indent="0">
              <a:buNone/>
              <a:defRPr sz="4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423564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60743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3278745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94951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344269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65105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5450BFB-03CC-E045-BB75-E25E4E5D4FF1}" type="datetimeFigureOut">
              <a:rPr lang="en-US" smtClean="0"/>
              <a:t>11/18/13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3C62314-C399-2D44-84DD-AA8510687BAA}" type="slidenum">
              <a:rPr lang="en-US" smtClean="0"/>
              <a:t>‹#›</a:t>
            </a:fld>
            <a:endParaRPr lang="en-US"/>
          </a:p>
        </p:txBody>
      </p:sp>
    </p:spTree>
    <p:extLst>
      <p:ext uri="{BB962C8B-B14F-4D97-AF65-F5344CB8AC3E}">
        <p14:creationId xmlns:p14="http://schemas.microsoft.com/office/powerpoint/2010/main" val="27402887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0677" y="6052757"/>
            <a:ext cx="747635" cy="747635"/>
          </a:xfrm>
          <a:prstGeom prst="rect">
            <a:avLst/>
          </a:prstGeom>
        </p:spPr>
      </p:pic>
      <p:sp>
        <p:nvSpPr>
          <p:cNvPr id="10" name="TextBox 9"/>
          <p:cNvSpPr txBox="1"/>
          <p:nvPr userDrawn="1"/>
        </p:nvSpPr>
        <p:spPr>
          <a:xfrm>
            <a:off x="2057400" y="6172200"/>
            <a:ext cx="2538012" cy="523220"/>
          </a:xfrm>
          <a:prstGeom prst="rect">
            <a:avLst/>
          </a:prstGeom>
          <a:noFill/>
        </p:spPr>
        <p:txBody>
          <a:bodyPr wrap="none" rtlCol="0">
            <a:spAutoFit/>
          </a:bodyPr>
          <a:lstStyle/>
          <a:p>
            <a:r>
              <a:rPr lang="en-US" sz="1400" dirty="0" smtClean="0">
                <a:solidFill>
                  <a:schemeClr val="bg2">
                    <a:lumMod val="75000"/>
                  </a:schemeClr>
                </a:solidFill>
              </a:rPr>
              <a:t>Carl Lagoze</a:t>
            </a:r>
          </a:p>
          <a:p>
            <a:r>
              <a:rPr lang="en-US" sz="1400" dirty="0" smtClean="0">
                <a:solidFill>
                  <a:schemeClr val="bg2">
                    <a:lumMod val="75000"/>
                  </a:schemeClr>
                </a:solidFill>
              </a:rPr>
              <a:t>MTSR 2013– 22</a:t>
            </a:r>
            <a:r>
              <a:rPr lang="en-US" sz="1400" baseline="0" dirty="0" smtClean="0">
                <a:solidFill>
                  <a:schemeClr val="bg2">
                    <a:lumMod val="75000"/>
                  </a:schemeClr>
                </a:solidFill>
              </a:rPr>
              <a:t> November </a:t>
            </a:r>
            <a:r>
              <a:rPr lang="en-US" sz="1400" baseline="0" dirty="0" smtClean="0">
                <a:solidFill>
                  <a:schemeClr val="bg2">
                    <a:lumMod val="75000"/>
                  </a:schemeClr>
                </a:solidFill>
              </a:rPr>
              <a:t>2013</a:t>
            </a:r>
            <a:endParaRPr lang="en-US" sz="1400" dirty="0">
              <a:solidFill>
                <a:schemeClr val="bg2">
                  <a:lumMod val="75000"/>
                </a:schemeClr>
              </a:solidFill>
            </a:endParaRPr>
          </a:p>
        </p:txBody>
      </p:sp>
      <p:pic>
        <p:nvPicPr>
          <p:cNvPr id="4" name="Picture 3"/>
          <p:cNvPicPr>
            <a:picLocks noChangeAspect="1"/>
          </p:cNvPicPr>
          <p:nvPr userDrawn="1"/>
        </p:nvPicPr>
        <p:blipFill>
          <a:blip r:embed="rId14"/>
          <a:stretch>
            <a:fillRect/>
          </a:stretch>
        </p:blipFill>
        <p:spPr>
          <a:xfrm>
            <a:off x="1270001" y="6090048"/>
            <a:ext cx="711199" cy="691752"/>
          </a:xfrm>
          <a:prstGeom prst="rect">
            <a:avLst/>
          </a:prstGeom>
        </p:spPr>
      </p:pic>
    </p:spTree>
    <p:extLst>
      <p:ext uri="{BB962C8B-B14F-4D97-AF65-F5344CB8AC3E}">
        <p14:creationId xmlns:p14="http://schemas.microsoft.com/office/powerpoint/2010/main" val="176136133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a:xfrm>
            <a:off x="76200" y="2209801"/>
            <a:ext cx="8907507" cy="762000"/>
          </a:xfrm>
        </p:spPr>
        <p:txBody>
          <a:bodyPr>
            <a:normAutofit fontScale="90000"/>
          </a:bodyPr>
          <a:lstStyle/>
          <a:p>
            <a:r>
              <a:rPr lang="en-GB" sz="3200" dirty="0"/>
              <a:t>Encoding Provenance Metadata for</a:t>
            </a:r>
            <a:br>
              <a:rPr lang="en-GB" sz="3200" dirty="0"/>
            </a:br>
            <a:r>
              <a:rPr lang="en-GB" sz="3200" dirty="0"/>
              <a:t> Social Science Datasets</a:t>
            </a:r>
          </a:p>
        </p:txBody>
      </p:sp>
      <p:sp>
        <p:nvSpPr>
          <p:cNvPr id="19" name="Subtitle 18"/>
          <p:cNvSpPr>
            <a:spLocks noGrp="1"/>
          </p:cNvSpPr>
          <p:nvPr>
            <p:ph type="subTitle" idx="1"/>
          </p:nvPr>
        </p:nvSpPr>
        <p:spPr>
          <a:xfrm>
            <a:off x="1295400" y="3124200"/>
            <a:ext cx="6477000" cy="2438400"/>
          </a:xfrm>
        </p:spPr>
        <p:txBody>
          <a:bodyPr>
            <a:noAutofit/>
          </a:bodyPr>
          <a:lstStyle/>
          <a:p>
            <a:r>
              <a:rPr lang="en-GB" sz="1400" dirty="0"/>
              <a:t>Carl Lagoze</a:t>
            </a:r>
            <a:endParaRPr lang="en-US" sz="1400" dirty="0"/>
          </a:p>
          <a:p>
            <a:r>
              <a:rPr lang="en-GB" sz="1400" dirty="0"/>
              <a:t>University of Michigan School of Information </a:t>
            </a:r>
            <a:endParaRPr lang="en-US" sz="1400" dirty="0"/>
          </a:p>
          <a:p>
            <a:r>
              <a:rPr lang="en-GB" sz="1400" dirty="0"/>
              <a:t> </a:t>
            </a:r>
            <a:endParaRPr lang="en-US" sz="1400" dirty="0"/>
          </a:p>
          <a:p>
            <a:r>
              <a:rPr lang="en-GB" sz="1400" dirty="0" smtClean="0"/>
              <a:t>Jeremy </a:t>
            </a:r>
            <a:r>
              <a:rPr lang="en-GB" sz="1400" dirty="0"/>
              <a:t>Williams</a:t>
            </a:r>
            <a:endParaRPr lang="en-US" sz="1400" dirty="0"/>
          </a:p>
          <a:p>
            <a:r>
              <a:rPr lang="en-GB" sz="1400" dirty="0"/>
              <a:t>Cornell Institute Social and Economic Research, Cornell University</a:t>
            </a:r>
            <a:endParaRPr lang="en-US" sz="1400" dirty="0"/>
          </a:p>
          <a:p>
            <a:r>
              <a:rPr lang="en-GB" sz="1400" dirty="0"/>
              <a:t> </a:t>
            </a:r>
            <a:endParaRPr lang="en-US" sz="1400" dirty="0"/>
          </a:p>
          <a:p>
            <a:r>
              <a:rPr lang="en-GB" sz="1400" dirty="0" smtClean="0"/>
              <a:t>Lars </a:t>
            </a:r>
            <a:r>
              <a:rPr lang="en-GB" sz="1400" dirty="0" err="1"/>
              <a:t>Vilhuber</a:t>
            </a:r>
            <a:endParaRPr lang="en-US" sz="1400" dirty="0"/>
          </a:p>
          <a:p>
            <a:r>
              <a:rPr lang="en-GB" sz="1400" dirty="0" err="1"/>
              <a:t>Labor</a:t>
            </a:r>
            <a:r>
              <a:rPr lang="en-GB" sz="1400" dirty="0"/>
              <a:t> Dynamics Institute, Cornell </a:t>
            </a:r>
            <a:r>
              <a:rPr lang="en-GB" sz="1400" dirty="0" smtClean="0"/>
              <a:t>University</a:t>
            </a:r>
          </a:p>
          <a:p>
            <a:endParaRPr lang="en-GB" sz="1400" dirty="0"/>
          </a:p>
          <a:p>
            <a:r>
              <a:rPr lang="en-GB" sz="1400" dirty="0" smtClean="0"/>
              <a:t>Cornell NSF Census Research Network (NCRN)</a:t>
            </a:r>
            <a:endParaRPr lang="en-US" sz="1400" dirty="0"/>
          </a:p>
        </p:txBody>
      </p:sp>
      <p:sp>
        <p:nvSpPr>
          <p:cNvPr id="2" name="TextBox 1"/>
          <p:cNvSpPr txBox="1"/>
          <p:nvPr/>
        </p:nvSpPr>
        <p:spPr>
          <a:xfrm>
            <a:off x="2466975" y="5633236"/>
            <a:ext cx="3124200" cy="369332"/>
          </a:xfrm>
          <a:prstGeom prst="rect">
            <a:avLst/>
          </a:prstGeom>
          <a:noFill/>
        </p:spPr>
        <p:txBody>
          <a:bodyPr wrap="square" rtlCol="0">
            <a:spAutoFit/>
          </a:bodyPr>
          <a:lstStyle/>
          <a:p>
            <a:pPr defTabSz="457200"/>
            <a:r>
              <a:rPr lang="en-US" dirty="0">
                <a:solidFill>
                  <a:prstClr val="white"/>
                </a:solidFill>
              </a:rPr>
              <a:t> </a:t>
            </a:r>
          </a:p>
        </p:txBody>
      </p:sp>
    </p:spTree>
    <p:extLst>
      <p:ext uri="{BB962C8B-B14F-4D97-AF65-F5344CB8AC3E}">
        <p14:creationId xmlns:p14="http://schemas.microsoft.com/office/powerpoint/2010/main" val="189079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Comprehensive Extensible Data Documentation and Access </a:t>
            </a:r>
            <a:r>
              <a:rPr lang="en-US" dirty="0" smtClean="0"/>
              <a:t>Repository (CED</a:t>
            </a:r>
            <a:r>
              <a:rPr lang="en-US" baseline="30000" dirty="0" smtClean="0"/>
              <a:t>2</a:t>
            </a:r>
            <a:r>
              <a:rPr lang="en-US" dirty="0" smtClean="0"/>
              <a:t>AR)</a:t>
            </a:r>
            <a:endParaRPr lang="en-US" dirty="0"/>
          </a:p>
        </p:txBody>
      </p:sp>
      <p:sp>
        <p:nvSpPr>
          <p:cNvPr id="3" name="Content Placeholder 2"/>
          <p:cNvSpPr>
            <a:spLocks noGrp="1"/>
          </p:cNvSpPr>
          <p:nvPr>
            <p:ph idx="1"/>
          </p:nvPr>
        </p:nvSpPr>
        <p:spPr>
          <a:xfrm>
            <a:off x="457200" y="2057400"/>
            <a:ext cx="8229600" cy="3810000"/>
          </a:xfrm>
        </p:spPr>
        <p:txBody>
          <a:bodyPr>
            <a:normAutofit fontScale="77500" lnSpcReduction="20000"/>
          </a:bodyPr>
          <a:lstStyle/>
          <a:p>
            <a:pPr>
              <a:spcAft>
                <a:spcPts val="1200"/>
              </a:spcAft>
            </a:pPr>
            <a:r>
              <a:rPr lang="en-US" dirty="0"/>
              <a:t>Collect and standardize disparate metadata into a single DDI </a:t>
            </a:r>
            <a:r>
              <a:rPr lang="en-US" dirty="0" smtClean="0"/>
              <a:t>repository</a:t>
            </a:r>
          </a:p>
          <a:p>
            <a:pPr>
              <a:spcAft>
                <a:spcPts val="1200"/>
              </a:spcAft>
            </a:pPr>
            <a:r>
              <a:rPr lang="en-US" dirty="0" smtClean="0"/>
              <a:t>Provide </a:t>
            </a:r>
            <a:r>
              <a:rPr lang="en-US" dirty="0"/>
              <a:t>a web interface for researchers to </a:t>
            </a:r>
            <a:r>
              <a:rPr lang="en-US" dirty="0" smtClean="0"/>
              <a:t>access</a:t>
            </a:r>
          </a:p>
          <a:p>
            <a:pPr>
              <a:spcAft>
                <a:spcPts val="1200"/>
              </a:spcAft>
            </a:pPr>
            <a:r>
              <a:rPr lang="en-US" dirty="0" smtClean="0"/>
              <a:t>Build </a:t>
            </a:r>
            <a:r>
              <a:rPr lang="en-US" dirty="0"/>
              <a:t>an API for developers to </a:t>
            </a:r>
            <a:r>
              <a:rPr lang="en-US" dirty="0" smtClean="0"/>
              <a:t>use</a:t>
            </a:r>
          </a:p>
          <a:p>
            <a:pPr>
              <a:spcAft>
                <a:spcPts val="1200"/>
              </a:spcAft>
            </a:pPr>
            <a:r>
              <a:rPr lang="en-US" dirty="0" smtClean="0"/>
              <a:t>Use </a:t>
            </a:r>
            <a:r>
              <a:rPr lang="en-US" dirty="0"/>
              <a:t>open </a:t>
            </a:r>
            <a:r>
              <a:rPr lang="en-US" dirty="0" smtClean="0"/>
              <a:t>standards</a:t>
            </a:r>
          </a:p>
          <a:p>
            <a:pPr>
              <a:spcAft>
                <a:spcPts val="1200"/>
              </a:spcAft>
            </a:pPr>
            <a:r>
              <a:rPr lang="en-US" dirty="0" smtClean="0"/>
              <a:t>Enhanced metadata with cloaking and relationship information</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3466927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Entity/Identifier Strategy</a:t>
            </a:r>
            <a:endParaRPr lang="en-US" dirty="0"/>
          </a:p>
        </p:txBody>
      </p:sp>
      <p:sp>
        <p:nvSpPr>
          <p:cNvPr id="3" name="Content Placeholder 2"/>
          <p:cNvSpPr>
            <a:spLocks noGrp="1"/>
          </p:cNvSpPr>
          <p:nvPr>
            <p:ph idx="1"/>
          </p:nvPr>
        </p:nvSpPr>
        <p:spPr/>
        <p:txBody>
          <a:bodyPr/>
          <a:lstStyle/>
          <a:p>
            <a:r>
              <a:rPr lang="en-US" dirty="0" smtClean="0"/>
              <a:t>DOI’s – EZID</a:t>
            </a:r>
          </a:p>
          <a:p>
            <a:r>
              <a:rPr lang="en-US" dirty="0" smtClean="0"/>
              <a:t>Use-case driven entity definition – metadata level rather than file level</a:t>
            </a:r>
          </a:p>
          <a:p>
            <a:r>
              <a:rPr lang="en-US" dirty="0" smtClean="0"/>
              <a:t>Opaque DOI - e.g., versions</a:t>
            </a:r>
          </a:p>
          <a:p>
            <a:pPr lvl="1"/>
            <a:r>
              <a:rPr lang="en-US" sz="1600" dirty="0">
                <a:latin typeface="Andale Mono"/>
                <a:cs typeface="Andale Mono"/>
              </a:rPr>
              <a:t>doi:10.5072/FK2M327JW </a:t>
            </a:r>
            <a:r>
              <a:rPr lang="en-US" sz="2000" dirty="0" smtClean="0"/>
              <a:t>-  </a:t>
            </a:r>
            <a:r>
              <a:rPr lang="en-US" sz="1600" dirty="0">
                <a:latin typeface="Andale Mono"/>
                <a:cs typeface="Andale Mono"/>
              </a:rPr>
              <a:t>doi:10.5072/GR2M11PT </a:t>
            </a:r>
            <a:endParaRPr lang="en-US" sz="1600" dirty="0" smtClean="0">
              <a:latin typeface="Andale Mono"/>
              <a:cs typeface="Andale Mono"/>
            </a:endParaRPr>
          </a:p>
          <a:p>
            <a:pPr lvl="1"/>
            <a:r>
              <a:rPr lang="en-US" sz="2400" dirty="0" smtClean="0">
                <a:cs typeface="Andale Mono"/>
              </a:rPr>
              <a:t>NOT</a:t>
            </a:r>
            <a:r>
              <a:rPr lang="en-US" sz="1600" dirty="0" smtClean="0">
                <a:latin typeface="Andale Mono"/>
                <a:cs typeface="Andale Mono"/>
              </a:rPr>
              <a:t>: </a:t>
            </a:r>
            <a:r>
              <a:rPr lang="en-US" sz="1600" dirty="0">
                <a:latin typeface="Andale Mono"/>
                <a:cs typeface="Andale Mono"/>
              </a:rPr>
              <a:t>doi:10.5072/</a:t>
            </a:r>
            <a:r>
              <a:rPr lang="en-US" sz="1600" dirty="0" smtClean="0">
                <a:latin typeface="Andale Mono"/>
                <a:cs typeface="Andale Mono"/>
              </a:rPr>
              <a:t>FK2M327JW/V1 </a:t>
            </a:r>
            <a:r>
              <a:rPr lang="en-US" sz="2000" dirty="0" smtClean="0"/>
              <a:t>-  </a:t>
            </a:r>
            <a:r>
              <a:rPr lang="en-US" sz="1600" dirty="0">
                <a:latin typeface="Andale Mono"/>
                <a:cs typeface="Andale Mono"/>
              </a:rPr>
              <a:t>doi:10.5072/FK2M327JW/</a:t>
            </a:r>
            <a:r>
              <a:rPr lang="en-US" sz="1600" dirty="0" smtClean="0">
                <a:latin typeface="Andale Mono"/>
                <a:cs typeface="Andale Mono"/>
              </a:rPr>
              <a:t>V2</a:t>
            </a:r>
            <a:endParaRPr lang="en-US" sz="1600" dirty="0">
              <a:latin typeface="Andale Mono"/>
              <a:cs typeface="Andale Mono"/>
            </a:endParaRPr>
          </a:p>
          <a:p>
            <a:pPr lvl="1"/>
            <a:endParaRPr lang="en-US" sz="1600" dirty="0">
              <a:latin typeface="Andale Mono"/>
              <a:cs typeface="Andale Mono"/>
            </a:endParaRPr>
          </a:p>
        </p:txBody>
      </p:sp>
    </p:spTree>
    <p:extLst>
      <p:ext uri="{BB962C8B-B14F-4D97-AF65-F5344CB8AC3E}">
        <p14:creationId xmlns:p14="http://schemas.microsoft.com/office/powerpoint/2010/main" val="16446295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cloaking requirements</a:t>
            </a:r>
            <a:endParaRPr lang="en-US" dirty="0"/>
          </a:p>
        </p:txBody>
      </p:sp>
      <p:sp>
        <p:nvSpPr>
          <p:cNvPr id="3" name="Content Placeholder 2"/>
          <p:cNvSpPr>
            <a:spLocks noGrp="1"/>
          </p:cNvSpPr>
          <p:nvPr>
            <p:ph idx="1"/>
          </p:nvPr>
        </p:nvSpPr>
        <p:spPr/>
        <p:txBody>
          <a:bodyPr/>
          <a:lstStyle/>
          <a:p>
            <a:r>
              <a:rPr lang="en-US" dirty="0" smtClean="0"/>
              <a:t>Variable level</a:t>
            </a:r>
          </a:p>
          <a:p>
            <a:r>
              <a:rPr lang="en-US" dirty="0" smtClean="0"/>
              <a:t>Value level</a:t>
            </a:r>
            <a:endParaRPr lang="en-US" dirty="0"/>
          </a:p>
        </p:txBody>
      </p:sp>
    </p:spTree>
    <p:extLst>
      <p:ext uri="{BB962C8B-B14F-4D97-AF65-F5344CB8AC3E}">
        <p14:creationId xmlns:p14="http://schemas.microsoft.com/office/powerpoint/2010/main" val="2928613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cloaking rules</a:t>
            </a:r>
            <a:endParaRPr lang="en-US" dirty="0"/>
          </a:p>
        </p:txBody>
      </p:sp>
      <p:pic>
        <p:nvPicPr>
          <p:cNvPr id="4" name="Picture 3"/>
          <p:cNvPicPr/>
          <p:nvPr/>
        </p:nvPicPr>
        <p:blipFill>
          <a:blip r:embed="rId2"/>
          <a:stretch>
            <a:fillRect/>
          </a:stretch>
        </p:blipFill>
        <p:spPr>
          <a:xfrm>
            <a:off x="1295400" y="1676400"/>
            <a:ext cx="6705600" cy="4343400"/>
          </a:xfrm>
          <a:prstGeom prst="rect">
            <a:avLst/>
          </a:prstGeom>
        </p:spPr>
      </p:pic>
    </p:spTree>
    <p:extLst>
      <p:ext uri="{BB962C8B-B14F-4D97-AF65-F5344CB8AC3E}">
        <p14:creationId xmlns:p14="http://schemas.microsoft.com/office/powerpoint/2010/main" val="229780505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level</a:t>
            </a:r>
            <a:endParaRPr lang="en-US" dirty="0"/>
          </a:p>
        </p:txBody>
      </p:sp>
      <p:pic>
        <p:nvPicPr>
          <p:cNvPr id="4" name="Picture 3"/>
          <p:cNvPicPr/>
          <p:nvPr/>
        </p:nvPicPr>
        <p:blipFill>
          <a:blip r:embed="rId2"/>
          <a:stretch>
            <a:fillRect/>
          </a:stretch>
        </p:blipFill>
        <p:spPr>
          <a:xfrm>
            <a:off x="1219200" y="1828800"/>
            <a:ext cx="6966075" cy="3733800"/>
          </a:xfrm>
          <a:prstGeom prst="rect">
            <a:avLst/>
          </a:prstGeom>
        </p:spPr>
      </p:pic>
    </p:spTree>
    <p:extLst>
      <p:ext uri="{BB962C8B-B14F-4D97-AF65-F5344CB8AC3E}">
        <p14:creationId xmlns:p14="http://schemas.microsoft.com/office/powerpoint/2010/main" val="10324736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level</a:t>
            </a:r>
            <a:endParaRPr lang="en-US" dirty="0"/>
          </a:p>
        </p:txBody>
      </p:sp>
      <p:pic>
        <p:nvPicPr>
          <p:cNvPr id="4" name="Picture 3"/>
          <p:cNvPicPr/>
          <p:nvPr/>
        </p:nvPicPr>
        <p:blipFill>
          <a:blip r:embed="rId2"/>
          <a:stretch>
            <a:fillRect/>
          </a:stretch>
        </p:blipFill>
        <p:spPr>
          <a:xfrm>
            <a:off x="914400" y="1447800"/>
            <a:ext cx="6982691" cy="4114800"/>
          </a:xfrm>
          <a:prstGeom prst="rect">
            <a:avLst/>
          </a:prstGeom>
        </p:spPr>
      </p:pic>
    </p:spTree>
    <p:extLst>
      <p:ext uri="{BB962C8B-B14F-4D97-AF65-F5344CB8AC3E}">
        <p14:creationId xmlns:p14="http://schemas.microsoft.com/office/powerpoint/2010/main" val="30710474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Dataset relations</a:t>
            </a:r>
            <a:br>
              <a:rPr lang="en-US" dirty="0" smtClean="0"/>
            </a:br>
            <a:r>
              <a:rPr lang="en-US" dirty="0" smtClean="0"/>
              <a:t>&lt;</a:t>
            </a:r>
            <a:r>
              <a:rPr lang="en-US" dirty="0" err="1" smtClean="0"/>
              <a:t>RelStdy</a:t>
            </a:r>
            <a:r>
              <a:rPr lang="en-US" dirty="0"/>
              <a:t>&gt;</a:t>
            </a:r>
          </a:p>
        </p:txBody>
      </p:sp>
      <p:sp>
        <p:nvSpPr>
          <p:cNvPr id="4" name="Folded Corner 3"/>
          <p:cNvSpPr/>
          <p:nvPr/>
        </p:nvSpPr>
        <p:spPr>
          <a:xfrm>
            <a:off x="1905000" y="2362200"/>
            <a:ext cx="914400" cy="990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DDI</a:t>
            </a:r>
            <a:endParaRPr lang="en-US" dirty="0"/>
          </a:p>
        </p:txBody>
      </p:sp>
      <p:sp>
        <p:nvSpPr>
          <p:cNvPr id="5" name="Folded Corner 4"/>
          <p:cNvSpPr/>
          <p:nvPr/>
        </p:nvSpPr>
        <p:spPr>
          <a:xfrm>
            <a:off x="3429000" y="3200400"/>
            <a:ext cx="914400" cy="990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DDI</a:t>
            </a:r>
            <a:endParaRPr lang="en-US" dirty="0"/>
          </a:p>
        </p:txBody>
      </p:sp>
      <p:sp>
        <p:nvSpPr>
          <p:cNvPr id="6" name="Folded Corner 5"/>
          <p:cNvSpPr/>
          <p:nvPr/>
        </p:nvSpPr>
        <p:spPr>
          <a:xfrm>
            <a:off x="4114800" y="1600200"/>
            <a:ext cx="914400" cy="990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DDI</a:t>
            </a:r>
            <a:endParaRPr lang="en-US" dirty="0"/>
          </a:p>
        </p:txBody>
      </p:sp>
      <p:sp>
        <p:nvSpPr>
          <p:cNvPr id="7" name="Folded Corner 6"/>
          <p:cNvSpPr/>
          <p:nvPr/>
        </p:nvSpPr>
        <p:spPr>
          <a:xfrm>
            <a:off x="1371600" y="4191000"/>
            <a:ext cx="914400" cy="990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DDI</a:t>
            </a:r>
            <a:endParaRPr lang="en-US" dirty="0"/>
          </a:p>
        </p:txBody>
      </p:sp>
      <p:sp>
        <p:nvSpPr>
          <p:cNvPr id="8" name="Folded Corner 7"/>
          <p:cNvSpPr/>
          <p:nvPr/>
        </p:nvSpPr>
        <p:spPr>
          <a:xfrm>
            <a:off x="4876800" y="4572000"/>
            <a:ext cx="914400" cy="990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DDI</a:t>
            </a:r>
            <a:endParaRPr lang="en-US" dirty="0"/>
          </a:p>
        </p:txBody>
      </p:sp>
      <p:sp>
        <p:nvSpPr>
          <p:cNvPr id="9" name="Folded Corner 8"/>
          <p:cNvSpPr/>
          <p:nvPr/>
        </p:nvSpPr>
        <p:spPr>
          <a:xfrm>
            <a:off x="6324600" y="2667000"/>
            <a:ext cx="914400" cy="9906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DDI</a:t>
            </a:r>
            <a:endParaRPr lang="en-US" dirty="0"/>
          </a:p>
        </p:txBody>
      </p:sp>
      <p:cxnSp>
        <p:nvCxnSpPr>
          <p:cNvPr id="11" name="Curved Connector 10"/>
          <p:cNvCxnSpPr>
            <a:stCxn id="6" idx="3"/>
            <a:endCxn id="9" idx="0"/>
          </p:cNvCxnSpPr>
          <p:nvPr/>
        </p:nvCxnSpPr>
        <p:spPr>
          <a:xfrm>
            <a:off x="5029200" y="2095500"/>
            <a:ext cx="1752600" cy="5715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urved Connector 12"/>
          <p:cNvCxnSpPr>
            <a:stCxn id="9" idx="1"/>
            <a:endCxn id="5" idx="3"/>
          </p:cNvCxnSpPr>
          <p:nvPr/>
        </p:nvCxnSpPr>
        <p:spPr>
          <a:xfrm rot="10800000" flipV="1">
            <a:off x="4343400" y="3162300"/>
            <a:ext cx="1981200" cy="5334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9" idx="2"/>
            <a:endCxn id="8" idx="3"/>
          </p:cNvCxnSpPr>
          <p:nvPr/>
        </p:nvCxnSpPr>
        <p:spPr>
          <a:xfrm rot="5400000">
            <a:off x="5581650" y="3867150"/>
            <a:ext cx="1409700" cy="9906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urved Connector 16"/>
          <p:cNvCxnSpPr>
            <a:stCxn id="8" idx="1"/>
            <a:endCxn id="5" idx="2"/>
          </p:cNvCxnSpPr>
          <p:nvPr/>
        </p:nvCxnSpPr>
        <p:spPr>
          <a:xfrm rot="10800000">
            <a:off x="3886200" y="4191000"/>
            <a:ext cx="990600" cy="8763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Curved Connector 18"/>
          <p:cNvCxnSpPr>
            <a:stCxn id="6" idx="2"/>
            <a:endCxn id="5" idx="0"/>
          </p:cNvCxnSpPr>
          <p:nvPr/>
        </p:nvCxnSpPr>
        <p:spPr>
          <a:xfrm rot="5400000">
            <a:off x="3924300" y="2552700"/>
            <a:ext cx="609600" cy="6858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stCxn id="4" idx="3"/>
            <a:endCxn id="6" idx="1"/>
          </p:cNvCxnSpPr>
          <p:nvPr/>
        </p:nvCxnSpPr>
        <p:spPr>
          <a:xfrm flipV="1">
            <a:off x="2819400" y="2095500"/>
            <a:ext cx="1295400" cy="7620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urved Connector 22"/>
          <p:cNvCxnSpPr>
            <a:stCxn id="5" idx="1"/>
            <a:endCxn id="4" idx="2"/>
          </p:cNvCxnSpPr>
          <p:nvPr/>
        </p:nvCxnSpPr>
        <p:spPr>
          <a:xfrm rot="10800000">
            <a:off x="2362200" y="3352800"/>
            <a:ext cx="1066800" cy="342900"/>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Curved Connector 24"/>
          <p:cNvCxnSpPr>
            <a:stCxn id="4" idx="1"/>
            <a:endCxn id="7" idx="1"/>
          </p:cNvCxnSpPr>
          <p:nvPr/>
        </p:nvCxnSpPr>
        <p:spPr>
          <a:xfrm rot="10800000" flipV="1">
            <a:off x="1371600" y="2857500"/>
            <a:ext cx="533400" cy="1828800"/>
          </a:xfrm>
          <a:prstGeom prst="curvedConnector3">
            <a:avLst>
              <a:gd name="adj1" fmla="val 142857"/>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61654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Motivation: Replicating of research results</a:t>
            </a:r>
            <a:endParaRPr lang="en-US" sz="3600" dirty="0"/>
          </a:p>
        </p:txBody>
      </p:sp>
      <p:sp>
        <p:nvSpPr>
          <p:cNvPr id="3" name="Content Placeholder 2"/>
          <p:cNvSpPr>
            <a:spLocks noGrp="1"/>
          </p:cNvSpPr>
          <p:nvPr>
            <p:ph idx="1"/>
          </p:nvPr>
        </p:nvSpPr>
        <p:spPr/>
        <p:txBody>
          <a:bodyPr/>
          <a:lstStyle/>
          <a:p>
            <a:r>
              <a:rPr lang="en-US" dirty="0" smtClean="0"/>
              <a:t>Replication of methods, data inputs, computational environment is a critical element of the scientific approach</a:t>
            </a:r>
          </a:p>
          <a:p>
            <a:r>
              <a:rPr lang="en-US" dirty="0" smtClean="0"/>
              <a:t>Various stakeholders in science including journals, funding agencies (in the US), learned societies have been moving to make archiving of inputs to scientific results more robust, even mandatory</a:t>
            </a:r>
            <a:endParaRPr lang="en-US" dirty="0"/>
          </a:p>
        </p:txBody>
      </p:sp>
    </p:spTree>
    <p:extLst>
      <p:ext uri="{BB962C8B-B14F-4D97-AF65-F5344CB8AC3E}">
        <p14:creationId xmlns:p14="http://schemas.microsoft.com/office/powerpoint/2010/main" val="3925734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fontScale="90000"/>
          </a:bodyPr>
          <a:lstStyle/>
          <a:p>
            <a:r>
              <a:rPr lang="en-US" dirty="0" smtClean="0"/>
              <a:t>Problem: </a:t>
            </a:r>
            <a:br>
              <a:rPr lang="en-US" dirty="0" smtClean="0"/>
            </a:br>
            <a:r>
              <a:rPr lang="en-US" dirty="0" smtClean="0"/>
              <a:t>increased use of restricted-access data</a:t>
            </a:r>
            <a:endParaRPr lang="en-US" dirty="0"/>
          </a:p>
        </p:txBody>
      </p:sp>
    </p:spTree>
    <p:extLst>
      <p:ext uri="{BB962C8B-B14F-4D97-AF65-F5344CB8AC3E}">
        <p14:creationId xmlns:p14="http://schemas.microsoft.com/office/powerpoint/2010/main" val="24714690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1" y="2667000"/>
            <a:ext cx="910277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503238"/>
            <a:ext cx="8229600" cy="1935162"/>
          </a:xfrm>
        </p:spPr>
        <p:txBody>
          <a:bodyPr>
            <a:noAutofit/>
          </a:bodyPr>
          <a:lstStyle/>
          <a:p>
            <a:r>
              <a:rPr lang="en-US" sz="3200" dirty="0"/>
              <a:t>Increasing number of scholars pursuing research programs that mandate inherently identifiable data (e.g., geospatial relations, exact genome data, etc.)</a:t>
            </a:r>
            <a:br>
              <a:rPr lang="en-US" sz="3200" dirty="0"/>
            </a:br>
            <a:endParaRPr lang="en-US" sz="3200" dirty="0"/>
          </a:p>
        </p:txBody>
      </p:sp>
    </p:spTree>
    <p:extLst>
      <p:ext uri="{BB962C8B-B14F-4D97-AF65-F5344CB8AC3E}">
        <p14:creationId xmlns:p14="http://schemas.microsoft.com/office/powerpoint/2010/main" val="8406442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is not limited to economics and social science</a:t>
            </a:r>
            <a:endParaRPr lang="en-US" dirty="0"/>
          </a:p>
        </p:txBody>
      </p:sp>
      <p:sp>
        <p:nvSpPr>
          <p:cNvPr id="7" name="Content Placeholder 6"/>
          <p:cNvSpPr>
            <a:spLocks noGrp="1"/>
          </p:cNvSpPr>
          <p:nvPr>
            <p:ph idx="1"/>
          </p:nvPr>
        </p:nvSpPr>
        <p:spPr>
          <a:xfrm>
            <a:off x="457200" y="2133600"/>
            <a:ext cx="8229600" cy="3992563"/>
          </a:xfrm>
        </p:spPr>
        <p:txBody>
          <a:bodyPr/>
          <a:lstStyle/>
          <a:p>
            <a:pPr marL="0" indent="0">
              <a:buNone/>
            </a:pPr>
            <a:r>
              <a:rPr lang="en-US" sz="2800" dirty="0" smtClean="0"/>
              <a:t>Many of the emerging “big data” applications come from private sources that are inaccessible to other researchers. The data source may be hidden, compounding problems of verification, as well as concerns about the generality of the results.</a:t>
            </a:r>
          </a:p>
          <a:p>
            <a:pPr>
              <a:buNone/>
            </a:pPr>
            <a:endParaRPr lang="en-US" sz="2400" dirty="0" smtClean="0"/>
          </a:p>
          <a:p>
            <a:pPr>
              <a:buNone/>
            </a:pPr>
            <a:r>
              <a:rPr lang="en-US" sz="2400" dirty="0" err="1" smtClean="0">
                <a:solidFill>
                  <a:schemeClr val="bg1">
                    <a:lumMod val="65000"/>
                  </a:schemeClr>
                </a:solidFill>
              </a:rPr>
              <a:t>Huberman</a:t>
            </a:r>
            <a:r>
              <a:rPr lang="en-US" sz="2400" dirty="0" smtClean="0">
                <a:solidFill>
                  <a:schemeClr val="bg1">
                    <a:lumMod val="65000"/>
                  </a:schemeClr>
                </a:solidFill>
              </a:rPr>
              <a:t>, Nature  482, 308 (16</a:t>
            </a:r>
            <a:r>
              <a:rPr lang="en-US" sz="2400" baseline="30000" dirty="0" smtClean="0">
                <a:solidFill>
                  <a:schemeClr val="bg1">
                    <a:lumMod val="65000"/>
                  </a:schemeClr>
                </a:solidFill>
              </a:rPr>
              <a:t>th</a:t>
            </a:r>
            <a:r>
              <a:rPr lang="en-US" sz="2400" dirty="0" smtClean="0">
                <a:solidFill>
                  <a:schemeClr val="bg1">
                    <a:lumMod val="65000"/>
                  </a:schemeClr>
                </a:solidFill>
              </a:rPr>
              <a:t> February 2012)</a:t>
            </a:r>
            <a:endParaRPr lang="en-US" dirty="0">
              <a:solidFill>
                <a:schemeClr val="bg1">
                  <a:lumMod val="65000"/>
                </a:schemeClr>
              </a:solidFill>
            </a:endParaRPr>
          </a:p>
        </p:txBody>
      </p:sp>
    </p:spTree>
    <p:extLst>
      <p:ext uri="{BB962C8B-B14F-4D97-AF65-F5344CB8AC3E}">
        <p14:creationId xmlns:p14="http://schemas.microsoft.com/office/powerpoint/2010/main" val="331227104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808" y="2819400"/>
            <a:ext cx="58293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3400" y="381000"/>
            <a:ext cx="8153400" cy="1200329"/>
          </a:xfrm>
          <a:prstGeom prst="rect">
            <a:avLst/>
          </a:prstGeom>
        </p:spPr>
        <p:txBody>
          <a:bodyPr wrap="square">
            <a:spAutoFit/>
          </a:bodyPr>
          <a:lstStyle/>
          <a:p>
            <a:r>
              <a:rPr lang="en-US" sz="2400" dirty="0"/>
              <a:t>These researchers acquire authorized, generally unfettered, restricted access to the confidential, identifiable data and perform their analyses in secure environments </a:t>
            </a:r>
          </a:p>
        </p:txBody>
      </p:sp>
    </p:spTree>
    <p:extLst>
      <p:ext uri="{BB962C8B-B14F-4D97-AF65-F5344CB8AC3E}">
        <p14:creationId xmlns:p14="http://schemas.microsoft.com/office/powerpoint/2010/main" val="12850508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5638800"/>
            <a:ext cx="3886200" cy="792162"/>
          </a:xfrm>
        </p:spPr>
        <p:txBody>
          <a:bodyPr>
            <a:normAutofit/>
          </a:bodyPr>
          <a:lstStyle/>
          <a:p>
            <a:r>
              <a:rPr lang="en-US" sz="2000" dirty="0" smtClean="0">
                <a:solidFill>
                  <a:srgbClr val="A6A6A6"/>
                </a:solidFill>
              </a:rPr>
              <a:t>LBD provenance and related data</a:t>
            </a:r>
            <a:endParaRPr lang="en-US" sz="2000" dirty="0">
              <a:solidFill>
                <a:srgbClr val="A6A6A6"/>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987" y="1828800"/>
            <a:ext cx="61626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04800" y="446852"/>
            <a:ext cx="8534400" cy="1569660"/>
          </a:xfrm>
          <a:prstGeom prst="rect">
            <a:avLst/>
          </a:prstGeom>
        </p:spPr>
        <p:txBody>
          <a:bodyPr wrap="square">
            <a:spAutoFit/>
          </a:bodyPr>
          <a:lstStyle/>
          <a:p>
            <a:r>
              <a:rPr lang="en-US" sz="3200" dirty="0"/>
              <a:t>Restricted access data in the provenance chain complicates the </a:t>
            </a:r>
            <a:r>
              <a:rPr lang="en-US" sz="3200" dirty="0" err="1"/>
              <a:t>curation</a:t>
            </a:r>
            <a:r>
              <a:rPr lang="en-US" sz="3200" dirty="0"/>
              <a:t> and knowledge discovery process</a:t>
            </a:r>
          </a:p>
        </p:txBody>
      </p:sp>
    </p:spTree>
    <p:extLst>
      <p:ext uri="{BB962C8B-B14F-4D97-AF65-F5344CB8AC3E}">
        <p14:creationId xmlns:p14="http://schemas.microsoft.com/office/powerpoint/2010/main" val="546352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Metadata and data, inside and </a:t>
            </a:r>
            <a:br>
              <a:rPr lang="en-US" dirty="0" smtClean="0"/>
            </a:br>
            <a:r>
              <a:rPr lang="en-US" dirty="0" smtClean="0"/>
              <a:t>outside the firewall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90788"/>
            <a:ext cx="8736454" cy="27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953000" y="2209800"/>
            <a:ext cx="4038600" cy="3429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p:cNvGrpSpPr/>
          <p:nvPr/>
        </p:nvGrpSpPr>
        <p:grpSpPr>
          <a:xfrm>
            <a:off x="3296538" y="4876800"/>
            <a:ext cx="2418462" cy="1524000"/>
            <a:chOff x="3296538" y="4876800"/>
            <a:chExt cx="2418462" cy="1524000"/>
          </a:xfrm>
        </p:grpSpPr>
        <p:grpSp>
          <p:nvGrpSpPr>
            <p:cNvPr id="5" name="Group 4"/>
            <p:cNvGrpSpPr/>
            <p:nvPr/>
          </p:nvGrpSpPr>
          <p:grpSpPr>
            <a:xfrm>
              <a:off x="4267200" y="5334000"/>
              <a:ext cx="990600" cy="1066800"/>
              <a:chOff x="3962400" y="5334000"/>
              <a:chExt cx="990600" cy="1066800"/>
            </a:xfrm>
          </p:grpSpPr>
          <p:sp>
            <p:nvSpPr>
              <p:cNvPr id="4" name="Folded Corner 3"/>
              <p:cNvSpPr/>
              <p:nvPr/>
            </p:nvSpPr>
            <p:spPr>
              <a:xfrm>
                <a:off x="3962400" y="5334000"/>
                <a:ext cx="533400" cy="609600"/>
              </a:xfrm>
              <a:prstGeom prst="foldedCorner">
                <a:avLst>
                  <a:gd name="adj" fmla="val 1407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lded Corner 5"/>
              <p:cNvSpPr/>
              <p:nvPr/>
            </p:nvSpPr>
            <p:spPr>
              <a:xfrm>
                <a:off x="4114800" y="5486400"/>
                <a:ext cx="533400" cy="609600"/>
              </a:xfrm>
              <a:prstGeom prst="foldedCorner">
                <a:avLst>
                  <a:gd name="adj" fmla="val 1407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olded Corner 6"/>
              <p:cNvSpPr/>
              <p:nvPr/>
            </p:nvSpPr>
            <p:spPr>
              <a:xfrm>
                <a:off x="4267200" y="5638800"/>
                <a:ext cx="533400" cy="609600"/>
              </a:xfrm>
              <a:prstGeom prst="foldedCorner">
                <a:avLst>
                  <a:gd name="adj" fmla="val 1407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olded Corner 7"/>
              <p:cNvSpPr/>
              <p:nvPr/>
            </p:nvSpPr>
            <p:spPr>
              <a:xfrm>
                <a:off x="4419600" y="5791200"/>
                <a:ext cx="533400" cy="609600"/>
              </a:xfrm>
              <a:prstGeom prst="foldedCorner">
                <a:avLst>
                  <a:gd name="adj" fmla="val 1407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Right Arrow 8"/>
            <p:cNvSpPr/>
            <p:nvPr/>
          </p:nvSpPr>
          <p:spPr>
            <a:xfrm rot="13317111">
              <a:off x="3296538" y="5260547"/>
              <a:ext cx="8382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8697359">
              <a:off x="5105400" y="5105400"/>
              <a:ext cx="8382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9468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problem</a:t>
            </a:r>
            <a:endParaRPr lang="en-US" dirty="0"/>
          </a:p>
        </p:txBody>
      </p:sp>
      <p:sp>
        <p:nvSpPr>
          <p:cNvPr id="3" name="Content Placeholder 2"/>
          <p:cNvSpPr>
            <a:spLocks noGrp="1"/>
          </p:cNvSpPr>
          <p:nvPr>
            <p:ph idx="1"/>
          </p:nvPr>
        </p:nvSpPr>
        <p:spPr/>
        <p:txBody>
          <a:bodyPr/>
          <a:lstStyle/>
          <a:p>
            <a:pPr>
              <a:lnSpc>
                <a:spcPct val="200000"/>
              </a:lnSpc>
            </a:pPr>
            <a:r>
              <a:rPr lang="en-US" dirty="0" smtClean="0"/>
              <a:t>Inadequate </a:t>
            </a:r>
            <a:r>
              <a:rPr lang="en-US" dirty="0" err="1" smtClean="0">
                <a:solidFill>
                  <a:srgbClr val="FF0000"/>
                </a:solidFill>
              </a:rPr>
              <a:t>curation</a:t>
            </a:r>
            <a:r>
              <a:rPr lang="en-US" dirty="0" smtClean="0">
                <a:solidFill>
                  <a:srgbClr val="FF0000"/>
                </a:solidFill>
              </a:rPr>
              <a:t> </a:t>
            </a:r>
            <a:r>
              <a:rPr lang="en-US" dirty="0" smtClean="0"/>
              <a:t>of secure data sets</a:t>
            </a:r>
          </a:p>
          <a:p>
            <a:pPr>
              <a:lnSpc>
                <a:spcPct val="200000"/>
              </a:lnSpc>
            </a:pPr>
            <a:r>
              <a:rPr lang="en-US" dirty="0" smtClean="0"/>
              <a:t>Inconsistent or nonexistent </a:t>
            </a:r>
            <a:r>
              <a:rPr lang="en-US" dirty="0" smtClean="0">
                <a:solidFill>
                  <a:srgbClr val="FF0000"/>
                </a:solidFill>
              </a:rPr>
              <a:t>identification</a:t>
            </a:r>
          </a:p>
          <a:p>
            <a:pPr>
              <a:lnSpc>
                <a:spcPct val="200000"/>
              </a:lnSpc>
            </a:pPr>
            <a:r>
              <a:rPr lang="en-US" dirty="0" smtClean="0"/>
              <a:t>Need for selective </a:t>
            </a:r>
            <a:r>
              <a:rPr lang="en-US" dirty="0" smtClean="0">
                <a:solidFill>
                  <a:srgbClr val="FF0000"/>
                </a:solidFill>
              </a:rPr>
              <a:t>hiding</a:t>
            </a:r>
            <a:r>
              <a:rPr lang="en-US" dirty="0" smtClean="0"/>
              <a:t> of data &amp; metadata</a:t>
            </a:r>
            <a:endParaRPr lang="en-US" dirty="0"/>
          </a:p>
        </p:txBody>
      </p:sp>
    </p:spTree>
    <p:extLst>
      <p:ext uri="{BB962C8B-B14F-4D97-AF65-F5344CB8AC3E}">
        <p14:creationId xmlns:p14="http://schemas.microsoft.com/office/powerpoint/2010/main" val="14324217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4250</TotalTime>
  <Words>352</Words>
  <Application>Microsoft Macintosh PowerPoint</Application>
  <PresentationFormat>On-screen Show (4:3)</PresentationFormat>
  <Paragraphs>55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9_Office Theme</vt:lpstr>
      <vt:lpstr>Encoding Provenance Metadata for  Social Science Datasets</vt:lpstr>
      <vt:lpstr>Motivation: Replicating of research results</vt:lpstr>
      <vt:lpstr>Problem:  increased use of restricted-access data</vt:lpstr>
      <vt:lpstr>Increasing number of scholars pursuing research programs that mandate inherently identifiable data (e.g., geospatial relations, exact genome data, etc.) </vt:lpstr>
      <vt:lpstr>Problem is not limited to economics and social science</vt:lpstr>
      <vt:lpstr>PowerPoint Presentation</vt:lpstr>
      <vt:lpstr>LBD provenance and related data</vt:lpstr>
      <vt:lpstr>Metadata and data, inside and  outside the firewall</vt:lpstr>
      <vt:lpstr>Summary of problem</vt:lpstr>
      <vt:lpstr>Comprehensive Extensible Data Documentation and Access Repository (CED2AR)</vt:lpstr>
      <vt:lpstr>Entity/Identifier Strategy</vt:lpstr>
      <vt:lpstr>Metadata cloaking requirements</vt:lpstr>
      <vt:lpstr>Expressing cloaking rules</vt:lpstr>
      <vt:lpstr>Variable level</vt:lpstr>
      <vt:lpstr>Value level</vt:lpstr>
      <vt:lpstr>Dataset relations &lt;RelStdy&gt;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 Martin</dc:creator>
  <cp:lastModifiedBy>Carl Lagoze</cp:lastModifiedBy>
  <cp:revision>168</cp:revision>
  <cp:lastPrinted>2012-11-28T15:14:28Z</cp:lastPrinted>
  <dcterms:created xsi:type="dcterms:W3CDTF">2012-07-18T12:10:14Z</dcterms:created>
  <dcterms:modified xsi:type="dcterms:W3CDTF">2013-11-18T17:17:21Z</dcterms:modified>
</cp:coreProperties>
</file>