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6"/>
  </p:notesMasterIdLst>
  <p:sldIdLst>
    <p:sldId id="256" r:id="rId2"/>
    <p:sldId id="290" r:id="rId3"/>
    <p:sldId id="257" r:id="rId4"/>
    <p:sldId id="260" r:id="rId5"/>
    <p:sldId id="261" r:id="rId6"/>
    <p:sldId id="262" r:id="rId7"/>
    <p:sldId id="263" r:id="rId8"/>
    <p:sldId id="264" r:id="rId9"/>
    <p:sldId id="265" r:id="rId10"/>
    <p:sldId id="266" r:id="rId11"/>
    <p:sldId id="267" r:id="rId12"/>
    <p:sldId id="268" r:id="rId13"/>
    <p:sldId id="269" r:id="rId14"/>
    <p:sldId id="291" r:id="rId15"/>
    <p:sldId id="292"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3" r:id="rId37"/>
    <p:sldId id="294" r:id="rId38"/>
    <p:sldId id="295" r:id="rId39"/>
    <p:sldId id="296" r:id="rId40"/>
    <p:sldId id="297" r:id="rId41"/>
    <p:sldId id="298" r:id="rId42"/>
    <p:sldId id="299" r:id="rId43"/>
    <p:sldId id="300" r:id="rId44"/>
    <p:sldId id="301" r:id="rId45"/>
    <p:sldId id="302"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3BF69-DD91-40A5-9275-BE09AE26A754}" type="datetimeFigureOut">
              <a:rPr lang="en-US" smtClean="0"/>
              <a:t>4/21/2016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3DB1A-382C-451F-BA79-3DDC5958C8AB}" type="slidenum">
              <a:rPr lang="en-US" smtClean="0"/>
              <a:t>‹#›</a:t>
            </a:fld>
            <a:endParaRPr lang="en-US"/>
          </a:p>
        </p:txBody>
      </p:sp>
    </p:spTree>
    <p:extLst>
      <p:ext uri="{BB962C8B-B14F-4D97-AF65-F5344CB8AC3E}">
        <p14:creationId xmlns:p14="http://schemas.microsoft.com/office/powerpoint/2010/main" val="101468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3DB1A-382C-451F-BA79-3DDC5958C8AB}" type="slidenum">
              <a:rPr lang="en-US" smtClean="0"/>
              <a:t>1</a:t>
            </a:fld>
            <a:endParaRPr lang="en-US"/>
          </a:p>
        </p:txBody>
      </p:sp>
    </p:spTree>
    <p:extLst>
      <p:ext uri="{BB962C8B-B14F-4D97-AF65-F5344CB8AC3E}">
        <p14:creationId xmlns:p14="http://schemas.microsoft.com/office/powerpoint/2010/main" val="3236875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326737C8-29BC-4038-90CC-7EC2B96DEFFF}" type="slidenum">
              <a:rPr lang="en-US" smtClean="0"/>
              <a:t>17</a:t>
            </a:fld>
            <a:endParaRPr lang="en-US"/>
          </a:p>
        </p:txBody>
      </p:sp>
    </p:spTree>
    <p:extLst>
      <p:ext uri="{BB962C8B-B14F-4D97-AF65-F5344CB8AC3E}">
        <p14:creationId xmlns:p14="http://schemas.microsoft.com/office/powerpoint/2010/main" val="1149925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for instance one well-known article</a:t>
            </a:r>
            <a:endParaRPr lang="en-US" dirty="0"/>
          </a:p>
        </p:txBody>
      </p:sp>
      <p:sp>
        <p:nvSpPr>
          <p:cNvPr id="4" name="Slide Number Placeholder 3"/>
          <p:cNvSpPr>
            <a:spLocks noGrp="1"/>
          </p:cNvSpPr>
          <p:nvPr>
            <p:ph type="sldNum" sz="quarter" idx="10"/>
          </p:nvPr>
        </p:nvSpPr>
        <p:spPr/>
        <p:txBody>
          <a:bodyPr/>
          <a:lstStyle/>
          <a:p>
            <a:fld id="{E1047AAE-671C-4678-9E5E-E8C2E10292DE}" type="slidenum">
              <a:rPr lang="en-US" smtClean="0"/>
              <a:pPr/>
              <a:t>51</a:t>
            </a:fld>
            <a:endParaRPr lang="en-US" dirty="0"/>
          </a:p>
        </p:txBody>
      </p:sp>
    </p:spTree>
    <p:extLst>
      <p:ext uri="{BB962C8B-B14F-4D97-AF65-F5344CB8AC3E}">
        <p14:creationId xmlns:p14="http://schemas.microsoft.com/office/powerpoint/2010/main" val="3699923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Presence of multiple reference ids: ISBN, ISSN,</a:t>
            </a:r>
            <a:r>
              <a:rPr lang="en-US" baseline="0" dirty="0" smtClean="0"/>
              <a:t> and new ones: Online ISBN, DOI</a:t>
            </a:r>
            <a:endParaRPr lang="en-US" dirty="0"/>
          </a:p>
        </p:txBody>
      </p:sp>
      <p:sp>
        <p:nvSpPr>
          <p:cNvPr id="4" name="Slide Number Placeholder 3"/>
          <p:cNvSpPr>
            <a:spLocks noGrp="1"/>
          </p:cNvSpPr>
          <p:nvPr>
            <p:ph type="sldNum" sz="quarter" idx="10"/>
          </p:nvPr>
        </p:nvSpPr>
        <p:spPr/>
        <p:txBody>
          <a:bodyPr/>
          <a:lstStyle/>
          <a:p>
            <a:fld id="{E1047AAE-671C-4678-9E5E-E8C2E10292DE}" type="slidenum">
              <a:rPr lang="en-US" smtClean="0"/>
              <a:pPr/>
              <a:t>52</a:t>
            </a:fld>
            <a:endParaRPr lang="en-US" dirty="0"/>
          </a:p>
        </p:txBody>
      </p:sp>
    </p:spTree>
    <p:extLst>
      <p:ext uri="{BB962C8B-B14F-4D97-AF65-F5344CB8AC3E}">
        <p14:creationId xmlns:p14="http://schemas.microsoft.com/office/powerpoint/2010/main" val="385895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4B080D-BC46-4046-AD24-E39BD0DFB06F}" type="datetimeFigureOut">
              <a:rPr lang="en-US" smtClean="0"/>
              <a:t>4/21/2016</a:t>
            </a:fld>
            <a:endParaRPr lang="en-US"/>
          </a:p>
        </p:txBody>
      </p:sp>
      <p:sp>
        <p:nvSpPr>
          <p:cNvPr id="5" name="Footer Placeholder 4"/>
          <p:cNvSpPr>
            <a:spLocks noGrp="1"/>
          </p:cNvSpPr>
          <p:nvPr>
            <p:ph type="ftr" sz="quarter" idx="11"/>
          </p:nvPr>
        </p:nvSpPr>
        <p:spPr/>
        <p:txBody>
          <a:bodyPr/>
          <a:lstStyle/>
          <a:p>
            <a:r>
              <a:rPr lang="en-US" smtClean="0"/>
              <a:t>(c) 2016 John M. Abowd and Lars Vilhuber</a:t>
            </a:r>
            <a:endParaRPr lang="en-US"/>
          </a:p>
        </p:txBody>
      </p:sp>
      <p:sp>
        <p:nvSpPr>
          <p:cNvPr id="6" name="Slide Number Placeholder 5"/>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221330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B080D-BC46-4046-AD24-E39BD0DFB06F}" type="datetimeFigureOut">
              <a:rPr lang="en-US" smtClean="0"/>
              <a:t>4/21/2016</a:t>
            </a:fld>
            <a:endParaRPr lang="en-US"/>
          </a:p>
        </p:txBody>
      </p:sp>
      <p:sp>
        <p:nvSpPr>
          <p:cNvPr id="5" name="Footer Placeholder 4"/>
          <p:cNvSpPr>
            <a:spLocks noGrp="1"/>
          </p:cNvSpPr>
          <p:nvPr>
            <p:ph type="ftr" sz="quarter" idx="11"/>
          </p:nvPr>
        </p:nvSpPr>
        <p:spPr/>
        <p:txBody>
          <a:bodyPr/>
          <a:lstStyle/>
          <a:p>
            <a:r>
              <a:rPr lang="en-US" smtClean="0"/>
              <a:t>(c) 2016 John M. Abowd and Lars Vilhuber</a:t>
            </a:r>
            <a:endParaRPr lang="en-US"/>
          </a:p>
        </p:txBody>
      </p:sp>
      <p:sp>
        <p:nvSpPr>
          <p:cNvPr id="6" name="Slide Number Placeholder 5"/>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76543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B080D-BC46-4046-AD24-E39BD0DFB06F}" type="datetimeFigureOut">
              <a:rPr lang="en-US" smtClean="0"/>
              <a:t>4/21/2016</a:t>
            </a:fld>
            <a:endParaRPr lang="en-US"/>
          </a:p>
        </p:txBody>
      </p:sp>
      <p:sp>
        <p:nvSpPr>
          <p:cNvPr id="5" name="Footer Placeholder 4"/>
          <p:cNvSpPr>
            <a:spLocks noGrp="1"/>
          </p:cNvSpPr>
          <p:nvPr>
            <p:ph type="ftr" sz="quarter" idx="11"/>
          </p:nvPr>
        </p:nvSpPr>
        <p:spPr/>
        <p:txBody>
          <a:bodyPr/>
          <a:lstStyle/>
          <a:p>
            <a:r>
              <a:rPr lang="en-US" smtClean="0"/>
              <a:t>(c) 2016 John M. Abowd and Lars Vilhuber</a:t>
            </a:r>
            <a:endParaRPr lang="en-US"/>
          </a:p>
        </p:txBody>
      </p:sp>
      <p:sp>
        <p:nvSpPr>
          <p:cNvPr id="6" name="Slide Number Placeholder 5"/>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42535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B080D-BC46-4046-AD24-E39BD0DFB06F}" type="datetimeFigureOut">
              <a:rPr lang="en-US" smtClean="0"/>
              <a:t>4/21/2016</a:t>
            </a:fld>
            <a:endParaRPr lang="en-US"/>
          </a:p>
        </p:txBody>
      </p:sp>
      <p:sp>
        <p:nvSpPr>
          <p:cNvPr id="5" name="Footer Placeholder 4"/>
          <p:cNvSpPr>
            <a:spLocks noGrp="1"/>
          </p:cNvSpPr>
          <p:nvPr>
            <p:ph type="ftr" sz="quarter" idx="11"/>
          </p:nvPr>
        </p:nvSpPr>
        <p:spPr/>
        <p:txBody>
          <a:bodyPr/>
          <a:lstStyle/>
          <a:p>
            <a:r>
              <a:rPr lang="en-US" smtClean="0"/>
              <a:t>(c) 2016 John M. Abowd and Lars Vilhuber</a:t>
            </a:r>
            <a:endParaRPr lang="en-US"/>
          </a:p>
        </p:txBody>
      </p:sp>
      <p:sp>
        <p:nvSpPr>
          <p:cNvPr id="6" name="Slide Number Placeholder 5"/>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392368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4B080D-BC46-4046-AD24-E39BD0DFB06F}" type="datetimeFigureOut">
              <a:rPr lang="en-US" smtClean="0"/>
              <a:t>4/21/2016</a:t>
            </a:fld>
            <a:endParaRPr lang="en-US"/>
          </a:p>
        </p:txBody>
      </p:sp>
      <p:sp>
        <p:nvSpPr>
          <p:cNvPr id="5" name="Footer Placeholder 4"/>
          <p:cNvSpPr>
            <a:spLocks noGrp="1"/>
          </p:cNvSpPr>
          <p:nvPr>
            <p:ph type="ftr" sz="quarter" idx="11"/>
          </p:nvPr>
        </p:nvSpPr>
        <p:spPr/>
        <p:txBody>
          <a:bodyPr/>
          <a:lstStyle/>
          <a:p>
            <a:r>
              <a:rPr lang="en-US" smtClean="0"/>
              <a:t>(c) 2016 John M. Abowd and Lars Vilhuber</a:t>
            </a:r>
            <a:endParaRPr lang="en-US"/>
          </a:p>
        </p:txBody>
      </p:sp>
      <p:sp>
        <p:nvSpPr>
          <p:cNvPr id="6" name="Slide Number Placeholder 5"/>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174574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4B080D-BC46-4046-AD24-E39BD0DFB06F}" type="datetimeFigureOut">
              <a:rPr lang="en-US" smtClean="0"/>
              <a:t>4/21/2016</a:t>
            </a:fld>
            <a:endParaRPr lang="en-US"/>
          </a:p>
        </p:txBody>
      </p:sp>
      <p:sp>
        <p:nvSpPr>
          <p:cNvPr id="6" name="Footer Placeholder 5"/>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375740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4B080D-BC46-4046-AD24-E39BD0DFB06F}" type="datetimeFigureOut">
              <a:rPr lang="en-US" smtClean="0"/>
              <a:t>4/21/2016</a:t>
            </a:fld>
            <a:endParaRPr lang="en-US"/>
          </a:p>
        </p:txBody>
      </p:sp>
      <p:sp>
        <p:nvSpPr>
          <p:cNvPr id="8" name="Footer Placeholder 7"/>
          <p:cNvSpPr>
            <a:spLocks noGrp="1"/>
          </p:cNvSpPr>
          <p:nvPr>
            <p:ph type="ftr" sz="quarter" idx="11"/>
          </p:nvPr>
        </p:nvSpPr>
        <p:spPr/>
        <p:txBody>
          <a:bodyPr/>
          <a:lstStyle/>
          <a:p>
            <a:r>
              <a:rPr lang="en-US" smtClean="0"/>
              <a:t>(c) 2016 John M. Abowd and Lars Vilhuber</a:t>
            </a:r>
            <a:endParaRPr lang="en-US"/>
          </a:p>
        </p:txBody>
      </p:sp>
      <p:sp>
        <p:nvSpPr>
          <p:cNvPr id="9" name="Slide Number Placeholder 8"/>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1935808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4B080D-BC46-4046-AD24-E39BD0DFB06F}" type="datetimeFigureOut">
              <a:rPr lang="en-US" smtClean="0"/>
              <a:t>4/21/2016</a:t>
            </a:fld>
            <a:endParaRPr lang="en-US"/>
          </a:p>
        </p:txBody>
      </p:sp>
      <p:sp>
        <p:nvSpPr>
          <p:cNvPr id="4" name="Footer Placeholder 3"/>
          <p:cNvSpPr>
            <a:spLocks noGrp="1"/>
          </p:cNvSpPr>
          <p:nvPr>
            <p:ph type="ftr" sz="quarter" idx="11"/>
          </p:nvPr>
        </p:nvSpPr>
        <p:spPr/>
        <p:txBody>
          <a:bodyPr/>
          <a:lstStyle/>
          <a:p>
            <a:r>
              <a:rPr lang="en-US" smtClean="0"/>
              <a:t>(c) 2016 John M. Abowd and Lars Vilhuber</a:t>
            </a:r>
            <a:endParaRPr lang="en-US"/>
          </a:p>
        </p:txBody>
      </p:sp>
      <p:sp>
        <p:nvSpPr>
          <p:cNvPr id="5" name="Slide Number Placeholder 4"/>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423473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B080D-BC46-4046-AD24-E39BD0DFB06F}" type="datetimeFigureOut">
              <a:rPr lang="en-US" smtClean="0"/>
              <a:t>4/21/2016</a:t>
            </a:fld>
            <a:endParaRPr lang="en-US"/>
          </a:p>
        </p:txBody>
      </p:sp>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4" name="Slide Number Placeholder 3"/>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37494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4B080D-BC46-4046-AD24-E39BD0DFB06F}" type="datetimeFigureOut">
              <a:rPr lang="en-US" smtClean="0"/>
              <a:t>4/21/2016</a:t>
            </a:fld>
            <a:endParaRPr lang="en-US"/>
          </a:p>
        </p:txBody>
      </p:sp>
      <p:sp>
        <p:nvSpPr>
          <p:cNvPr id="6" name="Footer Placeholder 5"/>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73094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4B080D-BC46-4046-AD24-E39BD0DFB06F}" type="datetimeFigureOut">
              <a:rPr lang="en-US" smtClean="0"/>
              <a:t>4/21/2016</a:t>
            </a:fld>
            <a:endParaRPr lang="en-US"/>
          </a:p>
        </p:txBody>
      </p:sp>
      <p:sp>
        <p:nvSpPr>
          <p:cNvPr id="6" name="Footer Placeholder 5"/>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a:t>
            </a:fld>
            <a:endParaRPr lang="en-US"/>
          </a:p>
        </p:txBody>
      </p:sp>
    </p:spTree>
    <p:extLst>
      <p:ext uri="{BB962C8B-B14F-4D97-AF65-F5344CB8AC3E}">
        <p14:creationId xmlns:p14="http://schemas.microsoft.com/office/powerpoint/2010/main" val="1313079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B080D-BC46-4046-AD24-E39BD0DFB06F}" type="datetimeFigureOut">
              <a:rPr lang="en-US" smtClean="0"/>
              <a:t>4/21/2016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 2016 John M. Abowd and Lars Vilhuber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E1B04-F06B-446A-A5F6-C86870B512CC}" type="slidenum">
              <a:rPr lang="en-US" smtClean="0"/>
              <a:t>‹#›</a:t>
            </a:fld>
            <a:endParaRPr lang="en-US"/>
          </a:p>
        </p:txBody>
      </p:sp>
    </p:spTree>
    <p:extLst>
      <p:ext uri="{BB962C8B-B14F-4D97-AF65-F5344CB8AC3E}">
        <p14:creationId xmlns:p14="http://schemas.microsoft.com/office/powerpoint/2010/main" val="337385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he-scientist.com/?articles.view/articleNo/32486/title/Do-That-Again/"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vrdc.cornell.edu/info747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0B-UoTwKoXafUMlQxajdlRUZ2Vzg/edit" TargetMode="External"/><Relationship Id="rId2" Type="http://schemas.openxmlformats.org/officeDocument/2006/relationships/hyperlink" Target="https://sites.google.com/site/jmisalas/data-and-cod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doi.org/10.3886/E1361V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www.aeaweb.org/aer/data/may2012/2012_2790_app.pdf" TargetMode="External"/><Relationship Id="rId2" Type="http://schemas.openxmlformats.org/officeDocument/2006/relationships/hyperlink" Target="http://www.aeaweb.org/articles.php?doi=10.1257/aer.102.3.58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bcs.bedfordstmartins.com/resdoc5e/RES5e_ch09_s1-0002.html" TargetMode="Externa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4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bcs.bedfordstmartins.com/resdoc5e/RES5e_ch09_s1-0002.html" TargetMode="External"/><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doi.org/factsheets/DOIKeyFacts.html" TargetMode="External"/><Relationship Id="rId2" Type="http://schemas.openxmlformats.org/officeDocument/2006/relationships/hyperlink" Target="http://en.wikipedia.org/wiki/Uniform_resource_locator" TargetMode="External"/><Relationship Id="rId1" Type="http://schemas.openxmlformats.org/officeDocument/2006/relationships/slideLayout" Target="../slideLayouts/slideLayout2.xml"/><Relationship Id="rId5" Type="http://schemas.openxmlformats.org/officeDocument/2006/relationships/hyperlink" Target="http://library.concordia.ca/services/users/faculty/permanentlinks.php" TargetMode="External"/><Relationship Id="rId4" Type="http://schemas.openxmlformats.org/officeDocument/2006/relationships/hyperlink" Target="http://www.doi.org/factsheets/DOIHandle.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usa.ipums.org/usa/cite.s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dx.doi.org/10.1038/482308d"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research.stlouisfed.org/wp/2005/2005-014.pdf" TargetMode="External"/><Relationship Id="rId2" Type="http://schemas.openxmlformats.org/officeDocument/2006/relationships/hyperlink" Target="http://www.econometricsociety.org/submissions.asp#4"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datacite.org/whatisdo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www.plosone.org/static/policies#sharing"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www.aeaweb.org/aer/data.php"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ww.aeaweb.org/aer/data.php"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econometricsociety.org/submissionprocedures.asp#replication"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x.doi.org/10.1038/nrd3439-c1" TargetMode="External"/><Relationship Id="rId2" Type="http://schemas.openxmlformats.org/officeDocument/2006/relationships/hyperlink" Target="http://www.the-scientist.com/?articles.view/articleNo/32312/title/Anesthesiologist-Fabricates-172-Papers/" TargetMode="External"/><Relationship Id="rId1" Type="http://schemas.openxmlformats.org/officeDocument/2006/relationships/slideLayout" Target="../slideLayouts/slideLayout2.xml"/><Relationship Id="rId4" Type="http://schemas.openxmlformats.org/officeDocument/2006/relationships/hyperlink" Target="http://www.plosmedicine.org/article/info:doi/10.1371/journal.pmed.0020124"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www.ncrn.cornell.edu/ced2ar/"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Social Science Research in the Era of </a:t>
            </a:r>
            <a:r>
              <a:rPr lang="en-US" dirty="0" smtClean="0"/>
              <a:t>Restricted-Access </a:t>
            </a:r>
            <a:r>
              <a:rPr lang="en-US" dirty="0"/>
              <a:t>Data</a:t>
            </a:r>
          </a:p>
        </p:txBody>
      </p:sp>
      <p:sp>
        <p:nvSpPr>
          <p:cNvPr id="3" name="Subtitle 2"/>
          <p:cNvSpPr>
            <a:spLocks noGrp="1"/>
          </p:cNvSpPr>
          <p:nvPr>
            <p:ph type="subTitle" idx="1"/>
          </p:nvPr>
        </p:nvSpPr>
        <p:spPr>
          <a:xfrm>
            <a:off x="1524000" y="3602038"/>
            <a:ext cx="9144000" cy="1965044"/>
          </a:xfrm>
        </p:spPr>
        <p:txBody>
          <a:bodyPr>
            <a:normAutofit/>
          </a:bodyPr>
          <a:lstStyle/>
          <a:p>
            <a:r>
              <a:rPr lang="en-US" dirty="0" smtClean="0"/>
              <a:t>John M. Abowd</a:t>
            </a:r>
            <a:br>
              <a:rPr lang="en-US" dirty="0" smtClean="0"/>
            </a:br>
            <a:r>
              <a:rPr lang="en-US" dirty="0" smtClean="0"/>
              <a:t>Cornell University and U.S. Census Bureau</a:t>
            </a:r>
          </a:p>
          <a:p>
            <a:r>
              <a:rPr lang="en-US" dirty="0" smtClean="0"/>
              <a:t>On the opening of the Federal Statistical Research Data Center </a:t>
            </a:r>
            <a:br>
              <a:rPr lang="en-US" dirty="0" smtClean="0"/>
            </a:br>
            <a:r>
              <a:rPr lang="en-US" dirty="0" smtClean="0"/>
              <a:t>in Lincoln, Nebraska</a:t>
            </a:r>
            <a:br>
              <a:rPr lang="en-US" dirty="0" smtClean="0"/>
            </a:br>
            <a:r>
              <a:rPr lang="en-US" dirty="0" smtClean="0"/>
              <a:t>April 21, 2016</a:t>
            </a:r>
            <a:endParaRPr lang="en-US" dirty="0"/>
          </a:p>
        </p:txBody>
      </p:sp>
    </p:spTree>
    <p:extLst>
      <p:ext uri="{BB962C8B-B14F-4D97-AF65-F5344CB8AC3E}">
        <p14:creationId xmlns:p14="http://schemas.microsoft.com/office/powerpoint/2010/main" val="39012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Approaches: Replication for a Fee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Reproducibility Initiative takes advantage of Science Exchange’s existing network of more than 1,000 core facilities and commercial research organizations.  Researchers submit their studies </a:t>
            </a:r>
            <a:r>
              <a:rPr lang="en-US" dirty="0" smtClean="0"/>
              <a:t>(…) [which] will </a:t>
            </a:r>
            <a:r>
              <a:rPr lang="en-US" dirty="0"/>
              <a:t>attempt to replicate the studies for a fee. </a:t>
            </a:r>
            <a:endParaRPr lang="en-US" dirty="0" smtClean="0"/>
          </a:p>
          <a:p>
            <a:r>
              <a:rPr lang="en-US" dirty="0" smtClean="0"/>
              <a:t>Submitting </a:t>
            </a:r>
            <a:r>
              <a:rPr lang="en-US" dirty="0"/>
              <a:t>researchers will have to pay for the replication </a:t>
            </a:r>
            <a:r>
              <a:rPr lang="en-US" dirty="0" smtClean="0"/>
              <a:t>studies (…) one-tenth </a:t>
            </a:r>
            <a:r>
              <a:rPr lang="en-US" dirty="0"/>
              <a:t>that of the original </a:t>
            </a:r>
            <a:r>
              <a:rPr lang="en-US" dirty="0" smtClean="0"/>
              <a:t>study (…) 5 </a:t>
            </a:r>
            <a:r>
              <a:rPr lang="en-US" dirty="0"/>
              <a:t>percent transaction fee to Science Exchange. </a:t>
            </a:r>
            <a:endParaRPr lang="en-US" dirty="0" smtClean="0"/>
          </a:p>
          <a:p>
            <a:r>
              <a:rPr lang="en-US" dirty="0" smtClean="0"/>
              <a:t>Participants </a:t>
            </a:r>
            <a:r>
              <a:rPr lang="en-US" dirty="0"/>
              <a:t>will remain anonymous unless they choose to publish the replication results in a </a:t>
            </a:r>
            <a:r>
              <a:rPr lang="en-US" dirty="0" err="1"/>
              <a:t>PLoS</a:t>
            </a:r>
            <a:r>
              <a:rPr lang="en-US" dirty="0"/>
              <a:t> ONE Special Collection </a:t>
            </a:r>
            <a:r>
              <a:rPr lang="en-US" dirty="0" smtClean="0"/>
              <a:t>(</a:t>
            </a:r>
            <a:r>
              <a:rPr lang="en-US" dirty="0" smtClean="0">
                <a:hlinkClick r:id="rId2"/>
              </a:rPr>
              <a:t>source</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10</a:t>
            </a:fld>
            <a:endParaRPr lang="en-US"/>
          </a:p>
        </p:txBody>
      </p:sp>
    </p:spTree>
    <p:extLst>
      <p:ext uri="{BB962C8B-B14F-4D97-AF65-F5344CB8AC3E}">
        <p14:creationId xmlns:p14="http://schemas.microsoft.com/office/powerpoint/2010/main" val="283106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Programs </a:t>
            </a:r>
            <a:r>
              <a:rPr lang="en-US" dirty="0"/>
              <a:t>I</a:t>
            </a:r>
            <a:r>
              <a:rPr lang="en-US" dirty="0" smtClean="0"/>
              <a:t>s </a:t>
            </a:r>
            <a:r>
              <a:rPr lang="en-US" dirty="0"/>
              <a:t>N</a:t>
            </a:r>
            <a:r>
              <a:rPr lang="en-US" dirty="0" smtClean="0"/>
              <a:t>ot </a:t>
            </a:r>
            <a:r>
              <a:rPr lang="en-US" dirty="0"/>
              <a:t>I</a:t>
            </a:r>
            <a:r>
              <a:rPr lang="en-US" dirty="0" smtClean="0"/>
              <a:t>nnocuous</a:t>
            </a:r>
            <a:endParaRPr lang="en-US" dirty="0"/>
          </a:p>
        </p:txBody>
      </p:sp>
      <p:sp>
        <p:nvSpPr>
          <p:cNvPr id="3" name="Content Placeholder 2"/>
          <p:cNvSpPr>
            <a:spLocks noGrp="1"/>
          </p:cNvSpPr>
          <p:nvPr>
            <p:ph idx="1"/>
          </p:nvPr>
        </p:nvSpPr>
        <p:spPr/>
        <p:txBody>
          <a:bodyPr>
            <a:normAutofit/>
          </a:bodyPr>
          <a:lstStyle/>
          <a:p>
            <a:r>
              <a:rPr lang="en-US" dirty="0" smtClean="0"/>
              <a:t>Really bad</a:t>
            </a:r>
          </a:p>
          <a:p>
            <a:pPr marL="400050" lvl="1" indent="0">
              <a:buNone/>
            </a:pPr>
            <a:r>
              <a:rPr lang="en-US" sz="2000" dirty="0" err="1">
                <a:latin typeface="Lucida Sans Typewriter" panose="020B0509030504030204" pitchFamily="49" charset="0"/>
              </a:rPr>
              <a:t>mystuff.R</a:t>
            </a:r>
            <a:endParaRPr lang="en-US" sz="2000" dirty="0">
              <a:latin typeface="Lucida Sans Typewriter" panose="020B0509030504030204" pitchFamily="49" charset="0"/>
            </a:endParaRPr>
          </a:p>
          <a:p>
            <a:pPr marL="400050" lvl="1" indent="0">
              <a:buNone/>
            </a:pPr>
            <a:r>
              <a:rPr lang="en-US" sz="2000" dirty="0" err="1">
                <a:latin typeface="Lucida Sans Typewriter" panose="020B0509030504030204" pitchFamily="49" charset="0"/>
              </a:rPr>
              <a:t>read.R</a:t>
            </a:r>
            <a:endParaRPr lang="en-US" sz="2000" dirty="0">
              <a:latin typeface="Lucida Sans Typewriter" panose="020B0509030504030204" pitchFamily="49" charset="0"/>
            </a:endParaRPr>
          </a:p>
          <a:p>
            <a:pPr marL="400050" lvl="1" indent="0">
              <a:buNone/>
            </a:pPr>
            <a:r>
              <a:rPr lang="en-US" sz="2000" dirty="0">
                <a:latin typeface="Lucida Sans Typewriter" panose="020B0509030504030204" pitchFamily="49" charset="0"/>
              </a:rPr>
              <a:t>version2.R</a:t>
            </a:r>
          </a:p>
          <a:p>
            <a:pPr marL="400050" lvl="1" indent="0">
              <a:buNone/>
            </a:pPr>
            <a:r>
              <a:rPr lang="en-US" sz="2000" dirty="0" err="1">
                <a:latin typeface="Lucida Sans Typewriter" panose="020B0509030504030204" pitchFamily="49" charset="0"/>
              </a:rPr>
              <a:t>ols.sas</a:t>
            </a:r>
            <a:endParaRPr lang="en-US" sz="2000" dirty="0">
              <a:latin typeface="Lucida Sans Typewriter" panose="020B0509030504030204" pitchFamily="49" charset="0"/>
            </a:endParaRPr>
          </a:p>
          <a:p>
            <a:r>
              <a:rPr lang="en-US" dirty="0" smtClean="0"/>
              <a:t>OK</a:t>
            </a:r>
          </a:p>
          <a:p>
            <a:pPr marL="400050" lvl="1" indent="0">
              <a:buNone/>
            </a:pPr>
            <a:r>
              <a:rPr lang="en-US" sz="2000" dirty="0" err="1">
                <a:latin typeface="Lucida Sans Typewriter" panose="020B0509030504030204" pitchFamily="49" charset="0"/>
              </a:rPr>
              <a:t>readCensus.R</a:t>
            </a:r>
            <a:endParaRPr lang="en-US" sz="2000" dirty="0">
              <a:latin typeface="Lucida Sans Typewriter" panose="020B0509030504030204" pitchFamily="49" charset="0"/>
            </a:endParaRPr>
          </a:p>
          <a:p>
            <a:pPr marL="400050" lvl="1" indent="0">
              <a:buNone/>
            </a:pPr>
            <a:r>
              <a:rPr lang="en-US" sz="2000" dirty="0" err="1">
                <a:latin typeface="Lucida Sans Typewriter" panose="020B0509030504030204" pitchFamily="49" charset="0"/>
              </a:rPr>
              <a:t>readBLS.R</a:t>
            </a:r>
            <a:endParaRPr lang="en-US" sz="2000" dirty="0">
              <a:latin typeface="Lucida Sans Typewriter" panose="020B0509030504030204" pitchFamily="49" charset="0"/>
            </a:endParaRPr>
          </a:p>
          <a:p>
            <a:pPr marL="400050" lvl="1" indent="0">
              <a:buNone/>
            </a:pPr>
            <a:r>
              <a:rPr lang="en-US" sz="2000" dirty="0" err="1">
                <a:latin typeface="Lucida Sans Typewriter" panose="020B0509030504030204" pitchFamily="49" charset="0"/>
              </a:rPr>
              <a:t>prepareCensus.R</a:t>
            </a:r>
            <a:endParaRPr lang="en-US" sz="2000" dirty="0">
              <a:latin typeface="Lucida Sans Typewriter" panose="020B0509030504030204" pitchFamily="49" charset="0"/>
            </a:endParaRPr>
          </a:p>
          <a:p>
            <a:pPr marL="400050" lvl="1" indent="0">
              <a:buNone/>
            </a:pPr>
            <a:r>
              <a:rPr lang="en-US" sz="2000" dirty="0" err="1">
                <a:latin typeface="Lucida Sans Typewriter" panose="020B0509030504030204" pitchFamily="49" charset="0"/>
              </a:rPr>
              <a:t>runOLS.sas</a:t>
            </a:r>
            <a:endParaRPr lang="en-US" sz="2000" dirty="0">
              <a:latin typeface="Lucida Sans Typewriter" panose="020B0509030504030204" pitchFamily="49" charset="0"/>
            </a:endParaRP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100</a:t>
            </a:fld>
            <a:endParaRPr lang="en-US"/>
          </a:p>
        </p:txBody>
      </p:sp>
    </p:spTree>
    <p:extLst>
      <p:ext uri="{BB962C8B-B14F-4D97-AF65-F5344CB8AC3E}">
        <p14:creationId xmlns:p14="http://schemas.microsoft.com/office/powerpoint/2010/main" val="249384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Programs</a:t>
            </a:r>
            <a:endParaRPr lang="en-US" dirty="0"/>
          </a:p>
        </p:txBody>
      </p:sp>
      <p:sp>
        <p:nvSpPr>
          <p:cNvPr id="3" name="Content Placeholder 2"/>
          <p:cNvSpPr>
            <a:spLocks noGrp="1"/>
          </p:cNvSpPr>
          <p:nvPr>
            <p:ph idx="1"/>
          </p:nvPr>
        </p:nvSpPr>
        <p:spPr/>
        <p:txBody>
          <a:bodyPr/>
          <a:lstStyle/>
          <a:p>
            <a:r>
              <a:rPr lang="en-US" dirty="0" smtClean="0"/>
              <a:t>Suggested</a:t>
            </a:r>
          </a:p>
          <a:p>
            <a:pPr marL="400050" lvl="1" indent="0">
              <a:buNone/>
            </a:pPr>
            <a:r>
              <a:rPr lang="en-US" dirty="0">
                <a:latin typeface="Lucida Sans Typewriter" panose="020B0509030504030204" pitchFamily="49" charset="0"/>
              </a:rPr>
              <a:t>01_readBLS.R</a:t>
            </a:r>
          </a:p>
          <a:p>
            <a:pPr marL="400050" lvl="1" indent="0">
              <a:buNone/>
            </a:pPr>
            <a:r>
              <a:rPr lang="en-US" dirty="0">
                <a:latin typeface="Lucida Sans Typewriter" panose="020B0509030504030204" pitchFamily="49" charset="0"/>
              </a:rPr>
              <a:t>02_readCensus.R</a:t>
            </a:r>
          </a:p>
          <a:p>
            <a:pPr marL="400050" lvl="1" indent="0">
              <a:buNone/>
            </a:pPr>
            <a:r>
              <a:rPr lang="en-US" dirty="0">
                <a:latin typeface="Lucida Sans Typewriter" panose="020B0509030504030204" pitchFamily="49" charset="0"/>
              </a:rPr>
              <a:t>03_prepareCensus.R</a:t>
            </a:r>
          </a:p>
          <a:p>
            <a:pPr marL="400050" lvl="1" indent="0">
              <a:buNone/>
            </a:pPr>
            <a:r>
              <a:rPr lang="en-US" dirty="0">
                <a:latin typeface="Lucida Sans Typewriter" panose="020B0509030504030204" pitchFamily="49" charset="0"/>
              </a:rPr>
              <a:t>04_create_analysis_data.R</a:t>
            </a:r>
          </a:p>
          <a:p>
            <a:pPr marL="400050" lvl="1" indent="0">
              <a:buNone/>
            </a:pPr>
            <a:r>
              <a:rPr lang="en-US" dirty="0">
                <a:latin typeface="Lucida Sans Typewriter" panose="020B0509030504030204" pitchFamily="49" charset="0"/>
              </a:rPr>
              <a:t>05_runOLS.sas</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101</a:t>
            </a:fld>
            <a:endParaRPr lang="en-US"/>
          </a:p>
        </p:txBody>
      </p:sp>
    </p:spTree>
    <p:extLst>
      <p:ext uri="{BB962C8B-B14F-4D97-AF65-F5344CB8AC3E}">
        <p14:creationId xmlns:p14="http://schemas.microsoft.com/office/powerpoint/2010/main" val="241085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Programs</a:t>
            </a:r>
            <a:endParaRPr lang="en-US" dirty="0"/>
          </a:p>
        </p:txBody>
      </p:sp>
      <p:sp>
        <p:nvSpPr>
          <p:cNvPr id="3" name="Content Placeholder 2"/>
          <p:cNvSpPr>
            <a:spLocks noGrp="1"/>
          </p:cNvSpPr>
          <p:nvPr>
            <p:ph idx="1"/>
          </p:nvPr>
        </p:nvSpPr>
        <p:spPr>
          <a:xfrm>
            <a:off x="838200" y="1825624"/>
            <a:ext cx="10515600" cy="4906869"/>
          </a:xfrm>
        </p:spPr>
        <p:txBody>
          <a:bodyPr>
            <a:normAutofit fontScale="62500" lnSpcReduction="20000"/>
          </a:bodyPr>
          <a:lstStyle/>
          <a:p>
            <a:r>
              <a:rPr lang="en-US" dirty="0" smtClean="0"/>
              <a:t>mystuff.do :</a:t>
            </a:r>
            <a:endParaRPr lang="en-US" dirty="0"/>
          </a:p>
          <a:p>
            <a:pPr marL="0" indent="0">
              <a:buNone/>
            </a:pPr>
            <a:r>
              <a:rPr lang="en-US" sz="1800" dirty="0">
                <a:latin typeface="Lucida Sans Typewriter" panose="020B0509030504030204" pitchFamily="49" charset="0"/>
              </a:rPr>
              <a:t>// Define locations</a:t>
            </a:r>
          </a:p>
          <a:p>
            <a:pPr marL="0" indent="0">
              <a:buNone/>
            </a:pPr>
            <a:r>
              <a:rPr lang="en-US" sz="1800" dirty="0">
                <a:latin typeface="Lucida Sans Typewriter" panose="020B0509030504030204" pitchFamily="49" charset="0"/>
              </a:rPr>
              <a:t>local INPUT “c:/users/me/”</a:t>
            </a:r>
          </a:p>
          <a:p>
            <a:pPr marL="0" indent="0">
              <a:buNone/>
            </a:pPr>
            <a:r>
              <a:rPr lang="en-US" sz="1800" dirty="0">
                <a:latin typeface="Lucida Sans Typewriter" panose="020B0509030504030204" pitchFamily="49" charset="0"/>
              </a:rPr>
              <a:t>local OUTPUT “c:/users/paper2016-1/data/$S_DATE”</a:t>
            </a:r>
          </a:p>
          <a:p>
            <a:pPr marL="0" indent="0">
              <a:buNone/>
            </a:pPr>
            <a:r>
              <a:rPr lang="en-US" sz="1800" dirty="0">
                <a:latin typeface="Lucida Sans Typewriter" panose="020B0509030504030204" pitchFamily="49" charset="0"/>
              </a:rPr>
              <a:t>local RESULTS “c:/users/paper2016-1/results/$S_DATE”</a:t>
            </a:r>
          </a:p>
          <a:p>
            <a:pPr marL="0" indent="0">
              <a:buNone/>
            </a:pPr>
            <a:r>
              <a:rPr lang="en-US" sz="1800" dirty="0">
                <a:latin typeface="Lucida Sans Typewriter" panose="020B0509030504030204" pitchFamily="49" charset="0"/>
              </a:rPr>
              <a:t>// We create the output and results directory for today’s run</a:t>
            </a:r>
          </a:p>
          <a:p>
            <a:pPr marL="0" indent="0">
              <a:buNone/>
            </a:pPr>
            <a:r>
              <a:rPr lang="en-US" sz="1800" dirty="0" err="1">
                <a:latin typeface="Lucida Sans Typewriter" panose="020B0509030504030204" pitchFamily="49" charset="0"/>
              </a:rPr>
              <a:t>mkdir</a:t>
            </a:r>
            <a:r>
              <a:rPr lang="en-US" sz="1800" dirty="0">
                <a:latin typeface="Lucida Sans Typewriter" panose="020B0509030504030204" pitchFamily="49" charset="0"/>
              </a:rPr>
              <a:t> `OUTPUT’</a:t>
            </a:r>
          </a:p>
          <a:p>
            <a:pPr marL="0" indent="0">
              <a:buNone/>
            </a:pPr>
            <a:r>
              <a:rPr lang="en-US" sz="1800" dirty="0" err="1">
                <a:latin typeface="Lucida Sans Typewriter" panose="020B0509030504030204" pitchFamily="49" charset="0"/>
              </a:rPr>
              <a:t>mkdir</a:t>
            </a:r>
            <a:r>
              <a:rPr lang="en-US" sz="1800" dirty="0">
                <a:latin typeface="Lucida Sans Typewriter" panose="020B0509030504030204" pitchFamily="49" charset="0"/>
              </a:rPr>
              <a:t> `RESULTS’</a:t>
            </a:r>
          </a:p>
          <a:p>
            <a:pPr marL="0" indent="0">
              <a:buNone/>
            </a:pPr>
            <a:r>
              <a:rPr lang="en-US" sz="1800" dirty="0">
                <a:latin typeface="Lucida Sans Typewriter" panose="020B0509030504030204" pitchFamily="49" charset="0"/>
              </a:rPr>
              <a:t>log using “`RESULTS’/chinaregression.log”, append</a:t>
            </a:r>
          </a:p>
          <a:p>
            <a:pPr marL="0" indent="0">
              <a:buNone/>
            </a:pPr>
            <a:r>
              <a:rPr lang="en-US" sz="1800" dirty="0">
                <a:latin typeface="Lucida Sans Typewriter" panose="020B0509030504030204" pitchFamily="49" charset="0"/>
              </a:rPr>
              <a:t>// We already have the data, we downloaded it from </a:t>
            </a:r>
          </a:p>
          <a:p>
            <a:pPr marL="0" indent="0">
              <a:buNone/>
            </a:pPr>
            <a:r>
              <a:rPr lang="en-US" sz="1800" dirty="0">
                <a:latin typeface="Lucida Sans Typewriter" panose="020B0509030504030204" pitchFamily="49" charset="0"/>
              </a:rPr>
              <a:t>// chinastats.gov.cn on Feb 29, 2015</a:t>
            </a:r>
          </a:p>
          <a:p>
            <a:pPr marL="0" indent="0">
              <a:buNone/>
            </a:pPr>
            <a:r>
              <a:rPr lang="en-US" sz="1800" dirty="0">
                <a:latin typeface="Lucida Sans Typewriter" panose="020B0509030504030204" pitchFamily="49" charset="0"/>
              </a:rPr>
              <a:t>// Checksum: b61d5c8eb841c28fb62126e782ba0b0e</a:t>
            </a:r>
          </a:p>
          <a:p>
            <a:pPr marL="0" indent="0">
              <a:buNone/>
            </a:pPr>
            <a:r>
              <a:rPr lang="en-US" sz="1800" dirty="0">
                <a:latin typeface="Lucida Sans Typewriter" panose="020B0509030504030204" pitchFamily="49" charset="0"/>
              </a:rPr>
              <a:t>use “`INPUT’/</a:t>
            </a:r>
            <a:r>
              <a:rPr lang="en-US" sz="1800" dirty="0" err="1">
                <a:latin typeface="Lucida Sans Typewriter" panose="020B0509030504030204" pitchFamily="49" charset="0"/>
              </a:rPr>
              <a:t>CensusChina.dta</a:t>
            </a:r>
            <a:r>
              <a:rPr lang="en-US" sz="1800" dirty="0">
                <a:latin typeface="Lucida Sans Typewriter" panose="020B0509030504030204" pitchFamily="49" charset="0"/>
              </a:rPr>
              <a:t>“, clear</a:t>
            </a:r>
          </a:p>
          <a:p>
            <a:pPr marL="0" indent="0">
              <a:buNone/>
            </a:pPr>
            <a:r>
              <a:rPr lang="en-US" sz="1800" dirty="0">
                <a:latin typeface="Lucida Sans Typewriter" panose="020B0509030504030204" pitchFamily="49" charset="0"/>
              </a:rPr>
              <a:t>// We need log earnings</a:t>
            </a:r>
          </a:p>
          <a:p>
            <a:pPr marL="0" indent="0">
              <a:buNone/>
            </a:pPr>
            <a:r>
              <a:rPr lang="en-US" sz="1800" dirty="0">
                <a:latin typeface="Lucida Sans Typewriter" panose="020B0509030504030204" pitchFamily="49" charset="0"/>
              </a:rPr>
              <a:t>gen  </a:t>
            </a:r>
            <a:r>
              <a:rPr lang="en-US" sz="1800" dirty="0" err="1">
                <a:latin typeface="Lucida Sans Typewriter" panose="020B0509030504030204" pitchFamily="49" charset="0"/>
              </a:rPr>
              <a:t>logearn</a:t>
            </a:r>
            <a:r>
              <a:rPr lang="en-US" sz="1800" dirty="0">
                <a:latin typeface="Lucida Sans Typewriter" panose="020B0509030504030204" pitchFamily="49" charset="0"/>
              </a:rPr>
              <a:t>=log(earn)</a:t>
            </a:r>
          </a:p>
          <a:p>
            <a:pPr marL="0" indent="0">
              <a:buNone/>
            </a:pPr>
            <a:r>
              <a:rPr lang="en-US" sz="1800" dirty="0">
                <a:latin typeface="Lucida Sans Typewriter" panose="020B0509030504030204" pitchFamily="49" charset="0"/>
              </a:rPr>
              <a:t>save “`OUTPUTS’/</a:t>
            </a:r>
            <a:r>
              <a:rPr lang="en-US" sz="1800" dirty="0" err="1">
                <a:latin typeface="Lucida Sans Typewriter" panose="020B0509030504030204" pitchFamily="49" charset="0"/>
              </a:rPr>
              <a:t>analysis_china</a:t>
            </a:r>
            <a:r>
              <a:rPr lang="en-US" sz="1800" dirty="0">
                <a:latin typeface="Lucida Sans Typewriter" panose="020B0509030504030204" pitchFamily="49" charset="0"/>
              </a:rPr>
              <a:t>”, replace</a:t>
            </a:r>
          </a:p>
          <a:p>
            <a:pPr marL="0" indent="0">
              <a:buNone/>
            </a:pPr>
            <a:r>
              <a:rPr lang="en-US" sz="1800" dirty="0">
                <a:latin typeface="Lucida Sans Typewriter" panose="020B0509030504030204" pitchFamily="49" charset="0"/>
              </a:rPr>
              <a:t>// We estimate the classical mincer regression for starters</a:t>
            </a:r>
          </a:p>
          <a:p>
            <a:pPr marL="0" indent="0">
              <a:buNone/>
            </a:pPr>
            <a:r>
              <a:rPr lang="en-US" sz="1800" dirty="0">
                <a:latin typeface="Lucida Sans Typewriter" panose="020B0509030504030204" pitchFamily="49" charset="0"/>
              </a:rPr>
              <a:t>regress  </a:t>
            </a:r>
            <a:r>
              <a:rPr lang="en-US" sz="1800" dirty="0" err="1">
                <a:latin typeface="Lucida Sans Typewriter" panose="020B0509030504030204" pitchFamily="49" charset="0"/>
              </a:rPr>
              <a:t>logearn</a:t>
            </a:r>
            <a:r>
              <a:rPr lang="en-US" sz="1800" dirty="0">
                <a:latin typeface="Lucida Sans Typewriter" panose="020B0509030504030204" pitchFamily="49" charset="0"/>
              </a:rPr>
              <a:t>  sex education experience</a:t>
            </a:r>
          </a:p>
          <a:p>
            <a:pPr marL="0" indent="0">
              <a:buNone/>
            </a:pPr>
            <a:r>
              <a:rPr lang="en-US" sz="1800" dirty="0">
                <a:latin typeface="Lucida Sans Typewriter" panose="020B0509030504030204" pitchFamily="49" charset="0"/>
              </a:rPr>
              <a:t>exit, clear</a:t>
            </a:r>
          </a:p>
          <a:p>
            <a:pPr marL="0" indent="0">
              <a:buNone/>
            </a:pPr>
            <a:endParaRPr lang="en-US" sz="1800" dirty="0">
              <a:latin typeface="Lucida Sans Typewriter" panose="020B0509030504030204" pitchFamily="49" charset="0"/>
            </a:endParaRP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102</a:t>
            </a:fld>
            <a:endParaRPr lang="en-US"/>
          </a:p>
        </p:txBody>
      </p:sp>
    </p:spTree>
    <p:extLst>
      <p:ext uri="{BB962C8B-B14F-4D97-AF65-F5344CB8AC3E}">
        <p14:creationId xmlns:p14="http://schemas.microsoft.com/office/powerpoint/2010/main" val="161526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a:t>
            </a:r>
            <a:r>
              <a:rPr lang="en-US" dirty="0"/>
              <a:t>W</a:t>
            </a:r>
            <a:r>
              <a:rPr lang="en-US" dirty="0" smtClean="0"/>
              <a:t>e </a:t>
            </a:r>
            <a:r>
              <a:rPr lang="en-US" dirty="0"/>
              <a:t>E</a:t>
            </a:r>
            <a:r>
              <a:rPr lang="en-US" dirty="0" smtClean="0"/>
              <a:t>mphasize </a:t>
            </a:r>
            <a:r>
              <a:rPr lang="en-US" dirty="0"/>
              <a:t>T</a:t>
            </a:r>
            <a:r>
              <a:rPr lang="en-US" dirty="0" smtClean="0"/>
              <a:t>his </a:t>
            </a:r>
            <a:r>
              <a:rPr lang="en-US" dirty="0"/>
              <a:t>N</a:t>
            </a:r>
            <a:r>
              <a:rPr lang="en-US" dirty="0" smtClean="0"/>
              <a:t>ow?</a:t>
            </a:r>
            <a:endParaRPr lang="en-US" dirty="0"/>
          </a:p>
        </p:txBody>
      </p:sp>
      <p:sp>
        <p:nvSpPr>
          <p:cNvPr id="3" name="Content Placeholder 2"/>
          <p:cNvSpPr>
            <a:spLocks noGrp="1"/>
          </p:cNvSpPr>
          <p:nvPr>
            <p:ph idx="1"/>
          </p:nvPr>
        </p:nvSpPr>
        <p:spPr/>
        <p:txBody>
          <a:bodyPr>
            <a:normAutofit/>
          </a:bodyPr>
          <a:lstStyle/>
          <a:p>
            <a:r>
              <a:rPr lang="en-US" dirty="0" smtClean="0"/>
              <a:t>Portability of programs</a:t>
            </a:r>
          </a:p>
          <a:p>
            <a:pPr lvl="1"/>
            <a:r>
              <a:rPr lang="en-US" dirty="0" smtClean="0"/>
              <a:t>You move the analysis to a compute cluster running Linux</a:t>
            </a:r>
          </a:p>
          <a:p>
            <a:pPr lvl="1"/>
            <a:r>
              <a:rPr lang="en-US" dirty="0" smtClean="0"/>
              <a:t>Your next computer is running </a:t>
            </a:r>
            <a:r>
              <a:rPr lang="en-US" dirty="0" err="1" smtClean="0"/>
              <a:t>SuperOS</a:t>
            </a:r>
            <a:r>
              <a:rPr lang="en-US" dirty="0" smtClean="0"/>
              <a:t> 15.0</a:t>
            </a:r>
          </a:p>
          <a:p>
            <a:r>
              <a:rPr lang="en-US" dirty="0" smtClean="0"/>
              <a:t>Legibility of code</a:t>
            </a:r>
          </a:p>
          <a:p>
            <a:pPr lvl="1"/>
            <a:r>
              <a:rPr lang="en-US" dirty="0" smtClean="0"/>
              <a:t>While not ideal, at least some reference to where data comes from</a:t>
            </a:r>
          </a:p>
          <a:p>
            <a:pPr lvl="1"/>
            <a:r>
              <a:rPr lang="en-US" dirty="0" smtClean="0"/>
              <a:t>Separation of input and output data</a:t>
            </a:r>
          </a:p>
          <a:p>
            <a:r>
              <a:rPr lang="en-US" dirty="0" smtClean="0"/>
              <a:t>Logging of results in an automatic (=failsafe) way</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103</a:t>
            </a:fld>
            <a:endParaRPr lang="en-US"/>
          </a:p>
        </p:txBody>
      </p:sp>
    </p:spTree>
    <p:extLst>
      <p:ext uri="{BB962C8B-B14F-4D97-AF65-F5344CB8AC3E}">
        <p14:creationId xmlns:p14="http://schemas.microsoft.com/office/powerpoint/2010/main" val="283589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idx="1"/>
          </p:nvPr>
        </p:nvSpPr>
        <p:spPr/>
        <p:txBody>
          <a:bodyPr/>
          <a:lstStyle/>
          <a:p>
            <a:r>
              <a:rPr lang="en-US" dirty="0" smtClean="0"/>
              <a:t>What happens if the data preparation stage takes days, but the analysis minutes? </a:t>
            </a:r>
          </a:p>
          <a:p>
            <a:r>
              <a:rPr lang="en-US" dirty="0" smtClean="0"/>
              <a:t>What happens when you need to repeat the analysis 500 times, but the data preparation stays the same?</a:t>
            </a:r>
          </a:p>
          <a:p>
            <a:r>
              <a:rPr lang="en-US" dirty="0" smtClean="0"/>
              <a:t>Suppose I wanted to redo the analysis for other universes?</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104</a:t>
            </a:fld>
            <a:endParaRPr lang="en-US"/>
          </a:p>
        </p:txBody>
      </p:sp>
    </p:spTree>
    <p:extLst>
      <p:ext uri="{BB962C8B-B14F-4D97-AF65-F5344CB8AC3E}">
        <p14:creationId xmlns:p14="http://schemas.microsoft.com/office/powerpoint/2010/main" val="336700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Replication Exercises</a:t>
            </a:r>
            <a:endParaRPr lang="en-US" dirty="0"/>
          </a:p>
        </p:txBody>
      </p:sp>
      <p:sp>
        <p:nvSpPr>
          <p:cNvPr id="3" name="Content Placeholder 2"/>
          <p:cNvSpPr>
            <a:spLocks noGrp="1"/>
          </p:cNvSpPr>
          <p:nvPr>
            <p:ph idx="1"/>
          </p:nvPr>
        </p:nvSpPr>
        <p:spPr/>
        <p:txBody>
          <a:bodyPr>
            <a:normAutofit/>
          </a:bodyPr>
          <a:lstStyle/>
          <a:p>
            <a:r>
              <a:rPr lang="en-US" dirty="0" smtClean="0"/>
              <a:t>LDI “reproducibility” project: </a:t>
            </a:r>
          </a:p>
          <a:p>
            <a:endParaRPr lang="en-US" dirty="0"/>
          </a:p>
          <a:p>
            <a:pPr marL="400050" lvl="1" indent="0">
              <a:buNone/>
            </a:pPr>
            <a:r>
              <a:rPr lang="en-US" dirty="0" err="1" smtClean="0"/>
              <a:t>Kingi</a:t>
            </a:r>
            <a:r>
              <a:rPr lang="en-US" dirty="0" smtClean="0"/>
              <a:t>, </a:t>
            </a:r>
            <a:r>
              <a:rPr lang="en-US" dirty="0" err="1" smtClean="0"/>
              <a:t>Stanchi</a:t>
            </a:r>
            <a:r>
              <a:rPr lang="en-US" dirty="0" smtClean="0"/>
              <a:t>, Vilhuber (2016, unpublished) “The Reproducibility of Economics Research”</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11</a:t>
            </a:fld>
            <a:endParaRPr lang="en-US"/>
          </a:p>
        </p:txBody>
      </p:sp>
    </p:spTree>
    <p:extLst>
      <p:ext uri="{BB962C8B-B14F-4D97-AF65-F5344CB8AC3E}">
        <p14:creationId xmlns:p14="http://schemas.microsoft.com/office/powerpoint/2010/main" val="91967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Kingi</a:t>
            </a:r>
            <a:r>
              <a:rPr lang="en-US" dirty="0" smtClean="0"/>
              <a:t>, </a:t>
            </a:r>
            <a:r>
              <a:rPr lang="en-US" dirty="0" err="1" smtClean="0"/>
              <a:t>Stanchi</a:t>
            </a:r>
            <a:r>
              <a:rPr lang="en-US" dirty="0" smtClean="0"/>
              <a:t>, Vilhuber (2016)</a:t>
            </a:r>
            <a:endParaRPr lang="en-US" dirty="0"/>
          </a:p>
        </p:txBody>
      </p:sp>
      <p:sp>
        <p:nvSpPr>
          <p:cNvPr id="3" name="Content Placeholder 2"/>
          <p:cNvSpPr>
            <a:spLocks noGrp="1"/>
          </p:cNvSpPr>
          <p:nvPr>
            <p:ph idx="1"/>
          </p:nvPr>
        </p:nvSpPr>
        <p:spPr/>
        <p:txBody>
          <a:bodyPr/>
          <a:lstStyle/>
          <a:p>
            <a:r>
              <a:rPr lang="en-US" dirty="0" smtClean="0"/>
              <a:t>109 articles in American Economic Journal: Applied Economics</a:t>
            </a:r>
          </a:p>
          <a:p>
            <a:r>
              <a:rPr lang="en-US" dirty="0" smtClean="0"/>
              <a:t>Simpler test: </a:t>
            </a:r>
          </a:p>
          <a:p>
            <a:pPr marL="400050" lvl="1" indent="0">
              <a:buNone/>
            </a:pPr>
            <a:endParaRPr lang="en-US" dirty="0"/>
          </a:p>
          <a:p>
            <a:pPr marL="400050" lvl="1" indent="0">
              <a:buNone/>
            </a:pPr>
            <a:r>
              <a:rPr lang="en-US" dirty="0" smtClean="0"/>
              <a:t>Do the provided data and programs yield the published results?</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12</a:t>
            </a:fld>
            <a:endParaRPr lang="en-US"/>
          </a:p>
        </p:txBody>
      </p:sp>
    </p:spTree>
    <p:extLst>
      <p:ext uri="{BB962C8B-B14F-4D97-AF65-F5344CB8AC3E}">
        <p14:creationId xmlns:p14="http://schemas.microsoft.com/office/powerpoint/2010/main" val="369642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Kingi</a:t>
            </a:r>
            <a:r>
              <a:rPr lang="en-US" dirty="0"/>
              <a:t>, </a:t>
            </a:r>
            <a:r>
              <a:rPr lang="en-US" dirty="0" err="1"/>
              <a:t>Stanchi</a:t>
            </a:r>
            <a:r>
              <a:rPr lang="en-US" dirty="0"/>
              <a:t>, Vilhuber (2016)</a:t>
            </a:r>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170" y="2783965"/>
            <a:ext cx="7247660" cy="2295092"/>
          </a:xfrm>
          <a:prstGeom prst="rect">
            <a:avLst/>
          </a:prstGeom>
        </p:spPr>
      </p:pic>
      <p:sp>
        <p:nvSpPr>
          <p:cNvPr id="8" name="Footer Placeholder 7"/>
          <p:cNvSpPr>
            <a:spLocks noGrp="1"/>
          </p:cNvSpPr>
          <p:nvPr>
            <p:ph type="ftr" sz="quarter" idx="11"/>
          </p:nvPr>
        </p:nvSpPr>
        <p:spPr/>
        <p:txBody>
          <a:bodyPr/>
          <a:lstStyle/>
          <a:p>
            <a:r>
              <a:rPr lang="en-US" smtClean="0"/>
              <a:t>(c) 2016 John M. Abowd and Lars Vilhuber</a:t>
            </a:r>
            <a:endParaRPr lang="en-US"/>
          </a:p>
        </p:txBody>
      </p:sp>
      <p:sp>
        <p:nvSpPr>
          <p:cNvPr id="9" name="Slide Number Placeholder 8"/>
          <p:cNvSpPr>
            <a:spLocks noGrp="1"/>
          </p:cNvSpPr>
          <p:nvPr>
            <p:ph type="sldNum" sz="quarter" idx="12"/>
          </p:nvPr>
        </p:nvSpPr>
        <p:spPr/>
        <p:txBody>
          <a:bodyPr/>
          <a:lstStyle/>
          <a:p>
            <a:fld id="{BBFE1B04-F06B-446A-A5F6-C86870B512CC}" type="slidenum">
              <a:rPr lang="en-US" smtClean="0"/>
              <a:t>13</a:t>
            </a:fld>
            <a:endParaRPr lang="en-US"/>
          </a:p>
        </p:txBody>
      </p:sp>
    </p:spTree>
    <p:extLst>
      <p:ext uri="{BB962C8B-B14F-4D97-AF65-F5344CB8AC3E}">
        <p14:creationId xmlns:p14="http://schemas.microsoft.com/office/powerpoint/2010/main" val="174554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165" y="341508"/>
            <a:ext cx="8910293" cy="6134761"/>
          </a:xfrm>
          <a:prstGeom prst="rect">
            <a:avLst/>
          </a:prstGeom>
        </p:spPr>
      </p:pic>
      <p:sp>
        <p:nvSpPr>
          <p:cNvPr id="3" name="TextBox 2"/>
          <p:cNvSpPr txBox="1"/>
          <p:nvPr/>
        </p:nvSpPr>
        <p:spPr>
          <a:xfrm>
            <a:off x="10945906" y="5100918"/>
            <a:ext cx="1013012" cy="1477328"/>
          </a:xfrm>
          <a:prstGeom prst="rect">
            <a:avLst/>
          </a:prstGeom>
          <a:noFill/>
        </p:spPr>
        <p:txBody>
          <a:bodyPr wrap="square" rtlCol="0">
            <a:spAutoFit/>
          </a:bodyPr>
          <a:lstStyle/>
          <a:p>
            <a:r>
              <a:rPr lang="en-US" dirty="0" err="1" smtClean="0"/>
              <a:t>Kinghi</a:t>
            </a:r>
            <a:r>
              <a:rPr lang="en-US" dirty="0" smtClean="0"/>
              <a:t>, Stanchi and Vilhuber 2016</a:t>
            </a:r>
            <a:endParaRPr lang="en-US" dirty="0"/>
          </a:p>
        </p:txBody>
      </p:sp>
      <p:sp>
        <p:nvSpPr>
          <p:cNvPr id="4" name="Footer Placeholder 3"/>
          <p:cNvSpPr>
            <a:spLocks noGrp="1"/>
          </p:cNvSpPr>
          <p:nvPr>
            <p:ph type="ftr" sz="quarter" idx="11"/>
          </p:nvPr>
        </p:nvSpPr>
        <p:spPr/>
        <p:txBody>
          <a:bodyPr/>
          <a:lstStyle/>
          <a:p>
            <a:r>
              <a:rPr lang="en-US" smtClean="0"/>
              <a:t>(c) 2016 John M. Abowd and Lars Vilhuber</a:t>
            </a:r>
            <a:endParaRPr lang="en-US"/>
          </a:p>
        </p:txBody>
      </p:sp>
      <p:sp>
        <p:nvSpPr>
          <p:cNvPr id="5" name="Slide Number Placeholder 4"/>
          <p:cNvSpPr>
            <a:spLocks noGrp="1"/>
          </p:cNvSpPr>
          <p:nvPr>
            <p:ph type="sldNum" sz="quarter" idx="12"/>
          </p:nvPr>
        </p:nvSpPr>
        <p:spPr/>
        <p:txBody>
          <a:bodyPr/>
          <a:lstStyle/>
          <a:p>
            <a:fld id="{BBFE1B04-F06B-446A-A5F6-C86870B512CC}" type="slidenum">
              <a:rPr lang="en-US" smtClean="0"/>
              <a:t>14</a:t>
            </a:fld>
            <a:endParaRPr lang="en-US"/>
          </a:p>
        </p:txBody>
      </p:sp>
    </p:spTree>
    <p:extLst>
      <p:ext uri="{BB962C8B-B14F-4D97-AF65-F5344CB8AC3E}">
        <p14:creationId xmlns:p14="http://schemas.microsoft.com/office/powerpoint/2010/main" val="23535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06" y="873972"/>
            <a:ext cx="11423390" cy="5195133"/>
          </a:xfrm>
          <a:prstGeom prst="rect">
            <a:avLst/>
          </a:prstGeo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4" name="Slide Number Placeholder 3"/>
          <p:cNvSpPr>
            <a:spLocks noGrp="1"/>
          </p:cNvSpPr>
          <p:nvPr>
            <p:ph type="sldNum" sz="quarter" idx="12"/>
          </p:nvPr>
        </p:nvSpPr>
        <p:spPr/>
        <p:txBody>
          <a:bodyPr/>
          <a:lstStyle/>
          <a:p>
            <a:fld id="{BBFE1B04-F06B-446A-A5F6-C86870B512CC}" type="slidenum">
              <a:rPr lang="en-US" smtClean="0"/>
              <a:t>15</a:t>
            </a:fld>
            <a:endParaRPr lang="en-US"/>
          </a:p>
        </p:txBody>
      </p:sp>
    </p:spTree>
    <p:extLst>
      <p:ext uri="{BB962C8B-B14F-4D97-AF65-F5344CB8AC3E}">
        <p14:creationId xmlns:p14="http://schemas.microsoft.com/office/powerpoint/2010/main" val="414532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Some Case Studies</a:t>
            </a:r>
            <a:endParaRPr lang="en-US" dirty="0"/>
          </a:p>
        </p:txBody>
      </p:sp>
      <p:sp>
        <p:nvSpPr>
          <p:cNvPr id="8" name="Text Placeholder 7"/>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16</a:t>
            </a:fld>
            <a:endParaRPr lang="en-US"/>
          </a:p>
        </p:txBody>
      </p:sp>
    </p:spTree>
    <p:extLst>
      <p:ext uri="{BB962C8B-B14F-4D97-AF65-F5344CB8AC3E}">
        <p14:creationId xmlns:p14="http://schemas.microsoft.com/office/powerpoint/2010/main" val="69536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Self-archiving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5247" y="1905795"/>
            <a:ext cx="7625451" cy="272978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964" y="2954925"/>
            <a:ext cx="9475057" cy="122597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2769" y="1893095"/>
            <a:ext cx="7696728" cy="3949395"/>
          </a:xfrm>
          <a:prstGeom prst="rect">
            <a:avLst/>
          </a:prstGeo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6" name="Slide Number Placeholder 5"/>
          <p:cNvSpPr>
            <a:spLocks noGrp="1"/>
          </p:cNvSpPr>
          <p:nvPr>
            <p:ph type="sldNum" sz="quarter" idx="12"/>
          </p:nvPr>
        </p:nvSpPr>
        <p:spPr/>
        <p:txBody>
          <a:bodyPr/>
          <a:lstStyle/>
          <a:p>
            <a:fld id="{BBFE1B04-F06B-446A-A5F6-C86870B512CC}" type="slidenum">
              <a:rPr lang="en-US" smtClean="0"/>
              <a:t>17</a:t>
            </a:fld>
            <a:endParaRPr lang="en-US"/>
          </a:p>
        </p:txBody>
      </p:sp>
    </p:spTree>
    <p:extLst>
      <p:ext uri="{BB962C8B-B14F-4D97-AF65-F5344CB8AC3E}">
        <p14:creationId xmlns:p14="http://schemas.microsoft.com/office/powerpoint/2010/main" val="303424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31" presetClass="entr" presetSubtype="0" fill="hold" nodeType="afterEffect">
                                  <p:stCondLst>
                                    <p:cond delay="100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t>
            </a:r>
            <a:endParaRPr lang="en-US" dirty="0"/>
          </a:p>
        </p:txBody>
      </p:sp>
      <p:sp>
        <p:nvSpPr>
          <p:cNvPr id="3" name="Content Placeholder 2"/>
          <p:cNvSpPr>
            <a:spLocks noGrp="1"/>
          </p:cNvSpPr>
          <p:nvPr>
            <p:ph idx="1"/>
          </p:nvPr>
        </p:nvSpPr>
        <p:spPr/>
        <p:txBody>
          <a:bodyPr/>
          <a:lstStyle/>
          <a:p>
            <a:r>
              <a:rPr lang="en-US" dirty="0" smtClean="0"/>
              <a:t>“… to respond to the request, I had to turn on the old computer, quickly find the files on the HD, before it overheated and shut down.”</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18</a:t>
            </a:fld>
            <a:endParaRPr lang="en-US"/>
          </a:p>
        </p:txBody>
      </p:sp>
    </p:spTree>
    <p:extLst>
      <p:ext uri="{BB962C8B-B14F-4D97-AF65-F5344CB8AC3E}">
        <p14:creationId xmlns:p14="http://schemas.microsoft.com/office/powerpoint/2010/main" val="261201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When There Is a Will</a:t>
            </a:r>
            <a:endParaRPr lang="en-US" dirty="0"/>
          </a:p>
        </p:txBody>
      </p:sp>
      <p:sp>
        <p:nvSpPr>
          <p:cNvPr id="3" name="Content Placeholder 2"/>
          <p:cNvSpPr>
            <a:spLocks noGrp="1"/>
          </p:cNvSpPr>
          <p:nvPr>
            <p:ph idx="1"/>
          </p:nvPr>
        </p:nvSpPr>
        <p:spPr/>
        <p:txBody>
          <a:bodyPr/>
          <a:lstStyle/>
          <a:p>
            <a:r>
              <a:rPr lang="en-US" dirty="0" smtClean="0"/>
              <a:t>Storage on Google, Dropbox, etc. relies on personal payment of recurring cost by researcher</a:t>
            </a:r>
          </a:p>
          <a:p>
            <a:r>
              <a:rPr lang="en-US" dirty="0" smtClean="0"/>
              <a:t>Inadvertent reorganization leads to retrieval failure</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19</a:t>
            </a:fld>
            <a:endParaRPr lang="en-US"/>
          </a:p>
        </p:txBody>
      </p:sp>
    </p:spTree>
    <p:extLst>
      <p:ext uri="{BB962C8B-B14F-4D97-AF65-F5344CB8AC3E}">
        <p14:creationId xmlns:p14="http://schemas.microsoft.com/office/powerpoint/2010/main" val="98652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 </a:t>
            </a:r>
            <a:endParaRPr lang="en-US" dirty="0"/>
          </a:p>
        </p:txBody>
      </p:sp>
      <p:sp>
        <p:nvSpPr>
          <p:cNvPr id="3" name="Content Placeholder 2"/>
          <p:cNvSpPr>
            <a:spLocks noGrp="1"/>
          </p:cNvSpPr>
          <p:nvPr>
            <p:ph idx="1"/>
          </p:nvPr>
        </p:nvSpPr>
        <p:spPr/>
        <p:txBody>
          <a:bodyPr/>
          <a:lstStyle/>
          <a:p>
            <a:r>
              <a:rPr lang="en-US" dirty="0" smtClean="0"/>
              <a:t>Much of the material in this talk is based on lectures from my Ph.D. course INFO 7470 “Understanding Social and Economic Data,” which was co-developed with Lars Vilhuber under the sponsorship of multiple NSF grants:</a:t>
            </a:r>
          </a:p>
          <a:p>
            <a:pPr marL="0" indent="0" algn="ctr">
              <a:buNone/>
            </a:pPr>
            <a:r>
              <a:rPr lang="en-US" dirty="0" smtClean="0">
                <a:hlinkClick r:id="rId2"/>
              </a:rPr>
              <a:t>https://www.vrdc.cornell.edu/info747x/</a:t>
            </a:r>
            <a:r>
              <a:rPr lang="en-US" dirty="0" smtClean="0"/>
              <a:t> </a:t>
            </a:r>
          </a:p>
          <a:p>
            <a:r>
              <a:rPr lang="en-US" dirty="0" smtClean="0"/>
              <a:t>This course is available online, without charge, from Cornell University.</a:t>
            </a:r>
          </a:p>
          <a:p>
            <a:r>
              <a:rPr lang="en-US" dirty="0" smtClean="0"/>
              <a:t>A Small Private Online Credit Course (SPOCC) is under development on the </a:t>
            </a:r>
            <a:r>
              <a:rPr lang="en-US" dirty="0" err="1" smtClean="0"/>
              <a:t>EdX</a:t>
            </a:r>
            <a:r>
              <a:rPr lang="en-US" dirty="0" smtClean="0"/>
              <a:t> platform for release this summer.</a:t>
            </a:r>
            <a:endParaRPr lang="en-US" dirty="0"/>
          </a:p>
        </p:txBody>
      </p:sp>
      <p:sp>
        <p:nvSpPr>
          <p:cNvPr id="4" name="Footer Placeholder 3"/>
          <p:cNvSpPr>
            <a:spLocks noGrp="1"/>
          </p:cNvSpPr>
          <p:nvPr>
            <p:ph type="ftr" sz="quarter" idx="11"/>
          </p:nvPr>
        </p:nvSpPr>
        <p:spPr/>
        <p:txBody>
          <a:bodyPr/>
          <a:lstStyle/>
          <a:p>
            <a:r>
              <a:rPr lang="en-US" smtClean="0"/>
              <a:t>(c) 2016 John M. Abowd and Lars Vilhuber</a:t>
            </a:r>
            <a:endParaRPr lang="en-US"/>
          </a:p>
        </p:txBody>
      </p:sp>
      <p:sp>
        <p:nvSpPr>
          <p:cNvPr id="5" name="Slide Number Placeholder 4"/>
          <p:cNvSpPr>
            <a:spLocks noGrp="1"/>
          </p:cNvSpPr>
          <p:nvPr>
            <p:ph type="sldNum" sz="quarter" idx="12"/>
          </p:nvPr>
        </p:nvSpPr>
        <p:spPr/>
        <p:txBody>
          <a:bodyPr/>
          <a:lstStyle/>
          <a:p>
            <a:fld id="{BBFE1B04-F06B-446A-A5F6-C86870B512CC}" type="slidenum">
              <a:rPr lang="en-US" smtClean="0"/>
              <a:t>2</a:t>
            </a:fld>
            <a:endParaRPr lang="en-US"/>
          </a:p>
        </p:txBody>
      </p:sp>
    </p:spTree>
    <p:extLst>
      <p:ext uri="{BB962C8B-B14F-4D97-AF65-F5344CB8AC3E}">
        <p14:creationId xmlns:p14="http://schemas.microsoft.com/office/powerpoint/2010/main" val="117631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when relying on cooperation</a:t>
            </a:r>
            <a:endParaRPr lang="en-US" dirty="0"/>
          </a:p>
        </p:txBody>
      </p:sp>
      <p:sp>
        <p:nvSpPr>
          <p:cNvPr id="3" name="Content Placeholder 2"/>
          <p:cNvSpPr>
            <a:spLocks noGrp="1"/>
          </p:cNvSpPr>
          <p:nvPr>
            <p:ph idx="1"/>
          </p:nvPr>
        </p:nvSpPr>
        <p:spPr/>
        <p:txBody>
          <a:bodyPr>
            <a:normAutofit/>
          </a:bodyPr>
          <a:lstStyle/>
          <a:p>
            <a:r>
              <a:rPr lang="en-US" dirty="0"/>
              <a:t>“we </a:t>
            </a:r>
            <a:r>
              <a:rPr lang="en-US" dirty="0" smtClean="0"/>
              <a:t>couldn't </a:t>
            </a:r>
            <a:r>
              <a:rPr lang="en-US" dirty="0"/>
              <a:t>replicate the results in Allegretto, </a:t>
            </a:r>
            <a:r>
              <a:rPr lang="en-US" dirty="0" err="1"/>
              <a:t>Dube</a:t>
            </a:r>
            <a:r>
              <a:rPr lang="en-US" dirty="0"/>
              <a:t>, Reich, and </a:t>
            </a:r>
            <a:r>
              <a:rPr lang="en-US" dirty="0" err="1"/>
              <a:t>Zipperer's</a:t>
            </a:r>
            <a:r>
              <a:rPr lang="en-US" dirty="0"/>
              <a:t> (ADRZ) 2013 working </a:t>
            </a:r>
            <a:r>
              <a:rPr lang="en-US" dirty="0" smtClean="0"/>
              <a:t>paper </a:t>
            </a:r>
            <a:r>
              <a:rPr lang="en-US" dirty="0"/>
              <a:t>-- and they wouldn't share their data and code with </a:t>
            </a:r>
            <a:r>
              <a:rPr lang="en-US" dirty="0" smtClean="0"/>
              <a:t>us”</a:t>
            </a:r>
          </a:p>
          <a:p>
            <a:r>
              <a:rPr lang="en-US" dirty="0" smtClean="0"/>
              <a:t>Source: </a:t>
            </a:r>
          </a:p>
          <a:p>
            <a:pPr lvl="1"/>
            <a:r>
              <a:rPr lang="en-US" dirty="0" smtClean="0"/>
              <a:t>Ian Salas’ </a:t>
            </a:r>
            <a:r>
              <a:rPr lang="en-US" dirty="0"/>
              <a:t>data archive at </a:t>
            </a:r>
            <a:r>
              <a:rPr lang="en-US" dirty="0">
                <a:hlinkClick r:id="rId2"/>
              </a:rPr>
              <a:t>https://</a:t>
            </a:r>
            <a:r>
              <a:rPr lang="en-US" dirty="0" smtClean="0">
                <a:hlinkClick r:id="rId2"/>
              </a:rPr>
              <a:t>sites.google.com/site/jmisalas/data-and-code</a:t>
            </a:r>
            <a:r>
              <a:rPr lang="en-US" dirty="0"/>
              <a:t> , </a:t>
            </a:r>
            <a:endParaRPr lang="en-US" dirty="0" smtClean="0"/>
          </a:p>
          <a:p>
            <a:pPr lvl="1"/>
            <a:r>
              <a:rPr lang="en-US" dirty="0" smtClean="0"/>
              <a:t>ZIP </a:t>
            </a:r>
            <a:r>
              <a:rPr lang="en-US" dirty="0"/>
              <a:t>file at  </a:t>
            </a:r>
            <a:r>
              <a:rPr lang="en-US" dirty="0">
                <a:hlinkClick r:id="rId3"/>
              </a:rPr>
              <a:t>https://</a:t>
            </a:r>
            <a:r>
              <a:rPr lang="en-US" dirty="0" smtClean="0">
                <a:hlinkClick r:id="rId3"/>
              </a:rPr>
              <a:t>drive.google.com/file/d/0B-UoTwKoXafUMlQxajdlRUZ2Vzg/edit</a:t>
            </a:r>
            <a:r>
              <a:rPr lang="en-US" dirty="0" smtClean="0"/>
              <a:t>, </a:t>
            </a:r>
          </a:p>
          <a:p>
            <a:pPr lvl="1"/>
            <a:r>
              <a:rPr lang="en-US" dirty="0" smtClean="0"/>
              <a:t>contains README.txt</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20</a:t>
            </a:fld>
            <a:endParaRPr lang="en-US"/>
          </a:p>
        </p:txBody>
      </p:sp>
    </p:spTree>
    <p:extLst>
      <p:ext uri="{BB962C8B-B14F-4D97-AF65-F5344CB8AC3E}">
        <p14:creationId xmlns:p14="http://schemas.microsoft.com/office/powerpoint/2010/main" val="31803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57400" y="2667000"/>
            <a:ext cx="8229600" cy="1143000"/>
          </a:xfrm>
        </p:spPr>
        <p:txBody>
          <a:bodyPr/>
          <a:lstStyle/>
          <a:p>
            <a:r>
              <a:rPr lang="en-US" dirty="0" smtClean="0"/>
              <a:t>A </a:t>
            </a:r>
            <a:r>
              <a:rPr lang="en-US" dirty="0" smtClean="0"/>
              <a:t>Good </a:t>
            </a:r>
            <a:r>
              <a:rPr lang="en-US" dirty="0"/>
              <a:t>E</a:t>
            </a:r>
            <a:r>
              <a:rPr lang="en-US" dirty="0" smtClean="0"/>
              <a:t>xample</a:t>
            </a:r>
            <a:endParaRPr lang="en-US" dirty="0"/>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21</a:t>
            </a:fld>
            <a:endParaRPr lang="en-US"/>
          </a:p>
        </p:txBody>
      </p:sp>
    </p:spTree>
    <p:extLst>
      <p:ext uri="{BB962C8B-B14F-4D97-AF65-F5344CB8AC3E}">
        <p14:creationId xmlns:p14="http://schemas.microsoft.com/office/powerpoint/2010/main" val="40904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Gentzkow</a:t>
            </a:r>
            <a:r>
              <a:rPr lang="en-US" dirty="0" smtClean="0"/>
              <a:t>, Shapiro, </a:t>
            </a:r>
            <a:r>
              <a:rPr lang="en-US" dirty="0" err="1" smtClean="0"/>
              <a:t>Sinkinson</a:t>
            </a:r>
            <a:r>
              <a:rPr lang="en-US" dirty="0" smtClean="0"/>
              <a:t> (2014)</a:t>
            </a:r>
            <a:endParaRPr lang="en-US" dirty="0"/>
          </a:p>
        </p:txBody>
      </p:sp>
      <p:sp>
        <p:nvSpPr>
          <p:cNvPr id="8" name="Content Placeholder 7"/>
          <p:cNvSpPr>
            <a:spLocks noGrp="1"/>
          </p:cNvSpPr>
          <p:nvPr>
            <p:ph idx="1"/>
          </p:nvPr>
        </p:nvSpPr>
        <p:spPr/>
        <p:txBody>
          <a:bodyPr/>
          <a:lstStyle/>
          <a:p>
            <a:r>
              <a:rPr lang="en-US" dirty="0" err="1"/>
              <a:t>Gentzkow</a:t>
            </a:r>
            <a:r>
              <a:rPr lang="en-US" dirty="0"/>
              <a:t>, Matthew, Jesse M. Shapiro, and Michael </a:t>
            </a:r>
            <a:r>
              <a:rPr lang="en-US" dirty="0" err="1"/>
              <a:t>Sinkinson</a:t>
            </a:r>
            <a:r>
              <a:rPr lang="en-US" dirty="0"/>
              <a:t>. 2014. "Competition and Ideological Diversity: Historical Evidence from US Newspapers." American Economic Review, 104(10): 3073-3114</a:t>
            </a:r>
            <a:r>
              <a:rPr lang="en-US" dirty="0" smtClean="0"/>
              <a:t>. </a:t>
            </a:r>
            <a:br>
              <a:rPr lang="en-US" dirty="0" smtClean="0"/>
            </a:br>
            <a:r>
              <a:rPr lang="en-US" dirty="0" smtClean="0"/>
              <a:t>DOI</a:t>
            </a:r>
            <a:r>
              <a:rPr lang="en-US" dirty="0"/>
              <a:t>: </a:t>
            </a:r>
            <a:r>
              <a:rPr lang="en-US" dirty="0" smtClean="0"/>
              <a:t>10.1257/aer.104.10.3073</a:t>
            </a:r>
          </a:p>
          <a:p>
            <a:r>
              <a:rPr lang="en-US" dirty="0"/>
              <a:t>Data at </a:t>
            </a:r>
            <a:r>
              <a:rPr lang="en-US" dirty="0">
                <a:hlinkClick r:id="rId2"/>
              </a:rPr>
              <a:t>http://</a:t>
            </a:r>
            <a:r>
              <a:rPr lang="en-US" dirty="0" smtClean="0">
                <a:hlinkClick r:id="rId2"/>
              </a:rPr>
              <a:t>doi.org/10.3886/E1361V3</a:t>
            </a: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22</a:t>
            </a:fld>
            <a:endParaRPr lang="en-US"/>
          </a:p>
        </p:txBody>
      </p:sp>
    </p:spTree>
    <p:extLst>
      <p:ext uri="{BB962C8B-B14F-4D97-AF65-F5344CB8AC3E}">
        <p14:creationId xmlns:p14="http://schemas.microsoft.com/office/powerpoint/2010/main" val="261158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854" y="0"/>
            <a:ext cx="7777024" cy="6858000"/>
          </a:xfrm>
          <a:prstGeom prst="rect">
            <a:avLst/>
          </a:prstGeom>
        </p:spPr>
      </p:pic>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23</a:t>
            </a:fld>
            <a:endParaRPr lang="en-US"/>
          </a:p>
        </p:txBody>
      </p:sp>
    </p:spTree>
    <p:extLst>
      <p:ext uri="{BB962C8B-B14F-4D97-AF65-F5344CB8AC3E}">
        <p14:creationId xmlns:p14="http://schemas.microsoft.com/office/powerpoint/2010/main" val="316353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good about this?</a:t>
            </a:r>
            <a:endParaRPr lang="en-US" dirty="0"/>
          </a:p>
        </p:txBody>
      </p:sp>
      <p:sp>
        <p:nvSpPr>
          <p:cNvPr id="6" name="Content Placeholder 5"/>
          <p:cNvSpPr>
            <a:spLocks noGrp="1"/>
          </p:cNvSpPr>
          <p:nvPr>
            <p:ph idx="1"/>
          </p:nvPr>
        </p:nvSpPr>
        <p:spPr/>
        <p:txBody>
          <a:bodyPr/>
          <a:lstStyle/>
          <a:p>
            <a:r>
              <a:rPr lang="en-US" dirty="0" smtClean="0"/>
              <a:t>Permanent URL</a:t>
            </a:r>
          </a:p>
          <a:p>
            <a:r>
              <a:rPr lang="en-US" dirty="0" smtClean="0"/>
              <a:t>Availability of</a:t>
            </a:r>
          </a:p>
          <a:p>
            <a:pPr lvl="1"/>
            <a:r>
              <a:rPr lang="en-US" dirty="0" smtClean="0"/>
              <a:t>Original data</a:t>
            </a:r>
          </a:p>
          <a:p>
            <a:pPr lvl="1"/>
            <a:r>
              <a:rPr lang="en-US" dirty="0" smtClean="0"/>
              <a:t>Transformed data</a:t>
            </a:r>
          </a:p>
          <a:p>
            <a:pPr lvl="1"/>
            <a:r>
              <a:rPr lang="en-US" dirty="0" smtClean="0"/>
              <a:t>Open availability</a:t>
            </a:r>
          </a:p>
          <a:p>
            <a:r>
              <a:rPr lang="en-US" dirty="0" smtClean="0"/>
              <a:t>Easy online inspection</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24</a:t>
            </a:fld>
            <a:endParaRPr lang="en-US"/>
          </a:p>
        </p:txBody>
      </p:sp>
    </p:spTree>
    <p:extLst>
      <p:ext uri="{BB962C8B-B14F-4D97-AF65-F5344CB8AC3E}">
        <p14:creationId xmlns:p14="http://schemas.microsoft.com/office/powerpoint/2010/main" val="226639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t>
            </a:r>
            <a:r>
              <a:rPr lang="en-US" dirty="0" smtClean="0"/>
              <a:t>Perfect</a:t>
            </a:r>
            <a:endParaRPr lang="en-US" dirty="0"/>
          </a:p>
        </p:txBody>
      </p:sp>
      <p:sp>
        <p:nvSpPr>
          <p:cNvPr id="3" name="Content Placeholder 2"/>
          <p:cNvSpPr>
            <a:spLocks noGrp="1"/>
          </p:cNvSpPr>
          <p:nvPr>
            <p:ph idx="1"/>
          </p:nvPr>
        </p:nvSpPr>
        <p:spPr/>
        <p:txBody>
          <a:bodyPr/>
          <a:lstStyle/>
          <a:p>
            <a:r>
              <a:rPr lang="en-US" dirty="0" smtClean="0"/>
              <a:t>Archive at </a:t>
            </a:r>
            <a:r>
              <a:rPr lang="en-US" dirty="0" err="1" smtClean="0"/>
              <a:t>openICPSR</a:t>
            </a:r>
            <a:r>
              <a:rPr lang="en-US" dirty="0" smtClean="0"/>
              <a:t> not actually tied to article and vice-versa</a:t>
            </a:r>
          </a:p>
          <a:p>
            <a:endParaRPr lang="en-US" dirty="0"/>
          </a:p>
          <a:p>
            <a:endParaRPr lang="en-US" dirty="0" smtClean="0"/>
          </a:p>
          <a:p>
            <a:endParaRPr lang="en-US" dirty="0" smtClean="0"/>
          </a:p>
          <a:p>
            <a:r>
              <a:rPr lang="en-US" dirty="0" smtClean="0"/>
              <a:t>Conversely, “online appendix” just a “blob”</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662" y="2463566"/>
            <a:ext cx="7886700" cy="10858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1" y="4470400"/>
            <a:ext cx="7210425" cy="1885950"/>
          </a:xfrm>
          <a:prstGeom prst="rect">
            <a:avLst/>
          </a:prstGeom>
        </p:spPr>
      </p:pic>
      <p:sp>
        <p:nvSpPr>
          <p:cNvPr id="9" name="Footer Placeholder 8"/>
          <p:cNvSpPr>
            <a:spLocks noGrp="1"/>
          </p:cNvSpPr>
          <p:nvPr>
            <p:ph type="ftr" sz="quarter" idx="11"/>
          </p:nvPr>
        </p:nvSpPr>
        <p:spPr/>
        <p:txBody>
          <a:bodyPr/>
          <a:lstStyle/>
          <a:p>
            <a:r>
              <a:rPr lang="en-US" smtClean="0"/>
              <a:t>(c) 2016 John M. Abowd and Lars Vilhuber</a:t>
            </a:r>
            <a:endParaRPr lang="en-US"/>
          </a:p>
        </p:txBody>
      </p:sp>
      <p:sp>
        <p:nvSpPr>
          <p:cNvPr id="10" name="Slide Number Placeholder 9"/>
          <p:cNvSpPr>
            <a:spLocks noGrp="1"/>
          </p:cNvSpPr>
          <p:nvPr>
            <p:ph type="sldNum" sz="quarter" idx="12"/>
          </p:nvPr>
        </p:nvSpPr>
        <p:spPr/>
        <p:txBody>
          <a:bodyPr/>
          <a:lstStyle/>
          <a:p>
            <a:fld id="{BBFE1B04-F06B-446A-A5F6-C86870B512CC}" type="slidenum">
              <a:rPr lang="en-US" smtClean="0"/>
              <a:t>25</a:t>
            </a:fld>
            <a:endParaRPr lang="en-US"/>
          </a:p>
        </p:txBody>
      </p:sp>
    </p:spTree>
    <p:extLst>
      <p:ext uri="{BB962C8B-B14F-4D97-AF65-F5344CB8AC3E}">
        <p14:creationId xmlns:p14="http://schemas.microsoft.com/office/powerpoint/2010/main" val="341644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895600"/>
            <a:ext cx="8229600" cy="1143000"/>
          </a:xfrm>
        </p:spPr>
        <p:txBody>
          <a:bodyPr/>
          <a:lstStyle/>
          <a:p>
            <a:r>
              <a:rPr lang="en-US" dirty="0" smtClean="0"/>
              <a:t>A </a:t>
            </a:r>
            <a:r>
              <a:rPr lang="en-US" dirty="0" smtClean="0"/>
              <a:t>Self-serving </a:t>
            </a:r>
            <a:r>
              <a:rPr lang="en-US" dirty="0"/>
              <a:t>E</a:t>
            </a:r>
            <a:r>
              <a:rPr lang="en-US" dirty="0" smtClean="0"/>
              <a:t>xample</a:t>
            </a:r>
            <a:endParaRPr lang="en-US" dirty="0"/>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26</a:t>
            </a:fld>
            <a:endParaRPr lang="en-US"/>
          </a:p>
        </p:txBody>
      </p:sp>
    </p:spTree>
    <p:extLst>
      <p:ext uri="{BB962C8B-B14F-4D97-AF65-F5344CB8AC3E}">
        <p14:creationId xmlns:p14="http://schemas.microsoft.com/office/powerpoint/2010/main" val="46260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Abowd and Vilhuber (2012)</a:t>
            </a:r>
            <a:endParaRPr lang="en-US" dirty="0"/>
          </a:p>
        </p:txBody>
      </p:sp>
      <p:sp>
        <p:nvSpPr>
          <p:cNvPr id="3" name="Content Placeholder 2"/>
          <p:cNvSpPr>
            <a:spLocks noGrp="1"/>
          </p:cNvSpPr>
          <p:nvPr>
            <p:ph idx="1"/>
          </p:nvPr>
        </p:nvSpPr>
        <p:spPr/>
        <p:txBody>
          <a:bodyPr>
            <a:normAutofit/>
          </a:bodyPr>
          <a:lstStyle/>
          <a:p>
            <a:r>
              <a:rPr lang="en-US" dirty="0"/>
              <a:t>Article: </a:t>
            </a:r>
            <a:r>
              <a:rPr lang="en-US" dirty="0">
                <a:hlinkClick r:id="rId2"/>
              </a:rPr>
              <a:t>http://</a:t>
            </a:r>
            <a:r>
              <a:rPr lang="en-US" dirty="0" smtClean="0">
                <a:hlinkClick r:id="rId2"/>
              </a:rPr>
              <a:t>www.aeaweb.org/articles.php?doi=10.1257/aer.102.3.589</a:t>
            </a:r>
            <a:r>
              <a:rPr lang="en-US" dirty="0" smtClean="0"/>
              <a:t> </a:t>
            </a:r>
          </a:p>
          <a:p>
            <a:r>
              <a:rPr lang="en-US" dirty="0" smtClean="0"/>
              <a:t>Appendix</a:t>
            </a:r>
          </a:p>
          <a:p>
            <a:pPr lvl="1"/>
            <a:r>
              <a:rPr lang="en-US" dirty="0" smtClean="0"/>
              <a:t>Description </a:t>
            </a:r>
            <a:r>
              <a:rPr lang="en-US" dirty="0"/>
              <a:t>at </a:t>
            </a:r>
            <a:r>
              <a:rPr lang="en-US" dirty="0">
                <a:hlinkClick r:id="rId3"/>
              </a:rPr>
              <a:t>http://</a:t>
            </a:r>
            <a:r>
              <a:rPr lang="en-US" dirty="0" smtClean="0">
                <a:hlinkClick r:id="rId3"/>
              </a:rPr>
              <a:t>www.aeaweb.org/aer/data/may2012/2012_2790_app.pdf</a:t>
            </a:r>
            <a:r>
              <a:rPr lang="en-US" dirty="0" smtClean="0"/>
              <a:t> (note: no DOI!)</a:t>
            </a:r>
          </a:p>
          <a:p>
            <a:pPr lvl="1"/>
            <a:r>
              <a:rPr lang="en-US" dirty="0" smtClean="0"/>
              <a:t>Tried to be careful about referencing data, but no DOIs available on any of the data</a:t>
            </a:r>
          </a:p>
          <a:p>
            <a:pPr lvl="2"/>
            <a:r>
              <a:rPr lang="en-US" dirty="0" smtClean="0"/>
              <a:t>Even our own data (National QWI, 38MB compressed) </a:t>
            </a:r>
          </a:p>
          <a:p>
            <a:pPr lvl="1"/>
            <a:r>
              <a:rPr lang="en-US" dirty="0" smtClean="0"/>
              <a:t>Only generic programs</a:t>
            </a:r>
          </a:p>
          <a:p>
            <a:pPr lvl="1"/>
            <a:r>
              <a:rPr lang="en-US" dirty="0" smtClean="0"/>
              <a:t>Final dataset was too large – not accepted.</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27</a:t>
            </a:fld>
            <a:endParaRPr lang="en-US"/>
          </a:p>
        </p:txBody>
      </p:sp>
    </p:spTree>
    <p:extLst>
      <p:ext uri="{BB962C8B-B14F-4D97-AF65-F5344CB8AC3E}">
        <p14:creationId xmlns:p14="http://schemas.microsoft.com/office/powerpoint/2010/main" val="70012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Abowd and Vilhuber (2012)</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209800"/>
            <a:ext cx="8976632" cy="1371600"/>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28</a:t>
            </a:fld>
            <a:endParaRPr lang="en-US"/>
          </a:p>
        </p:txBody>
      </p:sp>
    </p:spTree>
    <p:extLst>
      <p:ext uri="{BB962C8B-B14F-4D97-AF65-F5344CB8AC3E}">
        <p14:creationId xmlns:p14="http://schemas.microsoft.com/office/powerpoint/2010/main" val="325636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Abowd and Vilhuber (2012)</a:t>
            </a:r>
            <a:endParaRPr lang="en-US" dirty="0"/>
          </a:p>
        </p:txBody>
      </p:sp>
      <p:sp>
        <p:nvSpPr>
          <p:cNvPr id="10" name="Content Placeholder 9"/>
          <p:cNvSpPr>
            <a:spLocks noGrp="1"/>
          </p:cNvSpPr>
          <p:nvPr>
            <p:ph idx="1"/>
          </p:nvPr>
        </p:nvSpPr>
        <p:spPr/>
        <p:txBody>
          <a:bodyPr/>
          <a:lstStyle/>
          <a:p>
            <a:r>
              <a:rPr lang="en-US" dirty="0" smtClean="0"/>
              <a:t>No citation of own data</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438400"/>
            <a:ext cx="9120188" cy="1143000"/>
          </a:xfrm>
          <a:prstGeom prst="rect">
            <a:avLst/>
          </a:prstGeo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29</a:t>
            </a:fld>
            <a:endParaRPr lang="en-US"/>
          </a:p>
        </p:txBody>
      </p:sp>
    </p:spTree>
    <p:extLst>
      <p:ext uri="{BB962C8B-B14F-4D97-AF65-F5344CB8AC3E}">
        <p14:creationId xmlns:p14="http://schemas.microsoft.com/office/powerpoint/2010/main" val="61113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913" y="255879"/>
            <a:ext cx="8659499" cy="6494624"/>
          </a:xfrm>
          <a:prstGeom prst="rect">
            <a:avLst/>
          </a:prstGeom>
        </p:spPr>
      </p:pic>
      <p:pic>
        <p:nvPicPr>
          <p:cNvPr id="5" name="Picture 4"/>
          <p:cNvPicPr>
            <a:picLocks noChangeAspect="1"/>
          </p:cNvPicPr>
          <p:nvPr/>
        </p:nvPicPr>
        <p:blipFill>
          <a:blip r:embed="rId3"/>
          <a:stretch>
            <a:fillRect/>
          </a:stretch>
        </p:blipFill>
        <p:spPr>
          <a:xfrm>
            <a:off x="10396844" y="5741508"/>
            <a:ext cx="1438781" cy="646232"/>
          </a:xfrm>
          <a:prstGeom prst="rect">
            <a:avLst/>
          </a:prstGeom>
        </p:spPr>
      </p:pic>
      <p:sp>
        <p:nvSpPr>
          <p:cNvPr id="6" name="Footer Placeholder 5"/>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3</a:t>
            </a:fld>
            <a:endParaRPr lang="en-US"/>
          </a:p>
        </p:txBody>
      </p:sp>
    </p:spTree>
    <p:extLst>
      <p:ext uri="{BB962C8B-B14F-4D97-AF65-F5344CB8AC3E}">
        <p14:creationId xmlns:p14="http://schemas.microsoft.com/office/powerpoint/2010/main" val="339134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Abowd and Vilhuber (2012)</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209800"/>
            <a:ext cx="8976632" cy="1371600"/>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30</a:t>
            </a:fld>
            <a:endParaRPr lang="en-US"/>
          </a:p>
        </p:txBody>
      </p:sp>
    </p:spTree>
    <p:extLst>
      <p:ext uri="{BB962C8B-B14F-4D97-AF65-F5344CB8AC3E}">
        <p14:creationId xmlns:p14="http://schemas.microsoft.com/office/powerpoint/2010/main" val="408526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Abowd and Vilhuber (2011)</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00200"/>
            <a:ext cx="9084522" cy="3301206"/>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31</a:t>
            </a:fld>
            <a:endParaRPr lang="en-US"/>
          </a:p>
        </p:txBody>
      </p:sp>
    </p:spTree>
    <p:extLst>
      <p:ext uri="{BB962C8B-B14F-4D97-AF65-F5344CB8AC3E}">
        <p14:creationId xmlns:p14="http://schemas.microsoft.com/office/powerpoint/2010/main" val="10218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Abowd and Vilhuber (2011)</a:t>
            </a:r>
            <a:endParaRPr lang="en-US" dirty="0"/>
          </a:p>
        </p:txBody>
      </p:sp>
      <p:sp>
        <p:nvSpPr>
          <p:cNvPr id="3" name="Content Placeholder 2"/>
          <p:cNvSpPr>
            <a:spLocks noGrp="1"/>
          </p:cNvSpPr>
          <p:nvPr>
            <p:ph idx="1"/>
          </p:nvPr>
        </p:nvSpPr>
        <p:spPr/>
        <p:txBody>
          <a:bodyPr/>
          <a:lstStyle/>
          <a:p>
            <a:r>
              <a:rPr lang="en-US" dirty="0" smtClean="0"/>
              <a:t>Later went back and added a proper replication archive</a:t>
            </a:r>
          </a:p>
          <a:p>
            <a:r>
              <a:rPr lang="en-US" dirty="0" smtClean="0"/>
              <a:t>Done </a:t>
            </a:r>
            <a:r>
              <a:rPr lang="en-US" u="sng" dirty="0" smtClean="0"/>
              <a:t>after</a:t>
            </a:r>
            <a:r>
              <a:rPr lang="en-US" dirty="0" smtClean="0"/>
              <a:t> the fact</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32</a:t>
            </a:fld>
            <a:endParaRPr lang="en-US"/>
          </a:p>
        </p:txBody>
      </p:sp>
    </p:spTree>
    <p:extLst>
      <p:ext uri="{BB962C8B-B14F-4D97-AF65-F5344CB8AC3E}">
        <p14:creationId xmlns:p14="http://schemas.microsoft.com/office/powerpoint/2010/main" val="269301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Abowd and Vilhuber (2011)</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5725" y="1530350"/>
            <a:ext cx="7820550" cy="4983163"/>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33</a:t>
            </a:fld>
            <a:endParaRPr lang="en-US"/>
          </a:p>
        </p:txBody>
      </p:sp>
    </p:spTree>
    <p:extLst>
      <p:ext uri="{BB962C8B-B14F-4D97-AF65-F5344CB8AC3E}">
        <p14:creationId xmlns:p14="http://schemas.microsoft.com/office/powerpoint/2010/main" val="281803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Abowd and Vilhuber (2011)</a:t>
            </a:r>
            <a:endParaRPr lang="en-US" dirty="0"/>
          </a:p>
        </p:txBody>
      </p:sp>
      <p:sp>
        <p:nvSpPr>
          <p:cNvPr id="8" name="Content Placeholder 7"/>
          <p:cNvSpPr>
            <a:spLocks noGrp="1"/>
          </p:cNvSpPr>
          <p:nvPr>
            <p:ph idx="1"/>
          </p:nvPr>
        </p:nvSpPr>
        <p:spPr/>
        <p:txBody>
          <a:bodyPr/>
          <a:lstStyle/>
          <a:p>
            <a:r>
              <a:rPr lang="en-US" dirty="0" smtClean="0"/>
              <a:t>Replication archive is linked to the article</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750272"/>
            <a:ext cx="9144000" cy="3801341"/>
          </a:xfrm>
          <a:prstGeom prst="rect">
            <a:avLst/>
          </a:prstGeom>
        </p:spPr>
      </p:pic>
      <p:sp>
        <p:nvSpPr>
          <p:cNvPr id="10" name="Rectangle 9"/>
          <p:cNvSpPr/>
          <p:nvPr/>
        </p:nvSpPr>
        <p:spPr>
          <a:xfrm>
            <a:off x="4495800" y="3733800"/>
            <a:ext cx="2057400" cy="381000"/>
          </a:xfrm>
          <a:prstGeom prst="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34</a:t>
            </a:fld>
            <a:endParaRPr lang="en-US"/>
          </a:p>
        </p:txBody>
      </p:sp>
    </p:spTree>
    <p:extLst>
      <p:ext uri="{BB962C8B-B14F-4D97-AF65-F5344CB8AC3E}">
        <p14:creationId xmlns:p14="http://schemas.microsoft.com/office/powerpoint/2010/main" val="105424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Abowd and Vilhuber (2011)</a:t>
            </a:r>
            <a:endParaRPr lang="en-US" dirty="0"/>
          </a:p>
        </p:txBody>
      </p:sp>
      <p:sp>
        <p:nvSpPr>
          <p:cNvPr id="8" name="Content Placeholder 7"/>
          <p:cNvSpPr>
            <a:spLocks noGrp="1"/>
          </p:cNvSpPr>
          <p:nvPr>
            <p:ph idx="1"/>
          </p:nvPr>
        </p:nvSpPr>
        <p:spPr>
          <a:xfrm>
            <a:off x="1981200" y="2743201"/>
            <a:ext cx="8229600" cy="3382963"/>
          </a:xfrm>
        </p:spPr>
        <p:txBody>
          <a:bodyPr/>
          <a:lstStyle/>
          <a:p>
            <a:pPr marL="400050" lvl="1" indent="0" algn="ctr">
              <a:buNone/>
            </a:pPr>
            <a:r>
              <a:rPr lang="en-US" dirty="0" smtClean="0"/>
              <a:t>But no way to link the article </a:t>
            </a:r>
            <a:br>
              <a:rPr lang="en-US" dirty="0" smtClean="0"/>
            </a:br>
            <a:r>
              <a:rPr lang="en-US" dirty="0" smtClean="0"/>
              <a:t>back to the data (post-publication)</a:t>
            </a:r>
            <a:endParaRPr lang="en-US" dirty="0"/>
          </a:p>
        </p:txBody>
      </p:sp>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35</a:t>
            </a:fld>
            <a:endParaRPr lang="en-US"/>
          </a:p>
        </p:txBody>
      </p:sp>
    </p:spTree>
    <p:extLst>
      <p:ext uri="{BB962C8B-B14F-4D97-AF65-F5344CB8AC3E}">
        <p14:creationId xmlns:p14="http://schemas.microsoft.com/office/powerpoint/2010/main" val="166718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confidential data</a:t>
            </a:r>
            <a:endParaRPr lang="en-US" dirty="0"/>
          </a:p>
        </p:txBody>
      </p:sp>
      <p:sp>
        <p:nvSpPr>
          <p:cNvPr id="10" name="Content Placeholder 9"/>
          <p:cNvSpPr>
            <a:spLocks noGrp="1"/>
          </p:cNvSpPr>
          <p:nvPr>
            <p:ph sz="half" idx="1"/>
          </p:nvPr>
        </p:nvSpPr>
        <p:spPr/>
        <p:txBody>
          <a:bodyPr/>
          <a:lstStyle/>
          <a:p>
            <a:r>
              <a:rPr lang="en-US" dirty="0" smtClean="0"/>
              <a:t>Articles using confidential data are (weakly) more cited than others</a:t>
            </a:r>
          </a:p>
          <a:p>
            <a:r>
              <a:rPr lang="en-US" dirty="0" smtClean="0"/>
              <a:t>Data is not available</a:t>
            </a:r>
          </a:p>
          <a:p>
            <a:r>
              <a:rPr lang="en-US" dirty="0" smtClean="0"/>
              <a:t>Metadata is not available</a:t>
            </a:r>
          </a:p>
          <a:p>
            <a:r>
              <a:rPr lang="en-US" dirty="0" smtClean="0"/>
              <a:t>Programs?</a:t>
            </a:r>
            <a:endParaRPr lang="en-US" dirty="0"/>
          </a:p>
        </p:txBody>
      </p:sp>
      <p:sp>
        <p:nvSpPr>
          <p:cNvPr id="11" name="Content Placeholder 10"/>
          <p:cNvSpPr>
            <a:spLocks noGrp="1"/>
          </p:cNvSpPr>
          <p:nvPr>
            <p:ph sz="half" idx="2"/>
          </p:nvPr>
        </p:nvSpPr>
        <p:spPr/>
        <p:txBody>
          <a:bodyPr/>
          <a:lstStyle/>
          <a:p>
            <a:endParaRPr lang="en-US"/>
          </a:p>
        </p:txBody>
      </p:sp>
      <p:sp>
        <p:nvSpPr>
          <p:cNvPr id="4" name="Date Placeholder 3"/>
          <p:cNvSpPr>
            <a:spLocks noGrp="1"/>
          </p:cNvSpPr>
          <p:nvPr>
            <p:ph type="dt" sz="half" idx="10"/>
          </p:nvPr>
        </p:nvSpPr>
        <p:spPr/>
        <p:txBody>
          <a:bodyPr/>
          <a:lstStyle/>
          <a:p>
            <a:r>
              <a:rPr lang="en-US" smtClean="0"/>
              <a:t>3/11/2013</a:t>
            </a:r>
            <a:endParaRPr lang="en-US" dirty="0"/>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811" y="1600201"/>
            <a:ext cx="4625579" cy="4625579"/>
          </a:xfrm>
          <a:prstGeom prst="rect">
            <a:avLst/>
          </a:prstGeom>
        </p:spPr>
      </p:pic>
      <p:cxnSp>
        <p:nvCxnSpPr>
          <p:cNvPr id="9" name="Straight Connector 8"/>
          <p:cNvCxnSpPr/>
          <p:nvPr/>
        </p:nvCxnSpPr>
        <p:spPr>
          <a:xfrm>
            <a:off x="6262489" y="4381500"/>
            <a:ext cx="41148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36</a:t>
            </a:fld>
            <a:endParaRPr lang="en-US"/>
          </a:p>
        </p:txBody>
      </p:sp>
    </p:spTree>
    <p:extLst>
      <p:ext uri="{BB962C8B-B14F-4D97-AF65-F5344CB8AC3E}">
        <p14:creationId xmlns:p14="http://schemas.microsoft.com/office/powerpoint/2010/main" val="40746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Should </a:t>
            </a:r>
            <a:r>
              <a:rPr lang="en-US" dirty="0" smtClean="0"/>
              <a:t>We </a:t>
            </a:r>
            <a:r>
              <a:rPr lang="en-US" dirty="0"/>
              <a:t>J</a:t>
            </a:r>
            <a:r>
              <a:rPr lang="en-US" dirty="0" smtClean="0"/>
              <a:t>ust </a:t>
            </a:r>
            <a:r>
              <a:rPr lang="en-US" dirty="0"/>
              <a:t>T</a:t>
            </a:r>
            <a:r>
              <a:rPr lang="en-US" dirty="0" smtClean="0"/>
              <a:t>rust </a:t>
            </a:r>
            <a:r>
              <a:rPr lang="en-US" dirty="0"/>
              <a:t>T</a:t>
            </a:r>
            <a:r>
              <a:rPr lang="en-US" dirty="0" smtClean="0"/>
              <a:t>hese </a:t>
            </a:r>
            <a:r>
              <a:rPr lang="en-US" dirty="0"/>
              <a:t>G</a:t>
            </a:r>
            <a:r>
              <a:rPr lang="en-US" dirty="0" smtClean="0"/>
              <a:t>uys</a:t>
            </a:r>
            <a:r>
              <a:rPr lang="en-US" dirty="0" smtClean="0"/>
              <a: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614488"/>
            <a:ext cx="4572000" cy="3629025"/>
          </a:xfrm>
          <a:prstGeom prst="rect">
            <a:avLst/>
          </a:prstGeom>
        </p:spPr>
      </p:pic>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37</a:t>
            </a:fld>
            <a:endParaRPr lang="en-US"/>
          </a:p>
        </p:txBody>
      </p:sp>
    </p:spTree>
    <p:extLst>
      <p:ext uri="{BB962C8B-B14F-4D97-AF65-F5344CB8AC3E}">
        <p14:creationId xmlns:p14="http://schemas.microsoft.com/office/powerpoint/2010/main" val="199022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Issues</a:t>
            </a:r>
            <a:endParaRPr lang="en-US" dirty="0"/>
          </a:p>
        </p:txBody>
      </p:sp>
      <p:sp>
        <p:nvSpPr>
          <p:cNvPr id="8" name="Text Placeholder 7"/>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38</a:t>
            </a:fld>
            <a:endParaRPr lang="en-US"/>
          </a:p>
        </p:txBody>
      </p:sp>
    </p:spTree>
    <p:extLst>
      <p:ext uri="{BB962C8B-B14F-4D97-AF65-F5344CB8AC3E}">
        <p14:creationId xmlns:p14="http://schemas.microsoft.com/office/powerpoint/2010/main" val="385724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Issues</a:t>
            </a:r>
            <a:endParaRPr lang="en-US" dirty="0"/>
          </a:p>
        </p:txBody>
      </p:sp>
      <p:sp>
        <p:nvSpPr>
          <p:cNvPr id="3" name="Content Placeholder 2"/>
          <p:cNvSpPr>
            <a:spLocks noGrp="1"/>
          </p:cNvSpPr>
          <p:nvPr>
            <p:ph idx="1"/>
          </p:nvPr>
        </p:nvSpPr>
        <p:spPr/>
        <p:txBody>
          <a:bodyPr/>
          <a:lstStyle/>
          <a:p>
            <a:pPr marL="514350" indent="-514350">
              <a:buFont typeface="+mj-lt"/>
              <a:buAutoNum type="alphaLcPeriod"/>
            </a:pPr>
            <a:r>
              <a:rPr lang="en-US" dirty="0" smtClean="0"/>
              <a:t>Insufficient </a:t>
            </a:r>
            <a:r>
              <a:rPr lang="en-US" dirty="0" err="1"/>
              <a:t>curation</a:t>
            </a:r>
            <a:r>
              <a:rPr lang="en-US" dirty="0"/>
              <a:t> (starting with archiving)</a:t>
            </a:r>
          </a:p>
          <a:p>
            <a:pPr marL="514350" indent="-514350">
              <a:buFont typeface="+mj-lt"/>
              <a:buAutoNum type="alphaLcPeriod"/>
            </a:pPr>
            <a:r>
              <a:rPr lang="en-US" dirty="0"/>
              <a:t>No consistent way to learn about the data (metadata)</a:t>
            </a:r>
          </a:p>
          <a:p>
            <a:pPr marL="514350" indent="-514350">
              <a:buFont typeface="+mj-lt"/>
              <a:buAutoNum type="alphaLcPeriod"/>
            </a:pPr>
            <a:r>
              <a:rPr lang="en-US" dirty="0" smtClean="0"/>
              <a:t>No </a:t>
            </a:r>
            <a:r>
              <a:rPr lang="en-US" dirty="0"/>
              <a:t>way to reference data (unique identifiers)</a:t>
            </a:r>
          </a:p>
          <a:p>
            <a:pPr marL="914400" lvl="1" indent="-514350"/>
            <a:r>
              <a:rPr lang="en-US" dirty="0"/>
              <a:t>When there </a:t>
            </a:r>
            <a:r>
              <a:rPr lang="en-US" dirty="0" smtClean="0"/>
              <a:t>is such an identifier, </a:t>
            </a:r>
            <a:r>
              <a:rPr lang="en-US" dirty="0"/>
              <a:t>no culture in citing </a:t>
            </a:r>
            <a:r>
              <a:rPr lang="en-US" dirty="0" smtClean="0"/>
              <a:t>them</a:t>
            </a:r>
          </a:p>
          <a:p>
            <a:pPr marL="514350" indent="-514350">
              <a:buFont typeface="+mj-lt"/>
              <a:buAutoNum type="alphaLcPeriod"/>
            </a:pPr>
            <a:r>
              <a:rPr lang="en-US" dirty="0" smtClean="0"/>
              <a:t>Even when available, no robust way to reproduce (programs)</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39</a:t>
            </a:fld>
            <a:endParaRPr lang="en-US"/>
          </a:p>
        </p:txBody>
      </p:sp>
    </p:spTree>
    <p:extLst>
      <p:ext uri="{BB962C8B-B14F-4D97-AF65-F5344CB8AC3E}">
        <p14:creationId xmlns:p14="http://schemas.microsoft.com/office/powerpoint/2010/main" val="196635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Replication Exercises</a:t>
            </a:r>
            <a:endParaRPr lang="en-US" dirty="0"/>
          </a:p>
        </p:txBody>
      </p:sp>
      <p:sp>
        <p:nvSpPr>
          <p:cNvPr id="3" name="Content Placeholder 2"/>
          <p:cNvSpPr>
            <a:spLocks noGrp="1"/>
          </p:cNvSpPr>
          <p:nvPr>
            <p:ph idx="1"/>
          </p:nvPr>
        </p:nvSpPr>
        <p:spPr/>
        <p:txBody>
          <a:bodyPr>
            <a:normAutofit/>
          </a:bodyPr>
          <a:lstStyle/>
          <a:p>
            <a:r>
              <a:rPr lang="en-US" dirty="0"/>
              <a:t>Psychology: </a:t>
            </a:r>
            <a:endParaRPr lang="en-US" dirty="0" smtClean="0"/>
          </a:p>
          <a:p>
            <a:endParaRPr lang="en-US" dirty="0" smtClean="0"/>
          </a:p>
          <a:p>
            <a:pPr marL="400050" lvl="1" indent="0">
              <a:buNone/>
            </a:pPr>
            <a:r>
              <a:rPr lang="en-US" dirty="0" smtClean="0"/>
              <a:t>Open </a:t>
            </a:r>
            <a:r>
              <a:rPr lang="en-US" dirty="0"/>
              <a:t>Science </a:t>
            </a:r>
            <a:r>
              <a:rPr lang="en-US" dirty="0" smtClean="0"/>
              <a:t>Collaboration (2015) “Estimating </a:t>
            </a:r>
            <a:r>
              <a:rPr lang="en-US" dirty="0"/>
              <a:t>the reproducibility of psychological </a:t>
            </a:r>
            <a:r>
              <a:rPr lang="en-US" dirty="0" smtClean="0"/>
              <a:t>science,” </a:t>
            </a:r>
            <a:r>
              <a:rPr lang="en-US" i="1" dirty="0" smtClean="0"/>
              <a:t>Science</a:t>
            </a:r>
            <a:r>
              <a:rPr lang="en-US" dirty="0" smtClean="0"/>
              <a:t>  </a:t>
            </a:r>
            <a:r>
              <a:rPr lang="en-US" dirty="0"/>
              <a:t>28 Aug 2015</a:t>
            </a:r>
            <a:r>
              <a:rPr lang="en-US" dirty="0" smtClean="0"/>
              <a:t>: Vol</a:t>
            </a:r>
            <a:r>
              <a:rPr lang="en-US" dirty="0"/>
              <a:t>. 349, Issue 6251, </a:t>
            </a:r>
            <a:r>
              <a:rPr lang="en-US" dirty="0" smtClean="0"/>
              <a:t> DOI</a:t>
            </a:r>
            <a:r>
              <a:rPr lang="en-US" dirty="0"/>
              <a:t>:  10.1126/science.aac4716: </a:t>
            </a:r>
            <a:endParaRPr lang="en-US" dirty="0" smtClean="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4</a:t>
            </a:fld>
            <a:endParaRPr lang="en-US"/>
          </a:p>
        </p:txBody>
      </p:sp>
    </p:spTree>
    <p:extLst>
      <p:ext uri="{BB962C8B-B14F-4D97-AF65-F5344CB8AC3E}">
        <p14:creationId xmlns:p14="http://schemas.microsoft.com/office/powerpoint/2010/main" val="123307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Replicable Science – A Toolkit</a:t>
            </a:r>
            <a:endParaRPr lang="en-US" dirty="0"/>
          </a:p>
        </p:txBody>
      </p:sp>
      <p:sp>
        <p:nvSpPr>
          <p:cNvPr id="7" name="Text Placeholder 6"/>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40</a:t>
            </a:fld>
            <a:endParaRPr lang="en-US"/>
          </a:p>
        </p:txBody>
      </p:sp>
    </p:spTree>
    <p:extLst>
      <p:ext uri="{BB962C8B-B14F-4D97-AF65-F5344CB8AC3E}">
        <p14:creationId xmlns:p14="http://schemas.microsoft.com/office/powerpoint/2010/main" val="285055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Goals</a:t>
            </a:r>
            <a:endParaRPr lang="en-US" dirty="0"/>
          </a:p>
        </p:txBody>
      </p:sp>
      <p:sp>
        <p:nvSpPr>
          <p:cNvPr id="3" name="Content Placeholder 2"/>
          <p:cNvSpPr>
            <a:spLocks noGrp="1"/>
          </p:cNvSpPr>
          <p:nvPr>
            <p:ph idx="1"/>
          </p:nvPr>
        </p:nvSpPr>
        <p:spPr/>
        <p:txBody>
          <a:bodyPr/>
          <a:lstStyle/>
          <a:p>
            <a:r>
              <a:rPr lang="en-US" dirty="0" smtClean="0"/>
              <a:t>Citing data</a:t>
            </a:r>
          </a:p>
          <a:p>
            <a:r>
              <a:rPr lang="en-US" dirty="0" smtClean="0"/>
              <a:t>Facilitating data </a:t>
            </a:r>
            <a:r>
              <a:rPr lang="en-US" dirty="0"/>
              <a:t>access</a:t>
            </a:r>
          </a:p>
          <a:p>
            <a:r>
              <a:rPr lang="en-US" dirty="0" smtClean="0"/>
              <a:t>Metadata – discovery of data and its provenance</a:t>
            </a:r>
          </a:p>
          <a:p>
            <a:r>
              <a:rPr lang="en-US" dirty="0" smtClean="0"/>
              <a:t>Better practices in general (programming)</a:t>
            </a:r>
          </a:p>
          <a:p>
            <a:pPr marL="0" indent="0">
              <a:buNone/>
            </a:pP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41</a:t>
            </a:fld>
            <a:endParaRPr lang="en-US"/>
          </a:p>
        </p:txBody>
      </p:sp>
    </p:spTree>
    <p:extLst>
      <p:ext uri="{BB962C8B-B14F-4D97-AF65-F5344CB8AC3E}">
        <p14:creationId xmlns:p14="http://schemas.microsoft.com/office/powerpoint/2010/main" val="242510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28800" y="2667000"/>
            <a:ext cx="8229600" cy="1143000"/>
          </a:xfrm>
        </p:spPr>
        <p:txBody>
          <a:bodyPr/>
          <a:lstStyle/>
          <a:p>
            <a:r>
              <a:rPr lang="en-US" dirty="0" smtClean="0"/>
              <a:t>Citing Data</a:t>
            </a:r>
            <a:endParaRPr lang="en-US" dirty="0"/>
          </a:p>
        </p:txBody>
      </p:sp>
      <p:sp>
        <p:nvSpPr>
          <p:cNvPr id="4" name="Date Placeholder 3"/>
          <p:cNvSpPr>
            <a:spLocks noGrp="1"/>
          </p:cNvSpPr>
          <p:nvPr>
            <p:ph type="dt" sz="half" idx="10"/>
          </p:nvPr>
        </p:nvSpPr>
        <p:spPr/>
        <p:txBody>
          <a:bodyPr/>
          <a:lstStyle/>
          <a:p>
            <a:r>
              <a:rPr lang="en-US" smtClean="0"/>
              <a:t>3/11/2013</a:t>
            </a:r>
            <a:endParaRPr lang="en-US" dirty="0"/>
          </a:p>
        </p:txBody>
      </p:sp>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42</a:t>
            </a:fld>
            <a:endParaRPr lang="en-US"/>
          </a:p>
        </p:txBody>
      </p:sp>
    </p:spTree>
    <p:extLst>
      <p:ext uri="{BB962C8B-B14F-4D97-AF65-F5344CB8AC3E}">
        <p14:creationId xmlns:p14="http://schemas.microsoft.com/office/powerpoint/2010/main" val="219940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Neal (1999)</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715" y="3006038"/>
            <a:ext cx="7428571" cy="1714286"/>
          </a:xfrm>
        </p:spPr>
      </p:pic>
      <p:sp>
        <p:nvSpPr>
          <p:cNvPr id="4" name="Date Placeholder 3"/>
          <p:cNvSpPr>
            <a:spLocks noGrp="1"/>
          </p:cNvSpPr>
          <p:nvPr>
            <p:ph type="dt" sz="half" idx="10"/>
          </p:nvPr>
        </p:nvSpPr>
        <p:spPr/>
        <p:txBody>
          <a:bodyPr/>
          <a:lstStyle/>
          <a:p>
            <a:r>
              <a:rPr lang="en-US" smtClean="0"/>
              <a:t>3/11/2013</a:t>
            </a:r>
            <a:endParaRPr lang="en-US" dirty="0"/>
          </a:p>
        </p:txBody>
      </p:sp>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43</a:t>
            </a:fld>
            <a:endParaRPr lang="en-US"/>
          </a:p>
        </p:txBody>
      </p:sp>
    </p:spTree>
    <p:extLst>
      <p:ext uri="{BB962C8B-B14F-4D97-AF65-F5344CB8AC3E}">
        <p14:creationId xmlns:p14="http://schemas.microsoft.com/office/powerpoint/2010/main" val="20104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Cite Data This Way?</a:t>
            </a:r>
            <a:endParaRPr lang="en-US" dirty="0"/>
          </a:p>
        </p:txBody>
      </p:sp>
      <p:sp>
        <p:nvSpPr>
          <p:cNvPr id="3" name="Content Placeholder 2"/>
          <p:cNvSpPr>
            <a:spLocks noGrp="1"/>
          </p:cNvSpPr>
          <p:nvPr>
            <p:ph idx="1"/>
          </p:nvPr>
        </p:nvSpPr>
        <p:spPr/>
        <p:txBody>
          <a:bodyPr>
            <a:normAutofit/>
          </a:bodyPr>
          <a:lstStyle/>
          <a:p>
            <a:r>
              <a:rPr lang="en-US" dirty="0" smtClean="0"/>
              <a:t>Used to be sufficient</a:t>
            </a:r>
          </a:p>
          <a:p>
            <a:pPr lvl="1"/>
            <a:r>
              <a:rPr lang="en-US" dirty="0" smtClean="0"/>
              <a:t>Data were the same as a book (see INFO 7470 Session 2) </a:t>
            </a:r>
          </a:p>
          <a:p>
            <a:pPr lvl="1"/>
            <a:r>
              <a:rPr lang="en-US" dirty="0" smtClean="0"/>
              <a:t>If not, then they were rarely modified (punch cards, tapes)</a:t>
            </a:r>
          </a:p>
          <a:p>
            <a:pPr lvl="1"/>
            <a:r>
              <a:rPr lang="en-US" dirty="0" smtClean="0"/>
              <a:t>Example “NLSY 1979-1992” was a well-defined CDROM – obvious to everybody in… 1993</a:t>
            </a:r>
          </a:p>
          <a:p>
            <a:r>
              <a:rPr lang="en-US" dirty="0" smtClean="0"/>
              <a:t>No longer sufficient</a:t>
            </a:r>
          </a:p>
          <a:p>
            <a:pPr lvl="1"/>
            <a:r>
              <a:rPr lang="en-US" dirty="0" smtClean="0"/>
              <a:t>Where is the NLSY CDROM? </a:t>
            </a:r>
          </a:p>
          <a:p>
            <a:pPr lvl="1"/>
            <a:r>
              <a:rPr lang="en-US" dirty="0" smtClean="0"/>
              <a:t>Which version does your data library have?</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44</a:t>
            </a:fld>
            <a:endParaRPr lang="en-US"/>
          </a:p>
        </p:txBody>
      </p:sp>
    </p:spTree>
    <p:extLst>
      <p:ext uri="{BB962C8B-B14F-4D97-AF65-F5344CB8AC3E}">
        <p14:creationId xmlns:p14="http://schemas.microsoft.com/office/powerpoint/2010/main" val="214098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 by the Census Bureau</a:t>
            </a:r>
            <a:endParaRPr lang="en-US" dirty="0"/>
          </a:p>
        </p:txBody>
      </p:sp>
      <p:sp>
        <p:nvSpPr>
          <p:cNvPr id="3" name="Content Placeholder 2"/>
          <p:cNvSpPr>
            <a:spLocks noGrp="1"/>
          </p:cNvSpPr>
          <p:nvPr>
            <p:ph idx="1"/>
          </p:nvPr>
        </p:nvSpPr>
        <p:spPr/>
        <p:txBody>
          <a:bodyPr/>
          <a:lstStyle/>
          <a:p>
            <a:r>
              <a:rPr lang="en-US" dirty="0" smtClean="0"/>
              <a:t>Decennial Census: SF1, SF2, SF3 … once every ten years</a:t>
            </a:r>
          </a:p>
          <a:p>
            <a:r>
              <a:rPr lang="en-US" dirty="0" smtClean="0"/>
              <a:t>Economic Census: Limited number of tables every 5 years</a:t>
            </a:r>
          </a:p>
          <a:p>
            <a:r>
              <a:rPr lang="en-US" dirty="0" smtClean="0"/>
              <a:t>LEHD:  4860 tables every three months</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45</a:t>
            </a:fld>
            <a:endParaRPr lang="en-US"/>
          </a:p>
        </p:txBody>
      </p:sp>
    </p:spTree>
    <p:extLst>
      <p:ext uri="{BB962C8B-B14F-4D97-AF65-F5344CB8AC3E}">
        <p14:creationId xmlns:p14="http://schemas.microsoft.com/office/powerpoint/2010/main" val="39915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Citing Literature</a:t>
            </a:r>
            <a:endParaRPr lang="en-US" dirty="0"/>
          </a:p>
        </p:txBody>
      </p:sp>
      <p:sp>
        <p:nvSpPr>
          <p:cNvPr id="8" name="Content Placeholder 7"/>
          <p:cNvSpPr>
            <a:spLocks noGrp="1"/>
          </p:cNvSpPr>
          <p:nvPr>
            <p:ph idx="1"/>
          </p:nvPr>
        </p:nvSpPr>
        <p:spPr/>
        <p:txBody>
          <a:bodyPr>
            <a:normAutofit/>
          </a:bodyPr>
          <a:lstStyle/>
          <a:p>
            <a:r>
              <a:rPr lang="en-US" dirty="0" smtClean="0"/>
              <a:t>Why? To prevent plagiarism, to establish provenance of ideas</a:t>
            </a:r>
          </a:p>
          <a:p>
            <a:r>
              <a:rPr lang="en-US" dirty="0" smtClean="0"/>
              <a:t>How? Why do we cite as we do – publishing cycles, uniqueness of sources</a:t>
            </a:r>
          </a:p>
          <a:p>
            <a:r>
              <a:rPr lang="en-US" dirty="0" smtClean="0"/>
              <a:t>Citing literature today: does it still work?</a:t>
            </a:r>
          </a:p>
          <a:p>
            <a:pPr lvl="1"/>
            <a:r>
              <a:rPr lang="en-US" dirty="0" smtClean="0"/>
              <a:t>Issues of versioning of articles</a:t>
            </a:r>
          </a:p>
          <a:p>
            <a:pPr lvl="1"/>
            <a:r>
              <a:rPr lang="en-US" dirty="0" smtClean="0"/>
              <a:t>Revisions/retractions/corrections</a:t>
            </a:r>
            <a:endParaRPr lang="en-US" dirty="0"/>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46</a:t>
            </a:fld>
            <a:endParaRPr lang="en-US"/>
          </a:p>
        </p:txBody>
      </p:sp>
    </p:spTree>
    <p:extLst>
      <p:ext uri="{BB962C8B-B14F-4D97-AF65-F5344CB8AC3E}">
        <p14:creationId xmlns:p14="http://schemas.microsoft.com/office/powerpoint/2010/main" val="136783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Cite?</a:t>
            </a:r>
            <a:endParaRPr lang="en-US" dirty="0"/>
          </a:p>
        </p:txBody>
      </p:sp>
      <p:sp>
        <p:nvSpPr>
          <p:cNvPr id="3" name="Content Placeholder 2"/>
          <p:cNvSpPr>
            <a:spLocks noGrp="1"/>
          </p:cNvSpPr>
          <p:nvPr>
            <p:ph idx="1"/>
          </p:nvPr>
        </p:nvSpPr>
        <p:spPr/>
        <p:txBody>
          <a:bodyPr/>
          <a:lstStyle/>
          <a:p>
            <a:r>
              <a:rPr lang="en-US" dirty="0" smtClean="0"/>
              <a:t>Multiple typographical standards</a:t>
            </a:r>
          </a:p>
          <a:p>
            <a:r>
              <a:rPr lang="en-US" dirty="0" smtClean="0"/>
              <a:t>Generally enough unique keys to correctly identify the source</a:t>
            </a:r>
          </a:p>
          <a:p>
            <a:r>
              <a:rPr lang="en-US" dirty="0" smtClean="0"/>
              <a:t>Current conventions driven to a large extent by the publishing model in effect through the end of the 20</a:t>
            </a:r>
            <a:r>
              <a:rPr lang="en-US" baseline="30000" dirty="0" smtClean="0"/>
              <a:t>th</a:t>
            </a:r>
            <a:r>
              <a:rPr lang="en-US" dirty="0" smtClean="0"/>
              <a:t> century (see also Margo Anderson’s Session 1 on data publishing)</a:t>
            </a:r>
            <a:endParaRPr lang="en-US" dirty="0"/>
          </a:p>
        </p:txBody>
      </p:sp>
      <p:sp>
        <p:nvSpPr>
          <p:cNvPr id="4" name="Date Placeholder 3"/>
          <p:cNvSpPr>
            <a:spLocks noGrp="1"/>
          </p:cNvSpPr>
          <p:nvPr>
            <p:ph type="dt" sz="half" idx="10"/>
          </p:nvPr>
        </p:nvSpPr>
        <p:spPr/>
        <p:txBody>
          <a:bodyPr/>
          <a:lstStyle/>
          <a:p>
            <a:r>
              <a:rPr lang="en-US" smtClean="0"/>
              <a:t>3/11/2013</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47</a:t>
            </a:fld>
            <a:endParaRPr lang="en-US"/>
          </a:p>
        </p:txBody>
      </p:sp>
    </p:spTree>
    <p:extLst>
      <p:ext uri="{BB962C8B-B14F-4D97-AF65-F5344CB8AC3E}">
        <p14:creationId xmlns:p14="http://schemas.microsoft.com/office/powerpoint/2010/main" val="383650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a:t>
            </a:r>
            <a:br>
              <a:rPr lang="en-US" dirty="0" smtClean="0"/>
            </a:br>
            <a:r>
              <a:rPr lang="en-US" sz="1200" dirty="0"/>
              <a:t>Based on and using images from </a:t>
            </a:r>
            <a:r>
              <a:rPr lang="en-US" sz="1200" dirty="0">
                <a:hlinkClick r:id="rId2"/>
              </a:rPr>
              <a:t>http://bcs.bedfordstmartins.com/resdoc5e/RES5e_ch09_s1-0002.html</a:t>
            </a:r>
            <a:r>
              <a:rPr lang="en-US" sz="1200" dirty="0"/>
              <a:t> (2013-03-08)</a:t>
            </a:r>
          </a:p>
        </p:txBody>
      </p:sp>
      <p:pic>
        <p:nvPicPr>
          <p:cNvPr id="15" name="Content Placeholder 1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311382" y="2023904"/>
            <a:ext cx="5569237" cy="1242060"/>
          </a:xfrm>
        </p:spPr>
      </p:pic>
      <p:pic>
        <p:nvPicPr>
          <p:cNvPr id="16" name="Content Placeholder 1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005018" y="3872230"/>
            <a:ext cx="6181962" cy="1372130"/>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48</a:t>
            </a:fld>
            <a:endParaRPr lang="en-US"/>
          </a:p>
        </p:txBody>
      </p:sp>
    </p:spTree>
    <p:extLst>
      <p:ext uri="{BB962C8B-B14F-4D97-AF65-F5344CB8AC3E}">
        <p14:creationId xmlns:p14="http://schemas.microsoft.com/office/powerpoint/2010/main" val="806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a:t>
            </a:r>
            <a:br>
              <a:rPr lang="en-US" dirty="0" smtClean="0"/>
            </a:br>
            <a:r>
              <a:rPr lang="en-US" sz="1200" dirty="0"/>
              <a:t>Based on and using images from </a:t>
            </a:r>
            <a:r>
              <a:rPr lang="en-US" sz="1200" dirty="0">
                <a:hlinkClick r:id="rId2"/>
              </a:rPr>
              <a:t>http://bcs.bedfordstmartins.com/resdoc5e/RES5e_ch09_s1-0002.html</a:t>
            </a:r>
            <a:r>
              <a:rPr lang="en-US" sz="1200" dirty="0"/>
              <a:t> (2013-03-08)</a:t>
            </a:r>
          </a:p>
        </p:txBody>
      </p:sp>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124201" y="2057400"/>
            <a:ext cx="5864655" cy="1223640"/>
          </a:xfrm>
        </p:spPr>
      </p:pic>
      <p:pic>
        <p:nvPicPr>
          <p:cNvPr id="11" name="Content Placeholder 10"/>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443460" y="3920802"/>
            <a:ext cx="5305080" cy="1740890"/>
          </a:xfrm>
        </p:spPr>
      </p:pic>
      <p:sp>
        <p:nvSpPr>
          <p:cNvPr id="12" name="TextBox 11"/>
          <p:cNvSpPr txBox="1"/>
          <p:nvPr/>
        </p:nvSpPr>
        <p:spPr>
          <a:xfrm>
            <a:off x="3810000" y="1600200"/>
            <a:ext cx="4876800" cy="369332"/>
          </a:xfrm>
          <a:prstGeom prst="rect">
            <a:avLst/>
          </a:prstGeom>
          <a:noFill/>
        </p:spPr>
        <p:txBody>
          <a:bodyPr wrap="square" rtlCol="0">
            <a:spAutoFit/>
          </a:bodyPr>
          <a:lstStyle/>
          <a:p>
            <a:r>
              <a:rPr lang="en-US" dirty="0"/>
              <a:t>Declining uniqueness:</a:t>
            </a:r>
          </a:p>
        </p:txBody>
      </p:sp>
      <p:sp>
        <p:nvSpPr>
          <p:cNvPr id="13" name="TextBox 12"/>
          <p:cNvSpPr txBox="1"/>
          <p:nvPr/>
        </p:nvSpPr>
        <p:spPr>
          <a:xfrm>
            <a:off x="3810000" y="3581400"/>
            <a:ext cx="4572000" cy="369332"/>
          </a:xfrm>
          <a:prstGeom prst="rect">
            <a:avLst/>
          </a:prstGeom>
          <a:noFill/>
        </p:spPr>
        <p:txBody>
          <a:bodyPr wrap="square" rtlCol="0">
            <a:spAutoFit/>
          </a:bodyPr>
          <a:lstStyle/>
          <a:p>
            <a:r>
              <a:rPr lang="en-US" dirty="0"/>
              <a:t>Online documents:</a:t>
            </a:r>
          </a:p>
        </p:txBody>
      </p:sp>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49</a:t>
            </a:fld>
            <a:endParaRPr lang="en-US"/>
          </a:p>
        </p:txBody>
      </p:sp>
    </p:spTree>
    <p:extLst>
      <p:ext uri="{BB962C8B-B14F-4D97-AF65-F5344CB8AC3E}">
        <p14:creationId xmlns:p14="http://schemas.microsoft.com/office/powerpoint/2010/main" val="4988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OSC (2015) Replication Exercises</a:t>
            </a:r>
            <a:endParaRPr lang="en-US" dirty="0"/>
          </a:p>
        </p:txBody>
      </p:sp>
      <p:sp>
        <p:nvSpPr>
          <p:cNvPr id="3" name="Content Placeholder 2"/>
          <p:cNvSpPr>
            <a:spLocks noGrp="1"/>
          </p:cNvSpPr>
          <p:nvPr>
            <p:ph idx="1"/>
          </p:nvPr>
        </p:nvSpPr>
        <p:spPr/>
        <p:txBody>
          <a:bodyPr>
            <a:normAutofit/>
          </a:bodyPr>
          <a:lstStyle/>
          <a:p>
            <a:pPr marL="800100" lvl="2" indent="0" algn="ctr">
              <a:buNone/>
            </a:pPr>
            <a:endParaRPr lang="en-US" dirty="0" smtClean="0"/>
          </a:p>
          <a:p>
            <a:pPr marL="800100" lvl="2" indent="0" algn="ctr">
              <a:buNone/>
            </a:pPr>
            <a:endParaRPr lang="en-US" dirty="0"/>
          </a:p>
          <a:p>
            <a:pPr marL="800100" lvl="2" indent="0" algn="ctr">
              <a:buNone/>
            </a:pPr>
            <a:r>
              <a:rPr lang="en-US" dirty="0" smtClean="0"/>
              <a:t>(</a:t>
            </a:r>
            <a:r>
              <a:rPr lang="en-US" dirty="0"/>
              <a:t>100 studies)</a:t>
            </a:r>
            <a:endParaRPr lang="en-US" dirty="0" smtClean="0"/>
          </a:p>
          <a:p>
            <a:pPr marL="800100" lvl="2" indent="0">
              <a:buNone/>
            </a:pPr>
            <a:endParaRPr lang="en-US" dirty="0"/>
          </a:p>
          <a:p>
            <a:pPr marL="800100" lvl="2" indent="0" algn="ctr">
              <a:buNone/>
            </a:pPr>
            <a:r>
              <a:rPr lang="en-US" dirty="0" smtClean="0"/>
              <a:t>“</a:t>
            </a:r>
            <a:r>
              <a:rPr lang="en-US" i="1" dirty="0"/>
              <a:t>one-third to </a:t>
            </a:r>
            <a:r>
              <a:rPr lang="en-US" b="1" i="1" u="sng" dirty="0"/>
              <a:t>one-half</a:t>
            </a:r>
            <a:r>
              <a:rPr lang="en-US" i="1" dirty="0"/>
              <a:t> of the original findings were also observed in the replication </a:t>
            </a:r>
            <a:r>
              <a:rPr lang="en-US" i="1" dirty="0" smtClean="0"/>
              <a:t>study</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5</a:t>
            </a:fld>
            <a:endParaRPr lang="en-US"/>
          </a:p>
        </p:txBody>
      </p:sp>
    </p:spTree>
    <p:extLst>
      <p:ext uri="{BB962C8B-B14F-4D97-AF65-F5344CB8AC3E}">
        <p14:creationId xmlns:p14="http://schemas.microsoft.com/office/powerpoint/2010/main" val="228843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a:hlinkClick r:id="rId2"/>
              </a:rPr>
              <a:t>URL </a:t>
            </a:r>
            <a:r>
              <a:rPr lang="en-US" dirty="0"/>
              <a:t>(Uniform Resource Locator or Web address) </a:t>
            </a:r>
            <a:r>
              <a:rPr lang="en-US" dirty="0" smtClean="0"/>
              <a:t> may be temporary, may not </a:t>
            </a:r>
            <a:r>
              <a:rPr lang="en-US" dirty="0"/>
              <a:t>function </a:t>
            </a:r>
            <a:r>
              <a:rPr lang="en-US" dirty="0" smtClean="0"/>
              <a:t>in the near or far future</a:t>
            </a:r>
          </a:p>
          <a:p>
            <a:r>
              <a:rPr lang="en-US" dirty="0" smtClean="0"/>
              <a:t>Links </a:t>
            </a:r>
            <a:r>
              <a:rPr lang="en-US" dirty="0"/>
              <a:t>designated as </a:t>
            </a:r>
            <a:r>
              <a:rPr lang="en-US" dirty="0" smtClean="0"/>
              <a:t>“permanent”, “persistent” </a:t>
            </a:r>
            <a:r>
              <a:rPr lang="en-US" dirty="0"/>
              <a:t>or </a:t>
            </a:r>
            <a:r>
              <a:rPr lang="en-US" dirty="0" smtClean="0"/>
              <a:t>“stable” </a:t>
            </a:r>
            <a:r>
              <a:rPr lang="en-US" dirty="0"/>
              <a:t>are designed specifically to remain active and useable over time</a:t>
            </a:r>
            <a:r>
              <a:rPr lang="en-US" dirty="0" smtClean="0"/>
              <a:t>.</a:t>
            </a:r>
            <a:endParaRPr lang="en-US" dirty="0"/>
          </a:p>
          <a:p>
            <a:r>
              <a:rPr lang="en-US" dirty="0" smtClean="0"/>
              <a:t>Permanent links</a:t>
            </a:r>
            <a:endParaRPr lang="en-US" dirty="0"/>
          </a:p>
          <a:p>
            <a:pPr lvl="1"/>
            <a:r>
              <a:rPr lang="en-US" dirty="0">
                <a:hlinkClick r:id="rId3"/>
              </a:rPr>
              <a:t>Digital Object Identifier </a:t>
            </a:r>
            <a:r>
              <a:rPr lang="en-US" dirty="0"/>
              <a:t>(DOIs</a:t>
            </a:r>
            <a:r>
              <a:rPr lang="en-US" dirty="0" smtClean="0"/>
              <a:t>) (more formally: </a:t>
            </a:r>
            <a:r>
              <a:rPr lang="en-US" dirty="0" smtClean="0">
                <a:hlinkClick r:id="rId4"/>
              </a:rPr>
              <a:t>Handle System</a:t>
            </a:r>
            <a:r>
              <a:rPr lang="en-US" dirty="0" smtClean="0"/>
              <a:t>)</a:t>
            </a:r>
          </a:p>
          <a:p>
            <a:pPr lvl="2"/>
            <a:r>
              <a:rPr lang="en-US" dirty="0"/>
              <a:t>actionable, interoperable, </a:t>
            </a:r>
            <a:r>
              <a:rPr lang="en-US" b="1" u="sng" dirty="0"/>
              <a:t>persistent</a:t>
            </a:r>
            <a:r>
              <a:rPr lang="en-US" dirty="0"/>
              <a:t> link</a:t>
            </a:r>
          </a:p>
          <a:p>
            <a:pPr lvl="1"/>
            <a:r>
              <a:rPr lang="en-US" dirty="0" smtClean="0"/>
              <a:t>Other </a:t>
            </a:r>
            <a:r>
              <a:rPr lang="en-US" dirty="0"/>
              <a:t>Types of Permanent </a:t>
            </a:r>
            <a:r>
              <a:rPr lang="en-US" dirty="0" smtClean="0"/>
              <a:t>Links</a:t>
            </a:r>
          </a:p>
          <a:p>
            <a:pPr lvl="2"/>
            <a:r>
              <a:rPr lang="en-US" dirty="0" smtClean="0"/>
              <a:t>JSTOR (old)</a:t>
            </a:r>
          </a:p>
          <a:p>
            <a:pPr lvl="2"/>
            <a:r>
              <a:rPr lang="en-US" dirty="0" smtClean="0"/>
              <a:t>EBSCO</a:t>
            </a:r>
          </a:p>
          <a:p>
            <a:pPr lvl="2"/>
            <a:endParaRPr lang="en-US" dirty="0"/>
          </a:p>
          <a:p>
            <a:pPr marL="914400" lvl="2" indent="0">
              <a:buNone/>
            </a:pPr>
            <a:endParaRPr lang="en-US" dirty="0" smtClean="0"/>
          </a:p>
          <a:p>
            <a:pPr marL="0" indent="0" algn="r">
              <a:buNone/>
            </a:pPr>
            <a:r>
              <a:rPr lang="en-US" sz="1500" dirty="0"/>
              <a:t>Adapted from </a:t>
            </a:r>
            <a:r>
              <a:rPr lang="en-US" sz="1500" dirty="0">
                <a:hlinkClick r:id="rId5"/>
              </a:rPr>
              <a:t>http://library.concordia.ca/services/users/faculty/permanentlinks.php</a:t>
            </a:r>
            <a:r>
              <a:rPr lang="en-US" sz="1500" dirty="0"/>
              <a:t> </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50</a:t>
            </a:fld>
            <a:endParaRPr lang="en-US"/>
          </a:p>
        </p:txBody>
      </p:sp>
    </p:spTree>
    <p:extLst>
      <p:ext uri="{BB962C8B-B14F-4D97-AF65-F5344CB8AC3E}">
        <p14:creationId xmlns:p14="http://schemas.microsoft.com/office/powerpoint/2010/main" val="48980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7198" y="533401"/>
            <a:ext cx="7797605" cy="5516563"/>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51</a:t>
            </a:fld>
            <a:endParaRPr lang="en-US"/>
          </a:p>
        </p:txBody>
      </p:sp>
    </p:spTree>
    <p:extLst>
      <p:ext uri="{BB962C8B-B14F-4D97-AF65-F5344CB8AC3E}">
        <p14:creationId xmlns:p14="http://schemas.microsoft.com/office/powerpoint/2010/main" val="2786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533400"/>
            <a:ext cx="7070614" cy="5556532"/>
          </a:xfrm>
        </p:spPr>
      </p:pic>
      <p:pic>
        <p:nvPicPr>
          <p:cNvPr id="2050" name="Picture 2" descr="Z:\Home\Dropbox\JohnLars\INFO7470\2013\Session 7\abowd-vilhuber-block-2-isb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3663950"/>
            <a:ext cx="3200401" cy="762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Z:\Home\Dropbox\JohnLars\INFO7470\2013\Session 7\abowd-vilhuber-block-2-nam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00" y="1143000"/>
            <a:ext cx="3733801" cy="20193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Z:\Home\Dropbox\JohnLars\INFO7470\2013\Session 7\abowd-vilhuber-block-2-iss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6649" y="4072082"/>
            <a:ext cx="3365500" cy="21971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descr="Z:\Home\Dropbox\JohnLars\INFO7470\2013\Session 7\abowd-vilhuber-block-2-do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6649" y="3262746"/>
            <a:ext cx="3124200" cy="7239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52</a:t>
            </a:fld>
            <a:endParaRPr lang="en-US"/>
          </a:p>
        </p:txBody>
      </p:sp>
    </p:spTree>
    <p:extLst>
      <p:ext uri="{BB962C8B-B14F-4D97-AF65-F5344CB8AC3E}">
        <p14:creationId xmlns:p14="http://schemas.microsoft.com/office/powerpoint/2010/main" val="291728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p:cTn id="7" dur="500" fill="hold"/>
                                        <p:tgtEl>
                                          <p:spTgt spid="2051"/>
                                        </p:tgtEl>
                                        <p:attrNameLst>
                                          <p:attrName>ppt_w</p:attrName>
                                        </p:attrNameLst>
                                      </p:cBhvr>
                                      <p:tavLst>
                                        <p:tav tm="0">
                                          <p:val>
                                            <p:fltVal val="0"/>
                                          </p:val>
                                        </p:tav>
                                        <p:tav tm="100000">
                                          <p:val>
                                            <p:strVal val="#ppt_w"/>
                                          </p:val>
                                        </p:tav>
                                      </p:tavLst>
                                    </p:anim>
                                    <p:anim calcmode="lin" valueType="num">
                                      <p:cBhvr>
                                        <p:cTn id="8" dur="500" fill="hold"/>
                                        <p:tgtEl>
                                          <p:spTgt spid="2051"/>
                                        </p:tgtEl>
                                        <p:attrNameLst>
                                          <p:attrName>ppt_h</p:attrName>
                                        </p:attrNameLst>
                                      </p:cBhvr>
                                      <p:tavLst>
                                        <p:tav tm="0">
                                          <p:val>
                                            <p:fltVal val="0"/>
                                          </p:val>
                                        </p:tav>
                                        <p:tav tm="100000">
                                          <p:val>
                                            <p:strVal val="#ppt_h"/>
                                          </p:val>
                                        </p:tav>
                                      </p:tavLst>
                                    </p:anim>
                                    <p:animEffect transition="in" filter="fade">
                                      <p:cBhvr>
                                        <p:cTn id="9" dur="500"/>
                                        <p:tgtEl>
                                          <p:spTgt spid="2051"/>
                                        </p:tgtEl>
                                      </p:cBhvr>
                                    </p:animEffect>
                                  </p:childTnLst>
                                  <p:subTnLst>
                                    <p:set>
                                      <p:cBhvr override="childStyle">
                                        <p:cTn dur="1" fill="hold" display="0" masterRel="nextClick" afterEffect="1"/>
                                        <p:tgtEl>
                                          <p:spTgt spid="2051"/>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p:cTn id="14" dur="500" fill="hold"/>
                                        <p:tgtEl>
                                          <p:spTgt spid="2050"/>
                                        </p:tgtEl>
                                        <p:attrNameLst>
                                          <p:attrName>ppt_w</p:attrName>
                                        </p:attrNameLst>
                                      </p:cBhvr>
                                      <p:tavLst>
                                        <p:tav tm="0">
                                          <p:val>
                                            <p:fltVal val="0"/>
                                          </p:val>
                                        </p:tav>
                                        <p:tav tm="100000">
                                          <p:val>
                                            <p:strVal val="#ppt_w"/>
                                          </p:val>
                                        </p:tav>
                                      </p:tavLst>
                                    </p:anim>
                                    <p:anim calcmode="lin" valueType="num">
                                      <p:cBhvr>
                                        <p:cTn id="15" dur="500" fill="hold"/>
                                        <p:tgtEl>
                                          <p:spTgt spid="2050"/>
                                        </p:tgtEl>
                                        <p:attrNameLst>
                                          <p:attrName>ppt_h</p:attrName>
                                        </p:attrNameLst>
                                      </p:cBhvr>
                                      <p:tavLst>
                                        <p:tav tm="0">
                                          <p:val>
                                            <p:fltVal val="0"/>
                                          </p:val>
                                        </p:tav>
                                        <p:tav tm="100000">
                                          <p:val>
                                            <p:strVal val="#ppt_h"/>
                                          </p:val>
                                        </p:tav>
                                      </p:tavLst>
                                    </p:anim>
                                    <p:animEffect transition="in" filter="fade">
                                      <p:cBhvr>
                                        <p:cTn id="16" dur="500"/>
                                        <p:tgtEl>
                                          <p:spTgt spid="2050"/>
                                        </p:tgtEl>
                                      </p:cBhvr>
                                    </p:animEffect>
                                  </p:childTnLst>
                                  <p:subTnLst>
                                    <p:set>
                                      <p:cBhvr override="childStyle">
                                        <p:cTn dur="1" fill="hold" display="0" masterRel="nextClick" afterEffect="1"/>
                                        <p:tgtEl>
                                          <p:spTgt spid="205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 calcmode="lin" valueType="num">
                                      <p:cBhvr>
                                        <p:cTn id="21" dur="500" fill="hold"/>
                                        <p:tgtEl>
                                          <p:spTgt spid="2052"/>
                                        </p:tgtEl>
                                        <p:attrNameLst>
                                          <p:attrName>ppt_w</p:attrName>
                                        </p:attrNameLst>
                                      </p:cBhvr>
                                      <p:tavLst>
                                        <p:tav tm="0">
                                          <p:val>
                                            <p:fltVal val="0"/>
                                          </p:val>
                                        </p:tav>
                                        <p:tav tm="100000">
                                          <p:val>
                                            <p:strVal val="#ppt_w"/>
                                          </p:val>
                                        </p:tav>
                                      </p:tavLst>
                                    </p:anim>
                                    <p:anim calcmode="lin" valueType="num">
                                      <p:cBhvr>
                                        <p:cTn id="22" dur="500" fill="hold"/>
                                        <p:tgtEl>
                                          <p:spTgt spid="2052"/>
                                        </p:tgtEl>
                                        <p:attrNameLst>
                                          <p:attrName>ppt_h</p:attrName>
                                        </p:attrNameLst>
                                      </p:cBhvr>
                                      <p:tavLst>
                                        <p:tav tm="0">
                                          <p:val>
                                            <p:fltVal val="0"/>
                                          </p:val>
                                        </p:tav>
                                        <p:tav tm="100000">
                                          <p:val>
                                            <p:strVal val="#ppt_h"/>
                                          </p:val>
                                        </p:tav>
                                      </p:tavLst>
                                    </p:anim>
                                    <p:animEffect transition="in" filter="fade">
                                      <p:cBhvr>
                                        <p:cTn id="23" dur="500"/>
                                        <p:tgtEl>
                                          <p:spTgt spid="2052"/>
                                        </p:tgtEl>
                                      </p:cBhvr>
                                    </p:animEffect>
                                  </p:childTnLst>
                                  <p:subTnLst>
                                    <p:set>
                                      <p:cBhvr override="childStyle">
                                        <p:cTn dur="1" fill="hold" display="0" masterRel="nextClick" afterEffect="1"/>
                                        <p:tgtEl>
                                          <p:spTgt spid="205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053"/>
                                        </p:tgtEl>
                                        <p:attrNameLst>
                                          <p:attrName>style.visibility</p:attrName>
                                        </p:attrNameLst>
                                      </p:cBhvr>
                                      <p:to>
                                        <p:strVal val="visible"/>
                                      </p:to>
                                    </p:set>
                                    <p:anim calcmode="lin" valueType="num">
                                      <p:cBhvr>
                                        <p:cTn id="28" dur="500" fill="hold"/>
                                        <p:tgtEl>
                                          <p:spTgt spid="2053"/>
                                        </p:tgtEl>
                                        <p:attrNameLst>
                                          <p:attrName>ppt_w</p:attrName>
                                        </p:attrNameLst>
                                      </p:cBhvr>
                                      <p:tavLst>
                                        <p:tav tm="0">
                                          <p:val>
                                            <p:fltVal val="0"/>
                                          </p:val>
                                        </p:tav>
                                        <p:tav tm="100000">
                                          <p:val>
                                            <p:strVal val="#ppt_w"/>
                                          </p:val>
                                        </p:tav>
                                      </p:tavLst>
                                    </p:anim>
                                    <p:anim calcmode="lin" valueType="num">
                                      <p:cBhvr>
                                        <p:cTn id="29" dur="500" fill="hold"/>
                                        <p:tgtEl>
                                          <p:spTgt spid="2053"/>
                                        </p:tgtEl>
                                        <p:attrNameLst>
                                          <p:attrName>ppt_h</p:attrName>
                                        </p:attrNameLst>
                                      </p:cBhvr>
                                      <p:tavLst>
                                        <p:tav tm="0">
                                          <p:val>
                                            <p:fltVal val="0"/>
                                          </p:val>
                                        </p:tav>
                                        <p:tav tm="100000">
                                          <p:val>
                                            <p:strVal val="#ppt_h"/>
                                          </p:val>
                                        </p:tav>
                                      </p:tavLst>
                                    </p:anim>
                                    <p:animEffect transition="in" filter="fade">
                                      <p:cBhvr>
                                        <p:cTn id="30" dur="500"/>
                                        <p:tgtEl>
                                          <p:spTgt spid="2053"/>
                                        </p:tgtEl>
                                      </p:cBhvr>
                                    </p:animEffect>
                                  </p:childTnLst>
                                  <p:subTnLst>
                                    <p:set>
                                      <p:cBhvr override="childStyle">
                                        <p:cTn dur="1" fill="hold" display="0" masterRel="nextClick" afterEffect="1"/>
                                        <p:tgtEl>
                                          <p:spTgt spid="205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 in References</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19350" y="3554571"/>
            <a:ext cx="3162300" cy="617220"/>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76600" y="1143001"/>
            <a:ext cx="5638800" cy="3778249"/>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53</a:t>
            </a:fld>
            <a:endParaRPr lang="en-US"/>
          </a:p>
        </p:txBody>
      </p:sp>
    </p:spTree>
    <p:extLst>
      <p:ext uri="{BB962C8B-B14F-4D97-AF65-F5344CB8AC3E}">
        <p14:creationId xmlns:p14="http://schemas.microsoft.com/office/powerpoint/2010/main" val="368985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Up to Here …</a:t>
            </a:r>
            <a:endParaRPr lang="en-US" dirty="0"/>
          </a:p>
        </p:txBody>
      </p:sp>
      <p:sp>
        <p:nvSpPr>
          <p:cNvPr id="9" name="Content Placeholder 8"/>
          <p:cNvSpPr>
            <a:spLocks noGrp="1"/>
          </p:cNvSpPr>
          <p:nvPr>
            <p:ph idx="1"/>
          </p:nvPr>
        </p:nvSpPr>
        <p:spPr/>
        <p:txBody>
          <a:bodyPr/>
          <a:lstStyle/>
          <a:p>
            <a:r>
              <a:rPr lang="en-US" dirty="0" smtClean="0"/>
              <a:t>… nothing new, or mostly</a:t>
            </a:r>
          </a:p>
          <a:p>
            <a:r>
              <a:rPr lang="en-US" dirty="0" smtClean="0"/>
              <a:t>Starting in 5</a:t>
            </a:r>
            <a:r>
              <a:rPr lang="en-US" baseline="30000" dirty="0" smtClean="0"/>
              <a:t>th</a:t>
            </a:r>
            <a:r>
              <a:rPr lang="en-US" dirty="0" smtClean="0"/>
              <a:t> grade, we’ve been thoroughly trained in citing our “sources” </a:t>
            </a:r>
          </a:p>
          <a:p>
            <a:r>
              <a:rPr lang="en-US" dirty="0" smtClean="0"/>
              <a:t>Or have we?</a:t>
            </a:r>
            <a:endParaRPr lang="en-US" dirty="0"/>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54</a:t>
            </a:fld>
            <a:endParaRPr lang="en-US"/>
          </a:p>
        </p:txBody>
      </p:sp>
    </p:spTree>
    <p:extLst>
      <p:ext uri="{BB962C8B-B14F-4D97-AF65-F5344CB8AC3E}">
        <p14:creationId xmlns:p14="http://schemas.microsoft.com/office/powerpoint/2010/main" val="36077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50661"/>
            <a:ext cx="8229600" cy="1143000"/>
          </a:xfrm>
        </p:spPr>
        <p:txBody>
          <a:bodyPr/>
          <a:lstStyle/>
          <a:p>
            <a:r>
              <a:rPr lang="en-US" dirty="0" smtClean="0"/>
              <a:t>Improvements</a:t>
            </a:r>
            <a:endParaRPr lang="en-US" dirty="0"/>
          </a:p>
        </p:txBody>
      </p:sp>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55</a:t>
            </a:fld>
            <a:endParaRPr lang="en-US"/>
          </a:p>
        </p:txBody>
      </p:sp>
    </p:spTree>
    <p:extLst>
      <p:ext uri="{BB962C8B-B14F-4D97-AF65-F5344CB8AC3E}">
        <p14:creationId xmlns:p14="http://schemas.microsoft.com/office/powerpoint/2010/main" val="37994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usa.ipums.org/usa/cite.shtml</a:t>
            </a:r>
            <a:r>
              <a:rPr lang="en-US" dirty="0" smtClean="0"/>
              <a:t> </a:t>
            </a:r>
            <a:endParaRPr lang="en-US" dirty="0"/>
          </a:p>
        </p:txBody>
      </p:sp>
      <p:pic>
        <p:nvPicPr>
          <p:cNvPr id="6146" name="Picture 2" descr="Z:\Home\Dropbox\JohnLars\INFO7470\2013\Session 7\ipum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47800"/>
            <a:ext cx="7988300" cy="504238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56</a:t>
            </a:fld>
            <a:endParaRPr lang="en-US"/>
          </a:p>
        </p:txBody>
      </p:sp>
    </p:spTree>
    <p:extLst>
      <p:ext uri="{BB962C8B-B14F-4D97-AF65-F5344CB8AC3E}">
        <p14:creationId xmlns:p14="http://schemas.microsoft.com/office/powerpoint/2010/main" val="386376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lstStyle/>
          <a:p>
            <a:endParaRPr lang="en-US"/>
          </a:p>
        </p:txBody>
      </p:sp>
      <p:pic>
        <p:nvPicPr>
          <p:cNvPr id="7170" name="Picture 2" descr="Z:\Home\Dropbox\JohnLars\INFO7470\2013\Session 7\icps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8787215" cy="42672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3962400" y="4572000"/>
            <a:ext cx="1752600" cy="304800"/>
          </a:xfrm>
          <a:prstGeom prst="rect">
            <a:avLst/>
          </a:prstGeom>
          <a:noFill/>
          <a:ln w="25400">
            <a:solidFill>
              <a:srgbClr val="FFC000"/>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29302" y="4424082"/>
            <a:ext cx="1333499" cy="304800"/>
          </a:xfrm>
          <a:prstGeom prst="rect">
            <a:avLst/>
          </a:prstGeom>
          <a:noFill/>
          <a:ln w="25400">
            <a:solidFill>
              <a:srgbClr val="FFC000"/>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10" name="Slide Number Placeholder 9"/>
          <p:cNvSpPr>
            <a:spLocks noGrp="1"/>
          </p:cNvSpPr>
          <p:nvPr>
            <p:ph type="sldNum" sz="quarter" idx="12"/>
          </p:nvPr>
        </p:nvSpPr>
        <p:spPr/>
        <p:txBody>
          <a:bodyPr/>
          <a:lstStyle/>
          <a:p>
            <a:fld id="{BBFE1B04-F06B-446A-A5F6-C86870B512CC}" type="slidenum">
              <a:rPr lang="en-US" smtClean="0"/>
              <a:t>57</a:t>
            </a:fld>
            <a:endParaRPr lang="en-US"/>
          </a:p>
        </p:txBody>
      </p:sp>
    </p:spTree>
    <p:extLst>
      <p:ext uri="{BB962C8B-B14F-4D97-AF65-F5344CB8AC3E}">
        <p14:creationId xmlns:p14="http://schemas.microsoft.com/office/powerpoint/2010/main" val="396304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These Are the Easy Cases</a:t>
            </a:r>
            <a:endParaRPr lang="en-US" dirty="0"/>
          </a:p>
        </p:txBody>
      </p:sp>
      <p:sp>
        <p:nvSpPr>
          <p:cNvPr id="3" name="Content Placeholder 2"/>
          <p:cNvSpPr>
            <a:spLocks noGrp="1"/>
          </p:cNvSpPr>
          <p:nvPr>
            <p:ph idx="1"/>
          </p:nvPr>
        </p:nvSpPr>
        <p:spPr/>
        <p:txBody>
          <a:bodyPr>
            <a:normAutofit/>
          </a:bodyPr>
          <a:lstStyle/>
          <a:p>
            <a:r>
              <a:rPr lang="en-US" dirty="0" smtClean="0"/>
              <a:t>NLSY, IPUMS-USA, ICPSR data</a:t>
            </a:r>
          </a:p>
          <a:p>
            <a:pPr lvl="1"/>
            <a:r>
              <a:rPr lang="en-US" dirty="0" smtClean="0"/>
              <a:t>Public-use datasets or</a:t>
            </a:r>
          </a:p>
          <a:p>
            <a:pPr lvl="1"/>
            <a:r>
              <a:rPr lang="en-US" dirty="0" smtClean="0"/>
              <a:t>Data distributor is also </a:t>
            </a:r>
            <a:r>
              <a:rPr lang="en-US" i="1" u="sng" dirty="0" smtClean="0"/>
              <a:t>data custodian</a:t>
            </a:r>
            <a:r>
              <a:rPr lang="en-US" dirty="0" smtClean="0"/>
              <a:t> – guarantees availability of the data</a:t>
            </a:r>
          </a:p>
          <a:p>
            <a:r>
              <a:rPr lang="en-US" dirty="0" smtClean="0"/>
              <a:t>Many other public-use datasets</a:t>
            </a:r>
          </a:p>
          <a:p>
            <a:pPr lvl="1"/>
            <a:r>
              <a:rPr lang="en-US" dirty="0" smtClean="0"/>
              <a:t>Quarterly Census of Employment and Wages – no (can be defined by latest date on file, but not officially defined)</a:t>
            </a:r>
          </a:p>
          <a:p>
            <a:pPr lvl="1"/>
            <a:r>
              <a:rPr lang="en-US" dirty="0" smtClean="0"/>
              <a:t>Quarterly Workforce Indicators – version.txt, but hidden</a:t>
            </a:r>
          </a:p>
          <a:p>
            <a:pPr lvl="1"/>
            <a:r>
              <a:rPr lang="en-US" dirty="0" smtClean="0"/>
              <a:t>Business Dynamics Statistics – “yearly” releases (two listed, in fact three)</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58</a:t>
            </a:fld>
            <a:endParaRPr lang="en-US"/>
          </a:p>
        </p:txBody>
      </p:sp>
    </p:spTree>
    <p:extLst>
      <p:ext uri="{BB962C8B-B14F-4D97-AF65-F5344CB8AC3E}">
        <p14:creationId xmlns:p14="http://schemas.microsoft.com/office/powerpoint/2010/main" val="80833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Collected by Researcher</a:t>
            </a:r>
            <a:endParaRPr lang="en-US" dirty="0"/>
          </a:p>
        </p:txBody>
      </p:sp>
      <p:sp>
        <p:nvSpPr>
          <p:cNvPr id="3" name="Content Placeholder 2"/>
          <p:cNvSpPr>
            <a:spLocks noGrp="1"/>
          </p:cNvSpPr>
          <p:nvPr>
            <p:ph idx="1"/>
          </p:nvPr>
        </p:nvSpPr>
        <p:spPr/>
        <p:txBody>
          <a:bodyPr>
            <a:normAutofit/>
          </a:bodyPr>
          <a:lstStyle/>
          <a:p>
            <a:r>
              <a:rPr lang="en-US" dirty="0" smtClean="0"/>
              <a:t>Used to be problematic</a:t>
            </a:r>
          </a:p>
          <a:p>
            <a:r>
              <a:rPr lang="en-US" dirty="0" smtClean="0"/>
              <a:t>Newer methods allow for proper curation (ICPSR, </a:t>
            </a:r>
            <a:r>
              <a:rPr lang="en-US" dirty="0" err="1" smtClean="0"/>
              <a:t>openICPSR</a:t>
            </a:r>
            <a:r>
              <a:rPr lang="en-US" dirty="0" smtClean="0"/>
              <a:t>, Harvard </a:t>
            </a:r>
            <a:r>
              <a:rPr lang="en-US" dirty="0" err="1" smtClean="0"/>
              <a:t>Dataverse</a:t>
            </a:r>
            <a:r>
              <a:rPr lang="en-US" dirty="0" smtClean="0"/>
              <a:t>, certain libraries)</a:t>
            </a:r>
          </a:p>
          <a:p>
            <a:r>
              <a:rPr lang="en-US" dirty="0" smtClean="0"/>
              <a:t>See </a:t>
            </a:r>
            <a:r>
              <a:rPr lang="en-US" dirty="0"/>
              <a:t>example by </a:t>
            </a:r>
            <a:r>
              <a:rPr lang="en-US" dirty="0" err="1"/>
              <a:t>Gentzkow</a:t>
            </a:r>
            <a:r>
              <a:rPr lang="en-US" dirty="0"/>
              <a:t>, </a:t>
            </a:r>
            <a:r>
              <a:rPr lang="en-US" dirty="0" smtClean="0"/>
              <a:t>Shapiro</a:t>
            </a:r>
            <a:r>
              <a:rPr lang="en-US" dirty="0"/>
              <a:t>, and </a:t>
            </a:r>
            <a:r>
              <a:rPr lang="en-US" dirty="0" err="1" smtClean="0"/>
              <a:t>Sinkinson</a:t>
            </a:r>
            <a:r>
              <a:rPr lang="en-US" dirty="0" smtClean="0"/>
              <a:t> (2014)</a:t>
            </a:r>
          </a:p>
          <a:p>
            <a:pPr lvl="1"/>
            <a:r>
              <a:rPr lang="en-US" dirty="0" smtClean="0"/>
              <a:t>Archival data obtained idiosyncratically</a:t>
            </a:r>
          </a:p>
          <a:p>
            <a:pPr lvl="1"/>
            <a:r>
              <a:rPr lang="en-US" dirty="0" smtClean="0"/>
              <a:t>But deposited in an open location, with a clear reference (DOI)</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59</a:t>
            </a:fld>
            <a:endParaRPr lang="en-US"/>
          </a:p>
        </p:txBody>
      </p:sp>
    </p:spTree>
    <p:extLst>
      <p:ext uri="{BB962C8B-B14F-4D97-AF65-F5344CB8AC3E}">
        <p14:creationId xmlns:p14="http://schemas.microsoft.com/office/powerpoint/2010/main" val="380942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Replication Exercises</a:t>
            </a:r>
            <a:endParaRPr lang="en-US" dirty="0"/>
          </a:p>
        </p:txBody>
      </p:sp>
      <p:sp>
        <p:nvSpPr>
          <p:cNvPr id="3" name="Content Placeholder 2"/>
          <p:cNvSpPr>
            <a:spLocks noGrp="1"/>
          </p:cNvSpPr>
          <p:nvPr>
            <p:ph idx="1"/>
          </p:nvPr>
        </p:nvSpPr>
        <p:spPr/>
        <p:txBody>
          <a:bodyPr>
            <a:normAutofit/>
          </a:bodyPr>
          <a:lstStyle/>
          <a:p>
            <a:r>
              <a:rPr lang="en-US" dirty="0" smtClean="0"/>
              <a:t>Behavioral </a:t>
            </a:r>
            <a:r>
              <a:rPr lang="en-US" dirty="0"/>
              <a:t>economics: </a:t>
            </a:r>
            <a:endParaRPr lang="en-US" dirty="0" smtClean="0"/>
          </a:p>
          <a:p>
            <a:endParaRPr lang="en-US" dirty="0" smtClean="0"/>
          </a:p>
          <a:p>
            <a:pPr marL="400050" lvl="1" indent="0">
              <a:buNone/>
            </a:pPr>
            <a:r>
              <a:rPr lang="en-US" dirty="0" err="1" smtClean="0"/>
              <a:t>Camerer</a:t>
            </a:r>
            <a:r>
              <a:rPr lang="en-US" dirty="0" smtClean="0"/>
              <a:t> </a:t>
            </a:r>
            <a:r>
              <a:rPr lang="en-US" i="1" dirty="0" smtClean="0"/>
              <a:t>et al.</a:t>
            </a:r>
            <a:r>
              <a:rPr lang="en-US" dirty="0" smtClean="0"/>
              <a:t> (2016), “Evaluating </a:t>
            </a:r>
            <a:r>
              <a:rPr lang="en-US" dirty="0"/>
              <a:t>replicability of laboratory experiments in </a:t>
            </a:r>
            <a:r>
              <a:rPr lang="en-US" dirty="0" smtClean="0"/>
              <a:t>economics,” </a:t>
            </a:r>
            <a:r>
              <a:rPr lang="en-US" i="1" dirty="0" smtClean="0"/>
              <a:t>Science</a:t>
            </a:r>
            <a:r>
              <a:rPr lang="en-US" dirty="0" smtClean="0"/>
              <a:t>  </a:t>
            </a:r>
            <a:r>
              <a:rPr lang="en-US" dirty="0"/>
              <a:t>03 Mar </a:t>
            </a:r>
            <a:r>
              <a:rPr lang="en-US" dirty="0" smtClean="0"/>
              <a:t>2016, DOI</a:t>
            </a:r>
            <a:r>
              <a:rPr lang="en-US" dirty="0"/>
              <a:t>: </a:t>
            </a:r>
            <a:r>
              <a:rPr lang="en-US" dirty="0" smtClean="0"/>
              <a:t>10.1126/science.aaf0918:</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6</a:t>
            </a:fld>
            <a:endParaRPr lang="en-US"/>
          </a:p>
        </p:txBody>
      </p:sp>
    </p:spTree>
    <p:extLst>
      <p:ext uri="{BB962C8B-B14F-4D97-AF65-F5344CB8AC3E}">
        <p14:creationId xmlns:p14="http://schemas.microsoft.com/office/powerpoint/2010/main" val="361897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 to This Issue…</a:t>
            </a:r>
            <a:endParaRPr lang="en-US" dirty="0"/>
          </a:p>
        </p:txBody>
      </p:sp>
      <p:pic>
        <p:nvPicPr>
          <p:cNvPr id="9218" name="Picture 2" descr="Z:\Slow home\Textes\Papers\jma7\psd2012\text\Presentation\ChettySlid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513" y="1219200"/>
            <a:ext cx="6858000"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7543800" y="1828800"/>
            <a:ext cx="1502206" cy="369332"/>
          </a:xfrm>
          <a:prstGeom prst="rect">
            <a:avLst/>
          </a:prstGeom>
          <a:noFill/>
        </p:spPr>
        <p:txBody>
          <a:bodyPr wrap="none" rtlCol="0">
            <a:spAutoFit/>
          </a:bodyPr>
          <a:lstStyle/>
          <a:p>
            <a:r>
              <a:rPr lang="en-US" dirty="0"/>
              <a:t>(</a:t>
            </a:r>
            <a:r>
              <a:rPr lang="en-US" dirty="0" err="1"/>
              <a:t>Chetty</a:t>
            </a:r>
            <a:r>
              <a:rPr lang="en-US" dirty="0"/>
              <a:t>, 2012)</a:t>
            </a:r>
          </a:p>
        </p:txBody>
      </p:sp>
      <p:sp>
        <p:nvSpPr>
          <p:cNvPr id="6" name="Footer Placeholder 5"/>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60</a:t>
            </a:fld>
            <a:endParaRPr lang="en-US"/>
          </a:p>
        </p:txBody>
      </p:sp>
    </p:spTree>
    <p:extLst>
      <p:ext uri="{BB962C8B-B14F-4D97-AF65-F5344CB8AC3E}">
        <p14:creationId xmlns:p14="http://schemas.microsoft.com/office/powerpoint/2010/main" val="351204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580" y="2819400"/>
            <a:ext cx="8229600" cy="1143000"/>
          </a:xfrm>
        </p:spPr>
        <p:txBody>
          <a:bodyPr>
            <a:normAutofit fontScale="90000"/>
          </a:bodyPr>
          <a:lstStyle/>
          <a:p>
            <a:r>
              <a:rPr lang="en-US" dirty="0" smtClean="0"/>
              <a:t>How Can We Cite Restricted-use Data?</a:t>
            </a:r>
            <a:endParaRPr lang="en-US" dirty="0"/>
          </a:p>
        </p:txBody>
      </p:sp>
      <p:sp>
        <p:nvSpPr>
          <p:cNvPr id="6" name="Footer Placeholder 5"/>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61</a:t>
            </a:fld>
            <a:endParaRPr lang="en-US"/>
          </a:p>
        </p:txBody>
      </p:sp>
    </p:spTree>
    <p:extLst>
      <p:ext uri="{BB962C8B-B14F-4D97-AF65-F5344CB8AC3E}">
        <p14:creationId xmlns:p14="http://schemas.microsoft.com/office/powerpoint/2010/main" val="401191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Restricted-use Data</a:t>
            </a:r>
            <a:endParaRPr lang="en-US" dirty="0"/>
          </a:p>
        </p:txBody>
      </p:sp>
      <p:sp>
        <p:nvSpPr>
          <p:cNvPr id="3" name="Content Placeholder 2"/>
          <p:cNvSpPr>
            <a:spLocks noGrp="1"/>
          </p:cNvSpPr>
          <p:nvPr>
            <p:ph idx="1"/>
          </p:nvPr>
        </p:nvSpPr>
        <p:spPr/>
        <p:txBody>
          <a:bodyPr>
            <a:normAutofit/>
          </a:bodyPr>
          <a:lstStyle/>
          <a:p>
            <a:r>
              <a:rPr lang="en-US" dirty="0" smtClean="0"/>
              <a:t>No current statistical agency has in place a way to uniquely cite data</a:t>
            </a:r>
          </a:p>
          <a:p>
            <a:r>
              <a:rPr lang="en-US" dirty="0" smtClean="0"/>
              <a:t>Black box of restricted-access data enclaves</a:t>
            </a:r>
          </a:p>
          <a:p>
            <a:r>
              <a:rPr lang="en-US" dirty="0" smtClean="0"/>
              <a:t>Worries about “leakage”  of confidential information</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62</a:t>
            </a:fld>
            <a:endParaRPr lang="en-US"/>
          </a:p>
        </p:txBody>
      </p:sp>
    </p:spTree>
    <p:extLst>
      <p:ext uri="{BB962C8B-B14F-4D97-AF65-F5344CB8AC3E}">
        <p14:creationId xmlns:p14="http://schemas.microsoft.com/office/powerpoint/2010/main" val="263146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Restricted-use Data</a:t>
            </a:r>
            <a:endParaRPr lang="en-US" dirty="0"/>
          </a:p>
        </p:txBody>
      </p:sp>
      <p:sp>
        <p:nvSpPr>
          <p:cNvPr id="3" name="Content Placeholder 2"/>
          <p:cNvSpPr>
            <a:spLocks noGrp="1"/>
          </p:cNvSpPr>
          <p:nvPr>
            <p:ph idx="1"/>
          </p:nvPr>
        </p:nvSpPr>
        <p:spPr/>
        <p:txBody>
          <a:bodyPr>
            <a:normAutofit/>
          </a:bodyPr>
          <a:lstStyle/>
          <a:p>
            <a:r>
              <a:rPr lang="en-US" dirty="0" smtClean="0"/>
              <a:t>Abowd, Kramarz, Margolis (1999)</a:t>
            </a:r>
          </a:p>
          <a:p>
            <a:endParaRPr lang="en-US" dirty="0" smtClean="0"/>
          </a:p>
          <a:p>
            <a:pPr marL="400050" lvl="1" indent="0">
              <a:buNone/>
            </a:pPr>
            <a:r>
              <a:rPr lang="en-US" dirty="0" smtClean="0"/>
              <a:t>“</a:t>
            </a:r>
            <a:r>
              <a:rPr lang="en-US" dirty="0"/>
              <a:t>The data used in this paper are confidential but the </a:t>
            </a:r>
            <a:r>
              <a:rPr lang="en-US" dirty="0" smtClean="0"/>
              <a:t>authors’ </a:t>
            </a:r>
            <a:r>
              <a:rPr lang="en-US" dirty="0"/>
              <a:t>access is not exclusive</a:t>
            </a:r>
            <a:r>
              <a:rPr lang="en-US" dirty="0" smtClean="0"/>
              <a:t>.” </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63</a:t>
            </a:fld>
            <a:endParaRPr lang="en-US"/>
          </a:p>
        </p:txBody>
      </p:sp>
    </p:spTree>
    <p:extLst>
      <p:ext uri="{BB962C8B-B14F-4D97-AF65-F5344CB8AC3E}">
        <p14:creationId xmlns:p14="http://schemas.microsoft.com/office/powerpoint/2010/main" val="337788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Restricted-</a:t>
            </a:r>
            <a:r>
              <a:rPr lang="en-US" dirty="0"/>
              <a:t>u</a:t>
            </a:r>
            <a:r>
              <a:rPr lang="en-US" dirty="0" smtClean="0"/>
              <a:t>se Data </a:t>
            </a:r>
            <a:endParaRPr lang="en-US" dirty="0"/>
          </a:p>
        </p:txBody>
      </p:sp>
      <p:sp>
        <p:nvSpPr>
          <p:cNvPr id="3" name="Content Placeholder 2"/>
          <p:cNvSpPr>
            <a:spLocks noGrp="1"/>
          </p:cNvSpPr>
          <p:nvPr>
            <p:ph idx="1"/>
          </p:nvPr>
        </p:nvSpPr>
        <p:spPr/>
        <p:txBody>
          <a:bodyPr>
            <a:normAutofit/>
          </a:bodyPr>
          <a:lstStyle/>
          <a:p>
            <a:r>
              <a:rPr lang="en-US" dirty="0" err="1" smtClean="0"/>
              <a:t>Schmutte</a:t>
            </a:r>
            <a:r>
              <a:rPr lang="en-US" dirty="0" smtClean="0"/>
              <a:t> (JOLE, 2015)</a:t>
            </a:r>
          </a:p>
          <a:p>
            <a:pPr marL="400050" lvl="1" indent="0">
              <a:buNone/>
            </a:pPr>
            <a:r>
              <a:rPr lang="en-US" dirty="0"/>
              <a:t>“The data used for this paper were prepared in the U.S. Census Bureau’s secure computing facilities as part of an authorized project using the Research Data Center network. The </a:t>
            </a:r>
            <a:r>
              <a:rPr lang="en-US" b="1" u="sng" dirty="0"/>
              <a:t>exact analysis files have been fully archived </a:t>
            </a:r>
            <a:r>
              <a:rPr lang="en-US" dirty="0"/>
              <a:t>so that the programming sequence submitted in compliance with the JOLE editorial policy can be run in its entirety, except for the component that builds the analysis files from the underlying confidential databases. </a:t>
            </a:r>
            <a:r>
              <a:rPr lang="en-US" dirty="0" smtClean="0"/>
              <a:t>[…] </a:t>
            </a:r>
          </a:p>
          <a:p>
            <a:pPr marL="400050" lvl="1" indent="0">
              <a:buNone/>
            </a:pPr>
            <a:r>
              <a:rPr lang="en-US" dirty="0" smtClean="0"/>
              <a:t>I </a:t>
            </a:r>
            <a:r>
              <a:rPr lang="en-US" dirty="0"/>
              <a:t>am submitting </a:t>
            </a:r>
            <a:r>
              <a:rPr lang="en-US" b="1" u="sng" dirty="0"/>
              <a:t>the list of those files, and the last known location </a:t>
            </a:r>
            <a:r>
              <a:rPr lang="en-US" dirty="0"/>
              <a:t>of the archive on the Census Bureau’s RDC network as of September 6, </a:t>
            </a:r>
            <a:r>
              <a:rPr lang="en-US" dirty="0" smtClean="0"/>
              <a:t>2013 […]”</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64</a:t>
            </a:fld>
            <a:endParaRPr lang="en-US"/>
          </a:p>
        </p:txBody>
      </p:sp>
    </p:spTree>
    <p:extLst>
      <p:ext uri="{BB962C8B-B14F-4D97-AF65-F5344CB8AC3E}">
        <p14:creationId xmlns:p14="http://schemas.microsoft.com/office/powerpoint/2010/main" val="205387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Just in Social Sciences</a:t>
            </a:r>
            <a:endParaRPr lang="en-US" dirty="0"/>
          </a:p>
        </p:txBody>
      </p:sp>
      <p:sp>
        <p:nvSpPr>
          <p:cNvPr id="6" name="Content Placeholder 5"/>
          <p:cNvSpPr>
            <a:spLocks noGrp="1"/>
          </p:cNvSpPr>
          <p:nvPr>
            <p:ph idx="1"/>
          </p:nvPr>
        </p:nvSpPr>
        <p:spPr/>
        <p:txBody>
          <a:bodyPr/>
          <a:lstStyle/>
          <a:p>
            <a:r>
              <a:rPr lang="en-US" i="1" dirty="0"/>
              <a:t>Nature</a:t>
            </a:r>
            <a:r>
              <a:rPr lang="en-US" dirty="0"/>
              <a:t>, 2012 “Many of the emerging ‘big data’ applications come from private sources that are inaccessible to other researchers. The data source may be hidden, compounding problems of veriﬁcation, as well as concerns about the generality of the results.”</a:t>
            </a:r>
          </a:p>
          <a:p>
            <a:pPr marL="0" indent="0" algn="r">
              <a:buNone/>
            </a:pPr>
            <a:r>
              <a:rPr lang="en-US" sz="1200" dirty="0" err="1"/>
              <a:t>Huberman</a:t>
            </a:r>
            <a:r>
              <a:rPr lang="en-US" sz="1200" dirty="0"/>
              <a:t>, </a:t>
            </a:r>
            <a:r>
              <a:rPr lang="en-US" sz="1200" i="1" dirty="0"/>
              <a:t>Nature</a:t>
            </a:r>
            <a:r>
              <a:rPr lang="en-US" sz="1200" dirty="0"/>
              <a:t> 482, 308 (16 February 2012), </a:t>
            </a:r>
            <a:r>
              <a:rPr lang="en-US" sz="1200" dirty="0">
                <a:hlinkClick r:id="rId2"/>
              </a:rPr>
              <a:t>doi:10.1038/482308d</a:t>
            </a:r>
            <a:endParaRPr lang="en-US" sz="1200"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65</a:t>
            </a:fld>
            <a:endParaRPr lang="en-US"/>
          </a:p>
        </p:txBody>
      </p:sp>
    </p:spTree>
    <p:extLst>
      <p:ext uri="{BB962C8B-B14F-4D97-AF65-F5344CB8AC3E}">
        <p14:creationId xmlns:p14="http://schemas.microsoft.com/office/powerpoint/2010/main" val="359379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Availability Not a New Issue</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a:t>In its ﬁrst issue, the editor of </a:t>
            </a:r>
            <a:r>
              <a:rPr lang="en-US" i="1" dirty="0" err="1"/>
              <a:t>Econometrica</a:t>
            </a:r>
            <a:r>
              <a:rPr lang="en-US" dirty="0"/>
              <a:t> (1933), </a:t>
            </a:r>
            <a:r>
              <a:rPr lang="en-US" dirty="0" err="1"/>
              <a:t>Ragnar</a:t>
            </a:r>
            <a:r>
              <a:rPr lang="en-US" dirty="0"/>
              <a:t> Frisch, noted the importance of publishing data such that readers could fully explore empirical results. Publication of data, however, was discontinued early in the journal’s history. [...] The journal arrived full-circle in late 2004 when </a:t>
            </a:r>
            <a:r>
              <a:rPr lang="en-US" i="1" dirty="0" err="1"/>
              <a:t>Econometrica</a:t>
            </a:r>
            <a:r>
              <a:rPr lang="en-US" dirty="0"/>
              <a:t> adopted one of the more stringent policies on availability of data and programs</a:t>
            </a:r>
            <a:r>
              <a:rPr lang="en-US" dirty="0" smtClean="0"/>
              <a:t>.” </a:t>
            </a:r>
          </a:p>
          <a:p>
            <a:pPr marL="0" indent="0">
              <a:buNone/>
            </a:pPr>
            <a:r>
              <a:rPr lang="en-US" sz="1300" dirty="0">
                <a:hlinkClick r:id="rId2"/>
              </a:rPr>
              <a:t>http://www.econometricsociety.org/submissions.asp#4</a:t>
            </a:r>
            <a:r>
              <a:rPr lang="en-US" sz="1300" dirty="0"/>
              <a:t> as cited in </a:t>
            </a:r>
            <a:r>
              <a:rPr lang="en-US" sz="1300" dirty="0">
                <a:hlinkClick r:id="rId3"/>
              </a:rPr>
              <a:t>Anderson et al (2005)</a:t>
            </a:r>
            <a:endParaRPr lang="en-US" sz="1300" dirty="0"/>
          </a:p>
          <a:p>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66</a:t>
            </a:fld>
            <a:endParaRPr lang="en-US"/>
          </a:p>
        </p:txBody>
      </p:sp>
    </p:spTree>
    <p:extLst>
      <p:ext uri="{BB962C8B-B14F-4D97-AF65-F5344CB8AC3E}">
        <p14:creationId xmlns:p14="http://schemas.microsoft.com/office/powerpoint/2010/main" val="33947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590800"/>
            <a:ext cx="8229600" cy="1143000"/>
          </a:xfrm>
        </p:spPr>
        <p:txBody>
          <a:bodyPr>
            <a:normAutofit fontScale="90000"/>
          </a:bodyPr>
          <a:lstStyle/>
          <a:p>
            <a:r>
              <a:rPr lang="en-US" dirty="0" smtClean="0"/>
              <a:t>Data Access and Provenance Metadata</a:t>
            </a:r>
            <a:endParaRPr lang="en-US" dirty="0"/>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67</a:t>
            </a:fld>
            <a:endParaRPr lang="en-US"/>
          </a:p>
        </p:txBody>
      </p:sp>
    </p:spTree>
    <p:extLst>
      <p:ext uri="{BB962C8B-B14F-4D97-AF65-F5344CB8AC3E}">
        <p14:creationId xmlns:p14="http://schemas.microsoft.com/office/powerpoint/2010/main" val="412485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Requirements for Data Access and Provenance Metadata</a:t>
            </a:r>
            <a:endParaRPr lang="en-US" dirty="0"/>
          </a:p>
        </p:txBody>
      </p:sp>
      <p:sp>
        <p:nvSpPr>
          <p:cNvPr id="3" name="Content Placeholder 2"/>
          <p:cNvSpPr>
            <a:spLocks noGrp="1"/>
          </p:cNvSpPr>
          <p:nvPr>
            <p:ph idx="1"/>
          </p:nvPr>
        </p:nvSpPr>
        <p:spPr/>
        <p:txBody>
          <a:bodyPr>
            <a:normAutofit/>
          </a:bodyPr>
          <a:lstStyle/>
          <a:p>
            <a:r>
              <a:rPr lang="en-US" dirty="0"/>
              <a:t>Royal Society (2012</a:t>
            </a:r>
            <a:r>
              <a:rPr lang="en-US" dirty="0" smtClean="0"/>
              <a:t>)</a:t>
            </a:r>
          </a:p>
          <a:p>
            <a:pPr lvl="1"/>
            <a:r>
              <a:rPr lang="en-US" dirty="0" smtClean="0"/>
              <a:t>Accessible </a:t>
            </a:r>
            <a:r>
              <a:rPr lang="en-US" dirty="0"/>
              <a:t>(a researcher can easily find it</a:t>
            </a:r>
            <a:r>
              <a:rPr lang="en-US" dirty="0" smtClean="0"/>
              <a:t>)</a:t>
            </a:r>
            <a:endParaRPr lang="en-US" dirty="0"/>
          </a:p>
          <a:p>
            <a:pPr lvl="1"/>
            <a:r>
              <a:rPr lang="en-US" dirty="0" smtClean="0"/>
              <a:t>Intelligible </a:t>
            </a:r>
            <a:r>
              <a:rPr lang="en-US" dirty="0"/>
              <a:t>(to various audiences</a:t>
            </a:r>
            <a:r>
              <a:rPr lang="en-US" dirty="0" smtClean="0"/>
              <a:t>)</a:t>
            </a:r>
            <a:endParaRPr lang="en-US" dirty="0"/>
          </a:p>
          <a:p>
            <a:pPr lvl="1"/>
            <a:r>
              <a:rPr lang="en-US" dirty="0" smtClean="0"/>
              <a:t>Assessable </a:t>
            </a:r>
            <a:r>
              <a:rPr lang="en-US" dirty="0"/>
              <a:t>(are researchers able make </a:t>
            </a:r>
            <a:r>
              <a:rPr lang="en-US" dirty="0" smtClean="0"/>
              <a:t>judgments </a:t>
            </a:r>
            <a:r>
              <a:rPr lang="en-US" dirty="0"/>
              <a:t>about </a:t>
            </a:r>
            <a:r>
              <a:rPr lang="en-US" dirty="0" smtClean="0"/>
              <a:t>or assess </a:t>
            </a:r>
            <a:r>
              <a:rPr lang="en-US" dirty="0"/>
              <a:t>the quality of the data</a:t>
            </a:r>
            <a:r>
              <a:rPr lang="en-US" dirty="0" smtClean="0"/>
              <a:t>)</a:t>
            </a:r>
            <a:endParaRPr lang="en-US" dirty="0"/>
          </a:p>
          <a:p>
            <a:pPr lvl="1"/>
            <a:r>
              <a:rPr lang="en-US" dirty="0" smtClean="0"/>
              <a:t>Usable </a:t>
            </a:r>
            <a:r>
              <a:rPr lang="en-US" dirty="0"/>
              <a:t>(at minimum, by other scientists</a:t>
            </a:r>
            <a:r>
              <a:rPr lang="en-US" dirty="0" smtClean="0"/>
              <a:t>)</a:t>
            </a:r>
            <a:endParaRPr lang="en-US" dirty="0"/>
          </a:p>
          <a:p>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68</a:t>
            </a:fld>
            <a:endParaRPr lang="en-US"/>
          </a:p>
        </p:txBody>
      </p:sp>
    </p:spTree>
    <p:extLst>
      <p:ext uri="{BB962C8B-B14F-4D97-AF65-F5344CB8AC3E}">
        <p14:creationId xmlns:p14="http://schemas.microsoft.com/office/powerpoint/2010/main" val="79276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“DOI </a:t>
            </a:r>
            <a:r>
              <a:rPr lang="en-US" dirty="0"/>
              <a:t>names are assigned to any </a:t>
            </a:r>
            <a:r>
              <a:rPr lang="en-US" b="1" i="1" u="sng" dirty="0"/>
              <a:t>entity</a:t>
            </a:r>
            <a:r>
              <a:rPr lang="en-US" dirty="0"/>
              <a:t> for use on digital networks. </a:t>
            </a:r>
            <a:r>
              <a:rPr lang="en-US" dirty="0" smtClean="0"/>
              <a:t>They </a:t>
            </a:r>
            <a:r>
              <a:rPr lang="en-US" dirty="0"/>
              <a:t>are used to provide current information, including where they (or information about them) can be found on the </a:t>
            </a:r>
            <a:r>
              <a:rPr lang="en-US" dirty="0" smtClean="0"/>
              <a:t>Internet. Information </a:t>
            </a:r>
            <a:r>
              <a:rPr lang="en-US" b="1" i="1" u="sng" dirty="0"/>
              <a:t>about</a:t>
            </a:r>
            <a:r>
              <a:rPr lang="en-US" dirty="0"/>
              <a:t> a digital object may change over time, including where to find it, but its DOI name will not change</a:t>
            </a:r>
            <a:r>
              <a:rPr lang="en-US" dirty="0" smtClean="0"/>
              <a:t>.”</a:t>
            </a:r>
          </a:p>
          <a:p>
            <a:pPr marL="0" indent="0" algn="r">
              <a:buNone/>
            </a:pPr>
            <a:r>
              <a:rPr lang="en-US" sz="1200" dirty="0">
                <a:hlinkClick r:id="rId2"/>
              </a:rPr>
              <a:t>http://datacite.org/whatisdoi</a:t>
            </a:r>
            <a:r>
              <a:rPr lang="en-US" sz="1200" dirty="0"/>
              <a:t>,  accessed on Sept 26, 2012.</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69</a:t>
            </a:fld>
            <a:endParaRPr lang="en-US"/>
          </a:p>
        </p:txBody>
      </p:sp>
    </p:spTree>
    <p:extLst>
      <p:ext uri="{BB962C8B-B14F-4D97-AF65-F5344CB8AC3E}">
        <p14:creationId xmlns:p14="http://schemas.microsoft.com/office/powerpoint/2010/main" val="335556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Camerer</a:t>
            </a:r>
            <a:r>
              <a:rPr lang="en-US" dirty="0" smtClean="0"/>
              <a:t> </a:t>
            </a:r>
            <a:r>
              <a:rPr lang="en-US" i="1" dirty="0" smtClean="0"/>
              <a:t>et al. </a:t>
            </a:r>
            <a:r>
              <a:rPr lang="en-US" dirty="0" smtClean="0"/>
              <a:t>(2016) Replication Exercises</a:t>
            </a:r>
            <a:endParaRPr lang="en-US" dirty="0"/>
          </a:p>
        </p:txBody>
      </p:sp>
      <p:sp>
        <p:nvSpPr>
          <p:cNvPr id="3" name="Content Placeholder 2"/>
          <p:cNvSpPr>
            <a:spLocks noGrp="1"/>
          </p:cNvSpPr>
          <p:nvPr>
            <p:ph idx="1"/>
          </p:nvPr>
        </p:nvSpPr>
        <p:spPr/>
        <p:txBody>
          <a:bodyPr>
            <a:normAutofit/>
          </a:bodyPr>
          <a:lstStyle/>
          <a:p>
            <a:pPr marL="800100" lvl="2" indent="0" algn="ctr">
              <a:buNone/>
            </a:pPr>
            <a:endParaRPr lang="en-US" dirty="0" smtClean="0"/>
          </a:p>
          <a:p>
            <a:pPr marL="800100" lvl="2" indent="0" algn="ctr">
              <a:buNone/>
            </a:pPr>
            <a:r>
              <a:rPr lang="en-US" dirty="0" smtClean="0"/>
              <a:t>(18 studies)</a:t>
            </a:r>
          </a:p>
          <a:p>
            <a:pPr marL="800100" lvl="2" indent="0" algn="ctr">
              <a:buNone/>
            </a:pPr>
            <a:endParaRPr lang="en-US" dirty="0" smtClean="0"/>
          </a:p>
          <a:p>
            <a:pPr marL="800100" lvl="2" indent="0" algn="ctr">
              <a:buNone/>
            </a:pPr>
            <a:endParaRPr lang="en-US" dirty="0" smtClean="0"/>
          </a:p>
          <a:p>
            <a:pPr marL="800100" lvl="2" indent="0" algn="ctr">
              <a:buNone/>
            </a:pPr>
            <a:r>
              <a:rPr lang="en-US" dirty="0" smtClean="0"/>
              <a:t>“</a:t>
            </a:r>
            <a:r>
              <a:rPr lang="en-US" i="1" dirty="0"/>
              <a:t>significant effect in the same direction as the original study for 11 replications (</a:t>
            </a:r>
            <a:r>
              <a:rPr lang="en-US" b="1" i="1" u="sng" dirty="0"/>
              <a:t>61</a:t>
            </a:r>
            <a:r>
              <a:rPr lang="en-US" b="1" i="1" u="sng" dirty="0" smtClean="0"/>
              <a:t>%</a:t>
            </a:r>
            <a:r>
              <a:rPr lang="en-US" i="1" dirty="0" smtClean="0"/>
              <a:t>)</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7</a:t>
            </a:fld>
            <a:endParaRPr lang="en-US"/>
          </a:p>
        </p:txBody>
      </p:sp>
    </p:spTree>
    <p:extLst>
      <p:ext uri="{BB962C8B-B14F-4D97-AF65-F5344CB8AC3E}">
        <p14:creationId xmlns:p14="http://schemas.microsoft.com/office/powerpoint/2010/main" val="408323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Metadata Curation</a:t>
            </a:r>
            <a:endParaRPr lang="en-US" dirty="0"/>
          </a:p>
        </p:txBody>
      </p:sp>
      <p:sp>
        <p:nvSpPr>
          <p:cNvPr id="3" name="Content Placeholder 2"/>
          <p:cNvSpPr>
            <a:spLocks noGrp="1"/>
          </p:cNvSpPr>
          <p:nvPr>
            <p:ph idx="1"/>
          </p:nvPr>
        </p:nvSpPr>
        <p:spPr/>
        <p:txBody>
          <a:bodyPr>
            <a:normAutofit/>
          </a:bodyPr>
          <a:lstStyle/>
          <a:p>
            <a:r>
              <a:rPr lang="en-US" dirty="0" smtClean="0"/>
              <a:t>First step: make (some of) the data accessible</a:t>
            </a:r>
          </a:p>
          <a:p>
            <a:r>
              <a:rPr lang="en-US" dirty="0" smtClean="0"/>
              <a:t>Repositories/data custodians can address the issue for some types of data</a:t>
            </a:r>
          </a:p>
          <a:p>
            <a:r>
              <a:rPr lang="en-US" dirty="0" smtClean="0"/>
              <a:t>Generally provide a way to identify data (DOI)</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70</a:t>
            </a:fld>
            <a:endParaRPr lang="en-US"/>
          </a:p>
        </p:txBody>
      </p:sp>
    </p:spTree>
    <p:extLst>
      <p:ext uri="{BB962C8B-B14F-4D97-AF65-F5344CB8AC3E}">
        <p14:creationId xmlns:p14="http://schemas.microsoft.com/office/powerpoint/2010/main" val="344216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normAutofit/>
          </a:bodyPr>
          <a:lstStyle/>
          <a:p>
            <a:r>
              <a:rPr lang="en-US" dirty="0" err="1" smtClean="0"/>
              <a:t>DataOne</a:t>
            </a:r>
            <a:r>
              <a:rPr lang="en-US" dirty="0" smtClean="0"/>
              <a:t> (bio sciences)</a:t>
            </a:r>
          </a:p>
          <a:p>
            <a:r>
              <a:rPr lang="en-US" dirty="0"/>
              <a:t>Dryad (ecological data)</a:t>
            </a:r>
          </a:p>
          <a:p>
            <a:r>
              <a:rPr lang="en-US" dirty="0" err="1" smtClean="0"/>
              <a:t>DataVerse</a:t>
            </a:r>
            <a:r>
              <a:rPr lang="en-US" dirty="0" smtClean="0"/>
              <a:t> (data extracts and programs accompanying papers)</a:t>
            </a:r>
          </a:p>
          <a:p>
            <a:r>
              <a:rPr lang="en-US" dirty="0" smtClean="0"/>
              <a:t>University Libraries (</a:t>
            </a:r>
            <a:r>
              <a:rPr lang="en-US" dirty="0" err="1" smtClean="0"/>
              <a:t>Dspace</a:t>
            </a:r>
            <a:r>
              <a:rPr lang="en-US" dirty="0" smtClean="0"/>
              <a:t>)</a:t>
            </a:r>
          </a:p>
          <a:p>
            <a:r>
              <a:rPr lang="en-US" dirty="0" smtClean="0"/>
              <a:t>UK Data Archive</a:t>
            </a:r>
          </a:p>
          <a:p>
            <a:r>
              <a:rPr lang="en-US" dirty="0"/>
              <a:t>ICPSR (researcher-initiated surveys)</a:t>
            </a:r>
          </a:p>
          <a:p>
            <a:r>
              <a:rPr lang="en-US" dirty="0" smtClean="0"/>
              <a:t>FRED (St. Louis Fed, time-series)</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71</a:t>
            </a:fld>
            <a:endParaRPr lang="en-US"/>
          </a:p>
        </p:txBody>
      </p:sp>
    </p:spTree>
    <p:extLst>
      <p:ext uri="{BB962C8B-B14F-4D97-AF65-F5344CB8AC3E}">
        <p14:creationId xmlns:p14="http://schemas.microsoft.com/office/powerpoint/2010/main" val="17895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Journals and Data </a:t>
            </a:r>
            <a:r>
              <a:rPr lang="en-US" dirty="0" err="1" smtClean="0"/>
              <a:t>Curation</a:t>
            </a:r>
            <a:endParaRPr lang="en-US" dirty="0"/>
          </a:p>
        </p:txBody>
      </p:sp>
      <p:sp>
        <p:nvSpPr>
          <p:cNvPr id="8" name="Content Placeholder 7"/>
          <p:cNvSpPr>
            <a:spLocks noGrp="1"/>
          </p:cNvSpPr>
          <p:nvPr>
            <p:ph idx="1"/>
          </p:nvPr>
        </p:nvSpPr>
        <p:spPr/>
        <p:txBody>
          <a:bodyPr/>
          <a:lstStyle/>
          <a:p>
            <a:r>
              <a:rPr lang="en-US" dirty="0" smtClean="0"/>
              <a:t>PLOS ONE</a:t>
            </a:r>
          </a:p>
          <a:p>
            <a:pPr lvl="1"/>
            <a:r>
              <a:rPr lang="en-US" dirty="0" smtClean="0"/>
              <a:t>Policy</a:t>
            </a:r>
          </a:p>
          <a:p>
            <a:pPr lvl="1"/>
            <a:r>
              <a:rPr lang="en-US" dirty="0" smtClean="0"/>
              <a:t>Limitations: data limited to 10MB…</a:t>
            </a:r>
          </a:p>
          <a:p>
            <a:r>
              <a:rPr lang="en-US" dirty="0" smtClean="0"/>
              <a:t>AEA</a:t>
            </a:r>
          </a:p>
          <a:p>
            <a:pPr lvl="1"/>
            <a:r>
              <a:rPr lang="en-US" dirty="0" smtClean="0"/>
              <a:t>Policy</a:t>
            </a:r>
          </a:p>
          <a:p>
            <a:pPr lvl="1"/>
            <a:r>
              <a:rPr lang="en-US" dirty="0" smtClean="0"/>
              <a:t>Example</a:t>
            </a:r>
          </a:p>
          <a:p>
            <a:r>
              <a:rPr lang="en-US" dirty="0" err="1" smtClean="0"/>
              <a:t>Econometrica</a:t>
            </a:r>
            <a:endParaRPr lang="en-US" dirty="0" smtClean="0"/>
          </a:p>
          <a:p>
            <a:pPr lvl="1"/>
            <a:r>
              <a:rPr lang="en-US" dirty="0" smtClean="0"/>
              <a:t>Policy</a:t>
            </a:r>
            <a:endParaRPr lang="en-US" dirty="0"/>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72</a:t>
            </a:fld>
            <a:endParaRPr lang="en-US"/>
          </a:p>
        </p:txBody>
      </p:sp>
    </p:spTree>
    <p:extLst>
      <p:ext uri="{BB962C8B-B14F-4D97-AF65-F5344CB8AC3E}">
        <p14:creationId xmlns:p14="http://schemas.microsoft.com/office/powerpoint/2010/main" val="7822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PLoS</a:t>
            </a:r>
            <a:r>
              <a:rPr lang="en-US" dirty="0" smtClean="0"/>
              <a:t> ONE</a:t>
            </a:r>
            <a:endParaRPr lang="en-US" dirty="0"/>
          </a:p>
        </p:txBody>
      </p:sp>
      <p:sp>
        <p:nvSpPr>
          <p:cNvPr id="3" name="Content Placeholder 2"/>
          <p:cNvSpPr>
            <a:spLocks noGrp="1"/>
          </p:cNvSpPr>
          <p:nvPr>
            <p:ph idx="1"/>
          </p:nvPr>
        </p:nvSpPr>
        <p:spPr/>
        <p:txBody>
          <a:bodyPr>
            <a:normAutofit/>
          </a:bodyPr>
          <a:lstStyle/>
          <a:p>
            <a:r>
              <a:rPr lang="en-US" dirty="0">
                <a:hlinkClick r:id="rId2"/>
              </a:rPr>
              <a:t>http://</a:t>
            </a:r>
            <a:r>
              <a:rPr lang="en-US" dirty="0" smtClean="0">
                <a:hlinkClick r:id="rId2"/>
              </a:rPr>
              <a:t>www.plosone.org/static/policies#sharing</a:t>
            </a:r>
            <a:r>
              <a:rPr lang="en-US" dirty="0" smtClean="0"/>
              <a:t> </a:t>
            </a:r>
            <a:endParaRPr lang="en-US" dirty="0"/>
          </a:p>
          <a:p>
            <a:r>
              <a:rPr lang="en-US" dirty="0" smtClean="0"/>
              <a:t>“PLOS </a:t>
            </a:r>
            <a:r>
              <a:rPr lang="en-US" dirty="0"/>
              <a:t>is committed to ensuring the availability of data and materials that underpin any articles published in PLOS journals</a:t>
            </a:r>
            <a:r>
              <a:rPr lang="en-US" dirty="0" smtClean="0"/>
              <a:t>.”</a:t>
            </a:r>
          </a:p>
          <a:p>
            <a:r>
              <a:rPr lang="en-US" dirty="0"/>
              <a:t>“PLOS reserves the right to post corrections on articles, to contact authors' institutions and funders, and in extreme cases to withdraw publication, if restrictions on access to data or materials come to light after publication of a PLOS journal article</a:t>
            </a:r>
            <a:r>
              <a:rPr lang="en-US" dirty="0" smtClean="0"/>
              <a:t>.” </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73</a:t>
            </a:fld>
            <a:endParaRPr lang="en-US"/>
          </a:p>
        </p:txBody>
      </p:sp>
    </p:spTree>
    <p:extLst>
      <p:ext uri="{BB962C8B-B14F-4D97-AF65-F5344CB8AC3E}">
        <p14:creationId xmlns:p14="http://schemas.microsoft.com/office/powerpoint/2010/main" val="264241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PLoS</a:t>
            </a:r>
            <a:r>
              <a:rPr lang="en-US" dirty="0" smtClean="0"/>
              <a:t> ONE (cont.)</a:t>
            </a:r>
            <a:endParaRPr lang="en-US" dirty="0"/>
          </a:p>
        </p:txBody>
      </p:sp>
      <p:sp>
        <p:nvSpPr>
          <p:cNvPr id="3" name="Content Placeholder 2"/>
          <p:cNvSpPr>
            <a:spLocks noGrp="1"/>
          </p:cNvSpPr>
          <p:nvPr>
            <p:ph idx="1"/>
          </p:nvPr>
        </p:nvSpPr>
        <p:spPr/>
        <p:txBody>
          <a:bodyPr/>
          <a:lstStyle/>
          <a:p>
            <a:r>
              <a:rPr lang="en-US" dirty="0" smtClean="0"/>
              <a:t>“(…)appropriate </a:t>
            </a:r>
            <a:r>
              <a:rPr lang="en-US" dirty="0"/>
              <a:t>accession numbers or digital object identifiers (DOIs) published with the </a:t>
            </a:r>
            <a:r>
              <a:rPr lang="en-US" dirty="0" smtClean="0"/>
              <a:t>paper”</a:t>
            </a:r>
          </a:p>
          <a:p>
            <a:r>
              <a:rPr lang="en-US" dirty="0" smtClean="0"/>
              <a:t>Also guidelines for software (in particular when it is critical to the paper)</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74</a:t>
            </a:fld>
            <a:endParaRPr lang="en-US"/>
          </a:p>
        </p:txBody>
      </p:sp>
    </p:spTree>
    <p:extLst>
      <p:ext uri="{BB962C8B-B14F-4D97-AF65-F5344CB8AC3E}">
        <p14:creationId xmlns:p14="http://schemas.microsoft.com/office/powerpoint/2010/main" val="198683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Policy</a:t>
            </a:r>
            <a:endParaRPr lang="en-US" dirty="0"/>
          </a:p>
        </p:txBody>
      </p:sp>
      <p:sp>
        <p:nvSpPr>
          <p:cNvPr id="3" name="Content Placeholder 2"/>
          <p:cNvSpPr>
            <a:spLocks noGrp="1"/>
          </p:cNvSpPr>
          <p:nvPr>
            <p:ph idx="1"/>
          </p:nvPr>
        </p:nvSpPr>
        <p:spPr/>
        <p:txBody>
          <a:bodyPr>
            <a:normAutofit/>
          </a:bodyPr>
          <a:lstStyle/>
          <a:p>
            <a:r>
              <a:rPr lang="en-US" dirty="0">
                <a:hlinkClick r:id="rId2"/>
              </a:rPr>
              <a:t>http://</a:t>
            </a:r>
            <a:r>
              <a:rPr lang="en-US" dirty="0" smtClean="0">
                <a:hlinkClick r:id="rId2"/>
              </a:rPr>
              <a:t>www.aeaweb.org/aer/data.php</a:t>
            </a:r>
            <a:r>
              <a:rPr lang="en-US" dirty="0" smtClean="0"/>
              <a:t> </a:t>
            </a:r>
            <a:endParaRPr lang="en-US" dirty="0"/>
          </a:p>
          <a:p>
            <a:r>
              <a:rPr lang="en-US" dirty="0" smtClean="0"/>
              <a:t>“Authors </a:t>
            </a:r>
            <a:r>
              <a:rPr lang="en-US" dirty="0"/>
              <a:t>of accepted papers that contain empirical work, simulations, or experimental work must provide to the Review, prior to publication, the data, programs, and other details of the computations sufficient to permit replication</a:t>
            </a:r>
            <a:r>
              <a:rPr lang="en-US" dirty="0" smtClean="0"/>
              <a:t>.” </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75</a:t>
            </a:fld>
            <a:endParaRPr lang="en-US"/>
          </a:p>
        </p:txBody>
      </p:sp>
    </p:spTree>
    <p:extLst>
      <p:ext uri="{BB962C8B-B14F-4D97-AF65-F5344CB8AC3E}">
        <p14:creationId xmlns:p14="http://schemas.microsoft.com/office/powerpoint/2010/main" val="387833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Policy (cont.)</a:t>
            </a:r>
            <a:endParaRPr lang="en-US" dirty="0"/>
          </a:p>
        </p:txBody>
      </p:sp>
      <p:sp>
        <p:nvSpPr>
          <p:cNvPr id="3" name="Content Placeholder 2"/>
          <p:cNvSpPr>
            <a:spLocks noGrp="1"/>
          </p:cNvSpPr>
          <p:nvPr>
            <p:ph idx="1"/>
          </p:nvPr>
        </p:nvSpPr>
        <p:spPr/>
        <p:txBody>
          <a:bodyPr>
            <a:normAutofit/>
          </a:bodyPr>
          <a:lstStyle/>
          <a:p>
            <a:r>
              <a:rPr lang="en-US" dirty="0">
                <a:hlinkClick r:id="rId2"/>
              </a:rPr>
              <a:t>http://</a:t>
            </a:r>
            <a:r>
              <a:rPr lang="en-US" dirty="0" smtClean="0">
                <a:hlinkClick r:id="rId2"/>
              </a:rPr>
              <a:t>www.aeaweb.org/aer/data.php</a:t>
            </a:r>
            <a:r>
              <a:rPr lang="en-US" dirty="0" smtClean="0"/>
              <a:t> </a:t>
            </a:r>
            <a:endParaRPr lang="en-US" dirty="0"/>
          </a:p>
          <a:p>
            <a:r>
              <a:rPr lang="en-US" dirty="0" smtClean="0"/>
              <a:t>For </a:t>
            </a:r>
            <a:r>
              <a:rPr lang="en-US" dirty="0"/>
              <a:t>econometric and simulation papers, the minimum requirement should </a:t>
            </a:r>
            <a:endParaRPr lang="en-US" dirty="0" smtClean="0"/>
          </a:p>
          <a:p>
            <a:pPr lvl="1"/>
            <a:r>
              <a:rPr lang="en-US" dirty="0" smtClean="0"/>
              <a:t>include </a:t>
            </a:r>
            <a:r>
              <a:rPr lang="en-US" dirty="0"/>
              <a:t>the data set(s) and programs used to run the final </a:t>
            </a:r>
            <a:r>
              <a:rPr lang="en-US" dirty="0" smtClean="0"/>
              <a:t>models</a:t>
            </a:r>
          </a:p>
          <a:p>
            <a:pPr lvl="1"/>
            <a:r>
              <a:rPr lang="en-US" dirty="0" smtClean="0"/>
              <a:t>plus </a:t>
            </a:r>
            <a:r>
              <a:rPr lang="en-US" dirty="0"/>
              <a:t>a description of how previous intermediate data sets and programs were employed to create the final data set(s</a:t>
            </a:r>
            <a:r>
              <a:rPr lang="en-US" dirty="0" smtClean="0"/>
              <a:t>)</a:t>
            </a:r>
          </a:p>
          <a:p>
            <a:pPr lvl="1"/>
            <a:r>
              <a:rPr lang="en-US" dirty="0"/>
              <a:t>a</a:t>
            </a:r>
            <a:r>
              <a:rPr lang="en-US" dirty="0" smtClean="0"/>
              <a:t>uthors </a:t>
            </a:r>
            <a:r>
              <a:rPr lang="en-US" dirty="0"/>
              <a:t>are invited to submit these intermediate data files and programs as an </a:t>
            </a:r>
            <a:r>
              <a:rPr lang="en-US" dirty="0" smtClean="0"/>
              <a:t>option</a:t>
            </a:r>
          </a:p>
          <a:p>
            <a:pPr lvl="1"/>
            <a:r>
              <a:rPr lang="en-US" dirty="0" smtClean="0"/>
              <a:t>[…] </a:t>
            </a:r>
            <a:r>
              <a:rPr lang="en-US" dirty="0"/>
              <a:t>as well as instructing a user on how replication can be </a:t>
            </a:r>
            <a:r>
              <a:rPr lang="en-US" dirty="0" smtClean="0"/>
              <a:t>conducted</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76</a:t>
            </a:fld>
            <a:endParaRPr lang="en-US"/>
          </a:p>
        </p:txBody>
      </p:sp>
    </p:spTree>
    <p:extLst>
      <p:ext uri="{BB962C8B-B14F-4D97-AF65-F5344CB8AC3E}">
        <p14:creationId xmlns:p14="http://schemas.microsoft.com/office/powerpoint/2010/main" val="113691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Econometrica</a:t>
            </a:r>
            <a:r>
              <a:rPr lang="en-US" dirty="0" smtClean="0"/>
              <a:t> Policy</a:t>
            </a:r>
            <a:endParaRPr lang="en-US" dirty="0"/>
          </a:p>
        </p:txBody>
      </p:sp>
      <p:sp>
        <p:nvSpPr>
          <p:cNvPr id="3" name="Content Placeholder 2"/>
          <p:cNvSpPr>
            <a:spLocks noGrp="1"/>
          </p:cNvSpPr>
          <p:nvPr>
            <p:ph idx="1"/>
          </p:nvPr>
        </p:nvSpPr>
        <p:spPr/>
        <p:txBody>
          <a:bodyPr>
            <a:normAutofit fontScale="92500"/>
          </a:bodyPr>
          <a:lstStyle/>
          <a:p>
            <a:r>
              <a:rPr lang="en-US" dirty="0">
                <a:hlinkClick r:id="rId2"/>
              </a:rPr>
              <a:t>http://</a:t>
            </a:r>
            <a:r>
              <a:rPr lang="en-US" dirty="0" smtClean="0">
                <a:hlinkClick r:id="rId2"/>
              </a:rPr>
              <a:t>www.econometricsociety.org/submissionprocedures.asp#replication</a:t>
            </a:r>
            <a:r>
              <a:rPr lang="en-US" dirty="0" smtClean="0"/>
              <a:t> </a:t>
            </a:r>
          </a:p>
          <a:p>
            <a:r>
              <a:rPr lang="en-US" dirty="0" smtClean="0"/>
              <a:t>“</a:t>
            </a:r>
            <a:r>
              <a:rPr lang="en-US" i="1" dirty="0" err="1" smtClean="0"/>
              <a:t>Econometrica</a:t>
            </a:r>
            <a:r>
              <a:rPr lang="en-US" dirty="0" smtClean="0"/>
              <a:t> </a:t>
            </a:r>
            <a:r>
              <a:rPr lang="en-US" dirty="0"/>
              <a:t>has the policy that all empirical, experimental and simulation results must be </a:t>
            </a:r>
            <a:r>
              <a:rPr lang="en-US" b="1" u="sng" dirty="0"/>
              <a:t>replicable</a:t>
            </a:r>
            <a:r>
              <a:rPr lang="en-US" dirty="0"/>
              <a:t>. </a:t>
            </a:r>
            <a:endParaRPr lang="en-US" dirty="0" smtClean="0"/>
          </a:p>
          <a:p>
            <a:r>
              <a:rPr lang="en-US" dirty="0" smtClean="0"/>
              <a:t>Therefore</a:t>
            </a:r>
            <a:r>
              <a:rPr lang="en-US" dirty="0"/>
              <a:t>, authors of accepted papers must </a:t>
            </a:r>
            <a:r>
              <a:rPr lang="en-US" b="1" u="sng" dirty="0"/>
              <a:t>submit data sets, programs</a:t>
            </a:r>
            <a:r>
              <a:rPr lang="en-US" dirty="0"/>
              <a:t>, and information on empirical analysis, experiments and simulations that are needed for replication and some limited sensitivity </a:t>
            </a:r>
            <a:r>
              <a:rPr lang="en-US" dirty="0" smtClean="0"/>
              <a:t>analysis”</a:t>
            </a:r>
            <a:endParaRPr lang="en-US" dirty="0"/>
          </a:p>
          <a:p>
            <a:r>
              <a:rPr lang="en-US" dirty="0" smtClean="0"/>
              <a:t>Limited-access/proprietary datasets: “detailed </a:t>
            </a:r>
            <a:r>
              <a:rPr lang="en-US" dirty="0"/>
              <a:t>data description and the programs used to generate the estimation data sets must be provided, as well as </a:t>
            </a:r>
            <a:r>
              <a:rPr lang="en-US" b="1" u="sng" dirty="0"/>
              <a:t>information of the source of the data</a:t>
            </a:r>
            <a:r>
              <a:rPr lang="en-US" dirty="0"/>
              <a:t> so that researchers who do obtain access may be able to replicate the </a:t>
            </a:r>
            <a:r>
              <a:rPr lang="en-US" dirty="0" smtClean="0"/>
              <a:t>results”</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77</a:t>
            </a:fld>
            <a:endParaRPr lang="en-US"/>
          </a:p>
        </p:txBody>
      </p:sp>
    </p:spTree>
    <p:extLst>
      <p:ext uri="{BB962C8B-B14F-4D97-AF65-F5344CB8AC3E}">
        <p14:creationId xmlns:p14="http://schemas.microsoft.com/office/powerpoint/2010/main" val="223454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Current Repositories</a:t>
            </a:r>
            <a:endParaRPr lang="en-US" dirty="0"/>
          </a:p>
        </p:txBody>
      </p:sp>
      <p:sp>
        <p:nvSpPr>
          <p:cNvPr id="3" name="Content Placeholder 2"/>
          <p:cNvSpPr>
            <a:spLocks noGrp="1"/>
          </p:cNvSpPr>
          <p:nvPr>
            <p:ph idx="1"/>
          </p:nvPr>
        </p:nvSpPr>
        <p:spPr/>
        <p:txBody>
          <a:bodyPr>
            <a:normAutofit/>
          </a:bodyPr>
          <a:lstStyle/>
          <a:p>
            <a:r>
              <a:rPr lang="en-US" dirty="0" smtClean="0"/>
              <a:t>Do not (yet) provide full provenance</a:t>
            </a:r>
          </a:p>
          <a:p>
            <a:pPr lvl="1"/>
            <a:r>
              <a:rPr lang="en-US" dirty="0" smtClean="0"/>
              <a:t>For lack of citation tools</a:t>
            </a:r>
          </a:p>
          <a:p>
            <a:pPr lvl="1"/>
            <a:r>
              <a:rPr lang="en-US" dirty="0" smtClean="0"/>
              <a:t>For lack of guidance</a:t>
            </a:r>
          </a:p>
          <a:p>
            <a:r>
              <a:rPr lang="en-US" dirty="0" smtClean="0"/>
              <a:t>Limitations when using “big data”</a:t>
            </a:r>
          </a:p>
          <a:p>
            <a:pPr lvl="1"/>
            <a:r>
              <a:rPr lang="en-US" dirty="0" smtClean="0"/>
              <a:t>Repository not the solution (suggested size: &lt;10MB, but more recent publications have data appendices in the single-digit GB range)</a:t>
            </a:r>
          </a:p>
          <a:p>
            <a:pPr lvl="1"/>
            <a:r>
              <a:rPr lang="en-US" dirty="0" smtClean="0"/>
              <a:t>Unique references to data publication, onus on publisher?</a:t>
            </a:r>
          </a:p>
          <a:p>
            <a:r>
              <a:rPr lang="en-US" dirty="0" smtClean="0"/>
              <a:t>Do not work (well) for </a:t>
            </a:r>
            <a:r>
              <a:rPr lang="en-US" b="1" u="sng" dirty="0" smtClean="0"/>
              <a:t>restricted-access data</a:t>
            </a:r>
            <a:endParaRPr lang="en-US" b="1" u="sng"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78</a:t>
            </a:fld>
            <a:endParaRPr lang="en-US"/>
          </a:p>
        </p:txBody>
      </p:sp>
    </p:spTree>
    <p:extLst>
      <p:ext uri="{BB962C8B-B14F-4D97-AF65-F5344CB8AC3E}">
        <p14:creationId xmlns:p14="http://schemas.microsoft.com/office/powerpoint/2010/main" val="29114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a:t>
            </a:r>
            <a:endParaRPr lang="en-US" dirty="0"/>
          </a:p>
        </p:txBody>
      </p:sp>
      <p:sp>
        <p:nvSpPr>
          <p:cNvPr id="3" name="Content Placeholder 2"/>
          <p:cNvSpPr>
            <a:spLocks noGrp="1"/>
          </p:cNvSpPr>
          <p:nvPr>
            <p:ph idx="1"/>
          </p:nvPr>
        </p:nvSpPr>
        <p:spPr/>
        <p:txBody>
          <a:bodyPr/>
          <a:lstStyle/>
          <a:p>
            <a:r>
              <a:rPr lang="en-US" dirty="0" smtClean="0"/>
              <a:t>Can we at least make information available such that these two goals can be met:</a:t>
            </a:r>
          </a:p>
          <a:p>
            <a:pPr marL="0" indent="0">
              <a:buNone/>
            </a:pPr>
            <a:endParaRPr lang="en-US" dirty="0"/>
          </a:p>
        </p:txBody>
      </p:sp>
      <p:sp>
        <p:nvSpPr>
          <p:cNvPr id="7" name="TextBox 6"/>
          <p:cNvSpPr txBox="1"/>
          <p:nvPr/>
        </p:nvSpPr>
        <p:spPr>
          <a:xfrm>
            <a:off x="3810000" y="3048000"/>
            <a:ext cx="4267200" cy="1477328"/>
          </a:xfrm>
          <a:prstGeom prst="rect">
            <a:avLst/>
          </a:prstGeom>
          <a:noFill/>
          <a:ln>
            <a:solidFill>
              <a:schemeClr val="tx1">
                <a:lumMod val="85000"/>
                <a:lumOff val="15000"/>
              </a:schemeClr>
            </a:solidFill>
          </a:ln>
          <a:effectLst>
            <a:outerShdw blurRad="50800" dist="38100" dir="2700000" algn="tl" rotWithShape="0">
              <a:prstClr val="black">
                <a:alpha val="40000"/>
              </a:prstClr>
            </a:outerShdw>
          </a:effectLst>
        </p:spPr>
        <p:txBody>
          <a:bodyPr wrap="square" rtlCol="0">
            <a:spAutoFit/>
          </a:bodyPr>
          <a:lstStyle/>
          <a:p>
            <a:pPr marL="742950" lvl="1" indent="-285750">
              <a:buFont typeface="Arial" panose="020B0604020202020204" pitchFamily="34" charset="0"/>
              <a:buChar char="•"/>
            </a:pPr>
            <a:r>
              <a:rPr lang="en-US" dirty="0"/>
              <a:t>Intelligible (to various audiences);</a:t>
            </a:r>
          </a:p>
          <a:p>
            <a:pPr marL="742950" lvl="1" indent="-285750">
              <a:buFont typeface="Arial" panose="020B0604020202020204" pitchFamily="34" charset="0"/>
              <a:buChar char="•"/>
            </a:pPr>
            <a:r>
              <a:rPr lang="en-US" dirty="0"/>
              <a:t>Assessable (are researchers able make judgments about or assess the quality of the data);</a:t>
            </a:r>
          </a:p>
          <a:p>
            <a:endParaRPr lang="en-US" dirty="0"/>
          </a:p>
        </p:txBody>
      </p:sp>
      <p:sp>
        <p:nvSpPr>
          <p:cNvPr id="8" name="Footer Placeholder 7"/>
          <p:cNvSpPr>
            <a:spLocks noGrp="1"/>
          </p:cNvSpPr>
          <p:nvPr>
            <p:ph type="ftr" sz="quarter" idx="11"/>
          </p:nvPr>
        </p:nvSpPr>
        <p:spPr/>
        <p:txBody>
          <a:bodyPr/>
          <a:lstStyle/>
          <a:p>
            <a:r>
              <a:rPr lang="en-US" smtClean="0"/>
              <a:t>(c) 2016 John M. Abowd and Lars Vilhuber</a:t>
            </a:r>
            <a:endParaRPr lang="en-US"/>
          </a:p>
        </p:txBody>
      </p:sp>
      <p:sp>
        <p:nvSpPr>
          <p:cNvPr id="9" name="Slide Number Placeholder 8"/>
          <p:cNvSpPr>
            <a:spLocks noGrp="1"/>
          </p:cNvSpPr>
          <p:nvPr>
            <p:ph type="sldNum" sz="quarter" idx="12"/>
          </p:nvPr>
        </p:nvSpPr>
        <p:spPr/>
        <p:txBody>
          <a:bodyPr/>
          <a:lstStyle/>
          <a:p>
            <a:fld id="{BBFE1B04-F06B-446A-A5F6-C86870B512CC}" type="slidenum">
              <a:rPr lang="en-US" smtClean="0"/>
              <a:t>79</a:t>
            </a:fld>
            <a:endParaRPr lang="en-US"/>
          </a:p>
        </p:txBody>
      </p:sp>
    </p:spTree>
    <p:extLst>
      <p:ext uri="{BB962C8B-B14F-4D97-AF65-F5344CB8AC3E}">
        <p14:creationId xmlns:p14="http://schemas.microsoft.com/office/powerpoint/2010/main" val="7063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Is Important</a:t>
            </a:r>
            <a:endParaRPr lang="en-US" dirty="0"/>
          </a:p>
        </p:txBody>
      </p:sp>
      <p:sp>
        <p:nvSpPr>
          <p:cNvPr id="3" name="Content Placeholder 2"/>
          <p:cNvSpPr>
            <a:spLocks noGrp="1"/>
          </p:cNvSpPr>
          <p:nvPr>
            <p:ph idx="1"/>
          </p:nvPr>
        </p:nvSpPr>
        <p:spPr/>
        <p:txBody>
          <a:bodyPr>
            <a:normAutofit/>
          </a:bodyPr>
          <a:lstStyle/>
          <a:p>
            <a:r>
              <a:rPr lang="en-US" dirty="0"/>
              <a:t>Falsifying data</a:t>
            </a:r>
          </a:p>
          <a:p>
            <a:pPr lvl="1"/>
            <a:r>
              <a:rPr lang="en-US" dirty="0"/>
              <a:t>Andrew Wakefield (autism and vaccines)</a:t>
            </a:r>
          </a:p>
          <a:p>
            <a:pPr lvl="1"/>
            <a:r>
              <a:rPr lang="en-US" dirty="0">
                <a:hlinkClick r:id="rId2"/>
              </a:rPr>
              <a:t>Yoshitaka </a:t>
            </a:r>
            <a:r>
              <a:rPr lang="en-US" dirty="0" err="1">
                <a:hlinkClick r:id="rId2"/>
              </a:rPr>
              <a:t>Fujii</a:t>
            </a:r>
            <a:r>
              <a:rPr lang="en-US" dirty="0">
                <a:hlinkClick r:id="rId2"/>
              </a:rPr>
              <a:t> </a:t>
            </a:r>
            <a:r>
              <a:rPr lang="en-US" dirty="0"/>
              <a:t>(fabricated data in 172 out of 249 papers)</a:t>
            </a:r>
          </a:p>
          <a:p>
            <a:r>
              <a:rPr lang="en-US" dirty="0"/>
              <a:t>“Believe it or not: how much can we rely on published data on potential drug targets?” </a:t>
            </a:r>
            <a:r>
              <a:rPr lang="en-US" dirty="0">
                <a:hlinkClick r:id="rId3"/>
              </a:rPr>
              <a:t>doi:10.1038/nrd3439-c1</a:t>
            </a:r>
            <a:r>
              <a:rPr lang="en-US" dirty="0"/>
              <a:t> – Drug maker cannot replicate more than 20-25% of findings</a:t>
            </a:r>
          </a:p>
          <a:p>
            <a:r>
              <a:rPr lang="en-US" dirty="0"/>
              <a:t>“Why Most Published Research Findings Are False” Ioannidis JPA (2005) </a:t>
            </a:r>
            <a:r>
              <a:rPr lang="en-US" dirty="0">
                <a:hlinkClick r:id="rId4"/>
              </a:rPr>
              <a:t>doi:10.1371/journal.pmed.0020124</a:t>
            </a:r>
            <a:endParaRPr lang="en-US" dirty="0"/>
          </a:p>
          <a:p>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8</a:t>
            </a:fld>
            <a:endParaRPr lang="en-US"/>
          </a:p>
        </p:txBody>
      </p:sp>
    </p:spTree>
    <p:extLst>
      <p:ext uri="{BB962C8B-B14F-4D97-AF65-F5344CB8AC3E}">
        <p14:creationId xmlns:p14="http://schemas.microsoft.com/office/powerpoint/2010/main" val="30120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Access</a:t>
            </a:r>
            <a:endParaRPr lang="en-US" dirty="0"/>
          </a:p>
        </p:txBody>
      </p:sp>
      <p:sp>
        <p:nvSpPr>
          <p:cNvPr id="3" name="Content Placeholder 2"/>
          <p:cNvSpPr>
            <a:spLocks noGrp="1"/>
          </p:cNvSpPr>
          <p:nvPr>
            <p:ph idx="1"/>
          </p:nvPr>
        </p:nvSpPr>
        <p:spPr/>
        <p:txBody>
          <a:bodyPr/>
          <a:lstStyle/>
          <a:p>
            <a:r>
              <a:rPr lang="en-US" dirty="0" smtClean="0"/>
              <a:t>Information about the data</a:t>
            </a:r>
          </a:p>
          <a:p>
            <a:r>
              <a:rPr lang="en-US" dirty="0" smtClean="0"/>
              <a:t>Can be</a:t>
            </a:r>
          </a:p>
          <a:p>
            <a:pPr lvl="1"/>
            <a:r>
              <a:rPr lang="en-US" dirty="0" smtClean="0"/>
              <a:t>Variable names</a:t>
            </a:r>
          </a:p>
          <a:p>
            <a:pPr lvl="1"/>
            <a:r>
              <a:rPr lang="en-US" dirty="0" smtClean="0"/>
              <a:t>Formats</a:t>
            </a:r>
          </a:p>
          <a:p>
            <a:pPr lvl="1"/>
            <a:r>
              <a:rPr lang="en-US" dirty="0" smtClean="0"/>
              <a:t>Values</a:t>
            </a:r>
          </a:p>
          <a:p>
            <a:pPr lvl="1"/>
            <a:r>
              <a:rPr lang="en-US" dirty="0" smtClean="0"/>
              <a:t>Distribution of values</a:t>
            </a:r>
          </a:p>
          <a:p>
            <a:pPr lvl="1"/>
            <a:r>
              <a:rPr lang="en-US" dirty="0" smtClean="0"/>
              <a:t>Description</a:t>
            </a:r>
          </a:p>
          <a:p>
            <a:pPr lvl="1"/>
            <a:r>
              <a:rPr lang="en-US" dirty="0" smtClean="0"/>
              <a:t>Provenance</a:t>
            </a:r>
          </a:p>
          <a:p>
            <a:pPr lvl="1"/>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80</a:t>
            </a:fld>
            <a:endParaRPr lang="en-US"/>
          </a:p>
        </p:txBody>
      </p:sp>
    </p:spTree>
    <p:extLst>
      <p:ext uri="{BB962C8B-B14F-4D97-AF65-F5344CB8AC3E}">
        <p14:creationId xmlns:p14="http://schemas.microsoft.com/office/powerpoint/2010/main" val="46844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on Public-use Data</a:t>
            </a:r>
            <a:endParaRPr lang="en-US" dirty="0"/>
          </a:p>
        </p:txBody>
      </p:sp>
      <p:sp>
        <p:nvSpPr>
          <p:cNvPr id="3" name="Content Placeholder 2"/>
          <p:cNvSpPr>
            <a:spLocks noGrp="1"/>
          </p:cNvSpPr>
          <p:nvPr>
            <p:ph idx="1"/>
          </p:nvPr>
        </p:nvSpPr>
        <p:spPr/>
        <p:txBody>
          <a:bodyPr/>
          <a:lstStyle/>
          <a:p>
            <a:r>
              <a:rPr lang="en-US" dirty="0" smtClean="0"/>
              <a:t>IPUMS: Structured/</a:t>
            </a:r>
            <a:r>
              <a:rPr lang="en-US" dirty="0" err="1" smtClean="0"/>
              <a:t>browseable</a:t>
            </a:r>
            <a:r>
              <a:rPr lang="en-US" dirty="0" smtClean="0"/>
              <a:t> metadata</a:t>
            </a:r>
          </a:p>
          <a:p>
            <a:r>
              <a:rPr lang="en-US" dirty="0" smtClean="0"/>
              <a:t>Most other sites:</a:t>
            </a:r>
          </a:p>
          <a:p>
            <a:pPr lvl="1"/>
            <a:r>
              <a:rPr lang="en-US" dirty="0" smtClean="0"/>
              <a:t>PDF or ASCII files</a:t>
            </a:r>
          </a:p>
          <a:p>
            <a:pPr lvl="1"/>
            <a:r>
              <a:rPr lang="en-US" dirty="0" smtClean="0"/>
              <a:t>Generally not linked to actual data</a:t>
            </a:r>
          </a:p>
          <a:p>
            <a:r>
              <a:rPr lang="en-US" dirty="0" smtClean="0"/>
              <a:t>Restricted-access data in Census RDC</a:t>
            </a:r>
          </a:p>
          <a:p>
            <a:pPr lvl="1"/>
            <a:r>
              <a:rPr lang="en-US" dirty="0" smtClean="0"/>
              <a:t>Generic information outside</a:t>
            </a:r>
          </a:p>
          <a:p>
            <a:pPr lvl="1"/>
            <a:r>
              <a:rPr lang="en-US" dirty="0" smtClean="0"/>
              <a:t>PDF once access granted</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81</a:t>
            </a:fld>
            <a:endParaRPr lang="en-US"/>
          </a:p>
        </p:txBody>
      </p:sp>
    </p:spTree>
    <p:extLst>
      <p:ext uri="{BB962C8B-B14F-4D97-AF65-F5344CB8AC3E}">
        <p14:creationId xmlns:p14="http://schemas.microsoft.com/office/powerpoint/2010/main" val="410644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IPUMS Metadata</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958" y="1600201"/>
            <a:ext cx="8050085" cy="4525963"/>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82</a:t>
            </a:fld>
            <a:endParaRPr lang="en-US"/>
          </a:p>
        </p:txBody>
      </p:sp>
    </p:spTree>
    <p:extLst>
      <p:ext uri="{BB962C8B-B14F-4D97-AF65-F5344CB8AC3E}">
        <p14:creationId xmlns:p14="http://schemas.microsoft.com/office/powerpoint/2010/main" val="288858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IPUMS Metadata (Details)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958" y="1600201"/>
            <a:ext cx="8050085" cy="4525963"/>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83</a:t>
            </a:fld>
            <a:endParaRPr lang="en-US"/>
          </a:p>
        </p:txBody>
      </p:sp>
    </p:spTree>
    <p:extLst>
      <p:ext uri="{BB962C8B-B14F-4D97-AF65-F5344CB8AC3E}">
        <p14:creationId xmlns:p14="http://schemas.microsoft.com/office/powerpoint/2010/main" val="401180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ICPSR Metadata on ATUS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958" y="1600201"/>
            <a:ext cx="8050085" cy="4525963"/>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84</a:t>
            </a:fld>
            <a:endParaRPr lang="en-US"/>
          </a:p>
        </p:txBody>
      </p:sp>
    </p:spTree>
    <p:extLst>
      <p:ext uri="{BB962C8B-B14F-4D97-AF65-F5344CB8AC3E}">
        <p14:creationId xmlns:p14="http://schemas.microsoft.com/office/powerpoint/2010/main" val="206098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BLS Metadata on ATUS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958" y="1600201"/>
            <a:ext cx="8050085" cy="4525963"/>
          </a:xfrm>
        </p:spPr>
      </p:pic>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85</a:t>
            </a:fld>
            <a:endParaRPr lang="en-US"/>
          </a:p>
        </p:txBody>
      </p:sp>
    </p:spTree>
    <p:extLst>
      <p:ext uri="{BB962C8B-B14F-4D97-AF65-F5344CB8AC3E}">
        <p14:creationId xmlns:p14="http://schemas.microsoft.com/office/powerpoint/2010/main" val="261293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Metadata on Confidential Data</a:t>
            </a:r>
            <a:endParaRPr lang="en-US" dirty="0"/>
          </a:p>
        </p:txBody>
      </p:sp>
      <p:sp>
        <p:nvSpPr>
          <p:cNvPr id="3" name="Content Placeholder 2"/>
          <p:cNvSpPr>
            <a:spLocks noGrp="1"/>
          </p:cNvSpPr>
          <p:nvPr>
            <p:ph idx="1"/>
          </p:nvPr>
        </p:nvSpPr>
        <p:spPr/>
        <p:txBody>
          <a:bodyPr>
            <a:normAutofit/>
          </a:bodyPr>
          <a:lstStyle/>
          <a:p>
            <a:r>
              <a:rPr lang="en-US" dirty="0" smtClean="0"/>
              <a:t>Mostly by inference</a:t>
            </a:r>
          </a:p>
          <a:p>
            <a:r>
              <a:rPr lang="en-US" dirty="0" smtClean="0"/>
              <a:t>Census Bureau (CES): </a:t>
            </a:r>
          </a:p>
          <a:p>
            <a:pPr lvl="1"/>
            <a:r>
              <a:rPr lang="en-US" dirty="0" smtClean="0"/>
              <a:t>links to public-use tabulations, documents (some by yours truly), codebooks (Snapshot S2004)</a:t>
            </a:r>
          </a:p>
          <a:p>
            <a:pPr lvl="1"/>
            <a:r>
              <a:rPr lang="en-US" dirty="0" smtClean="0"/>
              <a:t>PDFs of detailed data in RDC</a:t>
            </a:r>
          </a:p>
          <a:p>
            <a:pPr lvl="1"/>
            <a:r>
              <a:rPr lang="en-US" dirty="0" smtClean="0"/>
              <a:t>Codebooks for a few data sets at ICPSR</a:t>
            </a:r>
          </a:p>
          <a:p>
            <a:pPr lvl="2"/>
            <a:r>
              <a:rPr lang="en-US" dirty="0" smtClean="0"/>
              <a:t>1960 (ICPSR 21980); 1970 (21981); 1980 (21982); 1990 (21983); 2000 (21820)</a:t>
            </a:r>
          </a:p>
          <a:p>
            <a:r>
              <a:rPr lang="en-US" dirty="0" smtClean="0"/>
              <a:t>NCHS: </a:t>
            </a:r>
          </a:p>
          <a:p>
            <a:pPr lvl="1"/>
            <a:r>
              <a:rPr lang="en-US" dirty="0" smtClean="0"/>
              <a:t>what is in questionnaire (PDF) but not in public-use codebook (PDF) might be accessible</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86</a:t>
            </a:fld>
            <a:endParaRPr lang="en-US"/>
          </a:p>
        </p:txBody>
      </p:sp>
    </p:spTree>
    <p:extLst>
      <p:ext uri="{BB962C8B-B14F-4D97-AF65-F5344CB8AC3E}">
        <p14:creationId xmlns:p14="http://schemas.microsoft.com/office/powerpoint/2010/main" val="411675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and Solutions</a:t>
            </a:r>
            <a:endParaRPr lang="en-US" dirty="0"/>
          </a:p>
        </p:txBody>
      </p:sp>
      <p:sp>
        <p:nvSpPr>
          <p:cNvPr id="3" name="Content Placeholder 2"/>
          <p:cNvSpPr>
            <a:spLocks noGrp="1"/>
          </p:cNvSpPr>
          <p:nvPr>
            <p:ph idx="1"/>
          </p:nvPr>
        </p:nvSpPr>
        <p:spPr/>
        <p:txBody>
          <a:bodyPr/>
          <a:lstStyle/>
          <a:p>
            <a:r>
              <a:rPr lang="en-US" dirty="0"/>
              <a:t>NCRN-Cornell node: Comprehensive Extensible Data Documentation and Access Repository (CED²AR) </a:t>
            </a:r>
            <a:r>
              <a:rPr lang="en-US" dirty="0" smtClean="0">
                <a:hlinkClick r:id="rId2"/>
              </a:rPr>
              <a:t>http://www.ncrn.cornell.edu/ced2ar/</a:t>
            </a:r>
            <a:r>
              <a:rPr lang="en-US" dirty="0" smtClean="0"/>
              <a:t> </a:t>
            </a:r>
          </a:p>
          <a:p>
            <a:pPr lvl="1"/>
            <a:r>
              <a:rPr lang="en-US" dirty="0" smtClean="0"/>
              <a:t>Based on existing metadata standards (DDI) with possible extensions</a:t>
            </a:r>
          </a:p>
          <a:p>
            <a:pPr lvl="1"/>
            <a:r>
              <a:rPr lang="en-US" dirty="0" smtClean="0"/>
              <a:t>Provide structured mechanism to synchronize confidential and public-use metadata</a:t>
            </a:r>
          </a:p>
          <a:p>
            <a:pPr lvl="1"/>
            <a:r>
              <a:rPr lang="en-US" dirty="0" smtClean="0"/>
              <a:t>Assign DOI where needed</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87</a:t>
            </a:fld>
            <a:endParaRPr lang="en-US"/>
          </a:p>
        </p:txBody>
      </p:sp>
    </p:spTree>
    <p:extLst>
      <p:ext uri="{BB962C8B-B14F-4D97-AF65-F5344CB8AC3E}">
        <p14:creationId xmlns:p14="http://schemas.microsoft.com/office/powerpoint/2010/main" val="9045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Programming</a:t>
            </a:r>
            <a:endParaRPr lang="en-US" dirty="0"/>
          </a:p>
        </p:txBody>
      </p:sp>
      <p:sp>
        <p:nvSpPr>
          <p:cNvPr id="8" name="Text Placeholder 7"/>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88</a:t>
            </a:fld>
            <a:endParaRPr lang="en-US"/>
          </a:p>
        </p:txBody>
      </p:sp>
    </p:spTree>
    <p:extLst>
      <p:ext uri="{BB962C8B-B14F-4D97-AF65-F5344CB8AC3E}">
        <p14:creationId xmlns:p14="http://schemas.microsoft.com/office/powerpoint/2010/main" val="207957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Programming</a:t>
            </a:r>
            <a:endParaRPr lang="en-US" dirty="0"/>
          </a:p>
        </p:txBody>
      </p:sp>
      <p:sp>
        <p:nvSpPr>
          <p:cNvPr id="8" name="Content Placeholder 7"/>
          <p:cNvSpPr>
            <a:spLocks noGrp="1"/>
          </p:cNvSpPr>
          <p:nvPr>
            <p:ph idx="1"/>
          </p:nvPr>
        </p:nvSpPr>
        <p:spPr/>
        <p:txBody>
          <a:bodyPr/>
          <a:lstStyle/>
          <a:p>
            <a:r>
              <a:rPr lang="en-US" dirty="0" smtClean="0"/>
              <a:t>You’ve found the data</a:t>
            </a:r>
          </a:p>
          <a:p>
            <a:r>
              <a:rPr lang="en-US" dirty="0" smtClean="0"/>
              <a:t>You’ve found the programs</a:t>
            </a:r>
          </a:p>
          <a:p>
            <a:r>
              <a:rPr lang="en-US" dirty="0" smtClean="0"/>
              <a:t>The programs actually run cleanly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623" y="3346965"/>
            <a:ext cx="5086350" cy="3219450"/>
          </a:xfrm>
          <a:prstGeom prst="rect">
            <a:avLst/>
          </a:prstGeom>
        </p:spPr>
      </p:pic>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89</a:t>
            </a:fld>
            <a:endParaRPr lang="en-US"/>
          </a:p>
        </p:txBody>
      </p:sp>
    </p:spTree>
    <p:extLst>
      <p:ext uri="{BB962C8B-B14F-4D97-AF65-F5344CB8AC3E}">
        <p14:creationId xmlns:p14="http://schemas.microsoft.com/office/powerpoint/2010/main" val="212007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a:t>
            </a:r>
            <a:endParaRPr lang="en-US" dirty="0"/>
          </a:p>
        </p:txBody>
      </p:sp>
      <p:sp>
        <p:nvSpPr>
          <p:cNvPr id="3" name="Content Placeholder 2"/>
          <p:cNvSpPr>
            <a:spLocks noGrp="1"/>
          </p:cNvSpPr>
          <p:nvPr>
            <p:ph idx="1"/>
          </p:nvPr>
        </p:nvSpPr>
        <p:spPr/>
        <p:txBody>
          <a:bodyPr/>
          <a:lstStyle/>
          <a:p>
            <a:r>
              <a:rPr lang="en-US" dirty="0" smtClean="0"/>
              <a:t>Even studies that worry about replication… do not provide their own data in a </a:t>
            </a:r>
            <a:r>
              <a:rPr lang="en-US" dirty="0"/>
              <a:t>replicable way </a:t>
            </a:r>
            <a:r>
              <a:rPr lang="en-US" dirty="0" smtClean="0"/>
              <a:t>“</a:t>
            </a:r>
            <a:r>
              <a:rPr lang="en-US" i="1" dirty="0"/>
              <a:t>The questionnaire can be obtained from the authors</a:t>
            </a:r>
            <a:r>
              <a:rPr lang="en-US" i="1" dirty="0" smtClean="0"/>
              <a:t>.</a:t>
            </a:r>
            <a:r>
              <a:rPr lang="en-US" dirty="0" smtClean="0"/>
              <a:t>”</a:t>
            </a:r>
            <a:r>
              <a:rPr lang="en-US" dirty="0"/>
              <a:t> (doi:10.1038/nrd3439-c1) </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9</a:t>
            </a:fld>
            <a:endParaRPr lang="en-US"/>
          </a:p>
        </p:txBody>
      </p:sp>
    </p:spTree>
    <p:extLst>
      <p:ext uri="{BB962C8B-B14F-4D97-AF65-F5344CB8AC3E}">
        <p14:creationId xmlns:p14="http://schemas.microsoft.com/office/powerpoint/2010/main" val="91239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38400"/>
            <a:ext cx="8229600" cy="1143000"/>
          </a:xfrm>
        </p:spPr>
        <p:txBody>
          <a:bodyPr/>
          <a:lstStyle/>
          <a:p>
            <a:r>
              <a:rPr lang="en-US" dirty="0" smtClean="0"/>
              <a:t>What Do the Programs </a:t>
            </a:r>
            <a:r>
              <a:rPr lang="en-US" dirty="0"/>
              <a:t>D</a:t>
            </a:r>
            <a:r>
              <a:rPr lang="en-US" dirty="0" smtClean="0"/>
              <a:t>o?</a:t>
            </a:r>
            <a:endParaRPr lang="en-US" dirty="0"/>
          </a:p>
        </p:txBody>
      </p:sp>
      <p:sp>
        <p:nvSpPr>
          <p:cNvPr id="3" name="Footer Placeholder 2"/>
          <p:cNvSpPr>
            <a:spLocks noGrp="1"/>
          </p:cNvSpPr>
          <p:nvPr>
            <p:ph type="ftr" sz="quarter" idx="11"/>
          </p:nvPr>
        </p:nvSpPr>
        <p:spPr/>
        <p:txBody>
          <a:bodyPr/>
          <a:lstStyle/>
          <a:p>
            <a:r>
              <a:rPr lang="en-US" smtClean="0"/>
              <a:t>(c) 2016 John M. Abowd and Lars Vilhuber</a:t>
            </a:r>
            <a:endParaRPr lang="en-US"/>
          </a:p>
        </p:txBody>
      </p:sp>
      <p:sp>
        <p:nvSpPr>
          <p:cNvPr id="7" name="Slide Number Placeholder 6"/>
          <p:cNvSpPr>
            <a:spLocks noGrp="1"/>
          </p:cNvSpPr>
          <p:nvPr>
            <p:ph type="sldNum" sz="quarter" idx="12"/>
          </p:nvPr>
        </p:nvSpPr>
        <p:spPr/>
        <p:txBody>
          <a:bodyPr/>
          <a:lstStyle/>
          <a:p>
            <a:fld id="{BBFE1B04-F06B-446A-A5F6-C86870B512CC}" type="slidenum">
              <a:rPr lang="en-US" smtClean="0"/>
              <a:t>90</a:t>
            </a:fld>
            <a:endParaRPr lang="en-US"/>
          </a:p>
        </p:txBody>
      </p:sp>
    </p:spTree>
    <p:extLst>
      <p:ext uri="{BB962C8B-B14F-4D97-AF65-F5344CB8AC3E}">
        <p14:creationId xmlns:p14="http://schemas.microsoft.com/office/powerpoint/2010/main" val="51743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Quite Literate Programming</a:t>
            </a:r>
            <a:endParaRPr lang="en-US" dirty="0"/>
          </a:p>
        </p:txBody>
      </p:sp>
      <p:sp>
        <p:nvSpPr>
          <p:cNvPr id="3" name="Content Placeholder 2"/>
          <p:cNvSpPr>
            <a:spLocks noGrp="1"/>
          </p:cNvSpPr>
          <p:nvPr>
            <p:ph idx="1"/>
          </p:nvPr>
        </p:nvSpPr>
        <p:spPr/>
        <p:txBody>
          <a:bodyPr>
            <a:normAutofit/>
          </a:bodyPr>
          <a:lstStyle/>
          <a:p>
            <a:r>
              <a:rPr lang="en-US" dirty="0"/>
              <a:t>Literate programming: </a:t>
            </a:r>
            <a:r>
              <a:rPr lang="en-US" dirty="0" smtClean="0"/>
              <a:t/>
            </a:r>
            <a:br>
              <a:rPr lang="en-US" dirty="0" smtClean="0"/>
            </a:br>
            <a:r>
              <a:rPr lang="en-US" dirty="0" smtClean="0"/>
              <a:t>“a program </a:t>
            </a:r>
            <a:r>
              <a:rPr lang="en-US" dirty="0"/>
              <a:t>is given as an explanation of the program logic in a natural language, such as English, interspersed with snippets of macros and traditional source code, from which a </a:t>
            </a:r>
            <a:r>
              <a:rPr lang="en-US" dirty="0" err="1"/>
              <a:t>compilable</a:t>
            </a:r>
            <a:r>
              <a:rPr lang="en-US" dirty="0"/>
              <a:t> source code can be </a:t>
            </a:r>
            <a:r>
              <a:rPr lang="en-US" dirty="0" smtClean="0"/>
              <a:t>generated” </a:t>
            </a:r>
          </a:p>
          <a:p>
            <a:pPr marL="0" indent="0">
              <a:buNone/>
            </a:pPr>
            <a:r>
              <a:rPr lang="en-US" sz="1600" dirty="0">
                <a:solidFill>
                  <a:schemeClr val="tx1">
                    <a:lumMod val="50000"/>
                    <a:lumOff val="50000"/>
                  </a:schemeClr>
                </a:solidFill>
              </a:rPr>
              <a:t>Source: Knuth, Donald E. (1984). "Literate Programming" (PDF). </a:t>
            </a:r>
            <a:r>
              <a:rPr lang="en-US" sz="1600" i="1" dirty="0">
                <a:solidFill>
                  <a:schemeClr val="tx1">
                    <a:lumMod val="50000"/>
                    <a:lumOff val="50000"/>
                  </a:schemeClr>
                </a:solidFill>
              </a:rPr>
              <a:t>The Computer Journal (British Computer Society)</a:t>
            </a:r>
            <a:r>
              <a:rPr lang="en-US" sz="1600" dirty="0">
                <a:solidFill>
                  <a:schemeClr val="tx1">
                    <a:lumMod val="50000"/>
                    <a:lumOff val="50000"/>
                  </a:schemeClr>
                </a:solidFill>
              </a:rPr>
              <a:t> 27 (2): 97–111. doi:10.1093/</a:t>
            </a:r>
            <a:r>
              <a:rPr lang="en-US" sz="1600" dirty="0" err="1">
                <a:solidFill>
                  <a:schemeClr val="tx1">
                    <a:lumMod val="50000"/>
                    <a:lumOff val="50000"/>
                  </a:schemeClr>
                </a:solidFill>
              </a:rPr>
              <a:t>comjnl</a:t>
            </a:r>
            <a:r>
              <a:rPr lang="en-US" sz="1600" dirty="0">
                <a:solidFill>
                  <a:schemeClr val="tx1">
                    <a:lumMod val="50000"/>
                    <a:lumOff val="50000"/>
                  </a:schemeClr>
                </a:solidFill>
              </a:rPr>
              <a:t>/27.2.97 (via Wikipedia)</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91</a:t>
            </a:fld>
            <a:endParaRPr lang="en-US"/>
          </a:p>
        </p:txBody>
      </p:sp>
    </p:spTree>
    <p:extLst>
      <p:ext uri="{BB962C8B-B14F-4D97-AF65-F5344CB8AC3E}">
        <p14:creationId xmlns:p14="http://schemas.microsoft.com/office/powerpoint/2010/main" val="41486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You May Encounter</a:t>
            </a:r>
            <a:endParaRPr lang="en-US" dirty="0"/>
          </a:p>
        </p:txBody>
      </p:sp>
      <p:sp>
        <p:nvSpPr>
          <p:cNvPr id="3" name="Content Placeholder 2"/>
          <p:cNvSpPr>
            <a:spLocks noGrp="1"/>
          </p:cNvSpPr>
          <p:nvPr>
            <p:ph idx="1"/>
          </p:nvPr>
        </p:nvSpPr>
        <p:spPr/>
        <p:txBody>
          <a:bodyPr/>
          <a:lstStyle/>
          <a:p>
            <a:r>
              <a:rPr lang="en-US" i="1" dirty="0" smtClean="0"/>
              <a:t>Weave</a:t>
            </a:r>
            <a:r>
              <a:rPr lang="en-US" dirty="0" smtClean="0"/>
              <a:t> (created legible text) and </a:t>
            </a:r>
            <a:r>
              <a:rPr lang="en-US" i="1" dirty="0" smtClean="0"/>
              <a:t>tangle</a:t>
            </a:r>
            <a:r>
              <a:rPr lang="en-US" dirty="0" smtClean="0"/>
              <a:t> (create executable program)</a:t>
            </a:r>
          </a:p>
          <a:p>
            <a:r>
              <a:rPr lang="en-US" dirty="0" smtClean="0"/>
              <a:t>May encounter these with R (</a:t>
            </a:r>
            <a:r>
              <a:rPr lang="en-US" dirty="0" err="1" smtClean="0"/>
              <a:t>Sweave</a:t>
            </a:r>
            <a:r>
              <a:rPr lang="en-US" dirty="0"/>
              <a:t> </a:t>
            </a:r>
            <a:r>
              <a:rPr lang="en-US" dirty="0" smtClean="0"/>
              <a:t>– core R documentation tool), Python (tons of packages)</a:t>
            </a:r>
          </a:p>
          <a:p>
            <a:r>
              <a:rPr lang="en-US" dirty="0" smtClean="0"/>
              <a:t>Related: replicable documents (R Markdown, </a:t>
            </a:r>
            <a:r>
              <a:rPr lang="en-US" dirty="0" err="1" smtClean="0"/>
              <a:t>StatRep</a:t>
            </a:r>
            <a:r>
              <a:rPr lang="en-US" dirty="0" smtClean="0"/>
              <a:t> for SAS)</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92</a:t>
            </a:fld>
            <a:endParaRPr lang="en-US"/>
          </a:p>
        </p:txBody>
      </p:sp>
    </p:spTree>
    <p:extLst>
      <p:ext uri="{BB962C8B-B14F-4D97-AF65-F5344CB8AC3E}">
        <p14:creationId xmlns:p14="http://schemas.microsoft.com/office/powerpoint/2010/main" val="276791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Simpler: Legible </a:t>
            </a:r>
            <a:r>
              <a:rPr lang="en-US" dirty="0"/>
              <a:t>P</a:t>
            </a:r>
            <a:r>
              <a:rPr lang="en-US" dirty="0" smtClean="0"/>
              <a:t>rogramming</a:t>
            </a:r>
            <a:endParaRPr lang="en-US" dirty="0"/>
          </a:p>
        </p:txBody>
      </p:sp>
      <p:sp>
        <p:nvSpPr>
          <p:cNvPr id="3" name="Content Placeholder 2"/>
          <p:cNvSpPr>
            <a:spLocks noGrp="1"/>
          </p:cNvSpPr>
          <p:nvPr>
            <p:ph idx="1"/>
          </p:nvPr>
        </p:nvSpPr>
        <p:spPr/>
        <p:txBody>
          <a:bodyPr/>
          <a:lstStyle/>
          <a:p>
            <a:r>
              <a:rPr lang="en-US" dirty="0" smtClean="0"/>
              <a:t>Have clear sequences of programs</a:t>
            </a:r>
          </a:p>
          <a:p>
            <a:r>
              <a:rPr lang="en-US" dirty="0" smtClean="0"/>
              <a:t>Have clear programing style</a:t>
            </a:r>
          </a:p>
          <a:p>
            <a:r>
              <a:rPr lang="en-US" dirty="0" smtClean="0"/>
              <a:t>Have clear comments</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93</a:t>
            </a:fld>
            <a:endParaRPr lang="en-US"/>
          </a:p>
        </p:txBody>
      </p:sp>
    </p:spTree>
    <p:extLst>
      <p:ext uri="{BB962C8B-B14F-4D97-AF65-F5344CB8AC3E}">
        <p14:creationId xmlns:p14="http://schemas.microsoft.com/office/powerpoint/2010/main" val="45062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Programs</a:t>
            </a:r>
            <a:endParaRPr lang="en-US" dirty="0"/>
          </a:p>
        </p:txBody>
      </p:sp>
      <p:sp>
        <p:nvSpPr>
          <p:cNvPr id="3" name="Content Placeholder 2"/>
          <p:cNvSpPr>
            <a:spLocks noGrp="1"/>
          </p:cNvSpPr>
          <p:nvPr>
            <p:ph idx="1"/>
          </p:nvPr>
        </p:nvSpPr>
        <p:spPr/>
        <p:txBody>
          <a:bodyPr>
            <a:normAutofit/>
          </a:bodyPr>
          <a:lstStyle/>
          <a:p>
            <a:r>
              <a:rPr lang="en-US" dirty="0" err="1" smtClean="0"/>
              <a:t>mystuff.sas</a:t>
            </a:r>
            <a:r>
              <a:rPr lang="en-US" dirty="0" smtClean="0"/>
              <a:t>:</a:t>
            </a:r>
            <a:endParaRPr lang="en-US" dirty="0"/>
          </a:p>
          <a:p>
            <a:pPr marL="0" indent="0">
              <a:buNone/>
            </a:pPr>
            <a:r>
              <a:rPr lang="en-US" sz="1800" dirty="0">
                <a:latin typeface="Lucida Sans Typewriter" panose="020B0509030504030204" pitchFamily="49" charset="0"/>
              </a:rPr>
              <a:t>1 data ”C:\Users\Me\CensusChina.sas7bdat” ;</a:t>
            </a:r>
          </a:p>
          <a:p>
            <a:pPr marL="0" indent="0">
              <a:buNone/>
            </a:pPr>
            <a:r>
              <a:rPr lang="en-US" sz="1800" dirty="0">
                <a:latin typeface="Lucida Sans Typewriter" panose="020B0509030504030204" pitchFamily="49" charset="0"/>
              </a:rPr>
              <a:t>2 set ”C:\ Users\Me\CensusChina.sas7bdat” ;</a:t>
            </a:r>
          </a:p>
          <a:p>
            <a:pPr marL="0" indent="0">
              <a:buNone/>
            </a:pPr>
            <a:r>
              <a:rPr lang="en-US" sz="1800" dirty="0">
                <a:latin typeface="Lucida Sans Typewriter" panose="020B0509030504030204" pitchFamily="49" charset="0"/>
              </a:rPr>
              <a:t>3 earn=log(earn) ;</a:t>
            </a:r>
          </a:p>
          <a:p>
            <a:pPr marL="0" indent="0">
              <a:buNone/>
            </a:pPr>
            <a:r>
              <a:rPr lang="en-US" sz="1800" dirty="0">
                <a:latin typeface="Lucida Sans Typewriter" panose="020B0509030504030204" pitchFamily="49" charset="0"/>
              </a:rPr>
              <a:t>4 run ;</a:t>
            </a:r>
          </a:p>
          <a:p>
            <a:pPr marL="0" indent="0">
              <a:buNone/>
            </a:pPr>
            <a:r>
              <a:rPr lang="en-US" sz="1800" dirty="0">
                <a:latin typeface="Lucida Sans Typewriter" panose="020B0509030504030204" pitchFamily="49" charset="0"/>
              </a:rPr>
              <a:t>5 proc </a:t>
            </a:r>
            <a:r>
              <a:rPr lang="en-US" sz="1800" dirty="0" err="1">
                <a:latin typeface="Lucida Sans Typewriter" panose="020B0509030504030204" pitchFamily="49" charset="0"/>
              </a:rPr>
              <a:t>reg</a:t>
            </a:r>
            <a:r>
              <a:rPr lang="en-US" sz="1800" dirty="0">
                <a:latin typeface="Lucida Sans Typewriter" panose="020B0509030504030204" pitchFamily="49" charset="0"/>
              </a:rPr>
              <a:t> data = ”C:\Users\Me\CensusChina.sas7bdat” ;</a:t>
            </a:r>
          </a:p>
          <a:p>
            <a:pPr marL="0" indent="0">
              <a:buNone/>
            </a:pPr>
            <a:r>
              <a:rPr lang="en-US" sz="1800" dirty="0">
                <a:latin typeface="Lucida Sans Typewriter" panose="020B0509030504030204" pitchFamily="49" charset="0"/>
              </a:rPr>
              <a:t>6 model earn = sex education experience ;</a:t>
            </a:r>
          </a:p>
          <a:p>
            <a:pPr marL="0" indent="0">
              <a:buNone/>
            </a:pPr>
            <a:r>
              <a:rPr lang="en-US" sz="1800" dirty="0">
                <a:latin typeface="Lucida Sans Typewriter" panose="020B0509030504030204" pitchFamily="49" charset="0"/>
              </a:rPr>
              <a:t>7 run ;</a:t>
            </a:r>
          </a:p>
          <a:p>
            <a:r>
              <a:rPr lang="en-US" dirty="0"/>
              <a:t>What can possibly be wrong about that?</a:t>
            </a:r>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94</a:t>
            </a:fld>
            <a:endParaRPr lang="en-US"/>
          </a:p>
        </p:txBody>
      </p:sp>
    </p:spTree>
    <p:extLst>
      <p:ext uri="{BB962C8B-B14F-4D97-AF65-F5344CB8AC3E}">
        <p14:creationId xmlns:p14="http://schemas.microsoft.com/office/powerpoint/2010/main" val="381792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743200"/>
            <a:ext cx="8229600" cy="1143000"/>
          </a:xfrm>
        </p:spPr>
        <p:txBody>
          <a:bodyPr/>
          <a:lstStyle/>
          <a:p>
            <a:r>
              <a:rPr lang="en-US" dirty="0" smtClean="0"/>
              <a:t>OK, Most Economists Use Stata</a:t>
            </a:r>
            <a:endParaRPr lang="en-US" dirty="0"/>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95</a:t>
            </a:fld>
            <a:endParaRPr lang="en-US"/>
          </a:p>
        </p:txBody>
      </p:sp>
    </p:spTree>
    <p:extLst>
      <p:ext uri="{BB962C8B-B14F-4D97-AF65-F5344CB8AC3E}">
        <p14:creationId xmlns:p14="http://schemas.microsoft.com/office/powerpoint/2010/main" val="35170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Programs</a:t>
            </a:r>
            <a:endParaRPr lang="en-US" dirty="0"/>
          </a:p>
        </p:txBody>
      </p:sp>
      <p:sp>
        <p:nvSpPr>
          <p:cNvPr id="3" name="Content Placeholder 2"/>
          <p:cNvSpPr>
            <a:spLocks noGrp="1"/>
          </p:cNvSpPr>
          <p:nvPr>
            <p:ph idx="1"/>
          </p:nvPr>
        </p:nvSpPr>
        <p:spPr/>
        <p:txBody>
          <a:bodyPr>
            <a:normAutofit/>
          </a:bodyPr>
          <a:lstStyle/>
          <a:p>
            <a:r>
              <a:rPr lang="en-US" dirty="0" smtClean="0"/>
              <a:t>mystuff.do :</a:t>
            </a:r>
            <a:endParaRPr lang="en-US" dirty="0"/>
          </a:p>
          <a:p>
            <a:pPr marL="0" indent="0">
              <a:buNone/>
            </a:pPr>
            <a:endParaRPr lang="en-US" sz="1800" dirty="0">
              <a:latin typeface="Lucida Sans Typewriter" panose="020B0509030504030204" pitchFamily="49" charset="0"/>
            </a:endParaRPr>
          </a:p>
          <a:p>
            <a:pPr marL="0" indent="0">
              <a:buNone/>
            </a:pPr>
            <a:r>
              <a:rPr lang="en-US" sz="1800" dirty="0">
                <a:latin typeface="Lucida Sans Typewriter" panose="020B0509030504030204" pitchFamily="49" charset="0"/>
              </a:rPr>
              <a:t>use "C:\Users\Me\CensusChina.dta"</a:t>
            </a:r>
          </a:p>
          <a:p>
            <a:pPr marL="0" indent="0">
              <a:buNone/>
            </a:pPr>
            <a:r>
              <a:rPr lang="en-US" sz="1800" dirty="0">
                <a:latin typeface="Lucida Sans Typewriter" panose="020B0509030504030204" pitchFamily="49" charset="0"/>
              </a:rPr>
              <a:t>replace  earn=log(earn)</a:t>
            </a:r>
          </a:p>
          <a:p>
            <a:pPr marL="0" indent="0">
              <a:buNone/>
            </a:pPr>
            <a:r>
              <a:rPr lang="en-US" sz="1800" dirty="0">
                <a:latin typeface="Lucida Sans Typewriter" panose="020B0509030504030204" pitchFamily="49" charset="0"/>
              </a:rPr>
              <a:t>regress  earn  sex education experience</a:t>
            </a:r>
          </a:p>
          <a:p>
            <a:pPr marL="0" indent="0">
              <a:buNone/>
            </a:pPr>
            <a:r>
              <a:rPr lang="en-US" sz="1800" dirty="0">
                <a:latin typeface="Lucida Sans Typewriter" panose="020B0509030504030204" pitchFamily="49" charset="0"/>
              </a:rPr>
              <a:t>save, replace</a:t>
            </a:r>
          </a:p>
          <a:p>
            <a:pPr marL="0" indent="0">
              <a:buNone/>
            </a:pPr>
            <a:endParaRPr lang="en-US" sz="1800" dirty="0">
              <a:latin typeface="Lucida Sans Typewriter" panose="020B0509030504030204" pitchFamily="49" charset="0"/>
            </a:endParaRPr>
          </a:p>
          <a:p>
            <a:r>
              <a:rPr lang="en-US" dirty="0" smtClean="0"/>
              <a:t>What can possibly be wrong about that?</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96</a:t>
            </a:fld>
            <a:endParaRPr lang="en-US"/>
          </a:p>
        </p:txBody>
      </p:sp>
    </p:spTree>
    <p:extLst>
      <p:ext uri="{BB962C8B-B14F-4D97-AF65-F5344CB8AC3E}">
        <p14:creationId xmlns:p14="http://schemas.microsoft.com/office/powerpoint/2010/main" val="275278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a:t>
            </a:r>
            <a:endParaRPr lang="en-US" dirty="0"/>
          </a:p>
        </p:txBody>
      </p:sp>
      <p:sp>
        <p:nvSpPr>
          <p:cNvPr id="3" name="Content Placeholder 2"/>
          <p:cNvSpPr>
            <a:spLocks noGrp="1"/>
          </p:cNvSpPr>
          <p:nvPr>
            <p:ph idx="1"/>
          </p:nvPr>
        </p:nvSpPr>
        <p:spPr/>
        <p:txBody>
          <a:bodyPr/>
          <a:lstStyle/>
          <a:p>
            <a:r>
              <a:rPr lang="en-US" dirty="0"/>
              <a:t> Name of program: uninformative</a:t>
            </a:r>
          </a:p>
          <a:p>
            <a:r>
              <a:rPr lang="en-US" dirty="0" smtClean="0"/>
              <a:t> </a:t>
            </a:r>
            <a:r>
              <a:rPr lang="en-US" dirty="0"/>
              <a:t>Destruction of original data: program cannot be re-run for same results</a:t>
            </a:r>
          </a:p>
          <a:p>
            <a:r>
              <a:rPr lang="en-US" dirty="0" smtClean="0"/>
              <a:t> </a:t>
            </a:r>
            <a:r>
              <a:rPr lang="en-US" dirty="0"/>
              <a:t>No portability: cannot be run anywhere else</a:t>
            </a:r>
          </a:p>
          <a:p>
            <a:r>
              <a:rPr lang="en-US" dirty="0" smtClean="0"/>
              <a:t> </a:t>
            </a:r>
            <a:r>
              <a:rPr lang="en-US" dirty="0"/>
              <a:t>No explanation: why are we doing this?</a:t>
            </a:r>
          </a:p>
        </p:txBody>
      </p:sp>
      <p:sp>
        <p:nvSpPr>
          <p:cNvPr id="4" name="Date Placeholder 3"/>
          <p:cNvSpPr>
            <a:spLocks noGrp="1"/>
          </p:cNvSpPr>
          <p:nvPr>
            <p:ph type="dt" sz="half" idx="10"/>
          </p:nvPr>
        </p:nvSpPr>
        <p:spPr/>
        <p:txBody>
          <a:bodyPr/>
          <a:lstStyle/>
          <a:p>
            <a:r>
              <a:rPr lang="en-US" smtClean="0"/>
              <a:t>3/11/2013</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97</a:t>
            </a:fld>
            <a:endParaRPr lang="en-US"/>
          </a:p>
        </p:txBody>
      </p:sp>
    </p:spTree>
    <p:extLst>
      <p:ext uri="{BB962C8B-B14F-4D97-AF65-F5344CB8AC3E}">
        <p14:creationId xmlns:p14="http://schemas.microsoft.com/office/powerpoint/2010/main" val="189616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 of </a:t>
            </a:r>
            <a:r>
              <a:rPr lang="en-US" dirty="0" smtClean="0"/>
              <a:t>Yourself </a:t>
            </a:r>
            <a:r>
              <a:rPr lang="en-US" dirty="0"/>
              <a:t>as </a:t>
            </a:r>
            <a:r>
              <a:rPr lang="en-US" dirty="0" smtClean="0"/>
              <a:t>Highly </a:t>
            </a:r>
            <a:r>
              <a:rPr lang="en-US" dirty="0"/>
              <a:t>A</a:t>
            </a:r>
            <a:r>
              <a:rPr lang="en-US" dirty="0" smtClean="0"/>
              <a:t>mnesiac</a:t>
            </a:r>
            <a:r>
              <a:rPr lang="en-US" dirty="0"/>
              <a:t>...</a:t>
            </a:r>
          </a:p>
        </p:txBody>
      </p:sp>
      <p:sp>
        <p:nvSpPr>
          <p:cNvPr id="3" name="Content Placeholder 2"/>
          <p:cNvSpPr>
            <a:spLocks noGrp="1"/>
          </p:cNvSpPr>
          <p:nvPr>
            <p:ph idx="1"/>
          </p:nvPr>
        </p:nvSpPr>
        <p:spPr/>
        <p:txBody>
          <a:bodyPr/>
          <a:lstStyle/>
          <a:p>
            <a:r>
              <a:rPr lang="en-US" dirty="0"/>
              <a:t>The research paper you are writing now will be submitted, rejected, worked on, questioned... </a:t>
            </a:r>
          </a:p>
          <a:p>
            <a:r>
              <a:rPr lang="en-US" dirty="0" smtClean="0"/>
              <a:t> </a:t>
            </a:r>
            <a:r>
              <a:rPr lang="en-US" dirty="0"/>
              <a:t>... by others and yourself</a:t>
            </a:r>
          </a:p>
          <a:p>
            <a:r>
              <a:rPr lang="en-US" dirty="0" smtClean="0"/>
              <a:t> </a:t>
            </a:r>
            <a:r>
              <a:rPr lang="en-US" dirty="0"/>
              <a:t>... in intervals of weeks, months, years...</a:t>
            </a:r>
          </a:p>
          <a:p>
            <a:r>
              <a:rPr lang="en-US" dirty="0" smtClean="0"/>
              <a:t> </a:t>
            </a:r>
            <a:r>
              <a:rPr lang="en-US" dirty="0"/>
              <a:t>Your future research assistant and the future YOU will need to understand how to go through </a:t>
            </a:r>
            <a:r>
              <a:rPr lang="en-US" dirty="0" smtClean="0"/>
              <a:t>it</a:t>
            </a:r>
            <a:endParaRPr lang="en-US" dirty="0"/>
          </a:p>
        </p:txBody>
      </p:sp>
      <p:sp>
        <p:nvSpPr>
          <p:cNvPr id="7" name="Footer Placeholder 6"/>
          <p:cNvSpPr>
            <a:spLocks noGrp="1"/>
          </p:cNvSpPr>
          <p:nvPr>
            <p:ph type="ftr" sz="quarter" idx="11"/>
          </p:nvPr>
        </p:nvSpPr>
        <p:spPr/>
        <p:txBody>
          <a:bodyPr/>
          <a:lstStyle/>
          <a:p>
            <a:r>
              <a:rPr lang="en-US" smtClean="0"/>
              <a:t>(c) 2016 John M. Abowd and Lars Vilhuber</a:t>
            </a:r>
            <a:endParaRPr lang="en-US"/>
          </a:p>
        </p:txBody>
      </p:sp>
      <p:sp>
        <p:nvSpPr>
          <p:cNvPr id="8" name="Slide Number Placeholder 7"/>
          <p:cNvSpPr>
            <a:spLocks noGrp="1"/>
          </p:cNvSpPr>
          <p:nvPr>
            <p:ph type="sldNum" sz="quarter" idx="12"/>
          </p:nvPr>
        </p:nvSpPr>
        <p:spPr/>
        <p:txBody>
          <a:bodyPr/>
          <a:lstStyle/>
          <a:p>
            <a:fld id="{BBFE1B04-F06B-446A-A5F6-C86870B512CC}" type="slidenum">
              <a:rPr lang="en-US" smtClean="0"/>
              <a:t>98</a:t>
            </a:fld>
            <a:endParaRPr lang="en-US"/>
          </a:p>
        </p:txBody>
      </p:sp>
    </p:spTree>
    <p:extLst>
      <p:ext uri="{BB962C8B-B14F-4D97-AF65-F5344CB8AC3E}">
        <p14:creationId xmlns:p14="http://schemas.microsoft.com/office/powerpoint/2010/main" val="316751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743200"/>
            <a:ext cx="8229600" cy="1143000"/>
          </a:xfrm>
        </p:spPr>
        <p:txBody>
          <a:bodyPr/>
          <a:lstStyle/>
          <a:p>
            <a:r>
              <a:rPr lang="en-US" dirty="0" smtClean="0"/>
              <a:t>Naming</a:t>
            </a:r>
            <a:endParaRPr lang="en-US" dirty="0"/>
          </a:p>
        </p:txBody>
      </p:sp>
      <p:sp>
        <p:nvSpPr>
          <p:cNvPr id="4" name="Date Placeholder 3"/>
          <p:cNvSpPr>
            <a:spLocks noGrp="1"/>
          </p:cNvSpPr>
          <p:nvPr>
            <p:ph type="dt" sz="half" idx="10"/>
          </p:nvPr>
        </p:nvSpPr>
        <p:spPr/>
        <p:txBody>
          <a:bodyPr/>
          <a:lstStyle/>
          <a:p>
            <a:r>
              <a:rPr lang="en-US" smtClean="0"/>
              <a:t>3/11/2013</a:t>
            </a:r>
            <a:endParaRPr lang="en-US" dirty="0"/>
          </a:p>
        </p:txBody>
      </p:sp>
      <p:sp>
        <p:nvSpPr>
          <p:cNvPr id="2" name="Footer Placeholder 1"/>
          <p:cNvSpPr>
            <a:spLocks noGrp="1"/>
          </p:cNvSpPr>
          <p:nvPr>
            <p:ph type="ftr" sz="quarter" idx="11"/>
          </p:nvPr>
        </p:nvSpPr>
        <p:spPr/>
        <p:txBody>
          <a:bodyPr/>
          <a:lstStyle/>
          <a:p>
            <a:r>
              <a:rPr lang="en-US" smtClean="0"/>
              <a:t>(c) 2016 John M. Abowd and Lars Vilhuber</a:t>
            </a:r>
            <a:endParaRPr lang="en-US"/>
          </a:p>
        </p:txBody>
      </p:sp>
      <p:sp>
        <p:nvSpPr>
          <p:cNvPr id="3" name="Slide Number Placeholder 2"/>
          <p:cNvSpPr>
            <a:spLocks noGrp="1"/>
          </p:cNvSpPr>
          <p:nvPr>
            <p:ph type="sldNum" sz="quarter" idx="12"/>
          </p:nvPr>
        </p:nvSpPr>
        <p:spPr/>
        <p:txBody>
          <a:bodyPr/>
          <a:lstStyle/>
          <a:p>
            <a:fld id="{BBFE1B04-F06B-446A-A5F6-C86870B512CC}" type="slidenum">
              <a:rPr lang="en-US" smtClean="0"/>
              <a:t>99</a:t>
            </a:fld>
            <a:endParaRPr lang="en-US"/>
          </a:p>
        </p:txBody>
      </p:sp>
    </p:spTree>
    <p:extLst>
      <p:ext uri="{BB962C8B-B14F-4D97-AF65-F5344CB8AC3E}">
        <p14:creationId xmlns:p14="http://schemas.microsoft.com/office/powerpoint/2010/main" val="292969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4439</Words>
  <Application>Microsoft Office PowerPoint</Application>
  <PresentationFormat>Widescreen</PresentationFormat>
  <Paragraphs>624</Paragraphs>
  <Slides>104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104</vt:i4>
      </vt:variant>
    </vt:vector>
  </HeadingPairs>
  <TitlesOfParts>
    <vt:vector size="109" baseType="lpstr">
      <vt:lpstr>Arial</vt:lpstr>
      <vt:lpstr>Calibri</vt:lpstr>
      <vt:lpstr>Calibri Light</vt:lpstr>
      <vt:lpstr>Lucida Sans Typewriter</vt:lpstr>
      <vt:lpstr>Office Theme</vt:lpstr>
      <vt:lpstr>Social Science Research in the Era of Restricted-Access Data</vt:lpstr>
      <vt:lpstr>Acknowledgements </vt:lpstr>
      <vt:lpstr>PowerPoint Presentation</vt:lpstr>
      <vt:lpstr>Recent Replication Exercises</vt:lpstr>
      <vt:lpstr>OSC (2015) Replication Exercises</vt:lpstr>
      <vt:lpstr>Recent Replication Exercises</vt:lpstr>
      <vt:lpstr>Camerer et al. (2016) Replication Exercises</vt:lpstr>
      <vt:lpstr>Verification Is Important</vt:lpstr>
      <vt:lpstr>But …</vt:lpstr>
      <vt:lpstr>Other Approaches: Replication for a Fee</vt:lpstr>
      <vt:lpstr>Recent Replication Exercises</vt:lpstr>
      <vt:lpstr>Kingi, Stanchi, Vilhuber (2016)</vt:lpstr>
      <vt:lpstr>Kingi, Stanchi, Vilhuber (2016)</vt:lpstr>
      <vt:lpstr>PowerPoint Presentation</vt:lpstr>
      <vt:lpstr>PowerPoint Presentation</vt:lpstr>
      <vt:lpstr>Some Case Studies</vt:lpstr>
      <vt:lpstr>Self-archiving</vt:lpstr>
      <vt:lpstr>Or…</vt:lpstr>
      <vt:lpstr>Problems When There Is a Will</vt:lpstr>
      <vt:lpstr>Problem when relying on cooperation</vt:lpstr>
      <vt:lpstr>A Good Example</vt:lpstr>
      <vt:lpstr>Gentzkow, Shapiro, Sinkinson (2014)</vt:lpstr>
      <vt:lpstr>PowerPoint Presentation</vt:lpstr>
      <vt:lpstr>What’s good about this?</vt:lpstr>
      <vt:lpstr>Not Perfect</vt:lpstr>
      <vt:lpstr>A Self-serving Example</vt:lpstr>
      <vt:lpstr>Abowd and Vilhuber (2012)</vt:lpstr>
      <vt:lpstr>Abowd and Vilhuber (2012)</vt:lpstr>
      <vt:lpstr>Abowd and Vilhuber (2012)</vt:lpstr>
      <vt:lpstr>Abowd and Vilhuber (2012)</vt:lpstr>
      <vt:lpstr>Abowd and Vilhuber (2011)</vt:lpstr>
      <vt:lpstr>Abowd and Vilhuber (2011)</vt:lpstr>
      <vt:lpstr>Abowd and Vilhuber (2011)</vt:lpstr>
      <vt:lpstr>Abowd and Vilhuber (2011)</vt:lpstr>
      <vt:lpstr>Abowd and Vilhuber (2011)</vt:lpstr>
      <vt:lpstr>Back to confidential data</vt:lpstr>
      <vt:lpstr>Should We Just Trust These Guys?</vt:lpstr>
      <vt:lpstr>Core Issues</vt:lpstr>
      <vt:lpstr>Core Issues</vt:lpstr>
      <vt:lpstr>Replicable Science – A Toolkit</vt:lpstr>
      <vt:lpstr>The Goals</vt:lpstr>
      <vt:lpstr>Citing Data</vt:lpstr>
      <vt:lpstr>Neal (1999)</vt:lpstr>
      <vt:lpstr>Why Do We Cite Data This Way?</vt:lpstr>
      <vt:lpstr>Publications by the Census Bureau</vt:lpstr>
      <vt:lpstr>Citing Literature</vt:lpstr>
      <vt:lpstr>How Do We Cite?</vt:lpstr>
      <vt:lpstr>Examples Based on and using images from http://bcs.bedfordstmartins.com/resdoc5e/RES5e_ch09_s1-0002.html (2013-03-08)</vt:lpstr>
      <vt:lpstr>Examples Based on and using images from http://bcs.bedfordstmartins.com/resdoc5e/RES5e_ch09_s1-0002.html (2013-03-08)</vt:lpstr>
      <vt:lpstr>Permanent Links</vt:lpstr>
      <vt:lpstr>DOI</vt:lpstr>
      <vt:lpstr>DOI</vt:lpstr>
      <vt:lpstr>DOI in References</vt:lpstr>
      <vt:lpstr>Up to Here …</vt:lpstr>
      <vt:lpstr>Improvements</vt:lpstr>
      <vt:lpstr>Improvements</vt:lpstr>
      <vt:lpstr>Improvements</vt:lpstr>
      <vt:lpstr>These Are the Easy Cases</vt:lpstr>
      <vt:lpstr>Data Collected by Researcher</vt:lpstr>
      <vt:lpstr>Back to This Issue…</vt:lpstr>
      <vt:lpstr>How Can We Cite Restricted-use Data?</vt:lpstr>
      <vt:lpstr>Citing Restricted-use Data</vt:lpstr>
      <vt:lpstr>Citing Restricted-use Data</vt:lpstr>
      <vt:lpstr>Citing Restricted-use Data </vt:lpstr>
      <vt:lpstr>Not Just in Social Sciences</vt:lpstr>
      <vt:lpstr>Data Availability Not a New Issue</vt:lpstr>
      <vt:lpstr>Data Access and Provenance Metadata</vt:lpstr>
      <vt:lpstr>Core Requirements for Data Access and Provenance Metadata</vt:lpstr>
      <vt:lpstr>Identifying Data</vt:lpstr>
      <vt:lpstr>Data and Metadata Curation</vt:lpstr>
      <vt:lpstr>Repositories</vt:lpstr>
      <vt:lpstr>Journals and Data Curation</vt:lpstr>
      <vt:lpstr>PLoS ONE</vt:lpstr>
      <vt:lpstr>PLoS ONE (cont.)</vt:lpstr>
      <vt:lpstr>AEA Policy</vt:lpstr>
      <vt:lpstr>AEA Policy (cont.)</vt:lpstr>
      <vt:lpstr>Econometrica Policy</vt:lpstr>
      <vt:lpstr>Limitation of Current Repositories</vt:lpstr>
      <vt:lpstr>Well…</vt:lpstr>
      <vt:lpstr>Metadata Access</vt:lpstr>
      <vt:lpstr>Metadata on Public-use Data</vt:lpstr>
      <vt:lpstr>IPUMS Metadata</vt:lpstr>
      <vt:lpstr>IPUMS Metadata (Details)</vt:lpstr>
      <vt:lpstr>ICPSR Metadata on ATUS</vt:lpstr>
      <vt:lpstr>BLS Metadata on ATUS</vt:lpstr>
      <vt:lpstr>Current Metadata on Confidential Data</vt:lpstr>
      <vt:lpstr>Approaches and Solutions</vt:lpstr>
      <vt:lpstr>Programming</vt:lpstr>
      <vt:lpstr>Programming</vt:lpstr>
      <vt:lpstr>What Do the Programs Do?</vt:lpstr>
      <vt:lpstr>Not Quite Literate Programming</vt:lpstr>
      <vt:lpstr>Terms You May Encounter</vt:lpstr>
      <vt:lpstr>Simpler: Legible Programming</vt:lpstr>
      <vt:lpstr>Structuring Programs</vt:lpstr>
      <vt:lpstr>OK, Most Economists Use Stata</vt:lpstr>
      <vt:lpstr>Structuring Programs</vt:lpstr>
      <vt:lpstr>Everything!</vt:lpstr>
      <vt:lpstr>Think of Yourself as Highly Amnesiac...</vt:lpstr>
      <vt:lpstr>Naming</vt:lpstr>
      <vt:lpstr>Naming Programs Is Not Innocuous</vt:lpstr>
      <vt:lpstr>Naming Programs</vt:lpstr>
      <vt:lpstr>Improving Programs</vt:lpstr>
      <vt:lpstr>Why Do We Emphasize This Now?</vt:lpstr>
      <vt:lpstr>Considerations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Science Research in the Era of Restricted Access Data</dc:title>
  <dc:creator>John Abowd</dc:creator>
  <cp:lastModifiedBy>John Abowd</cp:lastModifiedBy>
  <cp:revision>14</cp:revision>
  <dcterms:created xsi:type="dcterms:W3CDTF">2016-04-21T08:11:39Z</dcterms:created>
  <dcterms:modified xsi:type="dcterms:W3CDTF">2016-04-21T16:48:03Z</dcterms:modified>
</cp:coreProperties>
</file>