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7" r:id="rId2"/>
    <p:sldId id="258" r:id="rId3"/>
    <p:sldId id="259" r:id="rId4"/>
    <p:sldId id="275" r:id="rId5"/>
    <p:sldId id="276" r:id="rId6"/>
    <p:sldId id="277" r:id="rId7"/>
    <p:sldId id="278" r:id="rId8"/>
    <p:sldId id="260" r:id="rId9"/>
    <p:sldId id="261" r:id="rId10"/>
    <p:sldId id="262" r:id="rId11"/>
    <p:sldId id="263" r:id="rId12"/>
    <p:sldId id="264" r:id="rId13"/>
    <p:sldId id="265" r:id="rId14"/>
    <p:sldId id="267" r:id="rId15"/>
    <p:sldId id="268" r:id="rId16"/>
    <p:sldId id="266" r:id="rId17"/>
    <p:sldId id="270" r:id="rId18"/>
    <p:sldId id="271" r:id="rId19"/>
    <p:sldId id="272" r:id="rId20"/>
    <p:sldId id="273" r:id="rId21"/>
    <p:sldId id="274" r:id="rId2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97" autoAdjust="0"/>
    <p:restoredTop sz="74855" autoAdjust="0"/>
  </p:normalViewPr>
  <p:slideViewPr>
    <p:cSldViewPr snapToGrid="0">
      <p:cViewPr varScale="1">
        <p:scale>
          <a:sx n="59" d="100"/>
          <a:sy n="59" d="100"/>
        </p:scale>
        <p:origin x="1452" y="6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1F810ACC-7EE5-48A2-8629-90C221BD3D9F}" type="datetimeFigureOut">
              <a:rPr lang="en-US" smtClean="0"/>
              <a:t>12/14/2015</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83C2FCBE-4D97-426D-9BF1-850C1A6F9CEE}" type="slidenum">
              <a:rPr lang="en-US" smtClean="0"/>
              <a:t>‹#›</a:t>
            </a:fld>
            <a:endParaRPr lang="en-US"/>
          </a:p>
        </p:txBody>
      </p:sp>
    </p:spTree>
    <p:extLst>
      <p:ext uri="{BB962C8B-B14F-4D97-AF65-F5344CB8AC3E}">
        <p14:creationId xmlns:p14="http://schemas.microsoft.com/office/powerpoint/2010/main" val="1803218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309DDE2D-C60E-4ECF-9133-F17B89D2CBF8}" type="datetimeFigureOut">
              <a:rPr lang="en-US" smtClean="0"/>
              <a:t>12/14/2015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A2D15D4A-F854-4C59-A5C8-7C7E1C60E979}" type="slidenum">
              <a:rPr lang="en-US" smtClean="0"/>
              <a:t>‹#›</a:t>
            </a:fld>
            <a:endParaRPr lang="en-US"/>
          </a:p>
        </p:txBody>
      </p:sp>
    </p:spTree>
    <p:extLst>
      <p:ext uri="{BB962C8B-B14F-4D97-AF65-F5344CB8AC3E}">
        <p14:creationId xmlns:p14="http://schemas.microsoft.com/office/powerpoint/2010/main" val="515534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t>
            </a:r>
            <a:r>
              <a:rPr lang="en-US" baseline="0" dirty="0" smtClean="0"/>
              <a:t>his </a:t>
            </a:r>
            <a:r>
              <a:rPr lang="en-US" baseline="0" dirty="0" smtClean="0"/>
              <a:t>work was done jointly </a:t>
            </a:r>
            <a:r>
              <a:rPr lang="en-US" baseline="0" dirty="0" smtClean="0"/>
              <a:t>with </a:t>
            </a:r>
            <a:r>
              <a:rPr lang="en-US" baseline="0" dirty="0" smtClean="0"/>
              <a:t>Samuel Haney at Duke University and the Census Bureau, </a:t>
            </a:r>
            <a:r>
              <a:rPr lang="en-US" baseline="0" dirty="0" smtClean="0"/>
              <a:t>Matthew Graham and Mark </a:t>
            </a:r>
            <a:r>
              <a:rPr lang="en-US" baseline="0" dirty="0" err="1" smtClean="0"/>
              <a:t>Kutzbach</a:t>
            </a:r>
            <a:r>
              <a:rPr lang="en-US" baseline="0" dirty="0" smtClean="0"/>
              <a:t> at the Census Bureau, Ashwin </a:t>
            </a:r>
            <a:r>
              <a:rPr lang="en-US" baseline="0" dirty="0" err="1" smtClean="0"/>
              <a:t>Machanavajjhala</a:t>
            </a:r>
            <a:r>
              <a:rPr lang="en-US" baseline="0" dirty="0" smtClean="0"/>
              <a:t> at Duke University, and Lars </a:t>
            </a:r>
            <a:r>
              <a:rPr lang="en-US" baseline="0" dirty="0" err="1" smtClean="0"/>
              <a:t>Vilhuber</a:t>
            </a:r>
            <a:r>
              <a:rPr lang="en-US" baseline="0" dirty="0" smtClean="0"/>
              <a:t> at Cornell University.</a:t>
            </a:r>
            <a:endParaRPr lang="en-US" dirty="0"/>
          </a:p>
        </p:txBody>
      </p:sp>
      <p:sp>
        <p:nvSpPr>
          <p:cNvPr id="4" name="Slide Number Placeholder 3"/>
          <p:cNvSpPr>
            <a:spLocks noGrp="1"/>
          </p:cNvSpPr>
          <p:nvPr>
            <p:ph type="sldNum" sz="quarter" idx="10"/>
          </p:nvPr>
        </p:nvSpPr>
        <p:spPr/>
        <p:txBody>
          <a:bodyPr/>
          <a:lstStyle/>
          <a:p>
            <a:fld id="{4CB058F9-9798-4D14-A694-3AC0F8B9DFDF}" type="slidenum">
              <a:rPr lang="en-US" smtClean="0"/>
              <a:t>1</a:t>
            </a:fld>
            <a:endParaRPr lang="en-US"/>
          </a:p>
        </p:txBody>
      </p:sp>
    </p:spTree>
    <p:extLst>
      <p:ext uri="{BB962C8B-B14F-4D97-AF65-F5344CB8AC3E}">
        <p14:creationId xmlns:p14="http://schemas.microsoft.com/office/powerpoint/2010/main" val="10591779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general, we’ll judge the goodness of a mechanism by measuring the error</a:t>
            </a:r>
            <a:r>
              <a:rPr lang="en-US" baseline="0" dirty="0" smtClean="0"/>
              <a:t> it generates. And specifically, we will use the L1 error to judge our protection mechanisms.</a:t>
            </a:r>
          </a:p>
          <a:p>
            <a:endParaRPr lang="en-US" baseline="0" dirty="0" smtClean="0"/>
          </a:p>
          <a:p>
            <a:r>
              <a:rPr lang="en-US" baseline="0" dirty="0" smtClean="0"/>
              <a:t>For the Laplace mechanism, the error can be shown to be the sensitivity over the privacy parameter, epsilon. Which is fine if we are only protecting individuals, but becomes a problem when we also want to protect establishments, because the sensitivity is the size of the largest establishment in the dataset.</a:t>
            </a:r>
            <a:endParaRPr lang="en-US" dirty="0" smtClean="0"/>
          </a:p>
          <a:p>
            <a:endParaRPr lang="en-US" dirty="0"/>
          </a:p>
        </p:txBody>
      </p:sp>
      <p:sp>
        <p:nvSpPr>
          <p:cNvPr id="4" name="Slide Number Placeholder 3"/>
          <p:cNvSpPr>
            <a:spLocks noGrp="1"/>
          </p:cNvSpPr>
          <p:nvPr>
            <p:ph type="sldNum" sz="quarter" idx="10"/>
          </p:nvPr>
        </p:nvSpPr>
        <p:spPr/>
        <p:txBody>
          <a:bodyPr/>
          <a:lstStyle/>
          <a:p>
            <a:fld id="{A2D15D4A-F854-4C59-A5C8-7C7E1C60E979}" type="slidenum">
              <a:rPr lang="en-US" smtClean="0"/>
              <a:t>13</a:t>
            </a:fld>
            <a:endParaRPr lang="en-US"/>
          </a:p>
        </p:txBody>
      </p:sp>
    </p:spTree>
    <p:extLst>
      <p:ext uri="{BB962C8B-B14F-4D97-AF65-F5344CB8AC3E}">
        <p14:creationId xmlns:p14="http://schemas.microsoft.com/office/powerpoint/2010/main" val="145995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example: </a:t>
            </a:r>
          </a:p>
          <a:p>
            <a:endParaRPr lang="en-US" dirty="0" smtClean="0"/>
          </a:p>
          <a:p>
            <a:r>
              <a:rPr lang="en-US" dirty="0" smtClean="0"/>
              <a:t>D1 and</a:t>
            </a:r>
            <a:r>
              <a:rPr lang="en-US" baseline="0" dirty="0" smtClean="0"/>
              <a:t> D2 are two neighboring databases. We look at the same query (count of employment) on two different regions of the databases. The difference between the databases is an establishment count x7 in D2 that isn’t in D1, and its size is the maximum size of an establishment and much larger than the counts of any other establishment shown here. Because, the maximum employment count, N, is so much larger than the other counts in these queries, the answers will be dominated by noise and will be useless.</a:t>
            </a:r>
            <a:endParaRPr lang="en-US" dirty="0"/>
          </a:p>
        </p:txBody>
      </p:sp>
      <p:sp>
        <p:nvSpPr>
          <p:cNvPr id="4" name="Slide Number Placeholder 3"/>
          <p:cNvSpPr>
            <a:spLocks noGrp="1"/>
          </p:cNvSpPr>
          <p:nvPr>
            <p:ph type="sldNum" sz="quarter" idx="10"/>
          </p:nvPr>
        </p:nvSpPr>
        <p:spPr/>
        <p:txBody>
          <a:bodyPr/>
          <a:lstStyle/>
          <a:p>
            <a:fld id="{4CB058F9-9798-4D14-A694-3AC0F8B9DFDF}" type="slidenum">
              <a:rPr lang="en-US" smtClean="0"/>
              <a:t>14</a:t>
            </a:fld>
            <a:endParaRPr lang="en-US"/>
          </a:p>
        </p:txBody>
      </p:sp>
    </p:spTree>
    <p:extLst>
      <p:ext uri="{BB962C8B-B14F-4D97-AF65-F5344CB8AC3E}">
        <p14:creationId xmlns:p14="http://schemas.microsoft.com/office/powerpoint/2010/main" val="2317931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problem is that the sensitivity is the maximum allowable</a:t>
            </a:r>
            <a:r>
              <a:rPr lang="en-US" baseline="0" dirty="0" smtClean="0"/>
              <a:t> employment in an establishment and as a result, the error/noise will dominate most queries.</a:t>
            </a:r>
          </a:p>
          <a:p>
            <a:endParaRPr lang="en-US" baseline="0" dirty="0" smtClean="0"/>
          </a:p>
          <a:p>
            <a:r>
              <a:rPr lang="en-US" baseline="0" dirty="0" smtClean="0"/>
              <a:t>Our solution (which will still be provable, differential privacy) to this problem has two parts:</a:t>
            </a:r>
          </a:p>
          <a:p>
            <a:pPr marL="232916" indent="-232916">
              <a:buAutoNum type="arabicPeriod"/>
            </a:pPr>
            <a:r>
              <a:rPr lang="en-US" baseline="0" dirty="0" smtClean="0"/>
              <a:t>We change how we define neighboring datasets. Basically, we expand the neighborhood.</a:t>
            </a:r>
          </a:p>
          <a:p>
            <a:pPr marL="232916" indent="-232916">
              <a:buAutoNum type="arabicPeriod"/>
            </a:pPr>
            <a:r>
              <a:rPr lang="en-US" baseline="0" dirty="0" smtClean="0"/>
              <a:t>We make use of local sensitivity instead of global sensitivity, which limits queries’ exposure to regions of very high sensitivity.</a:t>
            </a:r>
            <a:endParaRPr lang="en-US" dirty="0"/>
          </a:p>
        </p:txBody>
      </p:sp>
      <p:sp>
        <p:nvSpPr>
          <p:cNvPr id="4" name="Slide Number Placeholder 3"/>
          <p:cNvSpPr>
            <a:spLocks noGrp="1"/>
          </p:cNvSpPr>
          <p:nvPr>
            <p:ph type="sldNum" sz="quarter" idx="10"/>
          </p:nvPr>
        </p:nvSpPr>
        <p:spPr/>
        <p:txBody>
          <a:bodyPr/>
          <a:lstStyle/>
          <a:p>
            <a:fld id="{4CB058F9-9798-4D14-A694-3AC0F8B9DFDF}" type="slidenum">
              <a:rPr lang="en-US" smtClean="0"/>
              <a:t>15</a:t>
            </a:fld>
            <a:endParaRPr lang="en-US"/>
          </a:p>
        </p:txBody>
      </p:sp>
    </p:spTree>
    <p:extLst>
      <p:ext uri="{BB962C8B-B14F-4D97-AF65-F5344CB8AC3E}">
        <p14:creationId xmlns:p14="http://schemas.microsoft.com/office/powerpoint/2010/main" val="2211107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adjust this method to our situation, we protect employment counts at establishments</a:t>
            </a:r>
            <a:r>
              <a:rPr lang="en-US" baseline="0" dirty="0" smtClean="0"/>
              <a:t> within a range set by a multiplicative factor, alpha.</a:t>
            </a:r>
          </a:p>
          <a:p>
            <a:endParaRPr lang="en-US" baseline="0" dirty="0" smtClean="0"/>
          </a:p>
          <a:p>
            <a:r>
              <a:rPr lang="en-US" baseline="0" dirty="0" smtClean="0"/>
              <a:t>For example, if we set alpha at 10%, then we would protect the employment count at establishments between 90% and 110% of the true count.</a:t>
            </a:r>
            <a:endParaRPr lang="en-US" dirty="0"/>
          </a:p>
        </p:txBody>
      </p:sp>
      <p:sp>
        <p:nvSpPr>
          <p:cNvPr id="4" name="Slide Number Placeholder 3"/>
          <p:cNvSpPr>
            <a:spLocks noGrp="1"/>
          </p:cNvSpPr>
          <p:nvPr>
            <p:ph type="sldNum" sz="quarter" idx="10"/>
          </p:nvPr>
        </p:nvSpPr>
        <p:spPr/>
        <p:txBody>
          <a:bodyPr/>
          <a:lstStyle/>
          <a:p>
            <a:fld id="{A2D15D4A-F854-4C59-A5C8-7C7E1C60E979}" type="slidenum">
              <a:rPr lang="en-US" smtClean="0"/>
              <a:t>16</a:t>
            </a:fld>
            <a:endParaRPr lang="en-US"/>
          </a:p>
        </p:txBody>
      </p:sp>
    </p:spTree>
    <p:extLst>
      <p:ext uri="{BB962C8B-B14F-4D97-AF65-F5344CB8AC3E}">
        <p14:creationId xmlns:p14="http://schemas.microsoft.com/office/powerpoint/2010/main" val="2252156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Local sensitivity is defined on a dataset. Here N is the set of all neighbors of x,</a:t>
            </a:r>
            <a:r>
              <a:rPr lang="en-US" baseline="0" dirty="0" smtClean="0"/>
              <a:t> and the sensitivity is the maximum difference of the query between x and all its neighbors. Note that if we look at the maximum of the local sensitivity over all possible datasets, then we get the global sensitivity.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a heterogeneous database, local sensitivity can vary widely, which is the exact feature we want to use. Instead of a single sensitivity related to the largest possible establishment for the whole dataset, we get many sensitivities that are related to the largest establishment in each region.</a:t>
            </a:r>
          </a:p>
          <a:p>
            <a:endParaRPr lang="en-US" baseline="0" dirty="0" smtClean="0"/>
          </a:p>
          <a:p>
            <a:endParaRPr lang="en-US" baseline="0" dirty="0" smtClean="0"/>
          </a:p>
          <a:p>
            <a:r>
              <a:rPr lang="en-US" baseline="0" dirty="0" smtClean="0"/>
              <a:t>It is important to note that we cannot make the noise directly proportional to the sensitivity in each region because this would leak some information about the largest establishments in each region. Thus we create a smoothed upper bound of the local sensitivities based on work by </a:t>
            </a:r>
            <a:r>
              <a:rPr lang="en-US" baseline="0" dirty="0" err="1" smtClean="0"/>
              <a:t>Nissim</a:t>
            </a:r>
            <a:r>
              <a:rPr lang="en-US" baseline="0" dirty="0" smtClean="0"/>
              <a:t> et al.</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CB058F9-9798-4D14-A694-3AC0F8B9DFDF}" type="slidenum">
              <a:rPr lang="en-US" smtClean="0"/>
              <a:t>17</a:t>
            </a:fld>
            <a:endParaRPr lang="en-US"/>
          </a:p>
        </p:txBody>
      </p:sp>
    </p:spTree>
    <p:extLst>
      <p:ext uri="{BB962C8B-B14F-4D97-AF65-F5344CB8AC3E}">
        <p14:creationId xmlns:p14="http://schemas.microsoft.com/office/powerpoint/2010/main" val="1243628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case, the local sensitivities of the query on the two regions are different. For region A, the local sensitivity is 8. And for region B, the local sensitivity is N, still assuming that N is large. If N is small, then the sensitivity for B may instead be 10 if establishment 5 is the largest one in the region.</a:t>
            </a:r>
            <a:endParaRPr lang="en-US" dirty="0"/>
          </a:p>
        </p:txBody>
      </p:sp>
      <p:sp>
        <p:nvSpPr>
          <p:cNvPr id="4" name="Slide Number Placeholder 3"/>
          <p:cNvSpPr>
            <a:spLocks noGrp="1"/>
          </p:cNvSpPr>
          <p:nvPr>
            <p:ph type="sldNum" sz="quarter" idx="10"/>
          </p:nvPr>
        </p:nvSpPr>
        <p:spPr/>
        <p:txBody>
          <a:bodyPr/>
          <a:lstStyle/>
          <a:p>
            <a:fld id="{4CB058F9-9798-4D14-A694-3AC0F8B9DFDF}" type="slidenum">
              <a:rPr lang="en-US" smtClean="0"/>
              <a:t>18</a:t>
            </a:fld>
            <a:endParaRPr lang="en-US"/>
          </a:p>
        </p:txBody>
      </p:sp>
    </p:spTree>
    <p:extLst>
      <p:ext uri="{BB962C8B-B14F-4D97-AF65-F5344CB8AC3E}">
        <p14:creationId xmlns:p14="http://schemas.microsoft.com/office/powerpoint/2010/main" val="2317931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our paper, we discuss the addition of more attributes</a:t>
            </a:r>
            <a:r>
              <a:rPr lang="en-US" baseline="0" dirty="0" smtClean="0"/>
              <a:t> (so more than just a query over a geographic region). Additionally we discuss the protection of individual under conventional differential privacy.</a:t>
            </a:r>
            <a:endParaRPr lang="en-US" dirty="0"/>
          </a:p>
        </p:txBody>
      </p:sp>
      <p:sp>
        <p:nvSpPr>
          <p:cNvPr id="4" name="Slide Number Placeholder 3"/>
          <p:cNvSpPr>
            <a:spLocks noGrp="1"/>
          </p:cNvSpPr>
          <p:nvPr>
            <p:ph type="sldNum" sz="quarter" idx="10"/>
          </p:nvPr>
        </p:nvSpPr>
        <p:spPr/>
        <p:txBody>
          <a:bodyPr/>
          <a:lstStyle/>
          <a:p>
            <a:fld id="{4CB058F9-9798-4D14-A694-3AC0F8B9DFDF}" type="slidenum">
              <a:rPr lang="en-US" smtClean="0"/>
              <a:t>19</a:t>
            </a:fld>
            <a:endParaRPr lang="en-US"/>
          </a:p>
        </p:txBody>
      </p:sp>
    </p:spTree>
    <p:extLst>
      <p:ext uri="{BB962C8B-B14F-4D97-AF65-F5344CB8AC3E}">
        <p14:creationId xmlns:p14="http://schemas.microsoft.com/office/powerpoint/2010/main" val="3132211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Lastly, I will show the result of some experiments.</a:t>
            </a:r>
            <a:r>
              <a:rPr lang="en-US" baseline="0" dirty="0" smtClean="0"/>
              <a:t> This is the case in which we protect counts of employment in cells defined by workplace census tract, ownership, industry (NAICS sector) – which are all public – by worker age by worker sex.</a:t>
            </a:r>
          </a:p>
          <a:p>
            <a:endParaRPr lang="en-US" baseline="0" dirty="0" smtClean="0"/>
          </a:p>
          <a:p>
            <a:r>
              <a:rPr lang="en-US" baseline="0" dirty="0" smtClean="0"/>
              <a:t>These experiments let us explore the specific tradeoffs between data quality and strength of the privacy guarantee.</a:t>
            </a:r>
          </a:p>
          <a:p>
            <a:endParaRPr lang="en-US" baseline="0" dirty="0" smtClean="0"/>
          </a:p>
          <a:p>
            <a:r>
              <a:rPr lang="en-US" baseline="0" dirty="0" smtClean="0"/>
              <a:t>Three different algorithms (Log-Laplace, Smooth Laplace, and Smooth Gamma) were used and you can read more about each of these in the paper. The x-axis is the privacy parameter, epsilon, ranging from 0.25 to 4. The y-axis is the L1 error ratio between each of these methods and the existing protection technology. And each line represents a different value of alpha, ranging from 1% to 20%. The plots are in a log-log scale.</a:t>
            </a:r>
          </a:p>
          <a:p>
            <a:endParaRPr lang="en-US" baseline="0" dirty="0" smtClean="0"/>
          </a:p>
          <a:p>
            <a:r>
              <a:rPr lang="en-US" baseline="0" dirty="0" smtClean="0"/>
              <a:t>When alpha is larger (larger neighborhood around establishment employment values), either quality is worse off (higher error ratio) or the protection is worse off (higher epsilon).</a:t>
            </a:r>
          </a:p>
          <a:p>
            <a:endParaRPr lang="en-US" baseline="0" dirty="0" smtClean="0"/>
          </a:p>
          <a:p>
            <a:r>
              <a:rPr lang="en-US" baseline="0" dirty="0" smtClean="0"/>
              <a:t>As we can see, for all methods, once we get epsilon up to around 2 (which is an odds ratio of about 7.4), the error ratio is becomes comparable.</a:t>
            </a:r>
            <a:endParaRPr lang="en-US" dirty="0"/>
          </a:p>
        </p:txBody>
      </p:sp>
      <p:sp>
        <p:nvSpPr>
          <p:cNvPr id="4" name="Slide Number Placeholder 3"/>
          <p:cNvSpPr>
            <a:spLocks noGrp="1"/>
          </p:cNvSpPr>
          <p:nvPr>
            <p:ph type="sldNum" sz="quarter" idx="10"/>
          </p:nvPr>
        </p:nvSpPr>
        <p:spPr/>
        <p:txBody>
          <a:bodyPr/>
          <a:lstStyle/>
          <a:p>
            <a:fld id="{4CB058F9-9798-4D14-A694-3AC0F8B9DFDF}" type="slidenum">
              <a:rPr lang="en-US" smtClean="0"/>
              <a:t>20</a:t>
            </a:fld>
            <a:endParaRPr lang="en-US"/>
          </a:p>
        </p:txBody>
      </p:sp>
    </p:spTree>
    <p:extLst>
      <p:ext uri="{BB962C8B-B14F-4D97-AF65-F5344CB8AC3E}">
        <p14:creationId xmlns:p14="http://schemas.microsoft.com/office/powerpoint/2010/main" val="1162975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with this research we propose a system that can answer marginal queries over attributes of both the establishment and the individual, while providing provable protection to both establishments and individuals. In addition, we do this in a way that produces comparable L1 error to the existing protection system.</a:t>
            </a:r>
            <a:endParaRPr lang="en-US" dirty="0"/>
          </a:p>
        </p:txBody>
      </p:sp>
      <p:sp>
        <p:nvSpPr>
          <p:cNvPr id="4" name="Slide Number Placeholder 3"/>
          <p:cNvSpPr>
            <a:spLocks noGrp="1"/>
          </p:cNvSpPr>
          <p:nvPr>
            <p:ph type="sldNum" sz="quarter" idx="10"/>
          </p:nvPr>
        </p:nvSpPr>
        <p:spPr/>
        <p:txBody>
          <a:bodyPr/>
          <a:lstStyle/>
          <a:p>
            <a:fld id="{4CB058F9-9798-4D14-A694-3AC0F8B9DFDF}" type="slidenum">
              <a:rPr lang="en-US" smtClean="0"/>
              <a:t>21</a:t>
            </a:fld>
            <a:endParaRPr lang="en-US"/>
          </a:p>
        </p:txBody>
      </p:sp>
    </p:spTree>
    <p:extLst>
      <p:ext uri="{BB962C8B-B14F-4D97-AF65-F5344CB8AC3E}">
        <p14:creationId xmlns:p14="http://schemas.microsoft.com/office/powerpoint/2010/main" val="194901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standard</a:t>
            </a:r>
            <a:r>
              <a:rPr lang="en-US" baseline="0" dirty="0" smtClean="0"/>
              <a:t> disclaimer and acknowledgments. (PAUSE)</a:t>
            </a:r>
            <a:endParaRPr lang="en-US" dirty="0"/>
          </a:p>
        </p:txBody>
      </p:sp>
      <p:sp>
        <p:nvSpPr>
          <p:cNvPr id="4" name="Slide Number Placeholder 3"/>
          <p:cNvSpPr>
            <a:spLocks noGrp="1"/>
          </p:cNvSpPr>
          <p:nvPr>
            <p:ph type="sldNum" sz="quarter" idx="10"/>
          </p:nvPr>
        </p:nvSpPr>
        <p:spPr/>
        <p:txBody>
          <a:bodyPr/>
          <a:lstStyle/>
          <a:p>
            <a:fld id="{4CB058F9-9798-4D14-A694-3AC0F8B9DFDF}" type="slidenum">
              <a:rPr lang="en-US" smtClean="0"/>
              <a:t>2</a:t>
            </a:fld>
            <a:endParaRPr lang="en-US"/>
          </a:p>
        </p:txBody>
      </p:sp>
    </p:spTree>
    <p:extLst>
      <p:ext uri="{BB962C8B-B14F-4D97-AF65-F5344CB8AC3E}">
        <p14:creationId xmlns:p14="http://schemas.microsoft.com/office/powerpoint/2010/main" val="223520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First some brief background. In this research we worked with the LEHD Origin-Destination Employment Statistics (or LODES), which is an annual dataset</a:t>
            </a:r>
            <a:r>
              <a:rPr lang="en-US" baseline="0" dirty="0" smtClean="0"/>
              <a:t> connecting workers, jobs, and firms that is released by the U.S. Census Bureau.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On the employment side, the current protection technology uses multiplicative noise distortion factor at the employer and establishment levels along with synthetic methods for small cells. On the residence side, the current technology uses synthetic methods with probabilistic differential privacy.</a:t>
            </a:r>
          </a:p>
          <a:p>
            <a:endParaRPr lang="en-US" baseline="0" dirty="0" smtClean="0"/>
          </a:p>
          <a:p>
            <a:r>
              <a:rPr lang="en-US" baseline="0" dirty="0" smtClean="0"/>
              <a:t>Our motivation is to develop a formal provably private confidentiality protection method for employment counts by borrowing existing technology from the Computer Science literature and adapt that technology to the specific needs and constraints of a statistical data product.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2D15D4A-F854-4C59-A5C8-7C7E1C60E979}" type="slidenum">
              <a:rPr lang="en-US" smtClean="0"/>
              <a:t>3</a:t>
            </a:fld>
            <a:endParaRPr lang="en-US"/>
          </a:p>
        </p:txBody>
      </p:sp>
    </p:spTree>
    <p:extLst>
      <p:ext uri="{BB962C8B-B14F-4D97-AF65-F5344CB8AC3E}">
        <p14:creationId xmlns:p14="http://schemas.microsoft.com/office/powerpoint/2010/main" val="3451083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“origin-destination” part of the dataset refers to the connections between home locations and work locations. For some sense of scale, the dataset covers about 128 million jobs held by 119 million workers in 6.2 millions firms with 7.6 million establishments.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a concrete</a:t>
            </a:r>
            <a:r>
              <a:rPr lang="en-US" baseline="0" dirty="0" smtClean="0"/>
              <a:t> reference, here are some images of mapped LODES data from the public </a:t>
            </a:r>
            <a:r>
              <a:rPr lang="en-US" baseline="0" dirty="0" err="1" smtClean="0"/>
              <a:t>OnTheMap</a:t>
            </a:r>
            <a:r>
              <a:rPr lang="en-US" baseline="0" dirty="0" smtClean="0"/>
              <a:t> web application, one of the major portals in which users can access the LODES data.</a:t>
            </a:r>
          </a:p>
          <a:p>
            <a:endParaRPr lang="en-US" baseline="0" dirty="0" smtClean="0"/>
          </a:p>
          <a:p>
            <a:r>
              <a:rPr lang="en-US" baseline="0" dirty="0" smtClean="0"/>
              <a:t>The map on the left shows the employment in Lower Manhattan by census block. Larger darker dots are more employment.</a:t>
            </a:r>
          </a:p>
          <a:p>
            <a:endParaRPr lang="en-US" baseline="0" dirty="0" smtClean="0"/>
          </a:p>
          <a:p>
            <a:r>
              <a:rPr lang="en-US" baseline="0" dirty="0" smtClean="0"/>
              <a:t>The map on the right shows the residential pattern of these same workers by census block. As we know, workers employed in lower Manhattan live well beyond its boundaries including in other boroughs and other states.</a:t>
            </a:r>
          </a:p>
          <a:p>
            <a:endParaRPr lang="en-US" baseline="0" dirty="0" smtClean="0"/>
          </a:p>
        </p:txBody>
      </p:sp>
      <p:sp>
        <p:nvSpPr>
          <p:cNvPr id="4" name="Slide Number Placeholder 3"/>
          <p:cNvSpPr>
            <a:spLocks noGrp="1"/>
          </p:cNvSpPr>
          <p:nvPr>
            <p:ph type="sldNum" sz="quarter" idx="10"/>
          </p:nvPr>
        </p:nvSpPr>
        <p:spPr/>
        <p:txBody>
          <a:bodyPr/>
          <a:lstStyle/>
          <a:p>
            <a:fld id="{4CB058F9-9798-4D14-A694-3AC0F8B9DFDF}" type="slidenum">
              <a:rPr lang="en-US" smtClean="0"/>
              <a:t>4</a:t>
            </a:fld>
            <a:endParaRPr lang="en-US"/>
          </a:p>
        </p:txBody>
      </p:sp>
    </p:spTree>
    <p:extLst>
      <p:ext uri="{BB962C8B-B14F-4D97-AF65-F5344CB8AC3E}">
        <p14:creationId xmlns:p14="http://schemas.microsoft.com/office/powerpoint/2010/main" val="1536358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provable privacy protection in place on the residence side of the dataset, our general research was focused on developing a provable privacy approach to replace the existing employment protections.</a:t>
            </a:r>
          </a:p>
          <a:p>
            <a:endParaRPr lang="en-US" dirty="0" smtClean="0"/>
          </a:p>
          <a:p>
            <a:r>
              <a:rPr lang="en-US" dirty="0" smtClean="0"/>
              <a:t>As such,</a:t>
            </a:r>
            <a:r>
              <a:rPr lang="en-US" baseline="0" dirty="0" smtClean="0"/>
              <a:t> we expect to continue to make marginal employment count queries over protected attributes. Any protection algorithm should protect both individuals and firms. And any new method should be comparable in quality to the existing protection system.</a:t>
            </a:r>
            <a:endParaRPr lang="en-US" dirty="0" smtClean="0"/>
          </a:p>
          <a:p>
            <a:endParaRPr lang="en-US" dirty="0"/>
          </a:p>
        </p:txBody>
      </p:sp>
      <p:sp>
        <p:nvSpPr>
          <p:cNvPr id="4" name="Slide Number Placeholder 3"/>
          <p:cNvSpPr>
            <a:spLocks noGrp="1"/>
          </p:cNvSpPr>
          <p:nvPr>
            <p:ph type="sldNum" sz="quarter" idx="10"/>
          </p:nvPr>
        </p:nvSpPr>
        <p:spPr/>
        <p:txBody>
          <a:bodyPr/>
          <a:lstStyle/>
          <a:p>
            <a:fld id="{A2D15D4A-F854-4C59-A5C8-7C7E1C60E979}" type="slidenum">
              <a:rPr lang="en-US" smtClean="0"/>
              <a:t>8</a:t>
            </a:fld>
            <a:endParaRPr lang="en-US"/>
          </a:p>
        </p:txBody>
      </p:sp>
    </p:spTree>
    <p:extLst>
      <p:ext uri="{BB962C8B-B14F-4D97-AF65-F5344CB8AC3E}">
        <p14:creationId xmlns:p14="http://schemas.microsoft.com/office/powerpoint/2010/main" val="1136278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More formally, differential privacy says that</a:t>
            </a:r>
            <a:r>
              <a:rPr lang="en-US" baseline="0" dirty="0" smtClean="0"/>
              <a:t> an algorithm used to protect the data should give the same result (statistically speaking) if we add or delete a single person from the database and give the same result if we add or delete a single establishment from the database.</a:t>
            </a:r>
            <a:endParaRPr lang="en-US" dirty="0" smtClean="0"/>
          </a:p>
          <a:p>
            <a:endParaRPr lang="en-US" dirty="0" smtClean="0"/>
          </a:p>
          <a:p>
            <a:r>
              <a:rPr lang="en-US" dirty="0" smtClean="0"/>
              <a:t>In the context of differential privacy, it is useful to talk about the concept of neighbors, which are datasets that differ</a:t>
            </a:r>
            <a:r>
              <a:rPr lang="en-US" baseline="0" dirty="0" smtClean="0"/>
              <a:t> by one entry.</a:t>
            </a:r>
          </a:p>
          <a:p>
            <a:r>
              <a:rPr lang="en-US" baseline="0" dirty="0" smtClean="0"/>
              <a:t>In this case, D1 has one additional entry that D2 does not (the red, hashed ball). And so D1 and D2 are neighboring datasets.</a:t>
            </a:r>
            <a:endParaRPr lang="en-US" dirty="0" smtClean="0"/>
          </a:p>
          <a:p>
            <a:endParaRPr lang="en-US" dirty="0"/>
          </a:p>
        </p:txBody>
      </p:sp>
      <p:sp>
        <p:nvSpPr>
          <p:cNvPr id="4" name="Slide Number Placeholder 3"/>
          <p:cNvSpPr>
            <a:spLocks noGrp="1"/>
          </p:cNvSpPr>
          <p:nvPr>
            <p:ph type="sldNum" sz="quarter" idx="10"/>
          </p:nvPr>
        </p:nvSpPr>
        <p:spPr/>
        <p:txBody>
          <a:bodyPr/>
          <a:lstStyle/>
          <a:p>
            <a:fld id="{A2D15D4A-F854-4C59-A5C8-7C7E1C60E979}" type="slidenum">
              <a:rPr lang="en-US" smtClean="0"/>
              <a:t>9</a:t>
            </a:fld>
            <a:endParaRPr lang="en-US"/>
          </a:p>
        </p:txBody>
      </p:sp>
    </p:spTree>
    <p:extLst>
      <p:ext uri="{BB962C8B-B14F-4D97-AF65-F5344CB8AC3E}">
        <p14:creationId xmlns:p14="http://schemas.microsoft.com/office/powerpoint/2010/main" val="2343088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some protection algorithm, M, that satisfies differential privacy,</a:t>
            </a:r>
            <a:r>
              <a:rPr lang="en-US" baseline="0" dirty="0" smtClean="0"/>
              <a:t> we can say the following about these neighboring datasets:</a:t>
            </a:r>
          </a:p>
          <a:p>
            <a:r>
              <a:rPr lang="en-US" baseline="0" dirty="0" smtClean="0"/>
              <a:t>The probability that the some output was produced from dataset D1 should not be too different than the probability that the output was produced from datasets D2.</a:t>
            </a:r>
          </a:p>
          <a:p>
            <a:endParaRPr lang="en-US" baseline="0" dirty="0" smtClean="0"/>
          </a:p>
          <a:p>
            <a:r>
              <a:rPr lang="en-US" baseline="0" dirty="0" smtClean="0"/>
              <a:t>The ratio of these probabilities is bounded by </a:t>
            </a:r>
            <a:r>
              <a:rPr lang="en-US" baseline="0" dirty="0" err="1" smtClean="0"/>
              <a:t>e^epsilon</a:t>
            </a:r>
            <a:r>
              <a:rPr lang="en-US" baseline="0" dirty="0" smtClean="0"/>
              <a:t>, where epsilon is a privacy parameter, which ideally is “not too large”. Higher epsilon is less privacy epsilon=0 is perfect privacy. Infinite epsilon is no privacy. The bound can also be stated in terms of the Bayes factor of what is learned about any confidential element given the released data v. what was known before. This is called bounded inferential disclosure in the SDL literature.</a:t>
            </a:r>
          </a:p>
          <a:p>
            <a:endParaRPr lang="en-US" dirty="0"/>
          </a:p>
        </p:txBody>
      </p:sp>
      <p:sp>
        <p:nvSpPr>
          <p:cNvPr id="4" name="Slide Number Placeholder 3"/>
          <p:cNvSpPr>
            <a:spLocks noGrp="1"/>
          </p:cNvSpPr>
          <p:nvPr>
            <p:ph type="sldNum" sz="quarter" idx="10"/>
          </p:nvPr>
        </p:nvSpPr>
        <p:spPr/>
        <p:txBody>
          <a:bodyPr/>
          <a:lstStyle/>
          <a:p>
            <a:fld id="{A2D15D4A-F854-4C59-A5C8-7C7E1C60E979}" type="slidenum">
              <a:rPr lang="en-US" smtClean="0"/>
              <a:t>10</a:t>
            </a:fld>
            <a:endParaRPr lang="en-US"/>
          </a:p>
        </p:txBody>
      </p:sp>
    </p:spTree>
    <p:extLst>
      <p:ext uri="{BB962C8B-B14F-4D97-AF65-F5344CB8AC3E}">
        <p14:creationId xmlns:p14="http://schemas.microsoft.com/office/powerpoint/2010/main" val="2145722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we discuss algorithms</a:t>
            </a:r>
            <a:r>
              <a:rPr lang="en-US" baseline="0" dirty="0" smtClean="0"/>
              <a:t> that meet the requirements of differential privacy, we will utilize the concept of sensitivity, which is the maximum difference between two queries over all sets of neighboring databases. To guarantee differential privacy we need to add noise to queries that is proportional to the sensitivity.</a:t>
            </a:r>
          </a:p>
          <a:p>
            <a:endParaRPr lang="en-US" dirty="0"/>
          </a:p>
        </p:txBody>
      </p:sp>
      <p:sp>
        <p:nvSpPr>
          <p:cNvPr id="4" name="Slide Number Placeholder 3"/>
          <p:cNvSpPr>
            <a:spLocks noGrp="1"/>
          </p:cNvSpPr>
          <p:nvPr>
            <p:ph type="sldNum" sz="quarter" idx="10"/>
          </p:nvPr>
        </p:nvSpPr>
        <p:spPr/>
        <p:txBody>
          <a:bodyPr/>
          <a:lstStyle/>
          <a:p>
            <a:fld id="{A2D15D4A-F854-4C59-A5C8-7C7E1C60E979}" type="slidenum">
              <a:rPr lang="en-US" smtClean="0"/>
              <a:t>11</a:t>
            </a:fld>
            <a:endParaRPr lang="en-US"/>
          </a:p>
        </p:txBody>
      </p:sp>
    </p:spTree>
    <p:extLst>
      <p:ext uri="{BB962C8B-B14F-4D97-AF65-F5344CB8AC3E}">
        <p14:creationId xmlns:p14="http://schemas.microsoft.com/office/powerpoint/2010/main" val="3847625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simple,</a:t>
            </a:r>
            <a:r>
              <a:rPr lang="en-US" baseline="0" dirty="0" smtClean="0"/>
              <a:t> </a:t>
            </a:r>
            <a:r>
              <a:rPr lang="en-US" dirty="0" smtClean="0"/>
              <a:t>differentially private mechanism that we considered is the Laplace mechanism, which adds noise to the numerical</a:t>
            </a:r>
            <a:r>
              <a:rPr lang="en-US" baseline="0" dirty="0" smtClean="0"/>
              <a:t> true query result q(x). The noise is drawn from the Laplace distribution with mean 0, scaled by the sensitivity over epsilon.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does this “off the shelf” approach to a protection system meet our specific needs? We’ll answer this question by looking at the data quality.</a:t>
            </a:r>
          </a:p>
          <a:p>
            <a:endParaRPr lang="en-US" dirty="0"/>
          </a:p>
        </p:txBody>
      </p:sp>
      <p:sp>
        <p:nvSpPr>
          <p:cNvPr id="4" name="Slide Number Placeholder 3"/>
          <p:cNvSpPr>
            <a:spLocks noGrp="1"/>
          </p:cNvSpPr>
          <p:nvPr>
            <p:ph type="sldNum" sz="quarter" idx="10"/>
          </p:nvPr>
        </p:nvSpPr>
        <p:spPr/>
        <p:txBody>
          <a:bodyPr/>
          <a:lstStyle/>
          <a:p>
            <a:fld id="{A2D15D4A-F854-4C59-A5C8-7C7E1C60E979}" type="slidenum">
              <a:rPr lang="en-US" smtClean="0"/>
              <a:t>12</a:t>
            </a:fld>
            <a:endParaRPr lang="en-US"/>
          </a:p>
        </p:txBody>
      </p:sp>
    </p:spTree>
    <p:extLst>
      <p:ext uri="{BB962C8B-B14F-4D97-AF65-F5344CB8AC3E}">
        <p14:creationId xmlns:p14="http://schemas.microsoft.com/office/powerpoint/2010/main" val="2999467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DB32A9-13B9-4AF4-80B7-D5944520981B}" type="datetime1">
              <a:rPr lang="en-US" smtClean="0"/>
              <a:t>12/14/2015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1C4C2-EEE4-48D2-AF3F-82B7EB13F1C0}" type="slidenum">
              <a:rPr lang="en-US" smtClean="0"/>
              <a:t>‹#›</a:t>
            </a:fld>
            <a:endParaRPr lang="en-US"/>
          </a:p>
        </p:txBody>
      </p:sp>
    </p:spTree>
    <p:extLst>
      <p:ext uri="{BB962C8B-B14F-4D97-AF65-F5344CB8AC3E}">
        <p14:creationId xmlns:p14="http://schemas.microsoft.com/office/powerpoint/2010/main" val="2053452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7DD95E-99FD-4625-B72A-D79545314700}" type="datetime1">
              <a:rPr lang="en-US" smtClean="0"/>
              <a:t>12/14/2015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1C4C2-EEE4-48D2-AF3F-82B7EB13F1C0}" type="slidenum">
              <a:rPr lang="en-US" smtClean="0"/>
              <a:t>‹#›</a:t>
            </a:fld>
            <a:endParaRPr lang="en-US"/>
          </a:p>
        </p:txBody>
      </p:sp>
    </p:spTree>
    <p:extLst>
      <p:ext uri="{BB962C8B-B14F-4D97-AF65-F5344CB8AC3E}">
        <p14:creationId xmlns:p14="http://schemas.microsoft.com/office/powerpoint/2010/main" val="86028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FDCF04-F1DC-4BAE-B24E-B735BC8AD40C}" type="datetime1">
              <a:rPr lang="en-US" smtClean="0"/>
              <a:t>12/14/2015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1C4C2-EEE4-48D2-AF3F-82B7EB13F1C0}" type="slidenum">
              <a:rPr lang="en-US" smtClean="0"/>
              <a:t>‹#›</a:t>
            </a:fld>
            <a:endParaRPr lang="en-US"/>
          </a:p>
        </p:txBody>
      </p:sp>
    </p:spTree>
    <p:extLst>
      <p:ext uri="{BB962C8B-B14F-4D97-AF65-F5344CB8AC3E}">
        <p14:creationId xmlns:p14="http://schemas.microsoft.com/office/powerpoint/2010/main" val="694334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946DFF-BEC4-4B67-BFAF-A64B90F320FE}" type="datetime1">
              <a:rPr lang="en-US" smtClean="0"/>
              <a:t>12/14/2015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1C4C2-EEE4-48D2-AF3F-82B7EB13F1C0}" type="slidenum">
              <a:rPr lang="en-US" smtClean="0"/>
              <a:t>‹#›</a:t>
            </a:fld>
            <a:endParaRPr lang="en-US"/>
          </a:p>
        </p:txBody>
      </p:sp>
    </p:spTree>
    <p:extLst>
      <p:ext uri="{BB962C8B-B14F-4D97-AF65-F5344CB8AC3E}">
        <p14:creationId xmlns:p14="http://schemas.microsoft.com/office/powerpoint/2010/main" val="761080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C5EC4E-83BC-4ACF-9D5A-53F1C90C5465}" type="datetime1">
              <a:rPr lang="en-US" smtClean="0"/>
              <a:t>12/14/2015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1C4C2-EEE4-48D2-AF3F-82B7EB13F1C0}" type="slidenum">
              <a:rPr lang="en-US" smtClean="0"/>
              <a:t>‹#›</a:t>
            </a:fld>
            <a:endParaRPr lang="en-US"/>
          </a:p>
        </p:txBody>
      </p:sp>
    </p:spTree>
    <p:extLst>
      <p:ext uri="{BB962C8B-B14F-4D97-AF65-F5344CB8AC3E}">
        <p14:creationId xmlns:p14="http://schemas.microsoft.com/office/powerpoint/2010/main" val="127128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0E679A-0BEF-45F4-B970-2DDAA0B285B5}" type="datetime1">
              <a:rPr lang="en-US" smtClean="0"/>
              <a:t>12/14/2015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21C4C2-EEE4-48D2-AF3F-82B7EB13F1C0}" type="slidenum">
              <a:rPr lang="en-US" smtClean="0"/>
              <a:t>‹#›</a:t>
            </a:fld>
            <a:endParaRPr lang="en-US"/>
          </a:p>
        </p:txBody>
      </p:sp>
    </p:spTree>
    <p:extLst>
      <p:ext uri="{BB962C8B-B14F-4D97-AF65-F5344CB8AC3E}">
        <p14:creationId xmlns:p14="http://schemas.microsoft.com/office/powerpoint/2010/main" val="1402993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51C3E0-A076-4425-B732-E4892A3E0BC0}" type="datetime1">
              <a:rPr lang="en-US" smtClean="0"/>
              <a:t>12/14/2015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21C4C2-EEE4-48D2-AF3F-82B7EB13F1C0}" type="slidenum">
              <a:rPr lang="en-US" smtClean="0"/>
              <a:t>‹#›</a:t>
            </a:fld>
            <a:endParaRPr lang="en-US"/>
          </a:p>
        </p:txBody>
      </p:sp>
    </p:spTree>
    <p:extLst>
      <p:ext uri="{BB962C8B-B14F-4D97-AF65-F5344CB8AC3E}">
        <p14:creationId xmlns:p14="http://schemas.microsoft.com/office/powerpoint/2010/main" val="1695165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B5C7FE-9468-4BBA-B644-385415C27128}" type="datetime1">
              <a:rPr lang="en-US" smtClean="0"/>
              <a:t>12/14/2015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21C4C2-EEE4-48D2-AF3F-82B7EB13F1C0}" type="slidenum">
              <a:rPr lang="en-US" smtClean="0"/>
              <a:t>‹#›</a:t>
            </a:fld>
            <a:endParaRPr lang="en-US"/>
          </a:p>
        </p:txBody>
      </p:sp>
    </p:spTree>
    <p:extLst>
      <p:ext uri="{BB962C8B-B14F-4D97-AF65-F5344CB8AC3E}">
        <p14:creationId xmlns:p14="http://schemas.microsoft.com/office/powerpoint/2010/main" val="1234123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69C886-445E-4814-B6A9-56A7F5741A6D}" type="datetime1">
              <a:rPr lang="en-US" smtClean="0"/>
              <a:t>12/14/2015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21C4C2-EEE4-48D2-AF3F-82B7EB13F1C0}" type="slidenum">
              <a:rPr lang="en-US" smtClean="0"/>
              <a:t>‹#›</a:t>
            </a:fld>
            <a:endParaRPr lang="en-US"/>
          </a:p>
        </p:txBody>
      </p:sp>
    </p:spTree>
    <p:extLst>
      <p:ext uri="{BB962C8B-B14F-4D97-AF65-F5344CB8AC3E}">
        <p14:creationId xmlns:p14="http://schemas.microsoft.com/office/powerpoint/2010/main" val="2839392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5B3E6D-FA9D-4C07-9DFE-9962A14E9233}" type="datetime1">
              <a:rPr lang="en-US" smtClean="0"/>
              <a:t>12/14/2015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21C4C2-EEE4-48D2-AF3F-82B7EB13F1C0}" type="slidenum">
              <a:rPr lang="en-US" smtClean="0"/>
              <a:t>‹#›</a:t>
            </a:fld>
            <a:endParaRPr lang="en-US"/>
          </a:p>
        </p:txBody>
      </p:sp>
    </p:spTree>
    <p:extLst>
      <p:ext uri="{BB962C8B-B14F-4D97-AF65-F5344CB8AC3E}">
        <p14:creationId xmlns:p14="http://schemas.microsoft.com/office/powerpoint/2010/main" val="686649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608F6C-D78F-4B03-A58F-284472F33497}" type="datetime1">
              <a:rPr lang="en-US" smtClean="0"/>
              <a:t>12/14/2015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21C4C2-EEE4-48D2-AF3F-82B7EB13F1C0}" type="slidenum">
              <a:rPr lang="en-US" smtClean="0"/>
              <a:t>‹#›</a:t>
            </a:fld>
            <a:endParaRPr lang="en-US"/>
          </a:p>
        </p:txBody>
      </p:sp>
    </p:spTree>
    <p:extLst>
      <p:ext uri="{BB962C8B-B14F-4D97-AF65-F5344CB8AC3E}">
        <p14:creationId xmlns:p14="http://schemas.microsoft.com/office/powerpoint/2010/main" val="1346737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711B61-F937-4C30-AEAE-FD2FFC56F6CB}" type="datetime1">
              <a:rPr lang="en-US" smtClean="0"/>
              <a:t>12/14/2015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21C4C2-EEE4-48D2-AF3F-82B7EB13F1C0}" type="slidenum">
              <a:rPr lang="en-US" smtClean="0"/>
              <a:t>‹#›</a:t>
            </a:fld>
            <a:endParaRPr lang="en-US"/>
          </a:p>
        </p:txBody>
      </p:sp>
    </p:spTree>
    <p:extLst>
      <p:ext uri="{BB962C8B-B14F-4D97-AF65-F5344CB8AC3E}">
        <p14:creationId xmlns:p14="http://schemas.microsoft.com/office/powerpoint/2010/main" val="2164957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hyperlink" Target="http://onthemap.ces.census.gov/"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Formal Privacy Protection for Data Products Combining Individual and Employer Frames</a:t>
            </a:r>
            <a:endParaRPr lang="en-US" dirty="0"/>
          </a:p>
        </p:txBody>
      </p:sp>
      <p:sp>
        <p:nvSpPr>
          <p:cNvPr id="3" name="Subtitle 2"/>
          <p:cNvSpPr>
            <a:spLocks noGrp="1"/>
          </p:cNvSpPr>
          <p:nvPr>
            <p:ph type="subTitle" idx="1"/>
          </p:nvPr>
        </p:nvSpPr>
        <p:spPr>
          <a:xfrm>
            <a:off x="609600" y="3886200"/>
            <a:ext cx="7848600" cy="1752600"/>
          </a:xfrm>
        </p:spPr>
        <p:txBody>
          <a:bodyPr>
            <a:noAutofit/>
          </a:bodyPr>
          <a:lstStyle/>
          <a:p>
            <a:r>
              <a:rPr lang="en-US" sz="2400" dirty="0" smtClean="0"/>
              <a:t>John M. Abowd</a:t>
            </a:r>
          </a:p>
          <a:p>
            <a:r>
              <a:rPr lang="en-US" sz="2400" dirty="0" smtClean="0"/>
              <a:t>December 14, 2015</a:t>
            </a:r>
          </a:p>
          <a:p>
            <a:endParaRPr lang="en-US" sz="2400" dirty="0" smtClean="0"/>
          </a:p>
          <a:p>
            <a:r>
              <a:rPr lang="en-US" sz="2400" dirty="0" smtClean="0"/>
              <a:t>Joint work with Matthew Graham, Samuel Haney, Mark </a:t>
            </a:r>
            <a:r>
              <a:rPr lang="en-US" sz="2400" dirty="0" err="1" smtClean="0"/>
              <a:t>Kutzbach</a:t>
            </a:r>
            <a:r>
              <a:rPr lang="en-US" sz="2400" dirty="0" smtClean="0"/>
              <a:t>, Ashwin </a:t>
            </a:r>
            <a:r>
              <a:rPr lang="en-US" sz="2400" dirty="0" err="1" smtClean="0"/>
              <a:t>Machanavajjhala</a:t>
            </a:r>
            <a:r>
              <a:rPr lang="en-US" sz="2400" dirty="0" smtClean="0"/>
              <a:t>, and Lars Vilhuber</a:t>
            </a:r>
            <a:endParaRPr lang="en-US" sz="2400" dirty="0"/>
          </a:p>
        </p:txBody>
      </p:sp>
      <p:sp>
        <p:nvSpPr>
          <p:cNvPr id="4" name="Slide Number Placeholder 3"/>
          <p:cNvSpPr>
            <a:spLocks noGrp="1"/>
          </p:cNvSpPr>
          <p:nvPr>
            <p:ph type="sldNum" sz="quarter" idx="12"/>
          </p:nvPr>
        </p:nvSpPr>
        <p:spPr/>
        <p:txBody>
          <a:bodyPr/>
          <a:lstStyle/>
          <a:p>
            <a:fld id="{DA6CE74A-5DA9-4EB4-84F0-5120225B948D}" type="slidenum">
              <a:rPr lang="en-US" smtClean="0"/>
              <a:t>1</a:t>
            </a:fld>
            <a:endParaRPr lang="en-US"/>
          </a:p>
        </p:txBody>
      </p:sp>
    </p:spTree>
    <p:extLst>
      <p:ext uri="{BB962C8B-B14F-4D97-AF65-F5344CB8AC3E}">
        <p14:creationId xmlns:p14="http://schemas.microsoft.com/office/powerpoint/2010/main" val="25704681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14:m>
                  <m:oMath xmlns:m="http://schemas.openxmlformats.org/officeDocument/2006/math">
                    <m:r>
                      <a:rPr lang="el-GR" i="1" dirty="0" smtClean="0">
                        <a:latin typeface="Cambria Math"/>
                      </a:rPr>
                      <m:t>𝜖</m:t>
                    </m:r>
                  </m:oMath>
                </a14:m>
                <a:r>
                  <a:rPr lang="en-US" dirty="0" smtClean="0"/>
                  <a:t>-Differential Privacy</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b="-85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371600"/>
                <a:ext cx="8229600" cy="5029200"/>
              </a:xfrm>
            </p:spPr>
            <p:txBody>
              <a:bodyPr>
                <a:normAutofit fontScale="77500" lnSpcReduction="20000"/>
              </a:bodyPr>
              <a:lstStyle/>
              <a:p>
                <a:r>
                  <a:rPr lang="en-US" dirty="0" smtClean="0"/>
                  <a:t>A mechanism, </a:t>
                </a:r>
                <a14:m>
                  <m:oMath xmlns:m="http://schemas.openxmlformats.org/officeDocument/2006/math">
                    <m:r>
                      <a:rPr lang="en-US" i="1" dirty="0" smtClean="0">
                        <a:latin typeface="Cambria Math"/>
                        <a:ea typeface="Cambria Math"/>
                      </a:rPr>
                      <m:t>ℳ</m:t>
                    </m:r>
                  </m:oMath>
                </a14:m>
                <a:r>
                  <a:rPr lang="en-US" dirty="0" smtClean="0"/>
                  <a:t>, satisfies </a:t>
                </a:r>
                <a14:m>
                  <m:oMath xmlns:m="http://schemas.openxmlformats.org/officeDocument/2006/math">
                    <m:r>
                      <a:rPr lang="el-GR" i="1" dirty="0" smtClean="0">
                        <a:latin typeface="Cambria Math"/>
                      </a:rPr>
                      <m:t>𝜖</m:t>
                    </m:r>
                  </m:oMath>
                </a14:m>
                <a:r>
                  <a:rPr lang="en-US" dirty="0" smtClean="0"/>
                  <a:t>-differential privacy if for all outputs </a:t>
                </a:r>
                <a14:m>
                  <m:oMath xmlns:m="http://schemas.openxmlformats.org/officeDocument/2006/math">
                    <m:r>
                      <a:rPr lang="en-US" b="0" i="1" smtClean="0">
                        <a:latin typeface="Cambria Math"/>
                      </a:rPr>
                      <m:t>𝑆</m:t>
                    </m:r>
                    <m:r>
                      <a:rPr lang="en-US" b="0" i="1" smtClean="0">
                        <a:latin typeface="Cambria Math"/>
                        <a:ea typeface="Cambria Math"/>
                      </a:rPr>
                      <m:t>⊆</m:t>
                    </m:r>
                    <m:r>
                      <m:rPr>
                        <m:nor/>
                      </m:rPr>
                      <a:rPr lang="en-US" b="0" i="0" smtClean="0">
                        <a:latin typeface="Cambria Math"/>
                        <a:ea typeface="Cambria Math"/>
                      </a:rPr>
                      <m:t>range</m:t>
                    </m:r>
                    <m:d>
                      <m:dPr>
                        <m:ctrlPr>
                          <a:rPr lang="en-US" b="0" i="1" smtClean="0">
                            <a:latin typeface="Cambria Math" panose="02040503050406030204" pitchFamily="18" charset="0"/>
                            <a:ea typeface="Cambria Math"/>
                          </a:rPr>
                        </m:ctrlPr>
                      </m:dPr>
                      <m:e>
                        <m:r>
                          <a:rPr lang="en-US" b="0" i="1" smtClean="0">
                            <a:latin typeface="Cambria Math"/>
                            <a:ea typeface="Cambria Math"/>
                          </a:rPr>
                          <m:t>ℳ</m:t>
                        </m:r>
                      </m:e>
                    </m:d>
                  </m:oMath>
                </a14:m>
                <a:r>
                  <a:rPr lang="en-US" dirty="0" smtClean="0"/>
                  <a:t>, and for all neighbors </a:t>
                </a:r>
                <a14:m>
                  <m:oMath xmlns:m="http://schemas.openxmlformats.org/officeDocument/2006/math">
                    <m:r>
                      <a:rPr lang="en-US" i="1" dirty="0" smtClean="0">
                        <a:latin typeface="Cambria Math"/>
                      </a:rPr>
                      <m:t>𝐷</m:t>
                    </m:r>
                    <m:r>
                      <a:rPr lang="en-US" i="1" baseline="-25000" dirty="0" smtClean="0">
                        <a:latin typeface="Cambria Math"/>
                      </a:rPr>
                      <m:t>1</m:t>
                    </m:r>
                  </m:oMath>
                </a14:m>
                <a:r>
                  <a:rPr lang="en-US" dirty="0" smtClean="0"/>
                  <a:t> and </a:t>
                </a:r>
                <a14:m>
                  <m:oMath xmlns:m="http://schemas.openxmlformats.org/officeDocument/2006/math">
                    <m:r>
                      <a:rPr lang="en-US" i="1" dirty="0" smtClean="0">
                        <a:latin typeface="Cambria Math"/>
                      </a:rPr>
                      <m:t>𝐷</m:t>
                    </m:r>
                    <m:r>
                      <a:rPr lang="en-US" i="1" baseline="-25000" dirty="0" smtClean="0">
                        <a:latin typeface="Cambria Math"/>
                      </a:rPr>
                      <m:t>2</m:t>
                    </m:r>
                  </m:oMath>
                </a14:m>
                <a:r>
                  <a:rPr lang="en-US" dirty="0" smtClean="0"/>
                  <a:t>:</a:t>
                </a:r>
              </a:p>
              <a:p>
                <a:endParaRPr lang="en-US" dirty="0" smtClean="0"/>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a:rPr>
                          </m:ctrlPr>
                        </m:fPr>
                        <m:num>
                          <m:r>
                            <m:rPr>
                              <m:sty m:val="p"/>
                            </m:rPr>
                            <a:rPr lang="en-US">
                              <a:latin typeface="Cambria Math"/>
                            </a:rPr>
                            <m:t>Pr</m:t>
                          </m:r>
                          <m:r>
                            <a:rPr lang="en-US" i="1">
                              <a:latin typeface="Cambria Math"/>
                            </a:rPr>
                            <m:t>⁡</m:t>
                          </m:r>
                          <m:d>
                            <m:dPr>
                              <m:begChr m:val="["/>
                              <m:endChr m:val="]"/>
                              <m:ctrlPr>
                                <a:rPr lang="en-US" i="1">
                                  <a:latin typeface="Cambria Math" panose="02040503050406030204" pitchFamily="18" charset="0"/>
                                  <a:ea typeface="Cambria Math"/>
                                </a:rPr>
                              </m:ctrlPr>
                            </m:dPr>
                            <m:e>
                              <m:r>
                                <a:rPr lang="en-US" i="1">
                                  <a:latin typeface="Cambria Math"/>
                                  <a:ea typeface="Cambria Math"/>
                                </a:rPr>
                                <m:t>ℳ</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𝐷</m:t>
                                      </m:r>
                                    </m:e>
                                    <m:sub>
                                      <m:r>
                                        <a:rPr lang="en-US" i="1">
                                          <a:latin typeface="Cambria Math"/>
                                        </a:rPr>
                                        <m:t>1</m:t>
                                      </m:r>
                                    </m:sub>
                                  </m:sSub>
                                </m:e>
                              </m:d>
                              <m:r>
                                <a:rPr lang="en-US" i="1">
                                  <a:latin typeface="Cambria Math"/>
                                  <a:ea typeface="Cambria Math"/>
                                </a:rPr>
                                <m:t>∈</m:t>
                              </m:r>
                              <m:r>
                                <a:rPr lang="en-US" i="1">
                                  <a:latin typeface="Cambria Math"/>
                                  <a:ea typeface="Cambria Math"/>
                                </a:rPr>
                                <m:t>𝑆</m:t>
                              </m:r>
                            </m:e>
                          </m:d>
                        </m:num>
                        <m:den>
                          <m:r>
                            <m:rPr>
                              <m:sty m:val="p"/>
                            </m:rPr>
                            <a:rPr lang="en-US">
                              <a:latin typeface="Cambria Math"/>
                            </a:rPr>
                            <m:t>Pr</m:t>
                          </m:r>
                          <m:d>
                            <m:dPr>
                              <m:begChr m:val="["/>
                              <m:endChr m:val="]"/>
                              <m:ctrlPr>
                                <a:rPr lang="en-US" i="1">
                                  <a:latin typeface="Cambria Math" panose="02040503050406030204" pitchFamily="18" charset="0"/>
                                  <a:ea typeface="Cambria Math"/>
                                </a:rPr>
                              </m:ctrlPr>
                            </m:dPr>
                            <m:e>
                              <m:r>
                                <a:rPr lang="en-US" i="1">
                                  <a:latin typeface="Cambria Math"/>
                                  <a:ea typeface="Cambria Math"/>
                                </a:rPr>
                                <m:t>ℳ</m:t>
                              </m:r>
                              <m:d>
                                <m:dPr>
                                  <m:ctrlPr>
                                    <a:rPr lang="en-US" i="1">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i="1">
                                          <a:latin typeface="Cambria Math"/>
                                          <a:ea typeface="Cambria Math"/>
                                        </a:rPr>
                                        <m:t>𝐷</m:t>
                                      </m:r>
                                    </m:e>
                                    <m:sub>
                                      <m:r>
                                        <a:rPr lang="en-US" i="1">
                                          <a:latin typeface="Cambria Math"/>
                                          <a:ea typeface="Cambria Math"/>
                                        </a:rPr>
                                        <m:t>2</m:t>
                                      </m:r>
                                    </m:sub>
                                  </m:sSub>
                                </m:e>
                              </m:d>
                              <m:r>
                                <a:rPr lang="en-US" i="1">
                                  <a:latin typeface="Cambria Math"/>
                                  <a:ea typeface="Cambria Math"/>
                                </a:rPr>
                                <m:t>∈</m:t>
                              </m:r>
                              <m:r>
                                <a:rPr lang="en-US" i="1">
                                  <a:latin typeface="Cambria Math"/>
                                  <a:ea typeface="Cambria Math"/>
                                </a:rPr>
                                <m:t>𝑆</m:t>
                              </m:r>
                            </m:e>
                          </m:d>
                        </m:den>
                      </m:f>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𝑒</m:t>
                          </m:r>
                        </m:e>
                        <m:sup>
                          <m:r>
                            <a:rPr lang="en-US" b="0" i="1" smtClean="0">
                              <a:latin typeface="Cambria Math"/>
                              <a:ea typeface="Cambria Math"/>
                            </a:rPr>
                            <m:t>𝜖</m:t>
                          </m:r>
                        </m:sup>
                      </m:sSup>
                    </m:oMath>
                  </m:oMathPara>
                </a14:m>
                <a:endParaRPr lang="en-US" dirty="0" smtClean="0"/>
              </a:p>
              <a:p>
                <a:pPr marL="0" indent="0">
                  <a:buNone/>
                </a:pPr>
                <a:endParaRPr lang="en-US" dirty="0" smtClean="0"/>
              </a:p>
              <a:p>
                <a:r>
                  <a:rPr lang="en-US" dirty="0" smtClean="0"/>
                  <a:t>Semantics: The probability that some output came from </a:t>
                </a:r>
                <a14:m>
                  <m:oMath xmlns:m="http://schemas.openxmlformats.org/officeDocument/2006/math">
                    <m:r>
                      <a:rPr lang="en-US" i="1" dirty="0" smtClean="0">
                        <a:latin typeface="Cambria Math"/>
                      </a:rPr>
                      <m:t>𝐷</m:t>
                    </m:r>
                    <m:r>
                      <a:rPr lang="en-US" i="1" baseline="-25000" dirty="0" smtClean="0">
                        <a:latin typeface="Cambria Math"/>
                      </a:rPr>
                      <m:t>1</m:t>
                    </m:r>
                  </m:oMath>
                </a14:m>
                <a:r>
                  <a:rPr lang="en-US" dirty="0" smtClean="0"/>
                  <a:t> should not be very different than the probability that it came from </a:t>
                </a:r>
                <a14:m>
                  <m:oMath xmlns:m="http://schemas.openxmlformats.org/officeDocument/2006/math">
                    <m:r>
                      <a:rPr lang="en-US" i="1" dirty="0" smtClean="0">
                        <a:latin typeface="Cambria Math"/>
                      </a:rPr>
                      <m:t>𝐷</m:t>
                    </m:r>
                    <m:r>
                      <a:rPr lang="en-US" i="1" baseline="-25000" dirty="0" smtClean="0">
                        <a:latin typeface="Cambria Math"/>
                      </a:rPr>
                      <m:t>2</m:t>
                    </m:r>
                  </m:oMath>
                </a14:m>
                <a:r>
                  <a:rPr lang="en-US" dirty="0" smtClean="0"/>
                  <a:t>.</a:t>
                </a:r>
              </a:p>
              <a:p>
                <a:r>
                  <a:rPr lang="en-US" dirty="0" smtClean="0"/>
                  <a:t>SDL: The inferential disclosure risk is bounded for all confidential data items in all possible data sets by </a:t>
                </a:r>
                <a14:m>
                  <m:oMath xmlns:m="http://schemas.openxmlformats.org/officeDocument/2006/math">
                    <m:sSup>
                      <m:sSupPr>
                        <m:ctrlPr>
                          <a:rPr lang="en-US" i="1">
                            <a:latin typeface="Cambria Math" panose="02040503050406030204" pitchFamily="18" charset="0"/>
                            <a:ea typeface="Cambria Math"/>
                          </a:rPr>
                        </m:ctrlPr>
                      </m:sSupPr>
                      <m:e>
                        <m:r>
                          <a:rPr lang="en-US" i="1">
                            <a:latin typeface="Cambria Math"/>
                            <a:ea typeface="Cambria Math"/>
                          </a:rPr>
                          <m:t>𝑒</m:t>
                        </m:r>
                      </m:e>
                      <m:sup>
                        <m:r>
                          <a:rPr lang="en-US" i="1">
                            <a:latin typeface="Cambria Math"/>
                            <a:ea typeface="Cambria Math"/>
                          </a:rPr>
                          <m:t>𝜖</m:t>
                        </m:r>
                      </m:sup>
                    </m:sSup>
                  </m:oMath>
                </a14:m>
                <a:r>
                  <a:rPr lang="en-US" dirty="0" smtClean="0"/>
                  <a:t>.</a:t>
                </a:r>
              </a:p>
              <a:p>
                <a:r>
                  <a:rPr lang="en-US" dirty="0" smtClean="0"/>
                  <a:t>Higher </a:t>
                </a:r>
                <a:r>
                  <a:rPr lang="el-GR" dirty="0" smtClean="0"/>
                  <a:t>ϵ</a:t>
                </a:r>
                <a:r>
                  <a:rPr lang="en-US" dirty="0" smtClean="0"/>
                  <a:t>, less privacy:</a:t>
                </a:r>
              </a:p>
              <a:p>
                <a:pPr lvl="1">
                  <a:buFont typeface="Courier New" panose="02070309020205020404" pitchFamily="49" charset="0"/>
                  <a:buChar char="o"/>
                </a:pPr>
                <a14:m>
                  <m:oMath xmlns:m="http://schemas.openxmlformats.org/officeDocument/2006/math">
                    <m:r>
                      <a:rPr lang="en-US" i="1" smtClean="0">
                        <a:latin typeface="Cambria Math"/>
                        <a:ea typeface="Cambria Math"/>
                      </a:rPr>
                      <m:t>𝜖</m:t>
                    </m:r>
                    <m:r>
                      <a:rPr lang="en-US" b="0" i="1" smtClean="0">
                        <a:latin typeface="Cambria Math"/>
                        <a:ea typeface="Cambria Math"/>
                      </a:rPr>
                      <m:t>=0</m:t>
                    </m:r>
                  </m:oMath>
                </a14:m>
                <a:r>
                  <a:rPr lang="en-US" dirty="0" smtClean="0"/>
                  <a:t>, perfect privacy</a:t>
                </a:r>
              </a:p>
              <a:p>
                <a:pPr lvl="1">
                  <a:buFont typeface="Courier New" panose="02070309020205020404" pitchFamily="49" charset="0"/>
                  <a:buChar char="o"/>
                </a:pPr>
                <a14:m>
                  <m:oMath xmlns:m="http://schemas.openxmlformats.org/officeDocument/2006/math">
                    <m:r>
                      <a:rPr lang="en-US" i="1" smtClean="0">
                        <a:latin typeface="Cambria Math"/>
                        <a:ea typeface="Cambria Math"/>
                      </a:rPr>
                      <m:t>𝜖</m:t>
                    </m:r>
                    <m:r>
                      <a:rPr lang="en-US" b="0" i="1" smtClean="0">
                        <a:latin typeface="Cambria Math"/>
                        <a:ea typeface="Cambria Math"/>
                      </a:rPr>
                      <m:t>=∞</m:t>
                    </m:r>
                  </m:oMath>
                </a14:m>
                <a:r>
                  <a:rPr lang="en-US" dirty="0" smtClean="0"/>
                  <a:t>, no privacy guarantee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371600"/>
                <a:ext cx="8229600" cy="5029200"/>
              </a:xfrm>
              <a:blipFill rotWithShape="0">
                <a:blip r:embed="rId4"/>
                <a:stretch>
                  <a:fillRect l="-1037" t="-2182" b="-193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321C4C2-EEE4-48D2-AF3F-82B7EB13F1C0}" type="slidenum">
              <a:rPr lang="en-US" smtClean="0"/>
              <a:t>10</a:t>
            </a:fld>
            <a:endParaRPr lang="en-US"/>
          </a:p>
        </p:txBody>
      </p:sp>
    </p:spTree>
    <p:extLst>
      <p:ext uri="{BB962C8B-B14F-4D97-AF65-F5344CB8AC3E}">
        <p14:creationId xmlns:p14="http://schemas.microsoft.com/office/powerpoint/2010/main" val="5947705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If N is the set of all pairs of neighboring datasets, x and x</a:t>
                </a:r>
                <a:r>
                  <a:rPr lang="en-US" baseline="30000" dirty="0" smtClean="0"/>
                  <a:t>’</a:t>
                </a:r>
                <a:r>
                  <a:rPr lang="en-US" dirty="0" smtClean="0"/>
                  <a:t>, then the L1 sensitivity of a query, q, is:</a:t>
                </a:r>
              </a:p>
              <a:p>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a:ea typeface="Cambria Math"/>
                            </a:rPr>
                            <m:t>Δ</m:t>
                          </m:r>
                        </m:e>
                        <m:sub>
                          <m:r>
                            <a:rPr lang="en-US" b="0" i="1" smtClean="0">
                              <a:latin typeface="Cambria Math"/>
                            </a:rPr>
                            <m:t>𝑞</m:t>
                          </m:r>
                        </m:sub>
                      </m:sSub>
                      <m:r>
                        <a:rPr lang="en-US" b="0" i="1" smtClean="0">
                          <a:latin typeface="Cambria Math"/>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a:rPr>
                                <m:t>max</m:t>
                              </m:r>
                            </m:e>
                            <m:lim>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𝑥</m:t>
                                      </m:r>
                                    </m:e>
                                    <m:sup>
                                      <m:r>
                                        <a:rPr lang="en-US" b="0" i="1" smtClean="0">
                                          <a:latin typeface="Cambria Math"/>
                                        </a:rPr>
                                        <m:t>′</m:t>
                                      </m:r>
                                    </m:sup>
                                  </m:sSup>
                                </m:e>
                              </m:d>
                              <m:r>
                                <a:rPr lang="en-US" b="0" i="1" smtClean="0">
                                  <a:latin typeface="Cambria Math"/>
                                  <a:ea typeface="Cambria Math"/>
                                </a:rPr>
                                <m:t>∈</m:t>
                              </m:r>
                              <m:r>
                                <a:rPr lang="en-US" b="0" i="1" smtClean="0">
                                  <a:latin typeface="Cambria Math"/>
                                  <a:ea typeface="Cambria Math"/>
                                </a:rPr>
                                <m:t>𝑁</m:t>
                              </m:r>
                            </m:lim>
                          </m:limLow>
                        </m:fName>
                        <m:e>
                          <m:d>
                            <m:dPr>
                              <m:begChr m:val="|"/>
                              <m:endChr m:val="|"/>
                              <m:ctrlPr>
                                <a:rPr lang="en-US" b="0" i="1" smtClean="0">
                                  <a:latin typeface="Cambria Math" panose="02040503050406030204" pitchFamily="18" charset="0"/>
                                </a:rPr>
                              </m:ctrlPr>
                            </m:dPr>
                            <m:e>
                              <m:r>
                                <a:rPr lang="en-US" b="0" i="1" smtClean="0">
                                  <a:latin typeface="Cambria Math"/>
                                </a:rPr>
                                <m:t>𝑞</m:t>
                              </m:r>
                              <m:d>
                                <m:dPr>
                                  <m:ctrlPr>
                                    <a:rPr lang="en-US" b="0" i="1" smtClean="0">
                                      <a:latin typeface="Cambria Math" panose="02040503050406030204" pitchFamily="18" charset="0"/>
                                    </a:rPr>
                                  </m:ctrlPr>
                                </m:dPr>
                                <m:e>
                                  <m:r>
                                    <a:rPr lang="en-US" b="0" i="1" smtClean="0">
                                      <a:latin typeface="Cambria Math"/>
                                    </a:rPr>
                                    <m:t>𝑥</m:t>
                                  </m:r>
                                </m:e>
                              </m:d>
                              <m:r>
                                <a:rPr lang="en-US" b="0" i="1" smtClean="0">
                                  <a:latin typeface="Cambria Math"/>
                                </a:rPr>
                                <m:t>−</m:t>
                              </m:r>
                              <m:r>
                                <a:rPr lang="en-US" b="0" i="1" smtClean="0">
                                  <a:latin typeface="Cambria Math"/>
                                </a:rPr>
                                <m:t>𝑞</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𝑥</m:t>
                                      </m:r>
                                    </m:e>
                                    <m:sup>
                                      <m:r>
                                        <a:rPr lang="en-US" b="0" i="1" smtClean="0">
                                          <a:latin typeface="Cambria Math"/>
                                        </a:rPr>
                                        <m:t>′</m:t>
                                      </m:r>
                                    </m:sup>
                                  </m:sSup>
                                </m:e>
                              </m:d>
                            </m:e>
                          </m:d>
                        </m:e>
                      </m:func>
                    </m:oMath>
                  </m:oMathPara>
                </a14:m>
                <a:endParaRPr lang="en-US" dirty="0" smtClean="0"/>
              </a:p>
              <a:p>
                <a:pPr marL="0" indent="0">
                  <a:buNone/>
                </a:pPr>
                <a:endParaRPr lang="en-US" dirty="0" smtClean="0"/>
              </a:p>
              <a:p>
                <a:r>
                  <a:rPr lang="en-US" dirty="0" smtClean="0"/>
                  <a:t>Ensuring differential privacy generally requires adding </a:t>
                </a:r>
                <a:r>
                  <a:rPr lang="en-US" b="1" dirty="0" smtClean="0"/>
                  <a:t>noise proportional to the sensitivity</a:t>
                </a:r>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752" r="-2222" b="-390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321C4C2-EEE4-48D2-AF3F-82B7EB13F1C0}" type="slidenum">
              <a:rPr lang="en-US" smtClean="0"/>
              <a:t>11</a:t>
            </a:fld>
            <a:endParaRPr lang="en-US"/>
          </a:p>
        </p:txBody>
      </p:sp>
    </p:spTree>
    <p:extLst>
      <p:ext uri="{BB962C8B-B14F-4D97-AF65-F5344CB8AC3E}">
        <p14:creationId xmlns:p14="http://schemas.microsoft.com/office/powerpoint/2010/main" val="41517715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Laplace Mechanism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1600200"/>
                <a:ext cx="8388417" cy="4525963"/>
              </a:xfrm>
            </p:spPr>
            <p:txBody>
              <a:bodyPr/>
              <a:lstStyle/>
              <a:p>
                <a:r>
                  <a:rPr lang="en-US" dirty="0" smtClean="0"/>
                  <a:t>The Laplace mechanism is </a:t>
                </a:r>
                <a14:m>
                  <m:oMath xmlns:m="http://schemas.openxmlformats.org/officeDocument/2006/math">
                    <m:r>
                      <a:rPr lang="el-GR" i="1" dirty="0" smtClean="0">
                        <a:latin typeface="Cambria Math"/>
                      </a:rPr>
                      <m:t>𝜖</m:t>
                    </m:r>
                  </m:oMath>
                </a14:m>
                <a:r>
                  <a:rPr lang="en-US" dirty="0" smtClean="0"/>
                  <a:t>-differentially private</a:t>
                </a:r>
                <a:r>
                  <a:rPr lang="en-US" dirty="0"/>
                  <a:t>:</a:t>
                </a:r>
                <a:endParaRPr lang="en-US" dirty="0" smtClean="0"/>
              </a:p>
              <a:p>
                <a:pPr marL="346075" indent="0">
                  <a:buNone/>
                </a:pPr>
                <a:r>
                  <a:rPr lang="en-US" dirty="0" smtClean="0"/>
                  <a:t/>
                </a:r>
                <a:br>
                  <a:rPr lang="en-US" dirty="0" smtClean="0"/>
                </a:br>
                <a14:m>
                  <m:oMathPara xmlns:m="http://schemas.openxmlformats.org/officeDocument/2006/math">
                    <m:oMathParaPr>
                      <m:jc m:val="centerGroup"/>
                    </m:oMathParaPr>
                    <m:oMath xmlns:m="http://schemas.openxmlformats.org/officeDocument/2006/math">
                      <m:r>
                        <a:rPr lang="en-US" i="1" smtClean="0">
                          <a:latin typeface="Cambria Math"/>
                          <a:ea typeface="Cambria Math"/>
                        </a:rPr>
                        <m:t>ℒ</m:t>
                      </m:r>
                      <m:d>
                        <m:dPr>
                          <m:ctrlPr>
                            <a:rPr lang="en-US" i="1" smtClean="0">
                              <a:latin typeface="Cambria Math" panose="02040503050406030204" pitchFamily="18" charset="0"/>
                              <a:ea typeface="Cambria Math"/>
                            </a:rPr>
                          </m:ctrlPr>
                        </m:dPr>
                        <m:e>
                          <m:r>
                            <a:rPr lang="en-US" b="0" i="1" smtClean="0">
                              <a:latin typeface="Cambria Math"/>
                              <a:ea typeface="Cambria Math"/>
                            </a:rPr>
                            <m:t>𝑞</m:t>
                          </m:r>
                          <m:r>
                            <a:rPr lang="en-US" b="0" i="1" smtClean="0">
                              <a:latin typeface="Cambria Math"/>
                              <a:ea typeface="Cambria Math"/>
                            </a:rPr>
                            <m:t>,</m:t>
                          </m:r>
                          <m:r>
                            <a:rPr lang="en-US" b="0" i="1" smtClean="0">
                              <a:latin typeface="Cambria Math"/>
                              <a:ea typeface="Cambria Math"/>
                            </a:rPr>
                            <m:t>𝑥</m:t>
                          </m:r>
                        </m:e>
                      </m:d>
                      <m:r>
                        <a:rPr lang="en-US" b="0" i="1" smtClean="0">
                          <a:latin typeface="Cambria Math"/>
                          <a:ea typeface="Cambria Math"/>
                        </a:rPr>
                        <m:t>=</m:t>
                      </m:r>
                      <m:r>
                        <a:rPr lang="en-US" b="0" i="1" smtClean="0">
                          <a:latin typeface="Cambria Math"/>
                          <a:ea typeface="Cambria Math"/>
                        </a:rPr>
                        <m:t>𝑞</m:t>
                      </m:r>
                      <m:d>
                        <m:dPr>
                          <m:ctrlPr>
                            <a:rPr lang="en-US" b="0" i="1" smtClean="0">
                              <a:latin typeface="Cambria Math" panose="02040503050406030204" pitchFamily="18" charset="0"/>
                              <a:ea typeface="Cambria Math"/>
                            </a:rPr>
                          </m:ctrlPr>
                        </m:dPr>
                        <m:e>
                          <m:r>
                            <a:rPr lang="en-US" b="0" i="1" smtClean="0">
                              <a:latin typeface="Cambria Math"/>
                              <a:ea typeface="Cambria Math"/>
                            </a:rPr>
                            <m:t>𝑥</m:t>
                          </m:r>
                        </m:e>
                      </m:d>
                      <m:r>
                        <a:rPr lang="en-US" b="0" i="1" smtClean="0">
                          <a:latin typeface="Cambria Math"/>
                          <a:ea typeface="Cambria Math"/>
                        </a:rPr>
                        <m:t>+</m:t>
                      </m:r>
                      <m:r>
                        <m:rPr>
                          <m:nor/>
                        </m:rPr>
                        <a:rPr lang="en-US" b="0" i="0" smtClean="0">
                          <a:latin typeface="Cambria Math"/>
                          <a:ea typeface="Cambria Math"/>
                        </a:rPr>
                        <m:t>Lap</m:t>
                      </m:r>
                      <m:d>
                        <m:dPr>
                          <m:ctrlPr>
                            <a:rPr lang="en-US" b="0" i="1" smtClean="0">
                              <a:latin typeface="Cambria Math" panose="02040503050406030204" pitchFamily="18" charset="0"/>
                              <a:ea typeface="Cambria Math"/>
                            </a:rPr>
                          </m:ctrlPr>
                        </m:dPr>
                        <m:e>
                          <m:r>
                            <a:rPr lang="en-US" b="0" i="1" smtClean="0">
                              <a:latin typeface="Cambria Math"/>
                              <a:ea typeface="Cambria Math"/>
                            </a:rPr>
                            <m:t>𝜎</m:t>
                          </m:r>
                        </m:e>
                      </m:d>
                    </m:oMath>
                  </m:oMathPara>
                </a14:m>
                <a:r>
                  <a:rPr lang="en-US" dirty="0" smtClean="0"/>
                  <a:t/>
                </a:r>
                <a:br>
                  <a:rPr lang="en-US" dirty="0" smtClean="0"/>
                </a:br>
                <a:r>
                  <a:rPr lang="en-US" dirty="0" smtClean="0"/>
                  <a:t/>
                </a:r>
                <a:br>
                  <a:rPr lang="en-US" dirty="0" smtClean="0"/>
                </a:br>
                <a:r>
                  <a:rPr lang="en-US" dirty="0" smtClean="0"/>
                  <a:t>where </a:t>
                </a:r>
                <a14:m>
                  <m:oMath xmlns:m="http://schemas.openxmlformats.org/officeDocument/2006/math">
                    <m:r>
                      <a:rPr lang="en-US" i="1">
                        <a:latin typeface="Cambria Math"/>
                        <a:ea typeface="Cambria Math"/>
                      </a:rPr>
                      <m:t>𝜎</m:t>
                    </m:r>
                    <m:r>
                      <a:rPr lang="en-US" i="1">
                        <a:latin typeface="Cambria Math"/>
                        <a:ea typeface="Cambria Math"/>
                      </a:rPr>
                      <m:t>=</m:t>
                    </m:r>
                    <m:f>
                      <m:fPr>
                        <m:type m:val="lin"/>
                        <m:ctrlPr>
                          <a:rPr lang="en-US" i="1">
                            <a:latin typeface="Cambria Math" panose="02040503050406030204" pitchFamily="18" charset="0"/>
                            <a:ea typeface="Cambria Math"/>
                          </a:rPr>
                        </m:ctrlPr>
                      </m:fPr>
                      <m:num>
                        <m:sSub>
                          <m:sSubPr>
                            <m:ctrlPr>
                              <a:rPr lang="en-US" i="1">
                                <a:latin typeface="Cambria Math" panose="02040503050406030204" pitchFamily="18" charset="0"/>
                                <a:ea typeface="Cambria Math"/>
                              </a:rPr>
                            </m:ctrlPr>
                          </m:sSubPr>
                          <m:e>
                            <m:r>
                              <m:rPr>
                                <m:sty m:val="p"/>
                              </m:rPr>
                              <a:rPr lang="el-GR" i="1">
                                <a:latin typeface="Cambria Math"/>
                                <a:ea typeface="Cambria Math"/>
                              </a:rPr>
                              <m:t>Δ</m:t>
                            </m:r>
                          </m:e>
                          <m:sub>
                            <m:r>
                              <a:rPr lang="en-US" i="1">
                                <a:latin typeface="Cambria Math"/>
                                <a:ea typeface="Cambria Math"/>
                              </a:rPr>
                              <m:t>𝑞</m:t>
                            </m:r>
                          </m:sub>
                        </m:sSub>
                      </m:num>
                      <m:den>
                        <m:r>
                          <a:rPr lang="en-US" i="1">
                            <a:latin typeface="Cambria Math"/>
                            <a:ea typeface="Cambria Math"/>
                          </a:rPr>
                          <m:t>𝜖</m:t>
                        </m:r>
                      </m:den>
                    </m:f>
                  </m:oMath>
                </a14:m>
                <a:endParaRPr lang="en-US" dirty="0" smtClean="0"/>
              </a:p>
              <a:p>
                <a:r>
                  <a:rPr lang="en-US" dirty="0" smtClean="0"/>
                  <a:t>Does this basic approach (provable, </a:t>
                </a:r>
                <a14:m>
                  <m:oMath xmlns:m="http://schemas.openxmlformats.org/officeDocument/2006/math">
                    <m:r>
                      <a:rPr lang="en-US" i="1" dirty="0" smtClean="0">
                        <a:latin typeface="Cambria Math"/>
                        <a:ea typeface="Cambria Math"/>
                      </a:rPr>
                      <m:t>𝜖</m:t>
                    </m:r>
                  </m:oMath>
                </a14:m>
                <a:r>
                  <a:rPr lang="en-US" dirty="0" smtClean="0"/>
                  <a:t>-DP, Laplace) meet our needs?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600200"/>
                <a:ext cx="8388417" cy="4525963"/>
              </a:xfrm>
              <a:blipFill rotWithShape="1">
                <a:blip r:embed="rId3"/>
                <a:stretch>
                  <a:fillRect l="-1599" t="-1617"/>
                </a:stretch>
              </a:blipFill>
            </p:spPr>
            <p:txBody>
              <a:bodyPr/>
              <a:lstStyle/>
              <a:p>
                <a:r>
                  <a:rPr lang="en-US">
                    <a:noFill/>
                  </a:rPr>
                  <a:t> </a:t>
                </a:r>
              </a:p>
            </p:txBody>
          </p:sp>
        </mc:Fallback>
      </mc:AlternateContent>
      <p:sp>
        <p:nvSpPr>
          <p:cNvPr id="4" name="Right Arrow 3"/>
          <p:cNvSpPr/>
          <p:nvPr/>
        </p:nvSpPr>
        <p:spPr>
          <a:xfrm>
            <a:off x="5224900" y="5410200"/>
            <a:ext cx="1143000" cy="3048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p:cNvSpPr txBox="1"/>
          <p:nvPr/>
        </p:nvSpPr>
        <p:spPr>
          <a:xfrm>
            <a:off x="6444100" y="5257800"/>
            <a:ext cx="1560042" cy="584775"/>
          </a:xfrm>
          <a:prstGeom prst="rect">
            <a:avLst/>
          </a:prstGeom>
          <a:noFill/>
        </p:spPr>
        <p:txBody>
          <a:bodyPr wrap="none" rtlCol="0">
            <a:spAutoFit/>
          </a:bodyPr>
          <a:lstStyle/>
          <a:p>
            <a:r>
              <a:rPr lang="en-US" sz="3200" b="1" dirty="0" smtClean="0"/>
              <a:t>Quality!</a:t>
            </a:r>
            <a:endParaRPr lang="en-US" sz="3200" b="1" dirty="0"/>
          </a:p>
        </p:txBody>
      </p:sp>
      <p:sp>
        <p:nvSpPr>
          <p:cNvPr id="6" name="Slide Number Placeholder 5"/>
          <p:cNvSpPr>
            <a:spLocks noGrp="1"/>
          </p:cNvSpPr>
          <p:nvPr>
            <p:ph type="sldNum" sz="quarter" idx="12"/>
          </p:nvPr>
        </p:nvSpPr>
        <p:spPr/>
        <p:txBody>
          <a:bodyPr/>
          <a:lstStyle/>
          <a:p>
            <a:fld id="{4321C4C2-EEE4-48D2-AF3F-82B7EB13F1C0}" type="slidenum">
              <a:rPr lang="en-US" smtClean="0"/>
              <a:t>12</a:t>
            </a:fld>
            <a:endParaRPr lang="en-US"/>
          </a:p>
        </p:txBody>
      </p:sp>
    </p:spTree>
    <p:extLst>
      <p:ext uri="{BB962C8B-B14F-4D97-AF65-F5344CB8AC3E}">
        <p14:creationId xmlns:p14="http://schemas.microsoft.com/office/powerpoint/2010/main" val="32042432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Data Quality</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Generally, we will judge a mechanism </a:t>
                </a:r>
                <a14:m>
                  <m:oMath xmlns:m="http://schemas.openxmlformats.org/officeDocument/2006/math">
                    <m:r>
                      <a:rPr lang="en-US" i="1" dirty="0" smtClean="0">
                        <a:latin typeface="Cambria Math"/>
                        <a:ea typeface="Cambria Math"/>
                      </a:rPr>
                      <m:t>ℳ</m:t>
                    </m:r>
                  </m:oMath>
                </a14:m>
                <a:r>
                  <a:rPr lang="en-US" dirty="0" smtClean="0"/>
                  <a:t> by the error it produces.</a:t>
                </a:r>
              </a:p>
              <a:p>
                <a:r>
                  <a:rPr lang="en-US" dirty="0" smtClean="0"/>
                  <a:t>The per-query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𝐿</m:t>
                        </m:r>
                      </m:e>
                      <m:sub>
                        <m:r>
                          <a:rPr lang="en-US" b="0" i="1" smtClean="0">
                            <a:latin typeface="Cambria Math"/>
                          </a:rPr>
                          <m:t>1</m:t>
                        </m:r>
                      </m:sub>
                    </m:sSub>
                  </m:oMath>
                </a14:m>
                <a:r>
                  <a:rPr lang="en-US" dirty="0" smtClean="0"/>
                  <a:t> error is </a:t>
                </a:r>
              </a:p>
              <a:p>
                <a:pPr marL="0" indent="0">
                  <a:buNone/>
                </a:pPr>
                <a14:m>
                  <m:oMathPara xmlns:m="http://schemas.openxmlformats.org/officeDocument/2006/math">
                    <m:oMathParaPr>
                      <m:jc m:val="center"/>
                    </m:oMathParaPr>
                    <m:oMath xmlns:m="http://schemas.openxmlformats.org/officeDocument/2006/math">
                      <m:r>
                        <a:rPr lang="en-US" i="1">
                          <a:latin typeface="Cambria Math"/>
                          <a:ea typeface="Cambria Math"/>
                        </a:rPr>
                        <m:t>𝔼</m:t>
                      </m:r>
                      <m:d>
                        <m:dPr>
                          <m:begChr m:val="["/>
                          <m:endChr m:val="]"/>
                          <m:ctrlPr>
                            <a:rPr lang="en-US" i="1">
                              <a:latin typeface="Cambria Math" panose="02040503050406030204" pitchFamily="18" charset="0"/>
                              <a:ea typeface="Cambria Math"/>
                            </a:rPr>
                          </m:ctrlPr>
                        </m:dPr>
                        <m:e>
                          <m:d>
                            <m:dPr>
                              <m:begChr m:val="|"/>
                              <m:endChr m:val="|"/>
                              <m:ctrlPr>
                                <a:rPr lang="en-US" i="1">
                                  <a:latin typeface="Cambria Math" panose="02040503050406030204" pitchFamily="18" charset="0"/>
                                  <a:ea typeface="Cambria Math"/>
                                </a:rPr>
                              </m:ctrlPr>
                            </m:dPr>
                            <m:e>
                              <m:r>
                                <m:rPr>
                                  <m:nor/>
                                </m:rPr>
                                <a:rPr lang="en-US">
                                  <a:latin typeface="Cambria Math"/>
                                  <a:ea typeface="Cambria Math"/>
                                </a:rPr>
                                <m:t>true</m:t>
                              </m:r>
                              <m:r>
                                <m:rPr>
                                  <m:nor/>
                                </m:rPr>
                                <a:rPr lang="en-US">
                                  <a:latin typeface="Cambria Math"/>
                                  <a:ea typeface="Cambria Math"/>
                                </a:rPr>
                                <m:t> </m:t>
                              </m:r>
                              <m:r>
                                <m:rPr>
                                  <m:nor/>
                                </m:rPr>
                                <a:rPr lang="en-US">
                                  <a:latin typeface="Cambria Math"/>
                                  <a:ea typeface="Cambria Math"/>
                                </a:rPr>
                                <m:t>answer</m:t>
                              </m:r>
                              <m:r>
                                <m:rPr>
                                  <m:nor/>
                                </m:rPr>
                                <a:rPr lang="en-US">
                                  <a:latin typeface="Cambria Math"/>
                                  <a:ea typeface="Cambria Math"/>
                                </a:rPr>
                                <m:t> </m:t>
                              </m:r>
                              <m:r>
                                <a:rPr lang="en-US" i="1">
                                  <a:latin typeface="Cambria Math"/>
                                  <a:ea typeface="Cambria Math"/>
                                </a:rPr>
                                <m:t>−</m:t>
                              </m:r>
                              <m:r>
                                <m:rPr>
                                  <m:nor/>
                                </m:rPr>
                                <a:rPr lang="en-US">
                                  <a:latin typeface="Cambria Math"/>
                                  <a:ea typeface="Cambria Math"/>
                                </a:rPr>
                                <m:t>noisy</m:t>
                              </m:r>
                              <m:r>
                                <m:rPr>
                                  <m:nor/>
                                </m:rPr>
                                <a:rPr lang="en-US">
                                  <a:latin typeface="Cambria Math"/>
                                  <a:ea typeface="Cambria Math"/>
                                </a:rPr>
                                <m:t> </m:t>
                              </m:r>
                              <m:r>
                                <m:rPr>
                                  <m:nor/>
                                </m:rPr>
                                <a:rPr lang="en-US">
                                  <a:latin typeface="Cambria Math"/>
                                  <a:ea typeface="Cambria Math"/>
                                </a:rPr>
                                <m:t>answer</m:t>
                              </m:r>
                            </m:e>
                          </m:d>
                        </m:e>
                      </m:d>
                    </m:oMath>
                  </m:oMathPara>
                </a14:m>
                <a:endParaRPr lang="en-US" dirty="0" smtClean="0"/>
              </a:p>
              <a:p>
                <a:r>
                  <a:rPr lang="en-US" dirty="0"/>
                  <a:t>For the Laplace mechanism, the error is </a:t>
                </a:r>
                <a14:m>
                  <m:oMath xmlns:m="http://schemas.openxmlformats.org/officeDocument/2006/math">
                    <m:f>
                      <m:fPr>
                        <m:type m:val="lin"/>
                        <m:ctrlPr>
                          <a:rPr lang="en-US" i="1">
                            <a:latin typeface="Cambria Math" panose="02040503050406030204" pitchFamily="18" charset="0"/>
                          </a:rPr>
                        </m:ctrlPr>
                      </m:fPr>
                      <m:num>
                        <m:sSub>
                          <m:sSubPr>
                            <m:ctrlPr>
                              <a:rPr lang="en-US" i="1">
                                <a:latin typeface="Cambria Math" panose="02040503050406030204" pitchFamily="18" charset="0"/>
                              </a:rPr>
                            </m:ctrlPr>
                          </m:sSubPr>
                          <m:e>
                            <m:r>
                              <m:rPr>
                                <m:sty m:val="p"/>
                              </m:rPr>
                              <a:rPr lang="el-GR" i="1">
                                <a:latin typeface="Cambria Math"/>
                                <a:ea typeface="Cambria Math"/>
                              </a:rPr>
                              <m:t>Δ</m:t>
                            </m:r>
                          </m:e>
                          <m:sub>
                            <m:r>
                              <a:rPr lang="en-US" i="1">
                                <a:latin typeface="Cambria Math"/>
                              </a:rPr>
                              <m:t>𝑞</m:t>
                            </m:r>
                          </m:sub>
                        </m:sSub>
                      </m:num>
                      <m:den>
                        <m:r>
                          <a:rPr lang="en-US" i="1">
                            <a:latin typeface="Cambria Math"/>
                            <a:ea typeface="Cambria Math"/>
                          </a:rPr>
                          <m:t>𝜖</m:t>
                        </m:r>
                      </m:den>
                    </m:f>
                  </m:oMath>
                </a14:m>
                <a:r>
                  <a:rPr lang="en-US" dirty="0"/>
                  <a:t>.</a:t>
                </a:r>
              </a:p>
              <a:p>
                <a:r>
                  <a:rPr lang="en-US" dirty="0"/>
                  <a:t>For </a:t>
                </a:r>
                <a:r>
                  <a:rPr lang="en-US" dirty="0" smtClean="0"/>
                  <a:t>LODES</a:t>
                </a:r>
                <a:r>
                  <a:rPr lang="en-US" dirty="0" smtClean="0"/>
                  <a:t> </a:t>
                </a:r>
                <a:r>
                  <a:rPr lang="en-US" dirty="0"/>
                  <a:t>queries, </a:t>
                </a:r>
                <a14:m>
                  <m:oMath xmlns:m="http://schemas.openxmlformats.org/officeDocument/2006/math">
                    <m:sSub>
                      <m:sSubPr>
                        <m:ctrlPr>
                          <a:rPr lang="en-US" i="1">
                            <a:latin typeface="Cambria Math" panose="02040503050406030204" pitchFamily="18" charset="0"/>
                          </a:rPr>
                        </m:ctrlPr>
                      </m:sSubPr>
                      <m:e>
                        <m:r>
                          <m:rPr>
                            <m:sty m:val="p"/>
                          </m:rPr>
                          <a:rPr lang="el-GR" i="1">
                            <a:latin typeface="Cambria Math"/>
                            <a:ea typeface="Cambria Math"/>
                          </a:rPr>
                          <m:t>Δ</m:t>
                        </m:r>
                      </m:e>
                      <m:sub>
                        <m:r>
                          <a:rPr lang="en-US" i="1">
                            <a:latin typeface="Cambria Math"/>
                          </a:rPr>
                          <m:t>𝑞</m:t>
                        </m:r>
                      </m:sub>
                    </m:sSub>
                  </m:oMath>
                </a14:m>
                <a:r>
                  <a:rPr lang="en-US" dirty="0"/>
                  <a:t> is the maximum allowable employment </a:t>
                </a:r>
                <a:r>
                  <a:rPr lang="en-US" dirty="0" smtClean="0"/>
                  <a:t>size…</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704" t="-1617" r="-51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321C4C2-EEE4-48D2-AF3F-82B7EB13F1C0}" type="slidenum">
              <a:rPr lang="en-US" smtClean="0"/>
              <a:t>13</a:t>
            </a:fld>
            <a:endParaRPr lang="en-US"/>
          </a:p>
        </p:txBody>
      </p:sp>
    </p:spTree>
    <p:extLst>
      <p:ext uri="{BB962C8B-B14F-4D97-AF65-F5344CB8AC3E}">
        <p14:creationId xmlns:p14="http://schemas.microsoft.com/office/powerpoint/2010/main" val="27579574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547493960"/>
                  </p:ext>
                </p:extLst>
              </p:nvPr>
            </p:nvGraphicFramePr>
            <p:xfrm>
              <a:off x="2743200" y="1524000"/>
              <a:ext cx="2133600" cy="3606800"/>
            </p:xfrm>
            <a:graphic>
              <a:graphicData uri="http://schemas.openxmlformats.org/drawingml/2006/table">
                <a:tbl>
                  <a:tblPr firstRow="1">
                    <a:tableStyleId>{5C22544A-7EE6-4342-B048-85BDC9FD1C3A}</a:tableStyleId>
                  </a:tblPr>
                  <a:tblGrid>
                    <a:gridCol w="1066800"/>
                    <a:gridCol w="1066800"/>
                  </a:tblGrid>
                  <a:tr h="370840">
                    <a:tc gridSpan="2">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𝑫</m:t>
                                    </m:r>
                                  </m:e>
                                  <m:sub>
                                    <m:r>
                                      <a:rPr lang="en-US" b="1" i="1" smtClean="0">
                                        <a:latin typeface="Cambria Math"/>
                                      </a:rPr>
                                      <m:t>𝟏</m:t>
                                    </m:r>
                                  </m:sub>
                                </m:sSub>
                              </m:oMath>
                            </m:oMathPara>
                          </a14:m>
                          <a:endParaRPr lang="en-US" dirty="0"/>
                        </a:p>
                      </a:txBody>
                      <a:tcPr/>
                    </a:tc>
                    <a:tc hMerge="1">
                      <a:txBody>
                        <a:bodyPr/>
                        <a:lstStyle/>
                        <a:p>
                          <a:endParaRPr lang="en-US" dirty="0"/>
                        </a:p>
                      </a:txBody>
                      <a:tcPr/>
                    </a:tc>
                  </a:tr>
                  <a:tr h="370840">
                    <a:tc>
                      <a:txBody>
                        <a:bodyPr/>
                        <a:lstStyle/>
                        <a:p>
                          <a:pPr algn="ctr"/>
                          <a:r>
                            <a:rPr lang="en-US" dirty="0" smtClean="0">
                              <a:solidFill>
                                <a:schemeClr val="bg1"/>
                              </a:solidFill>
                            </a:rPr>
                            <a:t>Establishment</a:t>
                          </a:r>
                          <a:endParaRPr lang="en-US" dirty="0">
                            <a:solidFill>
                              <a:schemeClr val="bg1"/>
                            </a:solidFill>
                          </a:endParaRPr>
                        </a:p>
                      </a:txBody>
                      <a:tcPr>
                        <a:solidFill>
                          <a:schemeClr val="accent1"/>
                        </a:solidFill>
                      </a:tcPr>
                    </a:tc>
                    <a:tc>
                      <a:txBody>
                        <a:bodyPr/>
                        <a:lstStyle/>
                        <a:p>
                          <a:pPr algn="ctr"/>
                          <a:r>
                            <a:rPr lang="en-US" dirty="0" smtClean="0">
                              <a:solidFill>
                                <a:schemeClr val="bg1"/>
                              </a:solidFill>
                            </a:rPr>
                            <a:t>Emp.</a:t>
                          </a:r>
                          <a:r>
                            <a:rPr lang="en-US" baseline="0" dirty="0" smtClean="0">
                              <a:solidFill>
                                <a:schemeClr val="bg1"/>
                              </a:solidFill>
                            </a:rPr>
                            <a:t> Count</a:t>
                          </a:r>
                          <a:endParaRPr lang="en-US" dirty="0">
                            <a:solidFill>
                              <a:schemeClr val="bg1"/>
                            </a:solidFill>
                          </a:endParaRPr>
                        </a:p>
                      </a:txBody>
                      <a:tcPr>
                        <a:solidFill>
                          <a:schemeClr val="accent1"/>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𝑥</m:t>
                                    </m:r>
                                  </m:e>
                                  <m:sub>
                                    <m:r>
                                      <a:rPr lang="en-US" i="1" dirty="0" smtClean="0">
                                        <a:latin typeface="Cambria Math"/>
                                      </a:rPr>
                                      <m:t>1</m:t>
                                    </m:r>
                                    <m:r>
                                      <m:rPr>
                                        <m:nor/>
                                      </m:rPr>
                                      <a:rPr lang="en-US" dirty="0"/>
                                      <m:t> </m:t>
                                    </m:r>
                                  </m:sub>
                                </m:sSub>
                              </m:oMath>
                            </m:oMathPara>
                          </a14:m>
                          <a:endParaRPr lang="en-US" dirty="0"/>
                        </a:p>
                      </a:txBody>
                      <a:tcPr>
                        <a:solidFill>
                          <a:schemeClr val="accent6">
                            <a:lumMod val="40000"/>
                            <a:lumOff val="60000"/>
                          </a:schemeClr>
                        </a:solidFill>
                      </a:tcPr>
                    </a:tc>
                    <a:tc>
                      <a:txBody>
                        <a:bodyPr/>
                        <a:lstStyle/>
                        <a:p>
                          <a:pPr algn="ctr"/>
                          <a:r>
                            <a:rPr lang="en-US" dirty="0" smtClean="0"/>
                            <a:t>8</a:t>
                          </a:r>
                          <a:endParaRPr lang="en-US" dirty="0"/>
                        </a:p>
                      </a:txBody>
                      <a:tcPr>
                        <a:solidFill>
                          <a:schemeClr val="accent6">
                            <a:lumMod val="40000"/>
                            <a:lumOff val="6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𝑥</m:t>
                                    </m:r>
                                  </m:e>
                                  <m:sub>
                                    <m:r>
                                      <a:rPr lang="en-US" b="0" i="1" dirty="0" smtClean="0">
                                        <a:latin typeface="Cambria Math"/>
                                      </a:rPr>
                                      <m:t>2</m:t>
                                    </m:r>
                                    <m:r>
                                      <m:rPr>
                                        <m:nor/>
                                      </m:rPr>
                                      <a:rPr lang="en-US" dirty="0"/>
                                      <m:t> </m:t>
                                    </m:r>
                                  </m:sub>
                                </m:sSub>
                              </m:oMath>
                            </m:oMathPara>
                          </a14:m>
                          <a:endParaRPr lang="en-US" dirty="0"/>
                        </a:p>
                      </a:txBody>
                      <a:tcPr>
                        <a:solidFill>
                          <a:schemeClr val="accent6">
                            <a:lumMod val="40000"/>
                            <a:lumOff val="60000"/>
                          </a:schemeClr>
                        </a:solidFill>
                      </a:tcPr>
                    </a:tc>
                    <a:tc>
                      <a:txBody>
                        <a:bodyPr/>
                        <a:lstStyle/>
                        <a:p>
                          <a:pPr algn="ctr"/>
                          <a:r>
                            <a:rPr lang="en-US" dirty="0" smtClean="0"/>
                            <a:t>2</a:t>
                          </a:r>
                          <a:endParaRPr lang="en-US" dirty="0"/>
                        </a:p>
                      </a:txBody>
                      <a:tcPr>
                        <a:solidFill>
                          <a:schemeClr val="accent6">
                            <a:lumMod val="40000"/>
                            <a:lumOff val="6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𝑥</m:t>
                                    </m:r>
                                  </m:e>
                                  <m:sub>
                                    <m:r>
                                      <a:rPr lang="en-US" b="0" i="1" dirty="0" smtClean="0">
                                        <a:latin typeface="Cambria Math"/>
                                      </a:rPr>
                                      <m:t>3</m:t>
                                    </m:r>
                                    <m:r>
                                      <m:rPr>
                                        <m:nor/>
                                      </m:rPr>
                                      <a:rPr lang="en-US" dirty="0"/>
                                      <m:t> </m:t>
                                    </m:r>
                                  </m:sub>
                                </m:sSub>
                              </m:oMath>
                            </m:oMathPara>
                          </a14:m>
                          <a:endParaRPr lang="en-US" dirty="0"/>
                        </a:p>
                      </a:txBody>
                      <a:tcPr>
                        <a:solidFill>
                          <a:schemeClr val="accent6">
                            <a:lumMod val="40000"/>
                            <a:lumOff val="60000"/>
                          </a:schemeClr>
                        </a:solidFill>
                      </a:tcPr>
                    </a:tc>
                    <a:tc>
                      <a:txBody>
                        <a:bodyPr/>
                        <a:lstStyle/>
                        <a:p>
                          <a:pPr algn="ctr"/>
                          <a:r>
                            <a:rPr lang="en-US" dirty="0" smtClean="0"/>
                            <a:t>4</a:t>
                          </a:r>
                          <a:endParaRPr lang="en-US" dirty="0"/>
                        </a:p>
                      </a:txBody>
                      <a:tcPr>
                        <a:solidFill>
                          <a:schemeClr val="accent6">
                            <a:lumMod val="40000"/>
                            <a:lumOff val="6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𝑥</m:t>
                                    </m:r>
                                  </m:e>
                                  <m:sub>
                                    <m:r>
                                      <a:rPr lang="en-US" b="0" i="1" dirty="0" smtClean="0">
                                        <a:latin typeface="Cambria Math"/>
                                      </a:rPr>
                                      <m:t>4</m:t>
                                    </m:r>
                                    <m:r>
                                      <m:rPr>
                                        <m:nor/>
                                      </m:rPr>
                                      <a:rPr lang="en-US" dirty="0"/>
                                      <m:t> </m:t>
                                    </m:r>
                                  </m:sub>
                                </m:sSub>
                              </m:oMath>
                            </m:oMathPara>
                          </a14:m>
                          <a:endParaRPr lang="en-US" dirty="0"/>
                        </a:p>
                      </a:txBody>
                      <a:tcPr>
                        <a:solidFill>
                          <a:schemeClr val="accent6">
                            <a:lumMod val="40000"/>
                            <a:lumOff val="60000"/>
                          </a:schemeClr>
                        </a:solidFill>
                      </a:tcPr>
                    </a:tc>
                    <a:tc>
                      <a:txBody>
                        <a:bodyPr/>
                        <a:lstStyle/>
                        <a:p>
                          <a:pPr algn="ctr"/>
                          <a:r>
                            <a:rPr lang="en-US" dirty="0" smtClean="0"/>
                            <a:t>1</a:t>
                          </a:r>
                          <a:endParaRPr lang="en-US" dirty="0"/>
                        </a:p>
                      </a:txBody>
                      <a:tcPr>
                        <a:solidFill>
                          <a:schemeClr val="accent6">
                            <a:lumMod val="40000"/>
                            <a:lumOff val="6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𝑥</m:t>
                                    </m:r>
                                  </m:e>
                                  <m:sub>
                                    <m:r>
                                      <a:rPr lang="en-US" b="0" i="1" dirty="0" smtClean="0">
                                        <a:latin typeface="Cambria Math"/>
                                      </a:rPr>
                                      <m:t>5</m:t>
                                    </m:r>
                                    <m:r>
                                      <m:rPr>
                                        <m:nor/>
                                      </m:rPr>
                                      <a:rPr lang="en-US" dirty="0"/>
                                      <m:t> </m:t>
                                    </m:r>
                                  </m:sub>
                                </m:sSub>
                              </m:oMath>
                            </m:oMathPara>
                          </a14:m>
                          <a:endParaRPr lang="en-US" dirty="0"/>
                        </a:p>
                      </a:txBody>
                      <a:tcPr>
                        <a:solidFill>
                          <a:schemeClr val="accent4">
                            <a:lumMod val="40000"/>
                            <a:lumOff val="60000"/>
                          </a:schemeClr>
                        </a:solidFill>
                      </a:tcPr>
                    </a:tc>
                    <a:tc>
                      <a:txBody>
                        <a:bodyPr/>
                        <a:lstStyle/>
                        <a:p>
                          <a:pPr algn="ctr"/>
                          <a:r>
                            <a:rPr lang="en-US" dirty="0" smtClean="0"/>
                            <a:t>10</a:t>
                          </a:r>
                          <a:endParaRPr lang="en-US" dirty="0"/>
                        </a:p>
                      </a:txBody>
                      <a:tcPr>
                        <a:solidFill>
                          <a:schemeClr val="accent4">
                            <a:lumMod val="40000"/>
                            <a:lumOff val="6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𝑥</m:t>
                                    </m:r>
                                  </m:e>
                                  <m:sub>
                                    <m:r>
                                      <a:rPr lang="en-US" b="0" i="1" dirty="0" smtClean="0">
                                        <a:latin typeface="Cambria Math"/>
                                      </a:rPr>
                                      <m:t>6</m:t>
                                    </m:r>
                                    <m:r>
                                      <m:rPr>
                                        <m:nor/>
                                      </m:rPr>
                                      <a:rPr lang="en-US" dirty="0"/>
                                      <m:t> </m:t>
                                    </m:r>
                                  </m:sub>
                                </m:sSub>
                              </m:oMath>
                            </m:oMathPara>
                          </a14:m>
                          <a:endParaRPr lang="en-US" dirty="0"/>
                        </a:p>
                      </a:txBody>
                      <a:tcPr>
                        <a:solidFill>
                          <a:schemeClr val="accent4">
                            <a:lumMod val="40000"/>
                            <a:lumOff val="60000"/>
                          </a:schemeClr>
                        </a:solidFill>
                      </a:tcPr>
                    </a:tc>
                    <a:tc>
                      <a:txBody>
                        <a:bodyPr/>
                        <a:lstStyle/>
                        <a:p>
                          <a:pPr algn="ctr"/>
                          <a:r>
                            <a:rPr lang="en-US" dirty="0" smtClean="0"/>
                            <a:t>5</a:t>
                          </a:r>
                          <a:endParaRPr lang="en-US" dirty="0"/>
                        </a:p>
                      </a:txBody>
                      <a:tcPr>
                        <a:solidFill>
                          <a:schemeClr val="accent4">
                            <a:lumMod val="40000"/>
                            <a:lumOff val="60000"/>
                          </a:schemeClr>
                        </a:solidFill>
                      </a:tcPr>
                    </a:tc>
                  </a:tr>
                  <a:tr h="370840">
                    <a:tc>
                      <a:txBody>
                        <a:bodyPr/>
                        <a:lstStyle/>
                        <a:p>
                          <a:endParaRPr lang="en-US" dirty="0"/>
                        </a:p>
                      </a:txBody>
                      <a:tcPr>
                        <a:solidFill>
                          <a:schemeClr val="accent4">
                            <a:lumMod val="40000"/>
                            <a:lumOff val="60000"/>
                          </a:schemeClr>
                        </a:solidFill>
                      </a:tcPr>
                    </a:tc>
                    <a:tc>
                      <a:txBody>
                        <a:bodyPr/>
                        <a:lstStyle/>
                        <a:p>
                          <a:endParaRPr lang="en-US" dirty="0"/>
                        </a:p>
                      </a:txBody>
                      <a:tcPr>
                        <a:solidFill>
                          <a:schemeClr val="accent4">
                            <a:lumMod val="40000"/>
                            <a:lumOff val="60000"/>
                          </a:schemeClr>
                        </a:solidFill>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547493960"/>
                  </p:ext>
                </p:extLst>
              </p:nvPr>
            </p:nvGraphicFramePr>
            <p:xfrm>
              <a:off x="2743200" y="1524000"/>
              <a:ext cx="2133600" cy="3606800"/>
            </p:xfrm>
            <a:graphic>
              <a:graphicData uri="http://schemas.openxmlformats.org/drawingml/2006/table">
                <a:tbl>
                  <a:tblPr firstRow="1">
                    <a:tableStyleId>{5C22544A-7EE6-4342-B048-85BDC9FD1C3A}</a:tableStyleId>
                  </a:tblPr>
                  <a:tblGrid>
                    <a:gridCol w="1066800"/>
                    <a:gridCol w="1066800"/>
                  </a:tblGrid>
                  <a:tr h="370840">
                    <a:tc gridSpan="2">
                      <a:txBody>
                        <a:bodyPr/>
                        <a:lstStyle/>
                        <a:p>
                          <a:endParaRPr lang="en-US"/>
                        </a:p>
                      </a:txBody>
                      <a:tcPr>
                        <a:blipFill rotWithShape="1">
                          <a:blip r:embed="rId3"/>
                          <a:stretch>
                            <a:fillRect b="-870492"/>
                          </a:stretch>
                        </a:blipFill>
                      </a:tcPr>
                    </a:tc>
                    <a:tc hMerge="1">
                      <a:txBody>
                        <a:bodyPr/>
                        <a:lstStyle/>
                        <a:p>
                          <a:endParaRPr lang="en-US" dirty="0"/>
                        </a:p>
                      </a:txBody>
                      <a:tcPr/>
                    </a:tc>
                  </a:tr>
                  <a:tr h="640080">
                    <a:tc>
                      <a:txBody>
                        <a:bodyPr/>
                        <a:lstStyle/>
                        <a:p>
                          <a:pPr algn="ctr"/>
                          <a:r>
                            <a:rPr lang="en-US" dirty="0" smtClean="0">
                              <a:solidFill>
                                <a:schemeClr val="bg1"/>
                              </a:solidFill>
                            </a:rPr>
                            <a:t>Establishment</a:t>
                          </a:r>
                          <a:endParaRPr lang="en-US" dirty="0">
                            <a:solidFill>
                              <a:schemeClr val="bg1"/>
                            </a:solidFill>
                          </a:endParaRPr>
                        </a:p>
                      </a:txBody>
                      <a:tcPr>
                        <a:solidFill>
                          <a:schemeClr val="accent1"/>
                        </a:solidFill>
                      </a:tcPr>
                    </a:tc>
                    <a:tc>
                      <a:txBody>
                        <a:bodyPr/>
                        <a:lstStyle/>
                        <a:p>
                          <a:pPr algn="ctr"/>
                          <a:r>
                            <a:rPr lang="en-US" dirty="0" smtClean="0">
                              <a:solidFill>
                                <a:schemeClr val="bg1"/>
                              </a:solidFill>
                            </a:rPr>
                            <a:t>Emp.</a:t>
                          </a:r>
                          <a:r>
                            <a:rPr lang="en-US" baseline="0" dirty="0" smtClean="0">
                              <a:solidFill>
                                <a:schemeClr val="bg1"/>
                              </a:solidFill>
                            </a:rPr>
                            <a:t> Count</a:t>
                          </a:r>
                          <a:endParaRPr lang="en-US" dirty="0">
                            <a:solidFill>
                              <a:schemeClr val="bg1"/>
                            </a:solidFill>
                          </a:endParaRPr>
                        </a:p>
                      </a:txBody>
                      <a:tcPr>
                        <a:solidFill>
                          <a:schemeClr val="accent1"/>
                        </a:solidFill>
                      </a:tcPr>
                    </a:tc>
                  </a:tr>
                  <a:tr h="370840">
                    <a:tc>
                      <a:txBody>
                        <a:bodyPr/>
                        <a:lstStyle/>
                        <a:p>
                          <a:endParaRPr lang="en-US"/>
                        </a:p>
                      </a:txBody>
                      <a:tcPr>
                        <a:blipFill rotWithShape="1">
                          <a:blip r:embed="rId3"/>
                          <a:stretch>
                            <a:fillRect t="-272131" r="-100000" b="-598361"/>
                          </a:stretch>
                        </a:blipFill>
                      </a:tcPr>
                    </a:tc>
                    <a:tc>
                      <a:txBody>
                        <a:bodyPr/>
                        <a:lstStyle/>
                        <a:p>
                          <a:pPr algn="ctr"/>
                          <a:r>
                            <a:rPr lang="en-US" dirty="0" smtClean="0"/>
                            <a:t>8</a:t>
                          </a:r>
                          <a:endParaRPr lang="en-US" dirty="0"/>
                        </a:p>
                      </a:txBody>
                      <a:tcPr>
                        <a:solidFill>
                          <a:schemeClr val="accent6">
                            <a:lumMod val="40000"/>
                            <a:lumOff val="60000"/>
                          </a:schemeClr>
                        </a:solidFill>
                      </a:tcPr>
                    </a:tc>
                  </a:tr>
                  <a:tr h="370840">
                    <a:tc>
                      <a:txBody>
                        <a:bodyPr/>
                        <a:lstStyle/>
                        <a:p>
                          <a:endParaRPr lang="en-US"/>
                        </a:p>
                      </a:txBody>
                      <a:tcPr>
                        <a:blipFill rotWithShape="1">
                          <a:blip r:embed="rId3"/>
                          <a:stretch>
                            <a:fillRect t="-372131" r="-100000" b="-498361"/>
                          </a:stretch>
                        </a:blipFill>
                      </a:tcPr>
                    </a:tc>
                    <a:tc>
                      <a:txBody>
                        <a:bodyPr/>
                        <a:lstStyle/>
                        <a:p>
                          <a:pPr algn="ctr"/>
                          <a:r>
                            <a:rPr lang="en-US" dirty="0" smtClean="0"/>
                            <a:t>2</a:t>
                          </a:r>
                          <a:endParaRPr lang="en-US" dirty="0"/>
                        </a:p>
                      </a:txBody>
                      <a:tcPr>
                        <a:solidFill>
                          <a:schemeClr val="accent6">
                            <a:lumMod val="40000"/>
                            <a:lumOff val="60000"/>
                          </a:schemeClr>
                        </a:solidFill>
                      </a:tcPr>
                    </a:tc>
                  </a:tr>
                  <a:tr h="370840">
                    <a:tc>
                      <a:txBody>
                        <a:bodyPr/>
                        <a:lstStyle/>
                        <a:p>
                          <a:endParaRPr lang="en-US"/>
                        </a:p>
                      </a:txBody>
                      <a:tcPr>
                        <a:blipFill rotWithShape="1">
                          <a:blip r:embed="rId3"/>
                          <a:stretch>
                            <a:fillRect t="-472131" r="-100000" b="-398361"/>
                          </a:stretch>
                        </a:blipFill>
                      </a:tcPr>
                    </a:tc>
                    <a:tc>
                      <a:txBody>
                        <a:bodyPr/>
                        <a:lstStyle/>
                        <a:p>
                          <a:pPr algn="ctr"/>
                          <a:r>
                            <a:rPr lang="en-US" dirty="0" smtClean="0"/>
                            <a:t>4</a:t>
                          </a:r>
                          <a:endParaRPr lang="en-US" dirty="0"/>
                        </a:p>
                      </a:txBody>
                      <a:tcPr>
                        <a:solidFill>
                          <a:schemeClr val="accent6">
                            <a:lumMod val="40000"/>
                            <a:lumOff val="60000"/>
                          </a:schemeClr>
                        </a:solidFill>
                      </a:tcPr>
                    </a:tc>
                  </a:tr>
                  <a:tr h="370840">
                    <a:tc>
                      <a:txBody>
                        <a:bodyPr/>
                        <a:lstStyle/>
                        <a:p>
                          <a:endParaRPr lang="en-US"/>
                        </a:p>
                      </a:txBody>
                      <a:tcPr>
                        <a:blipFill rotWithShape="1">
                          <a:blip r:embed="rId3"/>
                          <a:stretch>
                            <a:fillRect t="-581667" r="-100000" b="-305000"/>
                          </a:stretch>
                        </a:blipFill>
                      </a:tcPr>
                    </a:tc>
                    <a:tc>
                      <a:txBody>
                        <a:bodyPr/>
                        <a:lstStyle/>
                        <a:p>
                          <a:pPr algn="ctr"/>
                          <a:r>
                            <a:rPr lang="en-US" dirty="0" smtClean="0"/>
                            <a:t>1</a:t>
                          </a:r>
                          <a:endParaRPr lang="en-US" dirty="0"/>
                        </a:p>
                      </a:txBody>
                      <a:tcPr>
                        <a:solidFill>
                          <a:schemeClr val="accent6">
                            <a:lumMod val="40000"/>
                            <a:lumOff val="60000"/>
                          </a:schemeClr>
                        </a:solidFill>
                      </a:tcPr>
                    </a:tc>
                  </a:tr>
                  <a:tr h="370840">
                    <a:tc>
                      <a:txBody>
                        <a:bodyPr/>
                        <a:lstStyle/>
                        <a:p>
                          <a:endParaRPr lang="en-US"/>
                        </a:p>
                      </a:txBody>
                      <a:tcPr>
                        <a:blipFill rotWithShape="1">
                          <a:blip r:embed="rId3"/>
                          <a:stretch>
                            <a:fillRect t="-670492" r="-100000" b="-200000"/>
                          </a:stretch>
                        </a:blipFill>
                      </a:tcPr>
                    </a:tc>
                    <a:tc>
                      <a:txBody>
                        <a:bodyPr/>
                        <a:lstStyle/>
                        <a:p>
                          <a:pPr algn="ctr"/>
                          <a:r>
                            <a:rPr lang="en-US" dirty="0" smtClean="0"/>
                            <a:t>10</a:t>
                          </a:r>
                          <a:endParaRPr lang="en-US" dirty="0"/>
                        </a:p>
                      </a:txBody>
                      <a:tcPr>
                        <a:solidFill>
                          <a:schemeClr val="accent4">
                            <a:lumMod val="40000"/>
                            <a:lumOff val="60000"/>
                          </a:schemeClr>
                        </a:solidFill>
                      </a:tcPr>
                    </a:tc>
                  </a:tr>
                  <a:tr h="370840">
                    <a:tc>
                      <a:txBody>
                        <a:bodyPr/>
                        <a:lstStyle/>
                        <a:p>
                          <a:endParaRPr lang="en-US"/>
                        </a:p>
                      </a:txBody>
                      <a:tcPr>
                        <a:blipFill rotWithShape="1">
                          <a:blip r:embed="rId3"/>
                          <a:stretch>
                            <a:fillRect t="-770492" r="-100000" b="-100000"/>
                          </a:stretch>
                        </a:blipFill>
                      </a:tcPr>
                    </a:tc>
                    <a:tc>
                      <a:txBody>
                        <a:bodyPr/>
                        <a:lstStyle/>
                        <a:p>
                          <a:pPr algn="ctr"/>
                          <a:r>
                            <a:rPr lang="en-US" dirty="0" smtClean="0"/>
                            <a:t>5</a:t>
                          </a:r>
                          <a:endParaRPr lang="en-US" dirty="0"/>
                        </a:p>
                      </a:txBody>
                      <a:tcPr>
                        <a:solidFill>
                          <a:schemeClr val="accent4">
                            <a:lumMod val="40000"/>
                            <a:lumOff val="60000"/>
                          </a:schemeClr>
                        </a:solidFill>
                      </a:tcPr>
                    </a:tc>
                  </a:tr>
                  <a:tr h="370840">
                    <a:tc>
                      <a:txBody>
                        <a:bodyPr/>
                        <a:lstStyle/>
                        <a:p>
                          <a:endParaRPr lang="en-US" dirty="0"/>
                        </a:p>
                      </a:txBody>
                      <a:tcPr>
                        <a:solidFill>
                          <a:schemeClr val="accent4">
                            <a:lumMod val="40000"/>
                            <a:lumOff val="60000"/>
                          </a:schemeClr>
                        </a:solidFill>
                      </a:tcPr>
                    </a:tc>
                    <a:tc>
                      <a:txBody>
                        <a:bodyPr/>
                        <a:lstStyle/>
                        <a:p>
                          <a:endParaRPr lang="en-US" dirty="0"/>
                        </a:p>
                      </a:txBody>
                      <a:tcPr>
                        <a:solidFill>
                          <a:schemeClr val="accent4">
                            <a:lumMod val="40000"/>
                            <a:lumOff val="60000"/>
                          </a:schemeClr>
                        </a:solid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1326716439"/>
                  </p:ext>
                </p:extLst>
              </p:nvPr>
            </p:nvGraphicFramePr>
            <p:xfrm>
              <a:off x="5562600" y="1524000"/>
              <a:ext cx="2133600" cy="3606800"/>
            </p:xfrm>
            <a:graphic>
              <a:graphicData uri="http://schemas.openxmlformats.org/drawingml/2006/table">
                <a:tbl>
                  <a:tblPr firstRow="1" bandRow="1">
                    <a:tableStyleId>{5C22544A-7EE6-4342-B048-85BDC9FD1C3A}</a:tableStyleId>
                  </a:tblPr>
                  <a:tblGrid>
                    <a:gridCol w="1066800"/>
                    <a:gridCol w="1066800"/>
                  </a:tblGrid>
                  <a:tr h="370840">
                    <a:tc gridSpan="2">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a:rPr>
                                      <m:t>𝑫</m:t>
                                    </m:r>
                                  </m:e>
                                  <m:sub>
                                    <m:r>
                                      <a:rPr lang="en-US" b="1" i="1" smtClean="0">
                                        <a:latin typeface="Cambria Math"/>
                                      </a:rPr>
                                      <m:t>𝟐</m:t>
                                    </m:r>
                                  </m:sub>
                                </m:sSub>
                              </m:oMath>
                            </m:oMathPara>
                          </a14:m>
                          <a:endParaRPr lang="en-US" dirty="0"/>
                        </a:p>
                      </a:txBody>
                      <a:tcPr/>
                    </a:tc>
                    <a:tc hMerge="1">
                      <a:txBody>
                        <a:bodyPr/>
                        <a:lstStyle/>
                        <a:p>
                          <a:endParaRPr lang="en-US" dirty="0"/>
                        </a:p>
                      </a:txBody>
                      <a:tcPr/>
                    </a:tc>
                  </a:tr>
                  <a:tr h="370840">
                    <a:tc>
                      <a:txBody>
                        <a:bodyPr/>
                        <a:lstStyle/>
                        <a:p>
                          <a:pPr algn="ctr"/>
                          <a:r>
                            <a:rPr lang="en-US" dirty="0" smtClean="0">
                              <a:solidFill>
                                <a:schemeClr val="bg1"/>
                              </a:solidFill>
                            </a:rPr>
                            <a:t>Establishment</a:t>
                          </a:r>
                          <a:endParaRPr lang="en-US" dirty="0">
                            <a:solidFill>
                              <a:schemeClr val="bg1"/>
                            </a:solidFill>
                          </a:endParaRPr>
                        </a:p>
                      </a:txBody>
                      <a:tcPr>
                        <a:solidFill>
                          <a:schemeClr val="accent1"/>
                        </a:solidFill>
                      </a:tcPr>
                    </a:tc>
                    <a:tc>
                      <a:txBody>
                        <a:bodyPr/>
                        <a:lstStyle/>
                        <a:p>
                          <a:pPr algn="ctr"/>
                          <a:r>
                            <a:rPr lang="en-US" dirty="0" smtClean="0">
                              <a:solidFill>
                                <a:schemeClr val="bg1"/>
                              </a:solidFill>
                            </a:rPr>
                            <a:t>Emp. Count</a:t>
                          </a:r>
                          <a:endParaRPr lang="en-US" dirty="0">
                            <a:solidFill>
                              <a:schemeClr val="bg1"/>
                            </a:solidFill>
                          </a:endParaRPr>
                        </a:p>
                      </a:txBody>
                      <a:tcPr>
                        <a:solidFill>
                          <a:schemeClr val="accent1"/>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𝑥</m:t>
                                    </m:r>
                                  </m:e>
                                  <m:sub>
                                    <m:r>
                                      <a:rPr lang="en-US" i="1" dirty="0" smtClean="0">
                                        <a:latin typeface="Cambria Math"/>
                                      </a:rPr>
                                      <m:t>1</m:t>
                                    </m:r>
                                    <m:r>
                                      <m:rPr>
                                        <m:nor/>
                                      </m:rPr>
                                      <a:rPr lang="en-US" dirty="0"/>
                                      <m:t> </m:t>
                                    </m:r>
                                  </m:sub>
                                </m:sSub>
                              </m:oMath>
                            </m:oMathPara>
                          </a14:m>
                          <a:endParaRPr lang="en-US" dirty="0"/>
                        </a:p>
                      </a:txBody>
                      <a:tcPr>
                        <a:solidFill>
                          <a:schemeClr val="accent6">
                            <a:lumMod val="40000"/>
                            <a:lumOff val="60000"/>
                          </a:schemeClr>
                        </a:solidFill>
                      </a:tcPr>
                    </a:tc>
                    <a:tc>
                      <a:txBody>
                        <a:bodyPr/>
                        <a:lstStyle/>
                        <a:p>
                          <a:pPr algn="ctr"/>
                          <a:r>
                            <a:rPr lang="en-US" dirty="0" smtClean="0"/>
                            <a:t>8</a:t>
                          </a:r>
                          <a:endParaRPr lang="en-US" dirty="0"/>
                        </a:p>
                      </a:txBody>
                      <a:tcPr>
                        <a:solidFill>
                          <a:schemeClr val="accent6">
                            <a:lumMod val="40000"/>
                            <a:lumOff val="6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𝑥</m:t>
                                    </m:r>
                                  </m:e>
                                  <m:sub>
                                    <m:r>
                                      <a:rPr lang="en-US" b="0" i="1" dirty="0" smtClean="0">
                                        <a:latin typeface="Cambria Math"/>
                                      </a:rPr>
                                      <m:t>2</m:t>
                                    </m:r>
                                    <m:r>
                                      <m:rPr>
                                        <m:nor/>
                                      </m:rPr>
                                      <a:rPr lang="en-US" dirty="0"/>
                                      <m:t> </m:t>
                                    </m:r>
                                  </m:sub>
                                </m:sSub>
                              </m:oMath>
                            </m:oMathPara>
                          </a14:m>
                          <a:endParaRPr lang="en-US" dirty="0"/>
                        </a:p>
                      </a:txBody>
                      <a:tcPr>
                        <a:solidFill>
                          <a:schemeClr val="accent6">
                            <a:lumMod val="40000"/>
                            <a:lumOff val="60000"/>
                          </a:schemeClr>
                        </a:solidFill>
                      </a:tcPr>
                    </a:tc>
                    <a:tc>
                      <a:txBody>
                        <a:bodyPr/>
                        <a:lstStyle/>
                        <a:p>
                          <a:pPr algn="ctr"/>
                          <a:r>
                            <a:rPr lang="en-US" dirty="0" smtClean="0"/>
                            <a:t>2</a:t>
                          </a:r>
                          <a:endParaRPr lang="en-US" dirty="0"/>
                        </a:p>
                      </a:txBody>
                      <a:tcPr>
                        <a:solidFill>
                          <a:schemeClr val="accent6">
                            <a:lumMod val="40000"/>
                            <a:lumOff val="6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𝑥</m:t>
                                    </m:r>
                                  </m:e>
                                  <m:sub>
                                    <m:r>
                                      <a:rPr lang="en-US" b="0" i="1" dirty="0" smtClean="0">
                                        <a:latin typeface="Cambria Math"/>
                                      </a:rPr>
                                      <m:t>3</m:t>
                                    </m:r>
                                    <m:r>
                                      <m:rPr>
                                        <m:nor/>
                                      </m:rPr>
                                      <a:rPr lang="en-US" dirty="0"/>
                                      <m:t> </m:t>
                                    </m:r>
                                  </m:sub>
                                </m:sSub>
                              </m:oMath>
                            </m:oMathPara>
                          </a14:m>
                          <a:endParaRPr lang="en-US" dirty="0"/>
                        </a:p>
                      </a:txBody>
                      <a:tcPr>
                        <a:solidFill>
                          <a:schemeClr val="accent6">
                            <a:lumMod val="40000"/>
                            <a:lumOff val="60000"/>
                          </a:schemeClr>
                        </a:solidFill>
                      </a:tcPr>
                    </a:tc>
                    <a:tc>
                      <a:txBody>
                        <a:bodyPr/>
                        <a:lstStyle/>
                        <a:p>
                          <a:pPr algn="ctr"/>
                          <a:r>
                            <a:rPr lang="en-US" dirty="0" smtClean="0"/>
                            <a:t>4</a:t>
                          </a:r>
                          <a:endParaRPr lang="en-US" dirty="0"/>
                        </a:p>
                      </a:txBody>
                      <a:tcPr>
                        <a:solidFill>
                          <a:schemeClr val="accent6">
                            <a:lumMod val="40000"/>
                            <a:lumOff val="6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𝑥</m:t>
                                    </m:r>
                                  </m:e>
                                  <m:sub>
                                    <m:r>
                                      <a:rPr lang="en-US" b="0" i="1" dirty="0" smtClean="0">
                                        <a:latin typeface="Cambria Math"/>
                                      </a:rPr>
                                      <m:t>4</m:t>
                                    </m:r>
                                    <m:r>
                                      <m:rPr>
                                        <m:nor/>
                                      </m:rPr>
                                      <a:rPr lang="en-US" dirty="0"/>
                                      <m:t> </m:t>
                                    </m:r>
                                  </m:sub>
                                </m:sSub>
                              </m:oMath>
                            </m:oMathPara>
                          </a14:m>
                          <a:endParaRPr lang="en-US" dirty="0"/>
                        </a:p>
                      </a:txBody>
                      <a:tcPr>
                        <a:solidFill>
                          <a:schemeClr val="accent6">
                            <a:lumMod val="40000"/>
                            <a:lumOff val="60000"/>
                          </a:schemeClr>
                        </a:solidFill>
                      </a:tcPr>
                    </a:tc>
                    <a:tc>
                      <a:txBody>
                        <a:bodyPr/>
                        <a:lstStyle/>
                        <a:p>
                          <a:pPr algn="ctr"/>
                          <a:r>
                            <a:rPr lang="en-US" dirty="0" smtClean="0"/>
                            <a:t>1</a:t>
                          </a:r>
                          <a:endParaRPr lang="en-US" dirty="0"/>
                        </a:p>
                      </a:txBody>
                      <a:tcPr>
                        <a:solidFill>
                          <a:schemeClr val="accent6">
                            <a:lumMod val="40000"/>
                            <a:lumOff val="6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𝑥</m:t>
                                    </m:r>
                                  </m:e>
                                  <m:sub>
                                    <m:r>
                                      <a:rPr lang="en-US" b="0" i="1" dirty="0" smtClean="0">
                                        <a:latin typeface="Cambria Math"/>
                                      </a:rPr>
                                      <m:t>5</m:t>
                                    </m:r>
                                    <m:r>
                                      <m:rPr>
                                        <m:nor/>
                                      </m:rPr>
                                      <a:rPr lang="en-US" dirty="0"/>
                                      <m:t> </m:t>
                                    </m:r>
                                  </m:sub>
                                </m:sSub>
                              </m:oMath>
                            </m:oMathPara>
                          </a14:m>
                          <a:endParaRPr lang="en-US" dirty="0"/>
                        </a:p>
                      </a:txBody>
                      <a:tcPr>
                        <a:solidFill>
                          <a:schemeClr val="accent4">
                            <a:lumMod val="40000"/>
                            <a:lumOff val="60000"/>
                          </a:schemeClr>
                        </a:solidFill>
                      </a:tcPr>
                    </a:tc>
                    <a:tc>
                      <a:txBody>
                        <a:bodyPr/>
                        <a:lstStyle/>
                        <a:p>
                          <a:pPr algn="ctr"/>
                          <a:r>
                            <a:rPr lang="en-US" dirty="0" smtClean="0"/>
                            <a:t>10</a:t>
                          </a:r>
                          <a:endParaRPr lang="en-US" dirty="0"/>
                        </a:p>
                      </a:txBody>
                      <a:tcPr>
                        <a:solidFill>
                          <a:schemeClr val="accent4">
                            <a:lumMod val="40000"/>
                            <a:lumOff val="6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𝑥</m:t>
                                    </m:r>
                                  </m:e>
                                  <m:sub>
                                    <m:r>
                                      <a:rPr lang="en-US" b="0" i="1" dirty="0" smtClean="0">
                                        <a:latin typeface="Cambria Math"/>
                                      </a:rPr>
                                      <m:t>6</m:t>
                                    </m:r>
                                    <m:r>
                                      <m:rPr>
                                        <m:nor/>
                                      </m:rPr>
                                      <a:rPr lang="en-US" dirty="0"/>
                                      <m:t> </m:t>
                                    </m:r>
                                  </m:sub>
                                </m:sSub>
                              </m:oMath>
                            </m:oMathPara>
                          </a14:m>
                          <a:endParaRPr lang="en-US" dirty="0"/>
                        </a:p>
                      </a:txBody>
                      <a:tcPr>
                        <a:solidFill>
                          <a:schemeClr val="accent4">
                            <a:lumMod val="40000"/>
                            <a:lumOff val="60000"/>
                          </a:schemeClr>
                        </a:solidFill>
                      </a:tcPr>
                    </a:tc>
                    <a:tc>
                      <a:txBody>
                        <a:bodyPr/>
                        <a:lstStyle/>
                        <a:p>
                          <a:pPr algn="ctr"/>
                          <a:r>
                            <a:rPr lang="en-US" dirty="0" smtClean="0"/>
                            <a:t>5</a:t>
                          </a:r>
                          <a:endParaRPr lang="en-US" dirty="0"/>
                        </a:p>
                      </a:txBody>
                      <a:tcPr>
                        <a:solidFill>
                          <a:schemeClr val="accent4">
                            <a:lumMod val="40000"/>
                            <a:lumOff val="6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𝑥</m:t>
                                    </m:r>
                                  </m:e>
                                  <m:sub>
                                    <m:r>
                                      <a:rPr lang="en-US" b="0" i="1" dirty="0" smtClean="0">
                                        <a:latin typeface="Cambria Math"/>
                                      </a:rPr>
                                      <m:t>7</m:t>
                                    </m:r>
                                    <m:r>
                                      <m:rPr>
                                        <m:nor/>
                                      </m:rPr>
                                      <a:rPr lang="en-US" dirty="0"/>
                                      <m:t> </m:t>
                                    </m:r>
                                  </m:sub>
                                </m:sSub>
                              </m:oMath>
                            </m:oMathPara>
                          </a14:m>
                          <a:endParaRPr lang="en-US" dirty="0"/>
                        </a:p>
                      </a:txBody>
                      <a:tcPr>
                        <a:solidFill>
                          <a:schemeClr val="accent4">
                            <a:lumMod val="40000"/>
                            <a:lumOff val="60000"/>
                          </a:schemeClr>
                        </a:solidFill>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a:rPr>
                                  <m:t>𝑁</m:t>
                                </m:r>
                              </m:oMath>
                            </m:oMathPara>
                          </a14:m>
                          <a:endParaRPr lang="en-US" dirty="0"/>
                        </a:p>
                      </a:txBody>
                      <a:tcPr>
                        <a:solidFill>
                          <a:schemeClr val="accent4">
                            <a:lumMod val="40000"/>
                            <a:lumOff val="60000"/>
                          </a:schemeClr>
                        </a:solidFill>
                      </a:tcP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1326716439"/>
                  </p:ext>
                </p:extLst>
              </p:nvPr>
            </p:nvGraphicFramePr>
            <p:xfrm>
              <a:off x="5562600" y="1524000"/>
              <a:ext cx="2133600" cy="3606800"/>
            </p:xfrm>
            <a:graphic>
              <a:graphicData uri="http://schemas.openxmlformats.org/drawingml/2006/table">
                <a:tbl>
                  <a:tblPr firstRow="1" bandRow="1">
                    <a:tableStyleId>{5C22544A-7EE6-4342-B048-85BDC9FD1C3A}</a:tableStyleId>
                  </a:tblPr>
                  <a:tblGrid>
                    <a:gridCol w="1066800"/>
                    <a:gridCol w="1066800"/>
                  </a:tblGrid>
                  <a:tr h="370840">
                    <a:tc gridSpan="2">
                      <a:txBody>
                        <a:bodyPr/>
                        <a:lstStyle/>
                        <a:p>
                          <a:endParaRPr lang="en-US"/>
                        </a:p>
                      </a:txBody>
                      <a:tcPr>
                        <a:blipFill rotWithShape="1">
                          <a:blip r:embed="rId4"/>
                          <a:stretch>
                            <a:fillRect l="-286" b="-870492"/>
                          </a:stretch>
                        </a:blipFill>
                      </a:tcPr>
                    </a:tc>
                    <a:tc hMerge="1">
                      <a:txBody>
                        <a:bodyPr/>
                        <a:lstStyle/>
                        <a:p>
                          <a:endParaRPr lang="en-US" dirty="0"/>
                        </a:p>
                      </a:txBody>
                      <a:tcPr/>
                    </a:tc>
                  </a:tr>
                  <a:tr h="640080">
                    <a:tc>
                      <a:txBody>
                        <a:bodyPr/>
                        <a:lstStyle/>
                        <a:p>
                          <a:pPr algn="ctr"/>
                          <a:r>
                            <a:rPr lang="en-US" dirty="0" smtClean="0">
                              <a:solidFill>
                                <a:schemeClr val="bg1"/>
                              </a:solidFill>
                            </a:rPr>
                            <a:t>Establishment</a:t>
                          </a:r>
                          <a:endParaRPr lang="en-US" dirty="0">
                            <a:solidFill>
                              <a:schemeClr val="bg1"/>
                            </a:solidFill>
                          </a:endParaRPr>
                        </a:p>
                      </a:txBody>
                      <a:tcPr>
                        <a:solidFill>
                          <a:schemeClr val="accent1"/>
                        </a:solidFill>
                      </a:tcPr>
                    </a:tc>
                    <a:tc>
                      <a:txBody>
                        <a:bodyPr/>
                        <a:lstStyle/>
                        <a:p>
                          <a:pPr algn="ctr"/>
                          <a:r>
                            <a:rPr lang="en-US" dirty="0" smtClean="0">
                              <a:solidFill>
                                <a:schemeClr val="bg1"/>
                              </a:solidFill>
                            </a:rPr>
                            <a:t>Emp. Count</a:t>
                          </a:r>
                          <a:endParaRPr lang="en-US" dirty="0">
                            <a:solidFill>
                              <a:schemeClr val="bg1"/>
                            </a:solidFill>
                          </a:endParaRPr>
                        </a:p>
                      </a:txBody>
                      <a:tcPr>
                        <a:solidFill>
                          <a:schemeClr val="accent1"/>
                        </a:solidFill>
                      </a:tcPr>
                    </a:tc>
                  </a:tr>
                  <a:tr h="370840">
                    <a:tc>
                      <a:txBody>
                        <a:bodyPr/>
                        <a:lstStyle/>
                        <a:p>
                          <a:endParaRPr lang="en-US"/>
                        </a:p>
                      </a:txBody>
                      <a:tcPr>
                        <a:blipFill rotWithShape="1">
                          <a:blip r:embed="rId4"/>
                          <a:stretch>
                            <a:fillRect l="-571" t="-272131" r="-100000" b="-598361"/>
                          </a:stretch>
                        </a:blipFill>
                      </a:tcPr>
                    </a:tc>
                    <a:tc>
                      <a:txBody>
                        <a:bodyPr/>
                        <a:lstStyle/>
                        <a:p>
                          <a:pPr algn="ctr"/>
                          <a:r>
                            <a:rPr lang="en-US" dirty="0" smtClean="0"/>
                            <a:t>8</a:t>
                          </a:r>
                          <a:endParaRPr lang="en-US" dirty="0"/>
                        </a:p>
                      </a:txBody>
                      <a:tcPr>
                        <a:solidFill>
                          <a:schemeClr val="accent6">
                            <a:lumMod val="40000"/>
                            <a:lumOff val="60000"/>
                          </a:schemeClr>
                        </a:solidFill>
                      </a:tcPr>
                    </a:tc>
                  </a:tr>
                  <a:tr h="370840">
                    <a:tc>
                      <a:txBody>
                        <a:bodyPr/>
                        <a:lstStyle/>
                        <a:p>
                          <a:endParaRPr lang="en-US"/>
                        </a:p>
                      </a:txBody>
                      <a:tcPr>
                        <a:blipFill rotWithShape="1">
                          <a:blip r:embed="rId4"/>
                          <a:stretch>
                            <a:fillRect l="-571" t="-372131" r="-100000" b="-498361"/>
                          </a:stretch>
                        </a:blipFill>
                      </a:tcPr>
                    </a:tc>
                    <a:tc>
                      <a:txBody>
                        <a:bodyPr/>
                        <a:lstStyle/>
                        <a:p>
                          <a:pPr algn="ctr"/>
                          <a:r>
                            <a:rPr lang="en-US" dirty="0" smtClean="0"/>
                            <a:t>2</a:t>
                          </a:r>
                          <a:endParaRPr lang="en-US" dirty="0"/>
                        </a:p>
                      </a:txBody>
                      <a:tcPr>
                        <a:solidFill>
                          <a:schemeClr val="accent6">
                            <a:lumMod val="40000"/>
                            <a:lumOff val="60000"/>
                          </a:schemeClr>
                        </a:solidFill>
                      </a:tcPr>
                    </a:tc>
                  </a:tr>
                  <a:tr h="370840">
                    <a:tc>
                      <a:txBody>
                        <a:bodyPr/>
                        <a:lstStyle/>
                        <a:p>
                          <a:endParaRPr lang="en-US"/>
                        </a:p>
                      </a:txBody>
                      <a:tcPr>
                        <a:blipFill rotWithShape="1">
                          <a:blip r:embed="rId4"/>
                          <a:stretch>
                            <a:fillRect l="-571" t="-472131" r="-100000" b="-398361"/>
                          </a:stretch>
                        </a:blipFill>
                      </a:tcPr>
                    </a:tc>
                    <a:tc>
                      <a:txBody>
                        <a:bodyPr/>
                        <a:lstStyle/>
                        <a:p>
                          <a:pPr algn="ctr"/>
                          <a:r>
                            <a:rPr lang="en-US" dirty="0" smtClean="0"/>
                            <a:t>4</a:t>
                          </a:r>
                          <a:endParaRPr lang="en-US" dirty="0"/>
                        </a:p>
                      </a:txBody>
                      <a:tcPr>
                        <a:solidFill>
                          <a:schemeClr val="accent6">
                            <a:lumMod val="40000"/>
                            <a:lumOff val="60000"/>
                          </a:schemeClr>
                        </a:solidFill>
                      </a:tcPr>
                    </a:tc>
                  </a:tr>
                  <a:tr h="370840">
                    <a:tc>
                      <a:txBody>
                        <a:bodyPr/>
                        <a:lstStyle/>
                        <a:p>
                          <a:endParaRPr lang="en-US"/>
                        </a:p>
                      </a:txBody>
                      <a:tcPr>
                        <a:blipFill rotWithShape="1">
                          <a:blip r:embed="rId4"/>
                          <a:stretch>
                            <a:fillRect l="-571" t="-581667" r="-100000" b="-305000"/>
                          </a:stretch>
                        </a:blipFill>
                      </a:tcPr>
                    </a:tc>
                    <a:tc>
                      <a:txBody>
                        <a:bodyPr/>
                        <a:lstStyle/>
                        <a:p>
                          <a:pPr algn="ctr"/>
                          <a:r>
                            <a:rPr lang="en-US" dirty="0" smtClean="0"/>
                            <a:t>1</a:t>
                          </a:r>
                          <a:endParaRPr lang="en-US" dirty="0"/>
                        </a:p>
                      </a:txBody>
                      <a:tcPr>
                        <a:solidFill>
                          <a:schemeClr val="accent6">
                            <a:lumMod val="40000"/>
                            <a:lumOff val="60000"/>
                          </a:schemeClr>
                        </a:solidFill>
                      </a:tcPr>
                    </a:tc>
                  </a:tr>
                  <a:tr h="370840">
                    <a:tc>
                      <a:txBody>
                        <a:bodyPr/>
                        <a:lstStyle/>
                        <a:p>
                          <a:endParaRPr lang="en-US"/>
                        </a:p>
                      </a:txBody>
                      <a:tcPr>
                        <a:blipFill rotWithShape="1">
                          <a:blip r:embed="rId4"/>
                          <a:stretch>
                            <a:fillRect l="-571" t="-670492" r="-100000" b="-200000"/>
                          </a:stretch>
                        </a:blipFill>
                      </a:tcPr>
                    </a:tc>
                    <a:tc>
                      <a:txBody>
                        <a:bodyPr/>
                        <a:lstStyle/>
                        <a:p>
                          <a:pPr algn="ctr"/>
                          <a:r>
                            <a:rPr lang="en-US" dirty="0" smtClean="0"/>
                            <a:t>10</a:t>
                          </a:r>
                          <a:endParaRPr lang="en-US" dirty="0"/>
                        </a:p>
                      </a:txBody>
                      <a:tcPr>
                        <a:solidFill>
                          <a:schemeClr val="accent4">
                            <a:lumMod val="40000"/>
                            <a:lumOff val="60000"/>
                          </a:schemeClr>
                        </a:solidFill>
                      </a:tcPr>
                    </a:tc>
                  </a:tr>
                  <a:tr h="370840">
                    <a:tc>
                      <a:txBody>
                        <a:bodyPr/>
                        <a:lstStyle/>
                        <a:p>
                          <a:endParaRPr lang="en-US"/>
                        </a:p>
                      </a:txBody>
                      <a:tcPr>
                        <a:blipFill rotWithShape="1">
                          <a:blip r:embed="rId4"/>
                          <a:stretch>
                            <a:fillRect l="-571" t="-770492" r="-100000" b="-100000"/>
                          </a:stretch>
                        </a:blipFill>
                      </a:tcPr>
                    </a:tc>
                    <a:tc>
                      <a:txBody>
                        <a:bodyPr/>
                        <a:lstStyle/>
                        <a:p>
                          <a:pPr algn="ctr"/>
                          <a:r>
                            <a:rPr lang="en-US" dirty="0" smtClean="0"/>
                            <a:t>5</a:t>
                          </a:r>
                          <a:endParaRPr lang="en-US" dirty="0"/>
                        </a:p>
                      </a:txBody>
                      <a:tcPr>
                        <a:solidFill>
                          <a:schemeClr val="accent4">
                            <a:lumMod val="40000"/>
                            <a:lumOff val="60000"/>
                          </a:schemeClr>
                        </a:solidFill>
                      </a:tcPr>
                    </a:tc>
                  </a:tr>
                  <a:tr h="370840">
                    <a:tc>
                      <a:txBody>
                        <a:bodyPr/>
                        <a:lstStyle/>
                        <a:p>
                          <a:endParaRPr lang="en-US"/>
                        </a:p>
                      </a:txBody>
                      <a:tcPr>
                        <a:blipFill rotWithShape="1">
                          <a:blip r:embed="rId4"/>
                          <a:stretch>
                            <a:fillRect l="-571" t="-870492" r="-100000"/>
                          </a:stretch>
                        </a:blipFill>
                      </a:tcPr>
                    </a:tc>
                    <a:tc>
                      <a:txBody>
                        <a:bodyPr/>
                        <a:lstStyle/>
                        <a:p>
                          <a:endParaRPr lang="en-US"/>
                        </a:p>
                      </a:txBody>
                      <a:tcPr>
                        <a:blipFill rotWithShape="1">
                          <a:blip r:embed="rId4"/>
                          <a:stretch>
                            <a:fillRect l="-100571" t="-870492"/>
                          </a:stretch>
                        </a:blipFill>
                      </a:tcPr>
                    </a:tc>
                  </a:tr>
                </a:tbl>
              </a:graphicData>
            </a:graphic>
          </p:graphicFrame>
        </mc:Fallback>
      </mc:AlternateContent>
      <p:sp>
        <p:nvSpPr>
          <p:cNvPr id="6" name="Right Arrow 5"/>
          <p:cNvSpPr/>
          <p:nvPr/>
        </p:nvSpPr>
        <p:spPr>
          <a:xfrm>
            <a:off x="5029200" y="3429000"/>
            <a:ext cx="381000" cy="381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Left Brace 6"/>
          <p:cNvSpPr/>
          <p:nvPr/>
        </p:nvSpPr>
        <p:spPr>
          <a:xfrm>
            <a:off x="2362200" y="2514600"/>
            <a:ext cx="304800" cy="1447800"/>
          </a:xfrm>
          <a:prstGeom prst="leftBrace">
            <a:avLst>
              <a:gd name="adj1" fmla="val 51706"/>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e 7"/>
          <p:cNvSpPr/>
          <p:nvPr/>
        </p:nvSpPr>
        <p:spPr>
          <a:xfrm>
            <a:off x="2362200" y="3962400"/>
            <a:ext cx="304800" cy="1143000"/>
          </a:xfrm>
          <a:prstGeom prst="leftBrace">
            <a:avLst>
              <a:gd name="adj1" fmla="val 51706"/>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295400" y="2935069"/>
            <a:ext cx="1059457" cy="646331"/>
          </a:xfrm>
          <a:prstGeom prst="rect">
            <a:avLst/>
          </a:prstGeom>
          <a:noFill/>
        </p:spPr>
        <p:txBody>
          <a:bodyPr wrap="none" rtlCol="0">
            <a:spAutoFit/>
          </a:bodyPr>
          <a:lstStyle/>
          <a:p>
            <a:r>
              <a:rPr lang="en-US" dirty="0" smtClean="0"/>
              <a:t>Query on</a:t>
            </a:r>
            <a:br>
              <a:rPr lang="en-US" dirty="0" smtClean="0"/>
            </a:br>
            <a:r>
              <a:rPr lang="en-US" dirty="0" smtClean="0"/>
              <a:t>Region A</a:t>
            </a:r>
            <a:endParaRPr lang="en-US" dirty="0"/>
          </a:p>
        </p:txBody>
      </p:sp>
      <p:sp>
        <p:nvSpPr>
          <p:cNvPr id="10" name="TextBox 9"/>
          <p:cNvSpPr txBox="1"/>
          <p:nvPr/>
        </p:nvSpPr>
        <p:spPr>
          <a:xfrm>
            <a:off x="1295400" y="4230469"/>
            <a:ext cx="1059457" cy="646331"/>
          </a:xfrm>
          <a:prstGeom prst="rect">
            <a:avLst/>
          </a:prstGeom>
          <a:noFill/>
        </p:spPr>
        <p:txBody>
          <a:bodyPr wrap="none" rtlCol="0">
            <a:spAutoFit/>
          </a:bodyPr>
          <a:lstStyle/>
          <a:p>
            <a:r>
              <a:rPr lang="en-US" dirty="0" smtClean="0"/>
              <a:t>Query on</a:t>
            </a:r>
            <a:br>
              <a:rPr lang="en-US" dirty="0" smtClean="0"/>
            </a:br>
            <a:r>
              <a:rPr lang="en-US" dirty="0" smtClean="0"/>
              <a:t>Region B</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762000" y="5181600"/>
                <a:ext cx="7848600" cy="859531"/>
              </a:xfrm>
              <a:prstGeom prst="rect">
                <a:avLst/>
              </a:prstGeom>
              <a:noFill/>
            </p:spPr>
            <p:txBody>
              <a:bodyPr wrap="square" rtlCol="0">
                <a:spAutoFit/>
              </a:bodyPr>
              <a:lstStyle/>
              <a:p>
                <a14:m>
                  <m:oMath xmlns:m="http://schemas.openxmlformats.org/officeDocument/2006/math">
                    <m:r>
                      <a:rPr lang="en-US" sz="2400" i="1" smtClean="0">
                        <a:latin typeface="Cambria Math"/>
                        <a:ea typeface="Cambria Math"/>
                      </a:rPr>
                      <m:t>𝑁</m:t>
                    </m:r>
                  </m:oMath>
                </a14:m>
                <a:r>
                  <a:rPr lang="en-US" sz="2400" dirty="0" smtClean="0"/>
                  <a:t> is the maximum allowable employment size (very large).</a:t>
                </a:r>
              </a:p>
              <a:p>
                <a:r>
                  <a:rPr lang="en-US" sz="2400" dirty="0"/>
                  <a:t>B</a:t>
                </a:r>
                <a:r>
                  <a:rPr lang="en-US" sz="2400" dirty="0" smtClean="0"/>
                  <a:t>ecause </a:t>
                </a:r>
                <a14:m>
                  <m:oMath xmlns:m="http://schemas.openxmlformats.org/officeDocument/2006/math">
                    <m:sSub>
                      <m:sSubPr>
                        <m:ctrlPr>
                          <a:rPr lang="en-US" sz="2400" i="1" smtClean="0">
                            <a:latin typeface="Cambria Math" panose="02040503050406030204" pitchFamily="18" charset="0"/>
                          </a:rPr>
                        </m:ctrlPr>
                      </m:sSubPr>
                      <m:e>
                        <m:r>
                          <m:rPr>
                            <m:sty m:val="p"/>
                          </m:rPr>
                          <a:rPr lang="el-GR" sz="2400" i="1" smtClean="0">
                            <a:latin typeface="Cambria Math"/>
                            <a:ea typeface="Cambria Math"/>
                          </a:rPr>
                          <m:t>Δ</m:t>
                        </m:r>
                      </m:e>
                      <m:sub>
                        <m:r>
                          <a:rPr lang="en-US" sz="2400" b="0" i="1" smtClean="0">
                            <a:latin typeface="Cambria Math"/>
                          </a:rPr>
                          <m:t>𝑞</m:t>
                        </m:r>
                      </m:sub>
                    </m:sSub>
                    <m:r>
                      <a:rPr lang="en-US" sz="2400" b="0" i="1" smtClean="0">
                        <a:latin typeface="Cambria Math"/>
                      </a:rPr>
                      <m:t>=</m:t>
                    </m:r>
                    <m:r>
                      <a:rPr lang="en-US" sz="2400" b="0" i="1" smtClean="0">
                        <a:latin typeface="Cambria Math"/>
                      </a:rPr>
                      <m:t>𝑁</m:t>
                    </m:r>
                    <m:r>
                      <a:rPr lang="en-US" sz="2400" b="0" i="1" smtClean="0">
                        <a:latin typeface="Cambria Math"/>
                        <a:ea typeface="Cambria Math"/>
                      </a:rPr>
                      <m:t>,</m:t>
                    </m:r>
                  </m:oMath>
                </a14:m>
                <a:r>
                  <a:rPr lang="en-US" sz="2400" dirty="0" smtClean="0"/>
                  <a:t> the noise dominates both queries (A and B).</a:t>
                </a:r>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762000" y="5181600"/>
                <a:ext cx="7848600" cy="859531"/>
              </a:xfrm>
              <a:prstGeom prst="rect">
                <a:avLst/>
              </a:prstGeom>
              <a:blipFill rotWithShape="1">
                <a:blip r:embed="rId5"/>
                <a:stretch>
                  <a:fillRect l="-1165" t="-5674" r="-466" b="-12766"/>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DA6CE74A-5DA9-4EB4-84F0-5120225B948D}" type="slidenum">
              <a:rPr lang="en-US" smtClean="0"/>
              <a:t>14</a:t>
            </a:fld>
            <a:endParaRPr lang="en-US"/>
          </a:p>
        </p:txBody>
      </p:sp>
    </p:spTree>
    <p:extLst>
      <p:ext uri="{BB962C8B-B14F-4D97-AF65-F5344CB8AC3E}">
        <p14:creationId xmlns:p14="http://schemas.microsoft.com/office/powerpoint/2010/main" val="14277046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and Solution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Problem:</a:t>
            </a:r>
          </a:p>
          <a:p>
            <a:pPr lvl="1"/>
            <a:r>
              <a:rPr lang="en-US" dirty="0" smtClean="0"/>
              <a:t>The sensitivity is the maximum allowable </a:t>
            </a:r>
            <a:r>
              <a:rPr lang="en-US" dirty="0" smtClean="0"/>
              <a:t>employment</a:t>
            </a:r>
            <a:endParaRPr lang="en-US" dirty="0" smtClean="0"/>
          </a:p>
          <a:p>
            <a:pPr lvl="1"/>
            <a:r>
              <a:rPr lang="en-US" dirty="0" smtClean="0"/>
              <a:t>The error incurred will almost always dominate the </a:t>
            </a:r>
            <a:r>
              <a:rPr lang="en-US" dirty="0" smtClean="0"/>
              <a:t>count</a:t>
            </a:r>
            <a:endParaRPr lang="en-US" dirty="0" smtClean="0"/>
          </a:p>
          <a:p>
            <a:r>
              <a:rPr lang="en-US" dirty="0" smtClean="0"/>
              <a:t>Solution:</a:t>
            </a:r>
          </a:p>
          <a:p>
            <a:pPr lvl="1"/>
            <a:r>
              <a:rPr lang="en-US" dirty="0" smtClean="0"/>
              <a:t>Refine the definition of neighboring databases to include datasets that are “close</a:t>
            </a:r>
            <a:r>
              <a:rPr lang="en-US" dirty="0" smtClean="0"/>
              <a:t>”.</a:t>
            </a:r>
            <a:endParaRPr lang="en-US" dirty="0" smtClean="0"/>
          </a:p>
          <a:p>
            <a:pPr lvl="1"/>
            <a:r>
              <a:rPr lang="en-US" dirty="0" smtClean="0"/>
              <a:t>Use the </a:t>
            </a:r>
            <a:r>
              <a:rPr lang="en-US" i="1" dirty="0" smtClean="0"/>
              <a:t>local sensitivity </a:t>
            </a:r>
            <a:r>
              <a:rPr lang="en-US" dirty="0" smtClean="0"/>
              <a:t>rather than the standard sensitivity (called </a:t>
            </a:r>
            <a:r>
              <a:rPr lang="en-US" i="1" dirty="0" smtClean="0"/>
              <a:t>global sensitivity</a:t>
            </a:r>
            <a:r>
              <a:rPr lang="en-US" dirty="0" smtClean="0"/>
              <a:t>)</a:t>
            </a:r>
            <a:endParaRPr lang="en-US" dirty="0" smtClean="0"/>
          </a:p>
          <a:p>
            <a:pPr lvl="1"/>
            <a:r>
              <a:rPr lang="en-US" dirty="0" smtClean="0"/>
              <a:t>These adaptations still allow provable </a:t>
            </a:r>
            <a:r>
              <a:rPr lang="en-US" dirty="0" smtClean="0"/>
              <a:t>protection</a:t>
            </a:r>
            <a:endParaRPr lang="en-US" dirty="0"/>
          </a:p>
        </p:txBody>
      </p:sp>
      <p:sp>
        <p:nvSpPr>
          <p:cNvPr id="4" name="Slide Number Placeholder 3"/>
          <p:cNvSpPr>
            <a:spLocks noGrp="1"/>
          </p:cNvSpPr>
          <p:nvPr>
            <p:ph type="sldNum" sz="quarter" idx="12"/>
          </p:nvPr>
        </p:nvSpPr>
        <p:spPr/>
        <p:txBody>
          <a:bodyPr/>
          <a:lstStyle/>
          <a:p>
            <a:fld id="{DA6CE74A-5DA9-4EB4-84F0-5120225B948D}" type="slidenum">
              <a:rPr lang="en-US" smtClean="0"/>
              <a:t>15</a:t>
            </a:fld>
            <a:endParaRPr lang="en-US"/>
          </a:p>
        </p:txBody>
      </p:sp>
    </p:spTree>
    <p:extLst>
      <p:ext uri="{BB962C8B-B14F-4D97-AF65-F5344CB8AC3E}">
        <p14:creationId xmlns:p14="http://schemas.microsoft.com/office/powerpoint/2010/main" val="7569246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Refining the Neighbors Definition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0000" lnSpcReduction="20000"/>
              </a:bodyPr>
              <a:lstStyle/>
              <a:p>
                <a:r>
                  <a:rPr lang="en-US" dirty="0" smtClean="0"/>
                  <a:t>In this case, the basic formulation of </a:t>
                </a:r>
                <a14:m>
                  <m:oMath xmlns:m="http://schemas.openxmlformats.org/officeDocument/2006/math">
                    <m:r>
                      <a:rPr lang="el-GR" i="1" dirty="0" smtClean="0">
                        <a:latin typeface="Cambria Math"/>
                      </a:rPr>
                      <m:t>𝜖</m:t>
                    </m:r>
                  </m:oMath>
                </a14:m>
                <a:r>
                  <a:rPr lang="en-US" dirty="0" smtClean="0"/>
                  <a:t>-DP is too strong to yield useful statistics for querying employment </a:t>
                </a:r>
                <a:r>
                  <a:rPr lang="en-US" dirty="0" smtClean="0"/>
                  <a:t>counts: it says that you should not be able to distinguish between tabulations that substitute a small start-up for Google, for example.</a:t>
                </a:r>
                <a:endParaRPr lang="en-US" dirty="0" smtClean="0"/>
              </a:p>
              <a:p>
                <a:r>
                  <a:rPr lang="en-US" dirty="0" smtClean="0"/>
                  <a:t>Instead, we will protect employment counts at establishments within a </a:t>
                </a:r>
                <a:r>
                  <a:rPr lang="en-US" dirty="0" smtClean="0"/>
                  <a:t>range </a:t>
                </a:r>
                <a:endParaRPr lang="en-US" dirty="0"/>
              </a:p>
              <a:p>
                <a:pPr marL="0" indent="0" algn="ctr">
                  <a:buNone/>
                </a:pP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a:rPr>
                          <m:t>𝐶</m:t>
                        </m:r>
                        <m:d>
                          <m:dPr>
                            <m:ctrlPr>
                              <a:rPr lang="en-US" b="0" i="1" smtClean="0">
                                <a:latin typeface="Cambria Math" panose="02040503050406030204" pitchFamily="18" charset="0"/>
                              </a:rPr>
                            </m:ctrlPr>
                          </m:dPr>
                          <m:e>
                            <m:r>
                              <a:rPr lang="en-US" b="0" i="1" smtClean="0">
                                <a:latin typeface="Cambria Math"/>
                              </a:rPr>
                              <m:t>1−</m:t>
                            </m:r>
                            <m:r>
                              <a:rPr lang="en-US" b="0" i="1" smtClean="0">
                                <a:latin typeface="Cambria Math"/>
                                <a:ea typeface="Cambria Math"/>
                              </a:rPr>
                              <m:t>𝛼</m:t>
                            </m:r>
                          </m:e>
                        </m:d>
                        <m:r>
                          <a:rPr lang="en-US" b="0" i="1" smtClean="0">
                            <a:latin typeface="Cambria Math"/>
                          </a:rPr>
                          <m:t>,</m:t>
                        </m:r>
                        <m:r>
                          <a:rPr lang="en-US" b="0" i="1" smtClean="0">
                            <a:latin typeface="Cambria Math"/>
                          </a:rPr>
                          <m:t>𝐶</m:t>
                        </m:r>
                        <m:d>
                          <m:dPr>
                            <m:ctrlPr>
                              <a:rPr lang="en-US" b="0" i="1" smtClean="0">
                                <a:latin typeface="Cambria Math" panose="02040503050406030204" pitchFamily="18" charset="0"/>
                              </a:rPr>
                            </m:ctrlPr>
                          </m:dPr>
                          <m:e>
                            <m:r>
                              <a:rPr lang="en-US" b="0" i="1" smtClean="0">
                                <a:latin typeface="Cambria Math"/>
                              </a:rPr>
                              <m:t>1+</m:t>
                            </m:r>
                            <m:r>
                              <a:rPr lang="en-US" b="0" i="1" smtClean="0">
                                <a:latin typeface="Cambria Math"/>
                                <a:ea typeface="Cambria Math"/>
                              </a:rPr>
                              <m:t>𝛼</m:t>
                            </m:r>
                          </m:e>
                        </m:d>
                      </m:e>
                    </m:d>
                  </m:oMath>
                </a14:m>
                <a:r>
                  <a:rPr lang="en-US" dirty="0" smtClean="0"/>
                  <a:t> </a:t>
                </a:r>
              </a:p>
              <a:p>
                <a:pPr marL="365760" indent="0">
                  <a:buNone/>
                </a:pPr>
                <a:r>
                  <a:rPr lang="en-US" dirty="0" smtClean="0"/>
                  <a:t>where </a:t>
                </a:r>
                <a14:m>
                  <m:oMath xmlns:m="http://schemas.openxmlformats.org/officeDocument/2006/math">
                    <m:r>
                      <a:rPr lang="en-US" i="1" dirty="0">
                        <a:latin typeface="Cambria Math"/>
                      </a:rPr>
                      <m:t>𝐶</m:t>
                    </m:r>
                  </m:oMath>
                </a14:m>
                <a:r>
                  <a:rPr lang="en-US" dirty="0"/>
                  <a:t> is the true count at an establishment and </a:t>
                </a:r>
                <a14:m>
                  <m:oMath xmlns:m="http://schemas.openxmlformats.org/officeDocument/2006/math">
                    <m:r>
                      <a:rPr lang="el-GR" i="1" dirty="0">
                        <a:latin typeface="Cambria Math"/>
                      </a:rPr>
                      <m:t>𝛼</m:t>
                    </m:r>
                  </m:oMath>
                </a14:m>
                <a:r>
                  <a:rPr lang="en-US" dirty="0"/>
                  <a:t> is a multiplicative factor that bounds the </a:t>
                </a:r>
                <a:r>
                  <a:rPr lang="en-US" dirty="0" smtClean="0"/>
                  <a:t>protection</a:t>
                </a:r>
                <a:r>
                  <a:rPr lang="en-US" dirty="0" smtClean="0"/>
                  <a:t>: this says that you should not be able to distinguish between tabulations that substitute establishments within the size range above</a:t>
                </a:r>
                <a:endParaRPr lang="en-US" dirty="0"/>
              </a:p>
              <a:p>
                <a:r>
                  <a:rPr lang="en-US" dirty="0" smtClean="0"/>
                  <a:t>This is exactly the same idea in as the current noise infusion </a:t>
                </a:r>
                <a:r>
                  <a:rPr lang="en-US" dirty="0" smtClean="0"/>
                  <a:t>protection, but in our case there is a proof that the method works regardless of the user/attacker’s ancillary information</a:t>
                </a: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815" t="-229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321C4C2-EEE4-48D2-AF3F-82B7EB13F1C0}" type="slidenum">
              <a:rPr lang="en-US" smtClean="0"/>
              <a:t>16</a:t>
            </a:fld>
            <a:endParaRPr lang="en-US"/>
          </a:p>
        </p:txBody>
      </p:sp>
    </p:spTree>
    <p:extLst>
      <p:ext uri="{BB962C8B-B14F-4D97-AF65-F5344CB8AC3E}">
        <p14:creationId xmlns:p14="http://schemas.microsoft.com/office/powerpoint/2010/main" val="39502400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vs. Global Sensitivity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smtClean="0"/>
                  <a:t>Local sensitivity is related to the largest employment in the query region, rather than the largest total employment.</a:t>
                </a:r>
              </a:p>
              <a:p>
                <a:r>
                  <a:rPr lang="en-US" dirty="0" smtClean="0"/>
                  <a:t>Let </a:t>
                </a:r>
                <a14:m>
                  <m:oMath xmlns:m="http://schemas.openxmlformats.org/officeDocument/2006/math">
                    <m:r>
                      <a:rPr lang="en-US" i="1" dirty="0" smtClean="0">
                        <a:latin typeface="Cambria Math"/>
                      </a:rPr>
                      <m:t>𝑁</m:t>
                    </m:r>
                    <m:r>
                      <a:rPr lang="en-US" i="1" dirty="0" smtClean="0">
                        <a:latin typeface="Cambria Math"/>
                      </a:rPr>
                      <m:t>(</m:t>
                    </m:r>
                    <m:r>
                      <a:rPr lang="en-US" i="1" dirty="0" smtClean="0">
                        <a:latin typeface="Cambria Math"/>
                      </a:rPr>
                      <m:t>𝑥</m:t>
                    </m:r>
                    <m:r>
                      <a:rPr lang="en-US" i="1" dirty="0" smtClean="0">
                        <a:latin typeface="Cambria Math"/>
                      </a:rPr>
                      <m:t>)</m:t>
                    </m:r>
                  </m:oMath>
                </a14:m>
                <a:r>
                  <a:rPr lang="en-US" dirty="0" smtClean="0"/>
                  <a:t> be the set of neighbors of </a:t>
                </a:r>
                <a14:m>
                  <m:oMath xmlns:m="http://schemas.openxmlformats.org/officeDocument/2006/math">
                    <m:r>
                      <a:rPr lang="en-US" i="1" dirty="0" smtClean="0">
                        <a:latin typeface="Cambria Math"/>
                      </a:rPr>
                      <m:t>𝑥</m:t>
                    </m:r>
                  </m:oMath>
                </a14:m>
                <a:r>
                  <a:rPr lang="en-US" dirty="0" smtClean="0"/>
                  <a:t>. The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𝐿</m:t>
                        </m:r>
                      </m:e>
                      <m:sub>
                        <m:r>
                          <a:rPr lang="en-US" b="0" i="1" dirty="0" smtClean="0">
                            <a:latin typeface="Cambria Math"/>
                          </a:rPr>
                          <m:t>1</m:t>
                        </m:r>
                      </m:sub>
                    </m:sSub>
                  </m:oMath>
                </a14:m>
                <a:r>
                  <a:rPr lang="en-US" dirty="0" smtClean="0"/>
                  <a:t> local sensitivity of a query </a:t>
                </a:r>
                <a14:m>
                  <m:oMath xmlns:m="http://schemas.openxmlformats.org/officeDocument/2006/math">
                    <m:r>
                      <a:rPr lang="en-US" i="1" dirty="0" smtClean="0">
                        <a:latin typeface="Cambria Math"/>
                      </a:rPr>
                      <m:t>𝑞</m:t>
                    </m:r>
                  </m:oMath>
                </a14:m>
                <a:r>
                  <a:rPr lang="en-US" dirty="0" smtClean="0"/>
                  <a:t> on </a:t>
                </a:r>
                <a14:m>
                  <m:oMath xmlns:m="http://schemas.openxmlformats.org/officeDocument/2006/math">
                    <m:r>
                      <a:rPr lang="en-US" i="1" dirty="0" smtClean="0">
                        <a:latin typeface="Cambria Math"/>
                      </a:rPr>
                      <m:t>𝑥</m:t>
                    </m:r>
                  </m:oMath>
                </a14:m>
                <a:r>
                  <a:rPr lang="en-US" dirty="0" smtClean="0"/>
                  <a:t> is</a:t>
                </a:r>
              </a:p>
              <a:p>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a:ea typeface="Cambria Math"/>
                            </a:rPr>
                            <m:t>Δ</m:t>
                          </m:r>
                        </m:e>
                        <m:sub>
                          <m:r>
                            <a:rPr lang="en-US" b="0" i="1" smtClean="0">
                              <a:latin typeface="Cambria Math"/>
                            </a:rPr>
                            <m:t>𝑞</m:t>
                          </m:r>
                        </m:sub>
                      </m:sSub>
                      <m:d>
                        <m:dPr>
                          <m:ctrlPr>
                            <a:rPr lang="en-US" i="1" smtClean="0">
                              <a:latin typeface="Cambria Math" panose="02040503050406030204" pitchFamily="18" charset="0"/>
                            </a:rPr>
                          </m:ctrlPr>
                        </m:dPr>
                        <m:e>
                          <m:r>
                            <a:rPr lang="en-US" b="0" i="1" smtClean="0">
                              <a:latin typeface="Cambria Math"/>
                            </a:rPr>
                            <m:t>𝑥</m:t>
                          </m:r>
                        </m:e>
                      </m:d>
                      <m:r>
                        <a:rPr lang="en-US" b="0" i="1" smtClean="0">
                          <a:latin typeface="Cambria Math"/>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a:rPr>
                                <m:t>max</m:t>
                              </m:r>
                            </m:e>
                            <m:lim>
                              <m:sSup>
                                <m:sSupPr>
                                  <m:ctrlPr>
                                    <a:rPr lang="en-US" b="0" i="1" smtClean="0">
                                      <a:latin typeface="Cambria Math" panose="02040503050406030204" pitchFamily="18" charset="0"/>
                                    </a:rPr>
                                  </m:ctrlPr>
                                </m:sSupPr>
                                <m:e>
                                  <m:r>
                                    <a:rPr lang="en-US" b="0" i="1" smtClean="0">
                                      <a:latin typeface="Cambria Math"/>
                                    </a:rPr>
                                    <m:t>𝑥</m:t>
                                  </m:r>
                                </m:e>
                                <m:sup>
                                  <m:r>
                                    <a:rPr lang="en-US" b="0" i="1" smtClean="0">
                                      <a:latin typeface="Cambria Math"/>
                                    </a:rPr>
                                    <m:t>′</m:t>
                                  </m:r>
                                </m:sup>
                              </m:sSup>
                              <m:r>
                                <a:rPr lang="en-US" b="0" i="1" smtClean="0">
                                  <a:latin typeface="Cambria Math"/>
                                  <a:ea typeface="Cambria Math"/>
                                </a:rPr>
                                <m:t>∈</m:t>
                              </m:r>
                              <m:r>
                                <a:rPr lang="en-US" b="0" i="1" smtClean="0">
                                  <a:latin typeface="Cambria Math"/>
                                  <a:ea typeface="Cambria Math"/>
                                </a:rPr>
                                <m:t>𝑁</m:t>
                              </m:r>
                              <m:d>
                                <m:dPr>
                                  <m:ctrlPr>
                                    <a:rPr lang="en-US" b="0" i="1" smtClean="0">
                                      <a:latin typeface="Cambria Math" panose="02040503050406030204" pitchFamily="18" charset="0"/>
                                      <a:ea typeface="Cambria Math"/>
                                    </a:rPr>
                                  </m:ctrlPr>
                                </m:dPr>
                                <m:e>
                                  <m:r>
                                    <a:rPr lang="en-US" b="0" i="1" smtClean="0">
                                      <a:latin typeface="Cambria Math"/>
                                      <a:ea typeface="Cambria Math"/>
                                    </a:rPr>
                                    <m:t>𝑥</m:t>
                                  </m:r>
                                </m:e>
                              </m:d>
                            </m:lim>
                          </m:limLow>
                        </m:fName>
                        <m:e>
                          <m:d>
                            <m:dPr>
                              <m:begChr m:val="|"/>
                              <m:endChr m:val="|"/>
                              <m:ctrlPr>
                                <a:rPr lang="en-US" b="0" i="1" smtClean="0">
                                  <a:latin typeface="Cambria Math" panose="02040503050406030204" pitchFamily="18" charset="0"/>
                                </a:rPr>
                              </m:ctrlPr>
                            </m:dPr>
                            <m:e>
                              <m:r>
                                <a:rPr lang="en-US" b="0" i="1" smtClean="0">
                                  <a:latin typeface="Cambria Math"/>
                                </a:rPr>
                                <m:t>𝑞</m:t>
                              </m:r>
                              <m:d>
                                <m:dPr>
                                  <m:ctrlPr>
                                    <a:rPr lang="en-US" b="0" i="1" smtClean="0">
                                      <a:latin typeface="Cambria Math" panose="02040503050406030204" pitchFamily="18" charset="0"/>
                                    </a:rPr>
                                  </m:ctrlPr>
                                </m:dPr>
                                <m:e>
                                  <m:r>
                                    <a:rPr lang="en-US" b="0" i="1" smtClean="0">
                                      <a:latin typeface="Cambria Math"/>
                                    </a:rPr>
                                    <m:t>𝑥</m:t>
                                  </m:r>
                                </m:e>
                              </m:d>
                              <m:r>
                                <a:rPr lang="en-US" b="0" i="1" smtClean="0">
                                  <a:latin typeface="Cambria Math"/>
                                </a:rPr>
                                <m:t>−</m:t>
                              </m:r>
                              <m:r>
                                <a:rPr lang="en-US" b="0" i="1" smtClean="0">
                                  <a:latin typeface="Cambria Math"/>
                                </a:rPr>
                                <m:t>𝑞</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𝑥</m:t>
                                      </m:r>
                                    </m:e>
                                    <m:sup>
                                      <m:r>
                                        <a:rPr lang="en-US" b="0" i="1" smtClean="0">
                                          <a:latin typeface="Cambria Math"/>
                                        </a:rPr>
                                        <m:t>′</m:t>
                                      </m:r>
                                    </m:sup>
                                  </m:sSup>
                                </m:e>
                              </m:d>
                            </m:e>
                          </m:d>
                        </m:e>
                      </m:func>
                    </m:oMath>
                  </m:oMathPara>
                </a14:m>
                <a:endParaRPr lang="en-US" dirty="0" smtClean="0"/>
              </a:p>
              <a:p>
                <a:pPr marL="0" indent="0">
                  <a:buNone/>
                </a:pPr>
                <a:endParaRPr lang="en-US" dirty="0" smtClean="0"/>
              </a:p>
              <a:p>
                <a:r>
                  <a:rPr lang="en-US" dirty="0" smtClean="0"/>
                  <a:t>We add noise according to a smoothed upper bound on this sensitivity (</a:t>
                </a:r>
                <a:r>
                  <a:rPr lang="en-US" dirty="0" err="1" smtClean="0"/>
                  <a:t>Nissim</a:t>
                </a:r>
                <a:r>
                  <a:rPr lang="en-US" dirty="0" smtClean="0"/>
                  <a:t> et al. 2007).</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81" t="-3504" r="-667" b="-17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A6CE74A-5DA9-4EB4-84F0-5120225B948D}" type="slidenum">
              <a:rPr lang="en-US" smtClean="0"/>
              <a:t>17</a:t>
            </a:fld>
            <a:endParaRPr lang="en-US"/>
          </a:p>
        </p:txBody>
      </p:sp>
    </p:spTree>
    <p:extLst>
      <p:ext uri="{BB962C8B-B14F-4D97-AF65-F5344CB8AC3E}">
        <p14:creationId xmlns:p14="http://schemas.microsoft.com/office/powerpoint/2010/main" val="7221775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(Local Sensitivity)</a:t>
            </a:r>
            <a:endParaRPr lang="en-US" dirty="0"/>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684173991"/>
                  </p:ext>
                </p:extLst>
              </p:nvPr>
            </p:nvGraphicFramePr>
            <p:xfrm>
              <a:off x="3581400" y="1219200"/>
              <a:ext cx="2133600" cy="3606800"/>
            </p:xfrm>
            <a:graphic>
              <a:graphicData uri="http://schemas.openxmlformats.org/drawingml/2006/table">
                <a:tbl>
                  <a:tblPr firstRow="1" bandRow="1">
                    <a:tableStyleId>{5C22544A-7EE6-4342-B048-85BDC9FD1C3A}</a:tableStyleId>
                  </a:tblPr>
                  <a:tblGrid>
                    <a:gridCol w="1066800"/>
                    <a:gridCol w="1066800"/>
                  </a:tblGrid>
                  <a:tr h="370840">
                    <a:tc gridSpan="2">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𝑫</m:t>
                                </m:r>
                              </m:oMath>
                            </m:oMathPara>
                          </a14:m>
                          <a:endParaRPr lang="en-US" dirty="0"/>
                        </a:p>
                      </a:txBody>
                      <a:tcPr/>
                    </a:tc>
                    <a:tc hMerge="1">
                      <a:txBody>
                        <a:bodyPr/>
                        <a:lstStyle/>
                        <a:p>
                          <a:endParaRPr lang="en-US" dirty="0"/>
                        </a:p>
                      </a:txBody>
                      <a:tcPr/>
                    </a:tc>
                  </a:tr>
                  <a:tr h="370840">
                    <a:tc>
                      <a:txBody>
                        <a:bodyPr/>
                        <a:lstStyle/>
                        <a:p>
                          <a:pPr algn="ctr"/>
                          <a:r>
                            <a:rPr lang="en-US" dirty="0" smtClean="0">
                              <a:solidFill>
                                <a:schemeClr val="bg1"/>
                              </a:solidFill>
                            </a:rPr>
                            <a:t>Establishment</a:t>
                          </a:r>
                          <a:endParaRPr lang="en-US" dirty="0">
                            <a:solidFill>
                              <a:schemeClr val="bg1"/>
                            </a:solidFill>
                          </a:endParaRPr>
                        </a:p>
                      </a:txBody>
                      <a:tcPr>
                        <a:solidFill>
                          <a:schemeClr val="accent1"/>
                        </a:solidFill>
                      </a:tcPr>
                    </a:tc>
                    <a:tc>
                      <a:txBody>
                        <a:bodyPr/>
                        <a:lstStyle/>
                        <a:p>
                          <a:pPr algn="ctr"/>
                          <a:r>
                            <a:rPr lang="en-US" dirty="0" smtClean="0">
                              <a:solidFill>
                                <a:schemeClr val="bg1"/>
                              </a:solidFill>
                            </a:rPr>
                            <a:t>Emp. Count</a:t>
                          </a:r>
                          <a:endParaRPr lang="en-US" dirty="0">
                            <a:solidFill>
                              <a:schemeClr val="bg1"/>
                            </a:solidFill>
                          </a:endParaRPr>
                        </a:p>
                      </a:txBody>
                      <a:tcPr>
                        <a:solidFill>
                          <a:schemeClr val="accent1"/>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𝑥</m:t>
                                    </m:r>
                                  </m:e>
                                  <m:sub>
                                    <m:r>
                                      <a:rPr lang="en-US" i="1" dirty="0" smtClean="0">
                                        <a:latin typeface="Cambria Math"/>
                                      </a:rPr>
                                      <m:t>1</m:t>
                                    </m:r>
                                    <m:r>
                                      <m:rPr>
                                        <m:nor/>
                                      </m:rPr>
                                      <a:rPr lang="en-US" dirty="0"/>
                                      <m:t> </m:t>
                                    </m:r>
                                  </m:sub>
                                </m:sSub>
                              </m:oMath>
                            </m:oMathPara>
                          </a14:m>
                          <a:endParaRPr lang="en-US" dirty="0"/>
                        </a:p>
                      </a:txBody>
                      <a:tcPr>
                        <a:solidFill>
                          <a:schemeClr val="accent6">
                            <a:lumMod val="40000"/>
                            <a:lumOff val="60000"/>
                          </a:schemeClr>
                        </a:solidFill>
                      </a:tcPr>
                    </a:tc>
                    <a:tc>
                      <a:txBody>
                        <a:bodyPr/>
                        <a:lstStyle/>
                        <a:p>
                          <a:pPr algn="ctr"/>
                          <a:r>
                            <a:rPr lang="en-US" dirty="0" smtClean="0"/>
                            <a:t>8</a:t>
                          </a:r>
                          <a:endParaRPr lang="en-US" dirty="0"/>
                        </a:p>
                      </a:txBody>
                      <a:tcPr>
                        <a:solidFill>
                          <a:schemeClr val="accent6">
                            <a:lumMod val="40000"/>
                            <a:lumOff val="6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𝑥</m:t>
                                    </m:r>
                                  </m:e>
                                  <m:sub>
                                    <m:r>
                                      <a:rPr lang="en-US" b="0" i="1" dirty="0" smtClean="0">
                                        <a:latin typeface="Cambria Math"/>
                                      </a:rPr>
                                      <m:t>2</m:t>
                                    </m:r>
                                    <m:r>
                                      <m:rPr>
                                        <m:nor/>
                                      </m:rPr>
                                      <a:rPr lang="en-US" dirty="0"/>
                                      <m:t> </m:t>
                                    </m:r>
                                  </m:sub>
                                </m:sSub>
                              </m:oMath>
                            </m:oMathPara>
                          </a14:m>
                          <a:endParaRPr lang="en-US" dirty="0"/>
                        </a:p>
                      </a:txBody>
                      <a:tcPr>
                        <a:solidFill>
                          <a:schemeClr val="accent6">
                            <a:lumMod val="40000"/>
                            <a:lumOff val="60000"/>
                          </a:schemeClr>
                        </a:solidFill>
                      </a:tcPr>
                    </a:tc>
                    <a:tc>
                      <a:txBody>
                        <a:bodyPr/>
                        <a:lstStyle/>
                        <a:p>
                          <a:pPr algn="ctr"/>
                          <a:r>
                            <a:rPr lang="en-US" dirty="0" smtClean="0"/>
                            <a:t>2</a:t>
                          </a:r>
                          <a:endParaRPr lang="en-US" dirty="0"/>
                        </a:p>
                      </a:txBody>
                      <a:tcPr>
                        <a:solidFill>
                          <a:schemeClr val="accent6">
                            <a:lumMod val="40000"/>
                            <a:lumOff val="6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𝑥</m:t>
                                    </m:r>
                                  </m:e>
                                  <m:sub>
                                    <m:r>
                                      <a:rPr lang="en-US" b="0" i="1" dirty="0" smtClean="0">
                                        <a:latin typeface="Cambria Math"/>
                                      </a:rPr>
                                      <m:t>3</m:t>
                                    </m:r>
                                    <m:r>
                                      <m:rPr>
                                        <m:nor/>
                                      </m:rPr>
                                      <a:rPr lang="en-US" dirty="0"/>
                                      <m:t> </m:t>
                                    </m:r>
                                  </m:sub>
                                </m:sSub>
                              </m:oMath>
                            </m:oMathPara>
                          </a14:m>
                          <a:endParaRPr lang="en-US" dirty="0"/>
                        </a:p>
                      </a:txBody>
                      <a:tcPr>
                        <a:solidFill>
                          <a:schemeClr val="accent6">
                            <a:lumMod val="40000"/>
                            <a:lumOff val="60000"/>
                          </a:schemeClr>
                        </a:solidFill>
                      </a:tcPr>
                    </a:tc>
                    <a:tc>
                      <a:txBody>
                        <a:bodyPr/>
                        <a:lstStyle/>
                        <a:p>
                          <a:pPr algn="ctr"/>
                          <a:r>
                            <a:rPr lang="en-US" dirty="0" smtClean="0"/>
                            <a:t>4</a:t>
                          </a:r>
                          <a:endParaRPr lang="en-US" dirty="0"/>
                        </a:p>
                      </a:txBody>
                      <a:tcPr>
                        <a:solidFill>
                          <a:schemeClr val="accent6">
                            <a:lumMod val="40000"/>
                            <a:lumOff val="6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𝑥</m:t>
                                    </m:r>
                                  </m:e>
                                  <m:sub>
                                    <m:r>
                                      <a:rPr lang="en-US" b="0" i="1" dirty="0" smtClean="0">
                                        <a:latin typeface="Cambria Math"/>
                                      </a:rPr>
                                      <m:t>4</m:t>
                                    </m:r>
                                    <m:r>
                                      <m:rPr>
                                        <m:nor/>
                                      </m:rPr>
                                      <a:rPr lang="en-US" dirty="0"/>
                                      <m:t> </m:t>
                                    </m:r>
                                  </m:sub>
                                </m:sSub>
                              </m:oMath>
                            </m:oMathPara>
                          </a14:m>
                          <a:endParaRPr lang="en-US" dirty="0"/>
                        </a:p>
                      </a:txBody>
                      <a:tcPr>
                        <a:solidFill>
                          <a:schemeClr val="accent6">
                            <a:lumMod val="40000"/>
                            <a:lumOff val="60000"/>
                          </a:schemeClr>
                        </a:solidFill>
                      </a:tcPr>
                    </a:tc>
                    <a:tc>
                      <a:txBody>
                        <a:bodyPr/>
                        <a:lstStyle/>
                        <a:p>
                          <a:pPr algn="ctr"/>
                          <a:r>
                            <a:rPr lang="en-US" dirty="0" smtClean="0"/>
                            <a:t>1</a:t>
                          </a:r>
                          <a:endParaRPr lang="en-US" dirty="0"/>
                        </a:p>
                      </a:txBody>
                      <a:tcPr>
                        <a:solidFill>
                          <a:schemeClr val="accent6">
                            <a:lumMod val="40000"/>
                            <a:lumOff val="6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𝑥</m:t>
                                    </m:r>
                                  </m:e>
                                  <m:sub>
                                    <m:r>
                                      <a:rPr lang="en-US" b="0" i="1" dirty="0" smtClean="0">
                                        <a:latin typeface="Cambria Math"/>
                                      </a:rPr>
                                      <m:t>5</m:t>
                                    </m:r>
                                    <m:r>
                                      <m:rPr>
                                        <m:nor/>
                                      </m:rPr>
                                      <a:rPr lang="en-US" dirty="0"/>
                                      <m:t> </m:t>
                                    </m:r>
                                  </m:sub>
                                </m:sSub>
                              </m:oMath>
                            </m:oMathPara>
                          </a14:m>
                          <a:endParaRPr lang="en-US" dirty="0"/>
                        </a:p>
                      </a:txBody>
                      <a:tcPr>
                        <a:solidFill>
                          <a:schemeClr val="accent4">
                            <a:lumMod val="40000"/>
                            <a:lumOff val="60000"/>
                          </a:schemeClr>
                        </a:solidFill>
                      </a:tcPr>
                    </a:tc>
                    <a:tc>
                      <a:txBody>
                        <a:bodyPr/>
                        <a:lstStyle/>
                        <a:p>
                          <a:pPr algn="ctr"/>
                          <a:r>
                            <a:rPr lang="en-US" dirty="0" smtClean="0"/>
                            <a:t>10</a:t>
                          </a:r>
                          <a:endParaRPr lang="en-US" dirty="0"/>
                        </a:p>
                      </a:txBody>
                      <a:tcPr>
                        <a:solidFill>
                          <a:schemeClr val="accent4">
                            <a:lumMod val="40000"/>
                            <a:lumOff val="6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𝑥</m:t>
                                    </m:r>
                                  </m:e>
                                  <m:sub>
                                    <m:r>
                                      <a:rPr lang="en-US" b="0" i="1" dirty="0" smtClean="0">
                                        <a:latin typeface="Cambria Math"/>
                                      </a:rPr>
                                      <m:t>6</m:t>
                                    </m:r>
                                    <m:r>
                                      <m:rPr>
                                        <m:nor/>
                                      </m:rPr>
                                      <a:rPr lang="en-US" dirty="0"/>
                                      <m:t> </m:t>
                                    </m:r>
                                  </m:sub>
                                </m:sSub>
                              </m:oMath>
                            </m:oMathPara>
                          </a14:m>
                          <a:endParaRPr lang="en-US" dirty="0"/>
                        </a:p>
                      </a:txBody>
                      <a:tcPr>
                        <a:solidFill>
                          <a:schemeClr val="accent4">
                            <a:lumMod val="40000"/>
                            <a:lumOff val="60000"/>
                          </a:schemeClr>
                        </a:solidFill>
                      </a:tcPr>
                    </a:tc>
                    <a:tc>
                      <a:txBody>
                        <a:bodyPr/>
                        <a:lstStyle/>
                        <a:p>
                          <a:pPr algn="ctr"/>
                          <a:r>
                            <a:rPr lang="en-US" dirty="0" smtClean="0"/>
                            <a:t>5</a:t>
                          </a:r>
                          <a:endParaRPr lang="en-US" dirty="0"/>
                        </a:p>
                      </a:txBody>
                      <a:tcPr>
                        <a:solidFill>
                          <a:schemeClr val="accent4">
                            <a:lumMod val="40000"/>
                            <a:lumOff val="6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𝑥</m:t>
                                    </m:r>
                                  </m:e>
                                  <m:sub>
                                    <m:r>
                                      <a:rPr lang="en-US" b="0" i="1" dirty="0" smtClean="0">
                                        <a:latin typeface="Cambria Math"/>
                                      </a:rPr>
                                      <m:t>7</m:t>
                                    </m:r>
                                    <m:r>
                                      <m:rPr>
                                        <m:nor/>
                                      </m:rPr>
                                      <a:rPr lang="en-US" dirty="0"/>
                                      <m:t> </m:t>
                                    </m:r>
                                  </m:sub>
                                </m:sSub>
                              </m:oMath>
                            </m:oMathPara>
                          </a14:m>
                          <a:endParaRPr lang="en-US" dirty="0"/>
                        </a:p>
                      </a:txBody>
                      <a:tcPr>
                        <a:solidFill>
                          <a:schemeClr val="accent4">
                            <a:lumMod val="40000"/>
                            <a:lumOff val="60000"/>
                          </a:schemeClr>
                        </a:solidFill>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a:rPr>
                                  <m:t>𝑁</m:t>
                                </m:r>
                              </m:oMath>
                            </m:oMathPara>
                          </a14:m>
                          <a:endParaRPr lang="en-US" dirty="0"/>
                        </a:p>
                      </a:txBody>
                      <a:tcPr>
                        <a:solidFill>
                          <a:schemeClr val="accent4">
                            <a:lumMod val="40000"/>
                            <a:lumOff val="60000"/>
                          </a:schemeClr>
                        </a:solidFill>
                      </a:tcP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684173991"/>
                  </p:ext>
                </p:extLst>
              </p:nvPr>
            </p:nvGraphicFramePr>
            <p:xfrm>
              <a:off x="3581400" y="1219200"/>
              <a:ext cx="2133600" cy="3606800"/>
            </p:xfrm>
            <a:graphic>
              <a:graphicData uri="http://schemas.openxmlformats.org/drawingml/2006/table">
                <a:tbl>
                  <a:tblPr firstRow="1" bandRow="1">
                    <a:tableStyleId>{5C22544A-7EE6-4342-B048-85BDC9FD1C3A}</a:tableStyleId>
                  </a:tblPr>
                  <a:tblGrid>
                    <a:gridCol w="1066800"/>
                    <a:gridCol w="1066800"/>
                  </a:tblGrid>
                  <a:tr h="370840">
                    <a:tc gridSpan="2">
                      <a:txBody>
                        <a:bodyPr/>
                        <a:lstStyle/>
                        <a:p>
                          <a:endParaRPr lang="en-US"/>
                        </a:p>
                      </a:txBody>
                      <a:tcPr>
                        <a:blipFill rotWithShape="1">
                          <a:blip r:embed="rId3"/>
                          <a:stretch>
                            <a:fillRect l="-286" b="-870492"/>
                          </a:stretch>
                        </a:blipFill>
                      </a:tcPr>
                    </a:tc>
                    <a:tc hMerge="1">
                      <a:txBody>
                        <a:bodyPr/>
                        <a:lstStyle/>
                        <a:p>
                          <a:endParaRPr lang="en-US" dirty="0"/>
                        </a:p>
                      </a:txBody>
                      <a:tcPr/>
                    </a:tc>
                  </a:tr>
                  <a:tr h="640080">
                    <a:tc>
                      <a:txBody>
                        <a:bodyPr/>
                        <a:lstStyle/>
                        <a:p>
                          <a:pPr algn="ctr"/>
                          <a:r>
                            <a:rPr lang="en-US" dirty="0" smtClean="0">
                              <a:solidFill>
                                <a:schemeClr val="bg1"/>
                              </a:solidFill>
                            </a:rPr>
                            <a:t>Establishment</a:t>
                          </a:r>
                          <a:endParaRPr lang="en-US" dirty="0">
                            <a:solidFill>
                              <a:schemeClr val="bg1"/>
                            </a:solidFill>
                          </a:endParaRPr>
                        </a:p>
                      </a:txBody>
                      <a:tcPr>
                        <a:solidFill>
                          <a:schemeClr val="accent1"/>
                        </a:solidFill>
                      </a:tcPr>
                    </a:tc>
                    <a:tc>
                      <a:txBody>
                        <a:bodyPr/>
                        <a:lstStyle/>
                        <a:p>
                          <a:pPr algn="ctr"/>
                          <a:r>
                            <a:rPr lang="en-US" dirty="0" smtClean="0">
                              <a:solidFill>
                                <a:schemeClr val="bg1"/>
                              </a:solidFill>
                            </a:rPr>
                            <a:t>Emp. Count</a:t>
                          </a:r>
                          <a:endParaRPr lang="en-US" dirty="0">
                            <a:solidFill>
                              <a:schemeClr val="bg1"/>
                            </a:solidFill>
                          </a:endParaRPr>
                        </a:p>
                      </a:txBody>
                      <a:tcPr>
                        <a:solidFill>
                          <a:schemeClr val="accent1"/>
                        </a:solidFill>
                      </a:tcPr>
                    </a:tc>
                  </a:tr>
                  <a:tr h="370840">
                    <a:tc>
                      <a:txBody>
                        <a:bodyPr/>
                        <a:lstStyle/>
                        <a:p>
                          <a:endParaRPr lang="en-US"/>
                        </a:p>
                      </a:txBody>
                      <a:tcPr>
                        <a:blipFill rotWithShape="1">
                          <a:blip r:embed="rId3"/>
                          <a:stretch>
                            <a:fillRect l="-571" t="-272131" r="-100000" b="-598361"/>
                          </a:stretch>
                        </a:blipFill>
                      </a:tcPr>
                    </a:tc>
                    <a:tc>
                      <a:txBody>
                        <a:bodyPr/>
                        <a:lstStyle/>
                        <a:p>
                          <a:pPr algn="ctr"/>
                          <a:r>
                            <a:rPr lang="en-US" dirty="0" smtClean="0"/>
                            <a:t>8</a:t>
                          </a:r>
                          <a:endParaRPr lang="en-US" dirty="0"/>
                        </a:p>
                      </a:txBody>
                      <a:tcPr>
                        <a:solidFill>
                          <a:schemeClr val="accent6">
                            <a:lumMod val="40000"/>
                            <a:lumOff val="60000"/>
                          </a:schemeClr>
                        </a:solidFill>
                      </a:tcPr>
                    </a:tc>
                  </a:tr>
                  <a:tr h="370840">
                    <a:tc>
                      <a:txBody>
                        <a:bodyPr/>
                        <a:lstStyle/>
                        <a:p>
                          <a:endParaRPr lang="en-US"/>
                        </a:p>
                      </a:txBody>
                      <a:tcPr>
                        <a:blipFill rotWithShape="1">
                          <a:blip r:embed="rId3"/>
                          <a:stretch>
                            <a:fillRect l="-571" t="-372131" r="-100000" b="-498361"/>
                          </a:stretch>
                        </a:blipFill>
                      </a:tcPr>
                    </a:tc>
                    <a:tc>
                      <a:txBody>
                        <a:bodyPr/>
                        <a:lstStyle/>
                        <a:p>
                          <a:pPr algn="ctr"/>
                          <a:r>
                            <a:rPr lang="en-US" dirty="0" smtClean="0"/>
                            <a:t>2</a:t>
                          </a:r>
                          <a:endParaRPr lang="en-US" dirty="0"/>
                        </a:p>
                      </a:txBody>
                      <a:tcPr>
                        <a:solidFill>
                          <a:schemeClr val="accent6">
                            <a:lumMod val="40000"/>
                            <a:lumOff val="60000"/>
                          </a:schemeClr>
                        </a:solidFill>
                      </a:tcPr>
                    </a:tc>
                  </a:tr>
                  <a:tr h="370840">
                    <a:tc>
                      <a:txBody>
                        <a:bodyPr/>
                        <a:lstStyle/>
                        <a:p>
                          <a:endParaRPr lang="en-US"/>
                        </a:p>
                      </a:txBody>
                      <a:tcPr>
                        <a:blipFill rotWithShape="1">
                          <a:blip r:embed="rId3"/>
                          <a:stretch>
                            <a:fillRect l="-571" t="-472131" r="-100000" b="-398361"/>
                          </a:stretch>
                        </a:blipFill>
                      </a:tcPr>
                    </a:tc>
                    <a:tc>
                      <a:txBody>
                        <a:bodyPr/>
                        <a:lstStyle/>
                        <a:p>
                          <a:pPr algn="ctr"/>
                          <a:r>
                            <a:rPr lang="en-US" dirty="0" smtClean="0"/>
                            <a:t>4</a:t>
                          </a:r>
                          <a:endParaRPr lang="en-US" dirty="0"/>
                        </a:p>
                      </a:txBody>
                      <a:tcPr>
                        <a:solidFill>
                          <a:schemeClr val="accent6">
                            <a:lumMod val="40000"/>
                            <a:lumOff val="60000"/>
                          </a:schemeClr>
                        </a:solidFill>
                      </a:tcPr>
                    </a:tc>
                  </a:tr>
                  <a:tr h="370840">
                    <a:tc>
                      <a:txBody>
                        <a:bodyPr/>
                        <a:lstStyle/>
                        <a:p>
                          <a:endParaRPr lang="en-US"/>
                        </a:p>
                      </a:txBody>
                      <a:tcPr>
                        <a:blipFill rotWithShape="1">
                          <a:blip r:embed="rId3"/>
                          <a:stretch>
                            <a:fillRect l="-571" t="-581667" r="-100000" b="-305000"/>
                          </a:stretch>
                        </a:blipFill>
                      </a:tcPr>
                    </a:tc>
                    <a:tc>
                      <a:txBody>
                        <a:bodyPr/>
                        <a:lstStyle/>
                        <a:p>
                          <a:pPr algn="ctr"/>
                          <a:r>
                            <a:rPr lang="en-US" dirty="0" smtClean="0"/>
                            <a:t>1</a:t>
                          </a:r>
                          <a:endParaRPr lang="en-US" dirty="0"/>
                        </a:p>
                      </a:txBody>
                      <a:tcPr>
                        <a:solidFill>
                          <a:schemeClr val="accent6">
                            <a:lumMod val="40000"/>
                            <a:lumOff val="60000"/>
                          </a:schemeClr>
                        </a:solidFill>
                      </a:tcPr>
                    </a:tc>
                  </a:tr>
                  <a:tr h="370840">
                    <a:tc>
                      <a:txBody>
                        <a:bodyPr/>
                        <a:lstStyle/>
                        <a:p>
                          <a:endParaRPr lang="en-US"/>
                        </a:p>
                      </a:txBody>
                      <a:tcPr>
                        <a:blipFill rotWithShape="1">
                          <a:blip r:embed="rId3"/>
                          <a:stretch>
                            <a:fillRect l="-571" t="-670492" r="-100000" b="-200000"/>
                          </a:stretch>
                        </a:blipFill>
                      </a:tcPr>
                    </a:tc>
                    <a:tc>
                      <a:txBody>
                        <a:bodyPr/>
                        <a:lstStyle/>
                        <a:p>
                          <a:pPr algn="ctr"/>
                          <a:r>
                            <a:rPr lang="en-US" dirty="0" smtClean="0"/>
                            <a:t>10</a:t>
                          </a:r>
                          <a:endParaRPr lang="en-US" dirty="0"/>
                        </a:p>
                      </a:txBody>
                      <a:tcPr>
                        <a:solidFill>
                          <a:schemeClr val="accent4">
                            <a:lumMod val="40000"/>
                            <a:lumOff val="60000"/>
                          </a:schemeClr>
                        </a:solidFill>
                      </a:tcPr>
                    </a:tc>
                  </a:tr>
                  <a:tr h="370840">
                    <a:tc>
                      <a:txBody>
                        <a:bodyPr/>
                        <a:lstStyle/>
                        <a:p>
                          <a:endParaRPr lang="en-US"/>
                        </a:p>
                      </a:txBody>
                      <a:tcPr>
                        <a:blipFill rotWithShape="1">
                          <a:blip r:embed="rId3"/>
                          <a:stretch>
                            <a:fillRect l="-571" t="-770492" r="-100000" b="-100000"/>
                          </a:stretch>
                        </a:blipFill>
                      </a:tcPr>
                    </a:tc>
                    <a:tc>
                      <a:txBody>
                        <a:bodyPr/>
                        <a:lstStyle/>
                        <a:p>
                          <a:pPr algn="ctr"/>
                          <a:r>
                            <a:rPr lang="en-US" dirty="0" smtClean="0"/>
                            <a:t>5</a:t>
                          </a:r>
                          <a:endParaRPr lang="en-US" dirty="0"/>
                        </a:p>
                      </a:txBody>
                      <a:tcPr>
                        <a:solidFill>
                          <a:schemeClr val="accent4">
                            <a:lumMod val="40000"/>
                            <a:lumOff val="60000"/>
                          </a:schemeClr>
                        </a:solidFill>
                      </a:tcPr>
                    </a:tc>
                  </a:tr>
                  <a:tr h="370840">
                    <a:tc>
                      <a:txBody>
                        <a:bodyPr/>
                        <a:lstStyle/>
                        <a:p>
                          <a:endParaRPr lang="en-US"/>
                        </a:p>
                      </a:txBody>
                      <a:tcPr>
                        <a:blipFill rotWithShape="1">
                          <a:blip r:embed="rId3"/>
                          <a:stretch>
                            <a:fillRect l="-571" t="-870492" r="-100000"/>
                          </a:stretch>
                        </a:blipFill>
                      </a:tcPr>
                    </a:tc>
                    <a:tc>
                      <a:txBody>
                        <a:bodyPr/>
                        <a:lstStyle/>
                        <a:p>
                          <a:endParaRPr lang="en-US"/>
                        </a:p>
                      </a:txBody>
                      <a:tcPr>
                        <a:blipFill rotWithShape="1">
                          <a:blip r:embed="rId3"/>
                          <a:stretch>
                            <a:fillRect l="-100571" t="-870492"/>
                          </a:stretch>
                        </a:blipFill>
                      </a:tcPr>
                    </a:tc>
                  </a:tr>
                </a:tbl>
              </a:graphicData>
            </a:graphic>
          </p:graphicFrame>
        </mc:Fallback>
      </mc:AlternateContent>
      <p:sp>
        <p:nvSpPr>
          <p:cNvPr id="7" name="Left Brace 6"/>
          <p:cNvSpPr/>
          <p:nvPr/>
        </p:nvSpPr>
        <p:spPr>
          <a:xfrm>
            <a:off x="3276600" y="2209800"/>
            <a:ext cx="304800" cy="1447800"/>
          </a:xfrm>
          <a:prstGeom prst="leftBrace">
            <a:avLst>
              <a:gd name="adj1" fmla="val 51706"/>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e 7"/>
          <p:cNvSpPr/>
          <p:nvPr/>
        </p:nvSpPr>
        <p:spPr>
          <a:xfrm>
            <a:off x="3276600" y="3657600"/>
            <a:ext cx="304800" cy="1143000"/>
          </a:xfrm>
          <a:prstGeom prst="leftBrace">
            <a:avLst>
              <a:gd name="adj1" fmla="val 51706"/>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2209800" y="2627700"/>
            <a:ext cx="1059457" cy="646331"/>
          </a:xfrm>
          <a:prstGeom prst="rect">
            <a:avLst/>
          </a:prstGeom>
          <a:noFill/>
        </p:spPr>
        <p:txBody>
          <a:bodyPr wrap="none" rtlCol="0">
            <a:spAutoFit/>
          </a:bodyPr>
          <a:lstStyle/>
          <a:p>
            <a:r>
              <a:rPr lang="en-US" dirty="0" smtClean="0"/>
              <a:t>Query on</a:t>
            </a:r>
            <a:br>
              <a:rPr lang="en-US" dirty="0" smtClean="0"/>
            </a:br>
            <a:r>
              <a:rPr lang="en-US" dirty="0" smtClean="0"/>
              <a:t>Region A</a:t>
            </a:r>
            <a:endParaRPr lang="en-US" dirty="0"/>
          </a:p>
        </p:txBody>
      </p:sp>
      <p:sp>
        <p:nvSpPr>
          <p:cNvPr id="10" name="TextBox 9"/>
          <p:cNvSpPr txBox="1"/>
          <p:nvPr/>
        </p:nvSpPr>
        <p:spPr>
          <a:xfrm>
            <a:off x="2209800" y="3923100"/>
            <a:ext cx="1059457" cy="646331"/>
          </a:xfrm>
          <a:prstGeom prst="rect">
            <a:avLst/>
          </a:prstGeom>
          <a:noFill/>
        </p:spPr>
        <p:txBody>
          <a:bodyPr wrap="none" rtlCol="0">
            <a:spAutoFit/>
          </a:bodyPr>
          <a:lstStyle/>
          <a:p>
            <a:r>
              <a:rPr lang="en-US" dirty="0" smtClean="0"/>
              <a:t>Query on</a:t>
            </a:r>
            <a:br>
              <a:rPr lang="en-US" dirty="0" smtClean="0"/>
            </a:br>
            <a:r>
              <a:rPr lang="en-US" dirty="0" smtClean="0"/>
              <a:t>Region B</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762000" y="4876800"/>
                <a:ext cx="7620000" cy="888064"/>
              </a:xfrm>
              <a:prstGeom prst="rect">
                <a:avLst/>
              </a:prstGeom>
              <a:noFill/>
            </p:spPr>
            <p:txBody>
              <a:bodyPr wrap="square" rtlCol="0">
                <a:spAutoFit/>
              </a:bodyPr>
              <a:lstStyle/>
              <a:p>
                <a14:m>
                  <m:oMath xmlns:m="http://schemas.openxmlformats.org/officeDocument/2006/math">
                    <m:sSub>
                      <m:sSubPr>
                        <m:ctrlPr>
                          <a:rPr lang="el-GR" sz="2400" i="1" smtClean="0">
                            <a:latin typeface="Cambria Math" panose="02040503050406030204" pitchFamily="18" charset="0"/>
                            <a:ea typeface="Cambria Math"/>
                          </a:rPr>
                        </m:ctrlPr>
                      </m:sSubPr>
                      <m:e>
                        <m:r>
                          <m:rPr>
                            <m:sty m:val="p"/>
                          </m:rPr>
                          <a:rPr lang="el-GR" sz="2400" i="1">
                            <a:latin typeface="Cambria Math"/>
                            <a:ea typeface="Cambria Math"/>
                          </a:rPr>
                          <m:t>Δ</m:t>
                        </m:r>
                      </m:e>
                      <m:sub>
                        <m:r>
                          <a:rPr lang="en-US" sz="2400" b="0" i="1" smtClean="0">
                            <a:latin typeface="Cambria Math"/>
                            <a:ea typeface="Cambria Math"/>
                          </a:rPr>
                          <m:t>𝑞</m:t>
                        </m:r>
                      </m:sub>
                    </m:sSub>
                    <m:d>
                      <m:dPr>
                        <m:ctrlPr>
                          <a:rPr lang="el-GR" sz="2400" i="1" smtClean="0">
                            <a:latin typeface="Cambria Math" panose="02040503050406030204" pitchFamily="18" charset="0"/>
                            <a:ea typeface="Cambria Math"/>
                          </a:rPr>
                        </m:ctrlPr>
                      </m:dPr>
                      <m:e>
                        <m:r>
                          <a:rPr lang="en-US" sz="2400" b="0" i="1" smtClean="0">
                            <a:latin typeface="Cambria Math"/>
                            <a:ea typeface="Cambria Math"/>
                          </a:rPr>
                          <m:t>𝐴</m:t>
                        </m:r>
                      </m:e>
                    </m:d>
                    <m:r>
                      <a:rPr lang="en-US" sz="2400" b="0" i="1" smtClean="0">
                        <a:latin typeface="Cambria Math"/>
                        <a:ea typeface="Cambria Math"/>
                      </a:rPr>
                      <m:t>=8</m:t>
                    </m:r>
                  </m:oMath>
                </a14:m>
                <a:r>
                  <a:rPr lang="en-US" sz="2400" dirty="0" smtClean="0"/>
                  <a:t>, which is much better than a very large number. </a:t>
                </a:r>
              </a:p>
              <a:p>
                <a14:m>
                  <m:oMath xmlns:m="http://schemas.openxmlformats.org/officeDocument/2006/math">
                    <m:sSub>
                      <m:sSubPr>
                        <m:ctrlPr>
                          <a:rPr lang="en-US" sz="2400" i="1" smtClean="0">
                            <a:latin typeface="Cambria Math" panose="02040503050406030204" pitchFamily="18" charset="0"/>
                          </a:rPr>
                        </m:ctrlPr>
                      </m:sSubPr>
                      <m:e>
                        <m:r>
                          <m:rPr>
                            <m:sty m:val="p"/>
                          </m:rPr>
                          <a:rPr lang="el-GR" sz="2400" i="1" smtClean="0">
                            <a:latin typeface="Cambria Math"/>
                            <a:ea typeface="Cambria Math"/>
                          </a:rPr>
                          <m:t>Δ</m:t>
                        </m:r>
                      </m:e>
                      <m:sub>
                        <m:r>
                          <a:rPr lang="en-US" sz="2400" b="0" i="1" smtClean="0">
                            <a:latin typeface="Cambria Math"/>
                          </a:rPr>
                          <m:t>𝑞</m:t>
                        </m:r>
                      </m:sub>
                    </m:sSub>
                    <m:d>
                      <m:dPr>
                        <m:ctrlPr>
                          <a:rPr lang="en-US" sz="2400" i="1" smtClean="0">
                            <a:latin typeface="Cambria Math" panose="02040503050406030204" pitchFamily="18" charset="0"/>
                          </a:rPr>
                        </m:ctrlPr>
                      </m:dPr>
                      <m:e>
                        <m:r>
                          <a:rPr lang="en-US" sz="2400" b="0" i="1" smtClean="0">
                            <a:latin typeface="Cambria Math"/>
                          </a:rPr>
                          <m:t>𝐵</m:t>
                        </m:r>
                      </m:e>
                    </m:d>
                    <m:r>
                      <a:rPr lang="en-US" sz="2400" b="0" i="1" smtClean="0">
                        <a:latin typeface="Cambria Math"/>
                      </a:rPr>
                      <m:t>=</m:t>
                    </m:r>
                    <m:r>
                      <a:rPr lang="en-US" sz="2400" b="0" i="1" smtClean="0">
                        <a:latin typeface="Cambria Math"/>
                      </a:rPr>
                      <m:t>𝑁</m:t>
                    </m:r>
                    <m:r>
                      <a:rPr lang="en-US" sz="2400" b="0" i="1" smtClean="0">
                        <a:latin typeface="Cambria Math"/>
                        <a:ea typeface="Cambria Math"/>
                      </a:rPr>
                      <m:t>,</m:t>
                    </m:r>
                  </m:oMath>
                </a14:m>
                <a:r>
                  <a:rPr lang="en-US" sz="2400" dirty="0" smtClean="0"/>
                  <a:t> for any </a:t>
                </a:r>
                <a14:m>
                  <m:oMath xmlns:m="http://schemas.openxmlformats.org/officeDocument/2006/math">
                    <m:r>
                      <a:rPr lang="en-US" sz="2400" b="0" i="1" smtClean="0">
                        <a:latin typeface="Cambria Math"/>
                      </a:rPr>
                      <m:t>𝑁</m:t>
                    </m:r>
                    <m:r>
                      <a:rPr lang="en-US" sz="2400" b="0" i="1" smtClean="0">
                        <a:latin typeface="Cambria Math"/>
                        <a:ea typeface="Cambria Math"/>
                      </a:rPr>
                      <m:t>≥10</m:t>
                    </m:r>
                  </m:oMath>
                </a14:m>
                <a:r>
                  <a:rPr lang="en-US" sz="2400" dirty="0" smtClean="0"/>
                  <a:t>, large or small.</a:t>
                </a:r>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762000" y="4876800"/>
                <a:ext cx="7620000" cy="888064"/>
              </a:xfrm>
              <a:prstGeom prst="rect">
                <a:avLst/>
              </a:prstGeom>
              <a:blipFill rotWithShape="1">
                <a:blip r:embed="rId4"/>
                <a:stretch>
                  <a:fillRect l="-160" t="-4795" r="-400" b="-11644"/>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DA6CE74A-5DA9-4EB4-84F0-5120225B948D}" type="slidenum">
              <a:rPr lang="en-US" smtClean="0"/>
              <a:t>18</a:t>
            </a:fld>
            <a:endParaRPr lang="en-US"/>
          </a:p>
        </p:txBody>
      </p:sp>
    </p:spTree>
    <p:extLst>
      <p:ext uri="{BB962C8B-B14F-4D97-AF65-F5344CB8AC3E}">
        <p14:creationId xmlns:p14="http://schemas.microsoft.com/office/powerpoint/2010/main" val="25883520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Extensions (see paper)</a:t>
            </a:r>
            <a:endParaRPr lang="en-US" dirty="0"/>
          </a:p>
        </p:txBody>
      </p:sp>
      <p:sp>
        <p:nvSpPr>
          <p:cNvPr id="3" name="Content Placeholder 2"/>
          <p:cNvSpPr>
            <a:spLocks noGrp="1"/>
          </p:cNvSpPr>
          <p:nvPr>
            <p:ph idx="1"/>
          </p:nvPr>
        </p:nvSpPr>
        <p:spPr/>
        <p:txBody>
          <a:bodyPr/>
          <a:lstStyle/>
          <a:p>
            <a:r>
              <a:rPr lang="en-US" dirty="0" smtClean="0"/>
              <a:t>Allow for queries on more </a:t>
            </a:r>
            <a:r>
              <a:rPr lang="en-US" dirty="0" smtClean="0"/>
              <a:t>attributes</a:t>
            </a:r>
            <a:endParaRPr lang="en-US" dirty="0" smtClean="0"/>
          </a:p>
          <a:p>
            <a:r>
              <a:rPr lang="en-US" dirty="0" smtClean="0"/>
              <a:t>Protect individuals under differential </a:t>
            </a:r>
            <a:r>
              <a:rPr lang="en-US" dirty="0" smtClean="0"/>
              <a:t>privacy</a:t>
            </a:r>
          </a:p>
          <a:p>
            <a:r>
              <a:rPr lang="en-US" dirty="0" smtClean="0"/>
              <a:t>Investigate several different noise processes</a:t>
            </a:r>
            <a:endParaRPr lang="en-US" dirty="0"/>
          </a:p>
        </p:txBody>
      </p:sp>
      <p:sp>
        <p:nvSpPr>
          <p:cNvPr id="4" name="Slide Number Placeholder 3"/>
          <p:cNvSpPr>
            <a:spLocks noGrp="1"/>
          </p:cNvSpPr>
          <p:nvPr>
            <p:ph type="sldNum" sz="quarter" idx="12"/>
          </p:nvPr>
        </p:nvSpPr>
        <p:spPr/>
        <p:txBody>
          <a:bodyPr/>
          <a:lstStyle/>
          <a:p>
            <a:fld id="{DA6CE74A-5DA9-4EB4-84F0-5120225B948D}" type="slidenum">
              <a:rPr lang="en-US" smtClean="0"/>
              <a:t>19</a:t>
            </a:fld>
            <a:endParaRPr lang="en-US"/>
          </a:p>
        </p:txBody>
      </p:sp>
    </p:spTree>
    <p:extLst>
      <p:ext uri="{BB962C8B-B14F-4D97-AF65-F5344CB8AC3E}">
        <p14:creationId xmlns:p14="http://schemas.microsoft.com/office/powerpoint/2010/main" val="8577115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 and Acknowledgments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Any opinions and conclusions expressed herein are those of the authors and do not necessarily represent the views of the U.S. Census Bureau. All results have been reviewed to ensure that no confidential</a:t>
            </a:r>
            <a:r>
              <a:rPr lang="en-US" dirty="0"/>
              <a:t> </a:t>
            </a:r>
            <a:r>
              <a:rPr lang="en-US" dirty="0" smtClean="0"/>
              <a:t>information is disclosed.</a:t>
            </a:r>
          </a:p>
          <a:p>
            <a:r>
              <a:rPr lang="en-US" dirty="0" err="1" smtClean="0"/>
              <a:t>Machanavajjhala</a:t>
            </a:r>
            <a:r>
              <a:rPr lang="en-US" dirty="0" smtClean="0"/>
              <a:t> acknowledges support from NSF grants 1253327, 1408982, and 1443014.</a:t>
            </a:r>
          </a:p>
          <a:p>
            <a:r>
              <a:rPr lang="en-US" dirty="0" err="1" smtClean="0"/>
              <a:t>Abowd</a:t>
            </a:r>
            <a:r>
              <a:rPr lang="en-US" dirty="0" smtClean="0"/>
              <a:t> acknowledges direct support from NSF grants BCS-0941226 and TC-1012593.</a:t>
            </a:r>
          </a:p>
          <a:p>
            <a:r>
              <a:rPr lang="en-US" dirty="0" err="1"/>
              <a:t>Abowd</a:t>
            </a:r>
            <a:r>
              <a:rPr lang="en-US" dirty="0"/>
              <a:t> and </a:t>
            </a:r>
            <a:r>
              <a:rPr lang="en-US" dirty="0" err="1"/>
              <a:t>Vilhuber</a:t>
            </a:r>
            <a:r>
              <a:rPr lang="en-US" dirty="0"/>
              <a:t> acknowledge support from NSF </a:t>
            </a:r>
            <a:r>
              <a:rPr lang="en-US" dirty="0" smtClean="0"/>
              <a:t>grant SES-1131848.</a:t>
            </a:r>
          </a:p>
          <a:p>
            <a:r>
              <a:rPr lang="en-US" dirty="0" smtClean="0"/>
              <a:t>This paper was written while </a:t>
            </a:r>
            <a:r>
              <a:rPr lang="en-US" dirty="0" err="1" smtClean="0"/>
              <a:t>Abowd</a:t>
            </a:r>
            <a:r>
              <a:rPr lang="en-US" dirty="0" smtClean="0"/>
              <a:t> was visiting the Center for Labor Economics at UC-Berkeley.</a:t>
            </a:r>
            <a:endParaRPr lang="en-US" dirty="0"/>
          </a:p>
        </p:txBody>
      </p:sp>
      <p:sp>
        <p:nvSpPr>
          <p:cNvPr id="4" name="Slide Number Placeholder 3"/>
          <p:cNvSpPr>
            <a:spLocks noGrp="1"/>
          </p:cNvSpPr>
          <p:nvPr>
            <p:ph type="sldNum" sz="quarter" idx="12"/>
          </p:nvPr>
        </p:nvSpPr>
        <p:spPr/>
        <p:txBody>
          <a:bodyPr/>
          <a:lstStyle/>
          <a:p>
            <a:fld id="{DA6CE74A-5DA9-4EB4-84F0-5120225B948D}" type="slidenum">
              <a:rPr lang="en-US" smtClean="0"/>
              <a:t>2</a:t>
            </a:fld>
            <a:endParaRPr lang="en-US"/>
          </a:p>
        </p:txBody>
      </p:sp>
    </p:spTree>
    <p:extLst>
      <p:ext uri="{BB962C8B-B14F-4D97-AF65-F5344CB8AC3E}">
        <p14:creationId xmlns:p14="http://schemas.microsoft.com/office/powerpoint/2010/main" val="21261051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85800" y="1142842"/>
            <a:ext cx="8077199" cy="5654039"/>
          </a:xfrm>
        </p:spPr>
      </p:pic>
      <p:cxnSp>
        <p:nvCxnSpPr>
          <p:cNvPr id="5" name="Straight Connector 4"/>
          <p:cNvCxnSpPr/>
          <p:nvPr/>
        </p:nvCxnSpPr>
        <p:spPr>
          <a:xfrm>
            <a:off x="1371600" y="4244898"/>
            <a:ext cx="6324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DA6CE74A-5DA9-4EB4-84F0-5120225B948D}" type="slidenum">
              <a:rPr lang="en-US" smtClean="0"/>
              <a:t>20</a:t>
            </a:fld>
            <a:endParaRPr lang="en-US"/>
          </a:p>
        </p:txBody>
      </p:sp>
      <p:sp>
        <p:nvSpPr>
          <p:cNvPr id="6" name="Rectangle 5"/>
          <p:cNvSpPr/>
          <p:nvPr/>
        </p:nvSpPr>
        <p:spPr>
          <a:xfrm>
            <a:off x="76200" y="6096000"/>
            <a:ext cx="1371600" cy="685800"/>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6200000">
            <a:off x="419100" y="1943100"/>
            <a:ext cx="990600" cy="304800"/>
          </a:xfrm>
          <a:prstGeom prst="rightArrow">
            <a:avLst/>
          </a:prstGeom>
          <a:solidFill>
            <a:schemeClr val="tx1">
              <a:lumMod val="50000"/>
              <a:lumOff val="5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wrap="none" rtlCol="0" anchor="ctr"/>
          <a:lstStyle/>
          <a:p>
            <a:pPr algn="ctr"/>
            <a:r>
              <a:rPr lang="en-US" sz="1100" dirty="0" smtClean="0"/>
              <a:t>Larger error</a:t>
            </a:r>
          </a:p>
        </p:txBody>
      </p:sp>
      <p:sp>
        <p:nvSpPr>
          <p:cNvPr id="11" name="Rectangle 10"/>
          <p:cNvSpPr/>
          <p:nvPr/>
        </p:nvSpPr>
        <p:spPr>
          <a:xfrm>
            <a:off x="1371517" y="1574800"/>
            <a:ext cx="2159000" cy="4842933"/>
          </a:xfrm>
          <a:prstGeom prst="rect">
            <a:avLst/>
          </a:prstGeom>
          <a:solidFill>
            <a:schemeClr val="bg1">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613400" y="1574800"/>
            <a:ext cx="2159000" cy="4842933"/>
          </a:xfrm>
          <a:prstGeom prst="rect">
            <a:avLst/>
          </a:prstGeom>
          <a:solidFill>
            <a:schemeClr val="bg1">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5706534" y="6409267"/>
            <a:ext cx="1600200" cy="304800"/>
          </a:xfrm>
          <a:prstGeom prst="rightArrow">
            <a:avLst/>
          </a:prstGeom>
          <a:solidFill>
            <a:schemeClr val="tx1">
              <a:lumMod val="50000"/>
              <a:lumOff val="5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wrap="none" rtlCol="0" anchor="ctr"/>
          <a:lstStyle/>
          <a:p>
            <a:pPr algn="ctr"/>
            <a:r>
              <a:rPr lang="en-US" sz="1100" dirty="0" smtClean="0"/>
              <a:t>Lower privacy guarantee</a:t>
            </a:r>
          </a:p>
        </p:txBody>
      </p:sp>
    </p:spTree>
    <p:extLst>
      <p:ext uri="{BB962C8B-B14F-4D97-AF65-F5344CB8AC3E}">
        <p14:creationId xmlns:p14="http://schemas.microsoft.com/office/powerpoint/2010/main" val="8548912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We propose a system that can answer marginal queries of employment count over establishment and individual attributes with error comparable to existing protections, while providing provable protection to both establishments and individuals.</a:t>
            </a:r>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smtClean="0"/>
              <a:t>Questions?</a:t>
            </a:r>
            <a:endParaRPr lang="en-US" dirty="0"/>
          </a:p>
        </p:txBody>
      </p:sp>
      <p:sp>
        <p:nvSpPr>
          <p:cNvPr id="4" name="Slide Number Placeholder 3"/>
          <p:cNvSpPr>
            <a:spLocks noGrp="1"/>
          </p:cNvSpPr>
          <p:nvPr>
            <p:ph type="sldNum" sz="quarter" idx="12"/>
          </p:nvPr>
        </p:nvSpPr>
        <p:spPr/>
        <p:txBody>
          <a:bodyPr/>
          <a:lstStyle/>
          <a:p>
            <a:fld id="{DA6CE74A-5DA9-4EB4-84F0-5120225B948D}" type="slidenum">
              <a:rPr lang="en-US" smtClean="0"/>
              <a:t>21</a:t>
            </a:fld>
            <a:endParaRPr lang="en-US"/>
          </a:p>
        </p:txBody>
      </p:sp>
    </p:spTree>
    <p:extLst>
      <p:ext uri="{BB962C8B-B14F-4D97-AF65-F5344CB8AC3E}">
        <p14:creationId xmlns:p14="http://schemas.microsoft.com/office/powerpoint/2010/main" val="32571079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Background/Motivation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Currently, the Census Bureau releases the LEHD Origin-Destination Employment Statistics (LODES).</a:t>
            </a:r>
          </a:p>
          <a:p>
            <a:r>
              <a:rPr lang="en-US" dirty="0" smtClean="0"/>
              <a:t>In protecting confidentiality of workers and firms, LODES utilizes:</a:t>
            </a:r>
          </a:p>
          <a:p>
            <a:pPr lvl="1"/>
            <a:r>
              <a:rPr lang="en-US" dirty="0" smtClean="0"/>
              <a:t>Permanent multiplicative noise distortion factors at the employer and establishment level (plus synthetic data methods for small cells) for employment counts.</a:t>
            </a:r>
          </a:p>
          <a:p>
            <a:pPr lvl="1"/>
            <a:r>
              <a:rPr lang="en-US" dirty="0" smtClean="0"/>
              <a:t>Synthetic data methods using probabilistic differential privacy for residential location.</a:t>
            </a:r>
          </a:p>
          <a:p>
            <a:r>
              <a:rPr lang="en-US" dirty="0" smtClean="0"/>
              <a:t>Research goal: Develop a formal provably private protection method based on differential privacy to replace the noise distortion factors.</a:t>
            </a:r>
            <a:endParaRPr lang="en-US" dirty="0"/>
          </a:p>
        </p:txBody>
      </p:sp>
      <p:sp>
        <p:nvSpPr>
          <p:cNvPr id="4" name="Slide Number Placeholder 3"/>
          <p:cNvSpPr>
            <a:spLocks noGrp="1"/>
          </p:cNvSpPr>
          <p:nvPr>
            <p:ph type="sldNum" sz="quarter" idx="12"/>
          </p:nvPr>
        </p:nvSpPr>
        <p:spPr/>
        <p:txBody>
          <a:bodyPr/>
          <a:lstStyle/>
          <a:p>
            <a:fld id="{4321C4C2-EEE4-48D2-AF3F-82B7EB13F1C0}" type="slidenum">
              <a:rPr lang="en-US" smtClean="0"/>
              <a:t>3</a:t>
            </a:fld>
            <a:endParaRPr lang="en-US"/>
          </a:p>
        </p:txBody>
      </p:sp>
    </p:spTree>
    <p:extLst>
      <p:ext uri="{BB962C8B-B14F-4D97-AF65-F5344CB8AC3E}">
        <p14:creationId xmlns:p14="http://schemas.microsoft.com/office/powerpoint/2010/main" val="21209450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Existing LODES Data </a:t>
            </a:r>
            <a:br>
              <a:rPr lang="en-US" dirty="0" smtClean="0"/>
            </a:br>
            <a:r>
              <a:rPr lang="en-US" dirty="0" smtClean="0"/>
              <a:t>in </a:t>
            </a:r>
            <a:r>
              <a:rPr lang="en-US" b="1" dirty="0" err="1" smtClean="0"/>
              <a:t>OnTheMap</a:t>
            </a:r>
            <a:r>
              <a:rPr lang="en-US" dirty="0" smtClean="0"/>
              <a:t> Application</a:t>
            </a:r>
            <a:endParaRPr lang="en-US" dirty="0"/>
          </a:p>
        </p:txBody>
      </p:sp>
      <p:sp>
        <p:nvSpPr>
          <p:cNvPr id="4" name="Text Placeholder 3"/>
          <p:cNvSpPr>
            <a:spLocks noGrp="1"/>
          </p:cNvSpPr>
          <p:nvPr>
            <p:ph type="body" idx="1"/>
          </p:nvPr>
        </p:nvSpPr>
        <p:spPr>
          <a:xfrm>
            <a:off x="457200" y="1722438"/>
            <a:ext cx="4040188" cy="639762"/>
          </a:xfrm>
        </p:spPr>
        <p:txBody>
          <a:bodyPr>
            <a:normAutofit fontScale="92500" lnSpcReduction="20000"/>
          </a:bodyPr>
          <a:lstStyle/>
          <a:p>
            <a:r>
              <a:rPr lang="en-US" dirty="0" smtClean="0"/>
              <a:t>Employment in Lower Manhattan</a:t>
            </a:r>
            <a:endParaRPr lang="en-US" dirty="0"/>
          </a:p>
        </p:txBody>
      </p:sp>
      <p:pic>
        <p:nvPicPr>
          <p:cNvPr id="8" name="Content Placeholder 7"/>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l="14259" t="5371" r="6753" b="15707"/>
          <a:stretch/>
        </p:blipFill>
        <p:spPr>
          <a:xfrm>
            <a:off x="313322" y="2408689"/>
            <a:ext cx="4058172" cy="3534911"/>
          </a:xfrm>
        </p:spPr>
      </p:pic>
      <p:sp>
        <p:nvSpPr>
          <p:cNvPr id="6" name="Text Placeholder 5"/>
          <p:cNvSpPr>
            <a:spLocks noGrp="1"/>
          </p:cNvSpPr>
          <p:nvPr>
            <p:ph type="body" sz="quarter" idx="3"/>
          </p:nvPr>
        </p:nvSpPr>
        <p:spPr>
          <a:xfrm>
            <a:off x="4645025" y="1722438"/>
            <a:ext cx="4041775" cy="639762"/>
          </a:xfrm>
        </p:spPr>
        <p:txBody>
          <a:bodyPr>
            <a:normAutofit fontScale="92500" lnSpcReduction="20000"/>
          </a:bodyPr>
          <a:lstStyle/>
          <a:p>
            <a:r>
              <a:rPr lang="en-US" dirty="0" smtClean="0"/>
              <a:t>Residences of Workers Employed in Lower Manhattan</a:t>
            </a:r>
            <a:endParaRPr lang="en-US" dirty="0"/>
          </a:p>
        </p:txBody>
      </p:sp>
      <p:pic>
        <p:nvPicPr>
          <p:cNvPr id="9" name="Content Placeholder 8"/>
          <p:cNvPicPr>
            <a:picLocks noGrp="1" noChangeAspect="1"/>
          </p:cNvPicPr>
          <p:nvPr>
            <p:ph sz="quarter" idx="4"/>
          </p:nvPr>
        </p:nvPicPr>
        <p:blipFill rotWithShape="1">
          <a:blip r:embed="rId4" cstate="print">
            <a:extLst>
              <a:ext uri="{28A0092B-C50C-407E-A947-70E740481C1C}">
                <a14:useLocalDpi xmlns:a14="http://schemas.microsoft.com/office/drawing/2010/main" val="0"/>
              </a:ext>
            </a:extLst>
          </a:blip>
          <a:srcRect l="6338" t="3573" r="15158" b="10531"/>
          <a:stretch/>
        </p:blipFill>
        <p:spPr>
          <a:xfrm>
            <a:off x="4800600" y="2418654"/>
            <a:ext cx="3695336" cy="3524946"/>
          </a:xfrm>
        </p:spPr>
      </p:pic>
      <p:sp>
        <p:nvSpPr>
          <p:cNvPr id="10" name="TextBox 9"/>
          <p:cNvSpPr txBox="1"/>
          <p:nvPr/>
        </p:nvSpPr>
        <p:spPr>
          <a:xfrm>
            <a:off x="3962400" y="5943600"/>
            <a:ext cx="4515403" cy="369332"/>
          </a:xfrm>
          <a:prstGeom prst="rect">
            <a:avLst/>
          </a:prstGeom>
          <a:noFill/>
        </p:spPr>
        <p:txBody>
          <a:bodyPr wrap="none" rtlCol="0">
            <a:spAutoFit/>
          </a:bodyPr>
          <a:lstStyle/>
          <a:p>
            <a:r>
              <a:rPr lang="en-US" dirty="0" smtClean="0"/>
              <a:t>Available at </a:t>
            </a:r>
            <a:r>
              <a:rPr lang="en-US" dirty="0" smtClean="0">
                <a:hlinkClick r:id="rId5"/>
              </a:rPr>
              <a:t>http://onthemap.ces.census.gov/</a:t>
            </a:r>
            <a:r>
              <a:rPr lang="en-US" dirty="0" smtClean="0"/>
              <a:t> </a:t>
            </a:r>
            <a:endParaRPr lang="en-US" dirty="0"/>
          </a:p>
        </p:txBody>
      </p:sp>
      <p:sp>
        <p:nvSpPr>
          <p:cNvPr id="3" name="Slide Number Placeholder 2"/>
          <p:cNvSpPr>
            <a:spLocks noGrp="1"/>
          </p:cNvSpPr>
          <p:nvPr>
            <p:ph type="sldNum" sz="quarter" idx="12"/>
          </p:nvPr>
        </p:nvSpPr>
        <p:spPr/>
        <p:txBody>
          <a:bodyPr/>
          <a:lstStyle/>
          <a:p>
            <a:fld id="{DA6CE74A-5DA9-4EB4-84F0-5120225B948D}" type="slidenum">
              <a:rPr lang="en-US" smtClean="0"/>
              <a:t>4</a:t>
            </a:fld>
            <a:endParaRPr lang="en-US"/>
          </a:p>
        </p:txBody>
      </p:sp>
    </p:spTree>
    <p:extLst>
      <p:ext uri="{BB962C8B-B14F-4D97-AF65-F5344CB8AC3E}">
        <p14:creationId xmlns:p14="http://schemas.microsoft.com/office/powerpoint/2010/main" val="7160257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Federal Statistical Products with Establishment Frames</a:t>
            </a:r>
            <a:endParaRPr lang="en-US" dirty="0"/>
          </a:p>
        </p:txBody>
      </p:sp>
      <p:sp>
        <p:nvSpPr>
          <p:cNvPr id="3" name="Content Placeholder 2"/>
          <p:cNvSpPr>
            <a:spLocks noGrp="1"/>
          </p:cNvSpPr>
          <p:nvPr>
            <p:ph idx="1"/>
          </p:nvPr>
        </p:nvSpPr>
        <p:spPr/>
        <p:txBody>
          <a:bodyPr>
            <a:normAutofit lnSpcReduction="10000"/>
          </a:bodyPr>
          <a:lstStyle/>
          <a:p>
            <a:r>
              <a:rPr lang="en-US" dirty="0" smtClean="0"/>
              <a:t>Census Bureau:</a:t>
            </a:r>
          </a:p>
          <a:p>
            <a:pPr lvl="1"/>
            <a:r>
              <a:rPr lang="en-US" dirty="0" smtClean="0"/>
              <a:t>Quarterly Workforce Indicators (QWI)</a:t>
            </a:r>
          </a:p>
          <a:p>
            <a:pPr lvl="1"/>
            <a:r>
              <a:rPr lang="en-US" dirty="0" smtClean="0"/>
              <a:t>County Business Patterns (CPB)</a:t>
            </a:r>
          </a:p>
          <a:p>
            <a:pPr lvl="1"/>
            <a:r>
              <a:rPr lang="en-US" dirty="0" smtClean="0"/>
              <a:t>Business Dynamics Statistics (BDS)</a:t>
            </a:r>
          </a:p>
          <a:p>
            <a:pPr lvl="1"/>
            <a:r>
              <a:rPr lang="en-US" dirty="0" smtClean="0"/>
              <a:t>Economic Censuses (EC)</a:t>
            </a:r>
          </a:p>
          <a:p>
            <a:r>
              <a:rPr lang="en-US" dirty="0" smtClean="0"/>
              <a:t>Bureau of Labor Statistics:</a:t>
            </a:r>
          </a:p>
          <a:p>
            <a:pPr lvl="1"/>
            <a:r>
              <a:rPr lang="en-US" dirty="0" smtClean="0"/>
              <a:t>Quarterly Census of Employment and Wages (CEW)</a:t>
            </a:r>
          </a:p>
          <a:p>
            <a:pPr lvl="1"/>
            <a:r>
              <a:rPr lang="en-US" dirty="0" smtClean="0"/>
              <a:t>Current Employment Statistics (CES)</a:t>
            </a:r>
            <a:endParaRPr lang="en-US" dirty="0"/>
          </a:p>
        </p:txBody>
      </p:sp>
      <p:sp>
        <p:nvSpPr>
          <p:cNvPr id="4" name="Slide Number Placeholder 3"/>
          <p:cNvSpPr>
            <a:spLocks noGrp="1"/>
          </p:cNvSpPr>
          <p:nvPr>
            <p:ph type="sldNum" sz="quarter" idx="12"/>
          </p:nvPr>
        </p:nvSpPr>
        <p:spPr/>
        <p:txBody>
          <a:bodyPr/>
          <a:lstStyle/>
          <a:p>
            <a:fld id="{4321C4C2-EEE4-48D2-AF3F-82B7EB13F1C0}" type="slidenum">
              <a:rPr lang="en-US" smtClean="0"/>
              <a:t>5</a:t>
            </a:fld>
            <a:endParaRPr lang="en-US"/>
          </a:p>
        </p:txBody>
      </p:sp>
    </p:spTree>
    <p:extLst>
      <p:ext uri="{BB962C8B-B14F-4D97-AF65-F5344CB8AC3E}">
        <p14:creationId xmlns:p14="http://schemas.microsoft.com/office/powerpoint/2010/main" val="38469341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of Establishment Data</a:t>
            </a:r>
            <a:endParaRPr lang="en-US" dirty="0"/>
          </a:p>
        </p:txBody>
      </p:sp>
      <p:sp>
        <p:nvSpPr>
          <p:cNvPr id="3" name="Content Placeholder 2"/>
          <p:cNvSpPr>
            <a:spLocks noGrp="1"/>
          </p:cNvSpPr>
          <p:nvPr>
            <p:ph idx="1"/>
          </p:nvPr>
        </p:nvSpPr>
        <p:spPr/>
        <p:txBody>
          <a:bodyPr/>
          <a:lstStyle/>
          <a:p>
            <a:r>
              <a:rPr lang="en-US" dirty="0" smtClean="0"/>
              <a:t>QWI and CBP use similar input noise distortion methods (LODES and QWI use the same input distortion method except for cells with very small employment counts)</a:t>
            </a:r>
          </a:p>
          <a:p>
            <a:r>
              <a:rPr lang="en-US" dirty="0" smtClean="0"/>
              <a:t>BDS, EC, CEW, and CES use primary/complementary suppression</a:t>
            </a:r>
          </a:p>
          <a:p>
            <a:pPr marL="0" indent="0">
              <a:buNone/>
            </a:pPr>
            <a:endParaRPr lang="en-US" dirty="0"/>
          </a:p>
        </p:txBody>
      </p:sp>
      <p:sp>
        <p:nvSpPr>
          <p:cNvPr id="4" name="Slide Number Placeholder 3"/>
          <p:cNvSpPr>
            <a:spLocks noGrp="1"/>
          </p:cNvSpPr>
          <p:nvPr>
            <p:ph type="sldNum" sz="quarter" idx="12"/>
          </p:nvPr>
        </p:nvSpPr>
        <p:spPr/>
        <p:txBody>
          <a:bodyPr/>
          <a:lstStyle/>
          <a:p>
            <a:fld id="{4321C4C2-EEE4-48D2-AF3F-82B7EB13F1C0}" type="slidenum">
              <a:rPr lang="en-US" smtClean="0"/>
              <a:t>6</a:t>
            </a:fld>
            <a:endParaRPr lang="en-US"/>
          </a:p>
        </p:txBody>
      </p:sp>
    </p:spTree>
    <p:extLst>
      <p:ext uri="{BB962C8B-B14F-4D97-AF65-F5344CB8AC3E}">
        <p14:creationId xmlns:p14="http://schemas.microsoft.com/office/powerpoint/2010/main" val="40876572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Current Methods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Neither input noise distortion nor suppression has provable confidentiality protection against an arbitrary user/attacker</a:t>
            </a:r>
          </a:p>
          <a:p>
            <a:r>
              <a:rPr lang="en-US" dirty="0" smtClean="0"/>
              <a:t>Suppression, when used each release period on tables of the same structure, can be very substantially compromised by sophisticated spatial-temporal models (see </a:t>
            </a:r>
            <a:r>
              <a:rPr lang="en-US" dirty="0" err="1" smtClean="0"/>
              <a:t>Holan</a:t>
            </a:r>
            <a:r>
              <a:rPr lang="en-US" dirty="0" smtClean="0"/>
              <a:t> et al. JASA 2010)</a:t>
            </a:r>
          </a:p>
          <a:p>
            <a:r>
              <a:rPr lang="en-US" dirty="0" smtClean="0"/>
              <a:t>Noise infusion can be substantially compromised when employment counts in a cell are small</a:t>
            </a:r>
            <a:endParaRPr lang="en-US" dirty="0"/>
          </a:p>
        </p:txBody>
      </p:sp>
      <p:sp>
        <p:nvSpPr>
          <p:cNvPr id="4" name="Slide Number Placeholder 3"/>
          <p:cNvSpPr>
            <a:spLocks noGrp="1"/>
          </p:cNvSpPr>
          <p:nvPr>
            <p:ph type="sldNum" sz="quarter" idx="12"/>
          </p:nvPr>
        </p:nvSpPr>
        <p:spPr/>
        <p:txBody>
          <a:bodyPr/>
          <a:lstStyle/>
          <a:p>
            <a:fld id="{4321C4C2-EEE4-48D2-AF3F-82B7EB13F1C0}" type="slidenum">
              <a:rPr lang="en-US" smtClean="0"/>
              <a:t>7</a:t>
            </a:fld>
            <a:endParaRPr lang="en-US"/>
          </a:p>
        </p:txBody>
      </p:sp>
    </p:spTree>
    <p:extLst>
      <p:ext uri="{BB962C8B-B14F-4D97-AF65-F5344CB8AC3E}">
        <p14:creationId xmlns:p14="http://schemas.microsoft.com/office/powerpoint/2010/main" val="28842171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New Protection System</a:t>
            </a:r>
            <a:endParaRPr lang="en-US" dirty="0"/>
          </a:p>
        </p:txBody>
      </p:sp>
      <p:sp>
        <p:nvSpPr>
          <p:cNvPr id="3" name="Content Placeholder 2"/>
          <p:cNvSpPr>
            <a:spLocks noGrp="1"/>
          </p:cNvSpPr>
          <p:nvPr>
            <p:ph idx="1"/>
          </p:nvPr>
        </p:nvSpPr>
        <p:spPr/>
        <p:txBody>
          <a:bodyPr/>
          <a:lstStyle/>
          <a:p>
            <a:r>
              <a:rPr lang="en-US" dirty="0" smtClean="0"/>
              <a:t>It should </a:t>
            </a:r>
            <a:r>
              <a:rPr lang="en-US" b="1" dirty="0" smtClean="0"/>
              <a:t>answer marginal queries </a:t>
            </a:r>
            <a:r>
              <a:rPr lang="en-US" dirty="0" smtClean="0"/>
              <a:t>(employment count) over protected characteristics (e.g. sex, age, race</a:t>
            </a:r>
            <a:r>
              <a:rPr lang="en-US" dirty="0" smtClean="0"/>
              <a:t>)</a:t>
            </a:r>
            <a:endParaRPr lang="en-US" dirty="0" smtClean="0"/>
          </a:p>
          <a:p>
            <a:r>
              <a:rPr lang="en-US" dirty="0" smtClean="0"/>
              <a:t>It should use algorithms that have </a:t>
            </a:r>
            <a:r>
              <a:rPr lang="en-US" b="1" dirty="0" smtClean="0"/>
              <a:t>provable privacy guarantees</a:t>
            </a:r>
            <a:r>
              <a:rPr lang="en-US" dirty="0" smtClean="0"/>
              <a:t> for both </a:t>
            </a:r>
            <a:r>
              <a:rPr lang="en-US" b="1" dirty="0" smtClean="0"/>
              <a:t>individuals and employer </a:t>
            </a:r>
            <a:r>
              <a:rPr lang="en-US" b="1" dirty="0" smtClean="0"/>
              <a:t>businesses</a:t>
            </a:r>
            <a:endParaRPr lang="en-US" dirty="0" smtClean="0"/>
          </a:p>
          <a:p>
            <a:r>
              <a:rPr lang="en-US" dirty="0" smtClean="0"/>
              <a:t>It should </a:t>
            </a:r>
            <a:r>
              <a:rPr lang="en-US" b="1" dirty="0" smtClean="0"/>
              <a:t>perform comparably </a:t>
            </a:r>
            <a:r>
              <a:rPr lang="en-US" dirty="0" smtClean="0"/>
              <a:t>to the existing system in terms of </a:t>
            </a:r>
            <a:r>
              <a:rPr lang="en-US" b="1" dirty="0" smtClean="0"/>
              <a:t>data </a:t>
            </a:r>
            <a:r>
              <a:rPr lang="en-US" b="1" dirty="0" smtClean="0"/>
              <a:t>quality</a:t>
            </a:r>
            <a:endParaRPr lang="en-US" dirty="0"/>
          </a:p>
        </p:txBody>
      </p:sp>
      <p:sp>
        <p:nvSpPr>
          <p:cNvPr id="4" name="Slide Number Placeholder 3"/>
          <p:cNvSpPr>
            <a:spLocks noGrp="1"/>
          </p:cNvSpPr>
          <p:nvPr>
            <p:ph type="sldNum" sz="quarter" idx="12"/>
          </p:nvPr>
        </p:nvSpPr>
        <p:spPr/>
        <p:txBody>
          <a:bodyPr/>
          <a:lstStyle/>
          <a:p>
            <a:fld id="{4321C4C2-EEE4-48D2-AF3F-82B7EB13F1C0}" type="slidenum">
              <a:rPr lang="en-US" smtClean="0"/>
              <a:t>8</a:t>
            </a:fld>
            <a:endParaRPr lang="en-US"/>
          </a:p>
        </p:txBody>
      </p:sp>
    </p:spTree>
    <p:extLst>
      <p:ext uri="{BB962C8B-B14F-4D97-AF65-F5344CB8AC3E}">
        <p14:creationId xmlns:p14="http://schemas.microsoft.com/office/powerpoint/2010/main" val="42073072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Differential Privacy (DP)</a:t>
            </a:r>
            <a:endParaRPr lang="en-US" dirty="0"/>
          </a:p>
        </p:txBody>
      </p:sp>
      <p:sp>
        <p:nvSpPr>
          <p:cNvPr id="3" name="Content Placeholder 2"/>
          <p:cNvSpPr>
            <a:spLocks noGrp="1"/>
          </p:cNvSpPr>
          <p:nvPr>
            <p:ph idx="1"/>
          </p:nvPr>
        </p:nvSpPr>
        <p:spPr/>
        <p:txBody>
          <a:bodyPr/>
          <a:lstStyle/>
          <a:p>
            <a:r>
              <a:rPr lang="en-US" dirty="0" smtClean="0"/>
              <a:t>The output of a DP algorithm should be insensitive to:</a:t>
            </a:r>
          </a:p>
          <a:p>
            <a:pPr lvl="1"/>
            <a:r>
              <a:rPr lang="en-US" dirty="0" smtClean="0"/>
              <a:t>The addition/removal of 1 individual, or</a:t>
            </a:r>
          </a:p>
          <a:p>
            <a:pPr lvl="1"/>
            <a:r>
              <a:rPr lang="en-US" dirty="0" smtClean="0"/>
              <a:t>The addition/removal of 1 establishment.</a:t>
            </a:r>
          </a:p>
          <a:p>
            <a:r>
              <a:rPr lang="en-US" dirty="0" smtClean="0"/>
              <a:t>Neighbors</a:t>
            </a:r>
          </a:p>
          <a:p>
            <a:pPr lvl="1"/>
            <a:r>
              <a:rPr lang="en-US" dirty="0" smtClean="0"/>
              <a:t>Neighboring datasets differ </a:t>
            </a:r>
            <a:br>
              <a:rPr lang="en-US" dirty="0" smtClean="0"/>
            </a:br>
            <a:r>
              <a:rPr lang="en-US" dirty="0" smtClean="0"/>
              <a:t>in 1 entry:</a:t>
            </a:r>
            <a:endParaRPr lang="en-US" dirty="0"/>
          </a:p>
        </p:txBody>
      </p:sp>
      <p:grpSp>
        <p:nvGrpSpPr>
          <p:cNvPr id="16" name="Group 15"/>
          <p:cNvGrpSpPr/>
          <p:nvPr/>
        </p:nvGrpSpPr>
        <p:grpSpPr>
          <a:xfrm>
            <a:off x="6019800" y="4491335"/>
            <a:ext cx="2133600" cy="1556951"/>
            <a:chOff x="5638800" y="3657600"/>
            <a:chExt cx="2819400" cy="2057400"/>
          </a:xfrm>
        </p:grpSpPr>
        <p:sp>
          <p:nvSpPr>
            <p:cNvPr id="5" name="Oval 4"/>
            <p:cNvSpPr/>
            <p:nvPr/>
          </p:nvSpPr>
          <p:spPr>
            <a:xfrm>
              <a:off x="5638800" y="3657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638800" y="4191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638800" y="4724400"/>
              <a:ext cx="457200" cy="457200"/>
            </a:xfrm>
            <a:prstGeom prst="ellipse">
              <a:avLst/>
            </a:prstGeom>
            <a:pattFill prst="wdUpDiag">
              <a:fgClr>
                <a:schemeClr val="accent2"/>
              </a:fgClr>
              <a:bgClr>
                <a:schemeClr val="bg1"/>
              </a:bgClr>
            </a:patt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Oval 7"/>
            <p:cNvSpPr/>
            <p:nvPr/>
          </p:nvSpPr>
          <p:spPr>
            <a:xfrm>
              <a:off x="5638800" y="5257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8001000" y="3657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001000" y="4191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001000" y="5257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6705600" y="4495800"/>
              <a:ext cx="685800" cy="3048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3" name="TextBox 12"/>
              <p:cNvSpPr txBox="1"/>
              <p:nvPr/>
            </p:nvSpPr>
            <p:spPr>
              <a:xfrm>
                <a:off x="6163382" y="6091535"/>
                <a:ext cx="18376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𝐷</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𝐷</m:t>
                              </m:r>
                            </m:e>
                            <m:sub>
                              <m:r>
                                <a:rPr lang="en-US" sz="2400" i="1">
                                  <a:latin typeface="Cambria Math"/>
                                </a:rPr>
                                <m:t>2</m:t>
                              </m:r>
                            </m:sub>
                          </m:sSub>
                        </m:e>
                      </m:d>
                      <m:r>
                        <a:rPr lang="en-US" sz="2400" b="0" i="1" smtClean="0">
                          <a:latin typeface="Cambria Math"/>
                        </a:rPr>
                        <m:t>=1</m:t>
                      </m:r>
                    </m:oMath>
                  </m:oMathPara>
                </a14:m>
                <a:endParaRPr lang="en-US"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6163382" y="6091535"/>
                <a:ext cx="1837618" cy="461665"/>
              </a:xfrm>
              <a:prstGeom prst="rect">
                <a:avLst/>
              </a:prstGeom>
              <a:blipFill rotWithShape="1">
                <a:blip r:embed="rId3"/>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5943600" y="4034135"/>
                <a:ext cx="58426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a:rPr>
                            <m:t>𝐷</m:t>
                          </m:r>
                        </m:e>
                        <m:sub>
                          <m:r>
                            <a:rPr lang="en-US" sz="2400" b="0" i="1" smtClean="0">
                              <a:latin typeface="Cambria Math"/>
                            </a:rPr>
                            <m:t>1</m:t>
                          </m:r>
                        </m:sub>
                      </m:sSub>
                    </m:oMath>
                  </m:oMathPara>
                </a14:m>
                <a:endParaRPr lang="en-US"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5943600" y="4034135"/>
                <a:ext cx="584263" cy="461665"/>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7696200" y="4034135"/>
                <a:ext cx="59137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a:rPr>
                            <m:t>𝐷</m:t>
                          </m:r>
                        </m:e>
                        <m:sub>
                          <m:r>
                            <a:rPr lang="en-US" sz="2400" b="0" i="1" smtClean="0">
                              <a:latin typeface="Cambria Math"/>
                            </a:rPr>
                            <m:t>2</m:t>
                          </m:r>
                        </m:sub>
                      </m:sSub>
                    </m:oMath>
                  </m:oMathPara>
                </a14:m>
                <a:endParaRPr lang="en-US" sz="2400" dirty="0"/>
              </a:p>
            </p:txBody>
          </p:sp>
        </mc:Choice>
        <mc:Fallback xmlns="">
          <p:sp>
            <p:nvSpPr>
              <p:cNvPr id="15" name="TextBox 14"/>
              <p:cNvSpPr txBox="1">
                <a:spLocks noRot="1" noChangeAspect="1" noMove="1" noResize="1" noEditPoints="1" noAdjustHandles="1" noChangeArrowheads="1" noChangeShapeType="1" noTextEdit="1"/>
              </p:cNvSpPr>
              <p:nvPr/>
            </p:nvSpPr>
            <p:spPr>
              <a:xfrm>
                <a:off x="7696200" y="4034135"/>
                <a:ext cx="591379" cy="461665"/>
              </a:xfrm>
              <a:prstGeom prst="rect">
                <a:avLst/>
              </a:prstGeom>
              <a:blipFill rotWithShape="1">
                <a:blip r:embed="rId5"/>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321C4C2-EEE4-48D2-AF3F-82B7EB13F1C0}" type="slidenum">
              <a:rPr lang="en-US" smtClean="0"/>
              <a:t>9</a:t>
            </a:fld>
            <a:endParaRPr lang="en-US"/>
          </a:p>
        </p:txBody>
      </p:sp>
    </p:spTree>
    <p:extLst>
      <p:ext uri="{BB962C8B-B14F-4D97-AF65-F5344CB8AC3E}">
        <p14:creationId xmlns:p14="http://schemas.microsoft.com/office/powerpoint/2010/main" val="3131157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521</TotalTime>
  <Words>2512</Words>
  <Application>Microsoft Office PowerPoint</Application>
  <PresentationFormat>On-screen Show (4:3)</PresentationFormat>
  <Paragraphs>272</Paragraphs>
  <Slides>21</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Cambria Math</vt:lpstr>
      <vt:lpstr>Courier New</vt:lpstr>
      <vt:lpstr>Office Theme</vt:lpstr>
      <vt:lpstr>Formal Privacy Protection for Data Products Combining Individual and Employer Frames</vt:lpstr>
      <vt:lpstr>Disclaimer and Acknowledgments</vt:lpstr>
      <vt:lpstr>Background/Motivation</vt:lpstr>
      <vt:lpstr>Existing LODES Data  in OnTheMap Application</vt:lpstr>
      <vt:lpstr>Other Federal Statistical Products with Establishment Frames</vt:lpstr>
      <vt:lpstr>Protection of Establishment Data</vt:lpstr>
      <vt:lpstr>Limitations of Current Methods</vt:lpstr>
      <vt:lpstr>Goals of New Protection System</vt:lpstr>
      <vt:lpstr>Differential Privacy (DP)</vt:lpstr>
      <vt:lpstr>ϵ-Differential Privacy</vt:lpstr>
      <vt:lpstr>Sensitivity</vt:lpstr>
      <vt:lpstr>Laplace Mechanism</vt:lpstr>
      <vt:lpstr>Measuring Data Quality</vt:lpstr>
      <vt:lpstr>Example</vt:lpstr>
      <vt:lpstr>Problem and Solution</vt:lpstr>
      <vt:lpstr>Refining the Neighbors Definition</vt:lpstr>
      <vt:lpstr>Local vs. Global Sensitivity</vt:lpstr>
      <vt:lpstr>Example (Local Sensitivity)</vt:lpstr>
      <vt:lpstr>Extensions (see paper)</vt:lpstr>
      <vt:lpstr>Experiments</vt:lpstr>
      <vt:lpstr>Summary</vt:lpstr>
    </vt:vector>
  </TitlesOfParts>
  <Company>U.S. Department of Commerce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Graham</dc:creator>
  <cp:lastModifiedBy>John Abowd</cp:lastModifiedBy>
  <cp:revision>35</cp:revision>
  <cp:lastPrinted>2015-12-01T16:40:59Z</cp:lastPrinted>
  <dcterms:created xsi:type="dcterms:W3CDTF">2015-11-30T18:20:26Z</dcterms:created>
  <dcterms:modified xsi:type="dcterms:W3CDTF">2015-12-14T12:09:45Z</dcterms:modified>
</cp:coreProperties>
</file>