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98" r:id="rId3"/>
  </p:sldMasterIdLst>
  <p:notesMasterIdLst>
    <p:notesMasterId r:id="rId16"/>
  </p:notesMasterIdLst>
  <p:sldIdLst>
    <p:sldId id="256" r:id="rId4"/>
    <p:sldId id="2147377095" r:id="rId5"/>
    <p:sldId id="2147377096" r:id="rId6"/>
    <p:sldId id="2146847126" r:id="rId7"/>
    <p:sldId id="2146847115" r:id="rId8"/>
    <p:sldId id="2146847135" r:id="rId9"/>
    <p:sldId id="2147377099" r:id="rId10"/>
    <p:sldId id="2147377098" r:id="rId11"/>
    <p:sldId id="261" r:id="rId12"/>
    <p:sldId id="2147377101" r:id="rId13"/>
    <p:sldId id="2147377102" r:id="rId14"/>
    <p:sldId id="21473771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2155B-7F18-498C-9BFA-FBEF28EA456D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D2735-7906-4EBC-BF62-CF4D695244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1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Process Automation Manager Open Edition </a:t>
            </a:r>
            <a:r>
              <a:rPr lang="en-US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Decision Manager Open Edition </a:t>
            </a:r>
            <a:r>
              <a:rPr lang="en-US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fully open-source application development platforms that help </a:t>
            </a:r>
            <a:r>
              <a:rPr lang="en-US" spc="10" dirty="0">
                <a:solidFill>
                  <a:srgbClr val="000000"/>
                </a:solidFill>
              </a:rPr>
              <a:t>clients</a:t>
            </a:r>
            <a:r>
              <a:rPr lang="en-US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highly-customized and scalable cloud-native business automation applications. Clients use Process Automation Manager to model and automate their business processes, including decision automation. </a:t>
            </a:r>
            <a:r>
              <a:rPr lang="en-US" spc="10" dirty="0">
                <a:solidFill>
                  <a:srgbClr val="000000"/>
                </a:solidFill>
              </a:rPr>
              <a:t>They use</a:t>
            </a:r>
            <a:r>
              <a:rPr lang="en-US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Decision Manager to focus on decision modeling and automation. Both allow for the rapid development and maintenance of intelligent business automation applications and processes.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7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Process Automation Manager Open Edition </a:t>
            </a:r>
            <a:r>
              <a:rPr lang="en-US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Decision Manager Open Edition </a:t>
            </a:r>
            <a:r>
              <a:rPr lang="en-US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fully open-source application development platforms that help </a:t>
            </a:r>
            <a:r>
              <a:rPr lang="en-US" spc="10" dirty="0">
                <a:solidFill>
                  <a:srgbClr val="000000"/>
                </a:solidFill>
              </a:rPr>
              <a:t>clients</a:t>
            </a:r>
            <a:r>
              <a:rPr lang="en-US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highly-customized and scalable cloud-native business automation applications. Clients use Process Automation Manager to model and automate their business processes, including decision automation. </a:t>
            </a:r>
            <a:r>
              <a:rPr lang="en-US" spc="10" dirty="0">
                <a:solidFill>
                  <a:srgbClr val="000000"/>
                </a:solidFill>
              </a:rPr>
              <a:t>They use</a:t>
            </a:r>
            <a:r>
              <a:rPr lang="en-US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Decision Manager to focus on decision modeling and automation. Both allow for the rapid development and maintenance of intelligent business automation applications and processes.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4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Robot Process Automation (RPA) is used to automate tasks that are traditionally performed by people, by mimicking the steps that a person would take when performing activities on their desktop computer.</a:t>
            </a:r>
          </a:p>
          <a:p>
            <a:endParaRPr lang="en-US" dirty="0"/>
          </a:p>
          <a:p>
            <a:r>
              <a:rPr lang="en-US" dirty="0"/>
              <a:t>For example, a software robot (or bot) can be created to gather data from multiple systems, collate the data within a spreadsheet, perform some calculations, and enter the data into another system by using the application user interfaces in exactly the same way a person would do it. Bots can also use traditional techniques to integrate with systems, like SQL to query a database or JSON/HTTP to call a REST service.</a:t>
            </a:r>
          </a:p>
          <a:p>
            <a:endParaRPr lang="en-US" dirty="0"/>
          </a:p>
          <a:p>
            <a:r>
              <a:rPr lang="en-US" dirty="0"/>
              <a:t>Other examples include:</a:t>
            </a:r>
          </a:p>
          <a:p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Use Microsoft Windows OS - </a:t>
            </a:r>
            <a:r>
              <a:rPr lang="en-US" dirty="0"/>
              <a:t>Use file system, clipboard, taskbar, services, open and close applications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 desktop applications - Work with web apps, Windows apps, Microsoft Office suite, SAP, Java apps, remote desktop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Interact with systems - Access mainframes, call APIs, update and query databases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Communicate - </a:t>
            </a:r>
            <a:r>
              <a:rPr lang="en-US" dirty="0"/>
              <a:t>Send and read emails and SMS messages, chat using text and voice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Read documents - </a:t>
            </a:r>
            <a:r>
              <a:rPr lang="en-US" dirty="0"/>
              <a:t>Extract structured data from unstructured content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Apply intelligence - Understand information, make decisions, apply knowledge, learn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Create documents - </a:t>
            </a:r>
            <a:r>
              <a:rPr lang="en-US" dirty="0"/>
              <a:t>PDF Reports, </a:t>
            </a:r>
            <a:r>
              <a:rPr lang="en-US" noProof="0" dirty="0"/>
              <a:t>MS Excel, MS Word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Process Data - Encrypt, analyze, perform calculations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Process Files - </a:t>
            </a:r>
            <a:r>
              <a:rPr lang="en-US" dirty="0"/>
              <a:t>Create, upload/download, transfer</a:t>
            </a:r>
          </a:p>
          <a:p>
            <a:pPr lvl="0"/>
            <a:endParaRPr lang="en-US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Image Placeholder 9">
            <a:extLst>
              <a:ext uri="{FF2B5EF4-FFF2-40B4-BE49-F238E27FC236}">
                <a16:creationId xmlns:a16="http://schemas.microsoft.com/office/drawing/2014/main" id="{C0CC4A0D-B92F-47E6-97AE-10D01D35A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327400" cy="1871663"/>
          </a:xfrm>
        </p:spPr>
      </p:sp>
    </p:spTree>
    <p:extLst>
      <p:ext uri="{BB962C8B-B14F-4D97-AF65-F5344CB8AC3E}">
        <p14:creationId xmlns:p14="http://schemas.microsoft.com/office/powerpoint/2010/main" val="368504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1F79-FD6C-4629-B57A-F183EE78A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8475C-40C1-4FA3-95EB-60C86F030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8D5A-846F-4582-89B9-41BD409A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361A-837C-4C80-89B1-E8830132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0D99-84EC-4799-B7A0-19B7A1B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41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1339-3451-47BF-8F33-5E3957F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47320-093D-4307-ABFE-CE8BEC0F7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51CC-BFC8-4AED-A036-549AC1C1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9320-D978-4349-B6A9-7760E6AD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60A1-790B-4A3C-BC76-4AE07556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0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DAD00-627A-467F-BAD1-18C7E6568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0D1D-A847-4AC6-8B73-8D3DA9F3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B2CB2-0853-4503-990B-02D9F6E1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C41D7-A1D1-4321-AB05-4514AC7A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94CF-54FF-454A-93D2-4742D5B4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73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92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820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77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45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078980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942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50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83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10E1-A0DA-4F56-BBE1-A006CC78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A959-B11E-4968-96BC-6C4848DC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14E7-6FEF-497E-AF8F-B4F3B410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EFF7-6B4F-49B2-ACB9-CC04DB37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9F673-A32A-401B-B082-D412263F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81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38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2897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392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75085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8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7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830792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719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868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5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CD0C-8F53-4672-BD65-9891CADE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4C75-5680-4B36-9F98-7F8A99EF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5AD1-B36A-40D6-9F62-149F8F38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4F06-76CC-4B00-B6EF-F36B6EC7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22D8D-90B6-4970-B4B4-A7135E7F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289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rgbClr val="161616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445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78A9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664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rgbClr val="FFFFFF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407105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rgbClr val="FFF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3872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F62FE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043C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02D9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0284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27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83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79501"/>
            <a:ext cx="2450592" cy="4336288"/>
          </a:xfrm>
        </p:spPr>
        <p:txBody>
          <a:bodyPr/>
          <a:lstStyle>
            <a:lvl1pPr>
              <a:spcBef>
                <a:spcPts val="400"/>
              </a:spcBef>
              <a:defRPr sz="1867"/>
            </a:lvl1pPr>
            <a:lvl2pPr>
              <a:spcBef>
                <a:spcPts val="0"/>
              </a:spcBef>
              <a:defRPr sz="1867"/>
            </a:lvl2pPr>
            <a:lvl3pPr>
              <a:spcBef>
                <a:spcPts val="0"/>
              </a:spcBef>
              <a:defRPr sz="1867"/>
            </a:lvl3pPr>
            <a:lvl4pPr>
              <a:spcBef>
                <a:spcPts val="0"/>
              </a:spcBef>
              <a:defRPr sz="1867"/>
            </a:lvl4pPr>
            <a:lvl5pPr>
              <a:spcBef>
                <a:spcPts val="0"/>
              </a:spcBef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438781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83512"/>
            <a:ext cx="2450592" cy="4336288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7" indent="-23164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95" indent="-23164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90" indent="-23164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20" indent="-23164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14799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6891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038-A032-4406-9757-6F2AB1CA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EA50-1D7D-46AB-9256-9875183FB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49135-1DF4-43FB-BFFF-1F1D2D685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1AF2-D563-4D52-941B-AB89A66F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AE5D9-6017-45B6-9EF9-D5F523F2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30DFD-7144-4F75-A49F-FA7F4A6D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981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743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323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651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76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bar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CE9B16-7CF7-D545-AB1B-5F8EBB7FC783}"/>
              </a:ext>
            </a:extLst>
          </p:cNvPr>
          <p:cNvSpPr/>
          <p:nvPr userDrawn="1"/>
        </p:nvSpPr>
        <p:spPr bwMode="auto">
          <a:xfrm>
            <a:off x="0" y="1366360"/>
            <a:ext cx="12192000" cy="5491640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13" tIns="23913" rIns="23913" bIns="2391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713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29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75A0B0-014F-7147-90EE-18E4C656E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37409" y="317207"/>
            <a:ext cx="3657600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A71A94-43D4-8E48-91DC-4052240399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351200" y="317207"/>
            <a:ext cx="3657600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4249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op bar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CE9B16-7CF7-D545-AB1B-5F8EBB7FC783}"/>
              </a:ext>
            </a:extLst>
          </p:cNvPr>
          <p:cNvSpPr/>
          <p:nvPr userDrawn="1"/>
        </p:nvSpPr>
        <p:spPr bwMode="auto">
          <a:xfrm>
            <a:off x="0" y="1366360"/>
            <a:ext cx="12192000" cy="5491640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9" tIns="23979" rIns="23979" bIns="2397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5" y="1051551"/>
            <a:ext cx="3565524" cy="2384899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3" cy="631475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1603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5" y="549277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4" y="2677307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9" cy="3448559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3" y="3324734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3" cy="631475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3908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2"/>
            <a:ext cx="4500563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2029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30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4"/>
            <a:ext cx="9000000" cy="6857999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5437187" cy="2986235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5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1DF7-DE4C-4B4D-962F-962743F4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D133A-F432-4082-8FBC-A4B979A44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413DB-F349-4103-B3B7-EDEB320C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19C8E-E0CB-497A-AC10-A79C268AF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D60BE-7BB7-42BE-9AF1-CF68795C6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F1DCE-2FFC-481A-BB19-293F55B2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74C7-7715-4976-A157-1B2BC988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4B5E8-C56F-4C1E-8C4C-34AB67CD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6857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2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26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26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48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9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35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1"/>
            <a:ext cx="11090275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49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1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7" y="4143453"/>
            <a:ext cx="734257" cy="760507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9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10" y="656634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71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30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1" y="548641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6" y="4518947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351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4" y="4232950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2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5" y="4232950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4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7" y="4232950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6" y="4238814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32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3" y="5827879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7" cy="535355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1"/>
            <a:ext cx="5429115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5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594" lvl="0" indent="-228594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5" y="2427371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96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3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351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9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1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3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5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5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5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594" lvl="0" indent="-228594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1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5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594" lvl="0" indent="-228594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60" y="2427371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2"/>
            <a:ext cx="4500563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22103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5437187" cy="2986235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3827611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401"/>
            <a:ext cx="1404699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1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3" cy="631475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9944162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2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50" y="3536951"/>
            <a:ext cx="8281989" cy="25558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9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3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3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3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351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9662941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5" y="5528199"/>
            <a:ext cx="631475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097175"/>
            <a:ext cx="5435600" cy="399565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9" y="2097175"/>
            <a:ext cx="5435600" cy="399565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CBFB-D36E-46F2-9ABC-B030CB90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B877F-4382-42DA-8D05-9C767058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14A17-3983-4D0A-9201-35E2AB4E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EDAB5-02B2-4381-8077-90B32BD3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814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0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2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3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4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2E5AB-CCD0-4F45-BA0C-44C4B9D6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6D5B2-E054-412B-ACCC-2CE7E84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7DBBB-8F37-4D44-A8F1-5EA3228C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36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7959-40B7-4E60-9CC6-A522093C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AA7D-30BD-47D6-B186-8C94C571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9296A-833E-448D-A576-85797645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F7C25-0E13-4446-B603-4D85A918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F98A0-64AB-4137-A627-C030B9C7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5A90-93EF-4506-88B9-4AF2F5F2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41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8D1A-363D-4E37-8403-F9491E51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69F04-D09A-47B2-AC0B-EF080088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52E0E-AFC4-4BBF-8A16-89388D5F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13B1-A1C4-40E6-9677-9C6D27F7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DDB2-A9BF-4E79-A19F-1B92590A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543F-0D81-4497-87E6-2CF2F05C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5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86C06-3D3D-4C49-89A0-9454E414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9446A-82AE-49FD-AD1C-7E0F7FEDD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21ED-567B-4F8B-A79A-4B3F6A2A8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FACC-574A-41DD-ACBD-E66D657D283B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B189-9B2A-45D1-8220-023574A11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B89B-1397-40F4-A9A7-4D2558E7E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4E1C0-AF69-4F5F-BC88-311019F748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94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0321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715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 b="0" i="0" baseline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50801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3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49" y="6507212"/>
            <a:ext cx="637921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account/reg/ca-en/signup?formid=urx-4659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ncrowther@uk.ibm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36792-folders-file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1.xml"/><Relationship Id="rId6" Type="http://schemas.openxmlformats.org/officeDocument/2006/relationships/hyperlink" Target="https://www.freepngimg.com/png/64770-computer-email-icons-free-hd-image" TargetMode="External"/><Relationship Id="rId5" Type="http://schemas.openxmlformats.org/officeDocument/2006/relationships/image" Target="../media/image43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s://www.freepngimg.com/png/64770-computer-email-icons-free-hd-image" TargetMode="Externa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4DF8-D181-40C8-A734-237655971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" y="839730"/>
            <a:ext cx="9144000" cy="2387600"/>
          </a:xfrm>
        </p:spPr>
        <p:txBody>
          <a:bodyPr anchor="t">
            <a:normAutofit/>
          </a:bodyPr>
          <a:lstStyle/>
          <a:p>
            <a:pPr algn="l"/>
            <a:r>
              <a:rPr lang="en-CA" dirty="0">
                <a:solidFill>
                  <a:schemeClr val="bg2"/>
                </a:solidFill>
                <a:latin typeface="IBM Plex Sans" panose="020B0503050203000203" pitchFamily="34" charset="0"/>
              </a:rPr>
              <a:t>Automation Recipes:</a:t>
            </a:r>
            <a:br>
              <a:rPr lang="en-CA" dirty="0">
                <a:solidFill>
                  <a:schemeClr val="bg2"/>
                </a:solidFill>
                <a:latin typeface="IBM Plex Sans" panose="020B0503050203000203" pitchFamily="34" charset="0"/>
              </a:rPr>
            </a:br>
            <a:r>
              <a:rPr lang="en-CA" sz="5300" dirty="0">
                <a:solidFill>
                  <a:schemeClr val="bg2"/>
                </a:solidFill>
                <a:latin typeface="IBM Plex Sans" panose="020B0503050203000203" pitchFamily="34" charset="0"/>
              </a:rPr>
              <a:t>DM with RPA</a:t>
            </a:r>
            <a:endParaRPr lang="en-CA" sz="3200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EC98F-2C26-47BD-989D-626774358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1" y="2755717"/>
            <a:ext cx="7733010" cy="2689166"/>
          </a:xfrm>
        </p:spPr>
        <p:txBody>
          <a:bodyPr/>
          <a:lstStyle/>
          <a:p>
            <a:pPr algn="l"/>
            <a:endParaRPr lang="en-CA" sz="2000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l"/>
            <a:r>
              <a:rPr lang="en-CA" dirty="0">
                <a:solidFill>
                  <a:schemeClr val="bg2"/>
                </a:solidFill>
                <a:latin typeface="IBM Plex Sans" panose="020B0503050203000203" pitchFamily="34" charset="0"/>
              </a:rPr>
              <a:t>Nigel T. Crowther</a:t>
            </a:r>
          </a:p>
          <a:p>
            <a:pPr algn="l"/>
            <a:r>
              <a:rPr lang="en-CA" sz="1600" dirty="0">
                <a:solidFill>
                  <a:schemeClr val="bg2"/>
                </a:solidFill>
                <a:latin typeface="IBM Plex Sans" panose="020B0503050203000203" pitchFamily="34" charset="0"/>
              </a:rPr>
              <a:t>Automation Tech Sales EMEA</a:t>
            </a:r>
            <a:endParaRPr lang="en-CA" sz="1600" dirty="0">
              <a:solidFill>
                <a:srgbClr val="FF0000"/>
              </a:solidFill>
              <a:latin typeface="IBM Plex Sans" panose="020B0503050203000203" pitchFamily="34" charset="0"/>
            </a:endParaRPr>
          </a:p>
          <a:p>
            <a:pPr algn="l"/>
            <a:r>
              <a:rPr lang="en-CA" sz="1600" dirty="0">
                <a:solidFill>
                  <a:schemeClr val="bg2"/>
                </a:solidFill>
                <a:latin typeface="IBM Plex Sans" panose="020B0503050203000203" pitchFamily="34" charset="0"/>
              </a:rPr>
              <a:t>IBM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1B85A-7F29-4449-B614-860D989EF2A4}"/>
              </a:ext>
            </a:extLst>
          </p:cNvPr>
          <p:cNvSpPr txBox="1"/>
          <p:nvPr/>
        </p:nvSpPr>
        <p:spPr>
          <a:xfrm>
            <a:off x="9160625" y="4622762"/>
            <a:ext cx="30313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/>
                </a:solidFill>
                <a:latin typeface="IBM Plex Sans" panose="020B0503050203000203" pitchFamily="34" charset="0"/>
              </a:rPr>
              <a:t>IBM Robotic Process Automation</a:t>
            </a:r>
          </a:p>
          <a:p>
            <a:endParaRPr lang="en-CA" sz="2400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endParaRPr lang="en-CA" sz="2000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r>
              <a:rPr lang="en-CA" sz="1400" dirty="0">
                <a:solidFill>
                  <a:schemeClr val="bg2"/>
                </a:solidFill>
                <a:latin typeface="IBM Plex Sans" panose="020B0503050203000203" pitchFamily="34" charset="0"/>
              </a:rPr>
              <a:t>Try it now: </a:t>
            </a:r>
            <a:r>
              <a:rPr lang="en-CA" sz="1200" dirty="0">
                <a:solidFill>
                  <a:schemeClr val="bg2"/>
                </a:solidFill>
                <a:latin typeface="IBM Plex Sans" panose="020B0503050203000203" pitchFamily="34" charset="0"/>
                <a:hlinkClick r:id="rId3"/>
              </a:rPr>
              <a:t>https://www.ibm.com/account/reg/ca-en/signup?formid=urx-46597</a:t>
            </a:r>
            <a:endParaRPr lang="en-CA" sz="1200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endParaRPr lang="en-CA" sz="1200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6A51C-E462-4036-899E-1ECE7CA6EC5F}"/>
              </a:ext>
            </a:extLst>
          </p:cNvPr>
          <p:cNvSpPr txBox="1"/>
          <p:nvPr/>
        </p:nvSpPr>
        <p:spPr>
          <a:xfrm>
            <a:off x="472440" y="4253430"/>
            <a:ext cx="6178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ncrowther@uk.ibm.com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2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06F84B-1EDE-4BB4-8935-5AD67BF8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70" y="878354"/>
            <a:ext cx="2812051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The OCR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sz="2000" dirty="0"/>
              <a:t>The bot OCRs the invoices identified by DM and writes the result to an XML file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9E2B2B-6F41-4B64-B241-062C42A2A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50"/>
          <a:stretch/>
        </p:blipFill>
        <p:spPr>
          <a:xfrm>
            <a:off x="4815095" y="444001"/>
            <a:ext cx="7138418" cy="596999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B2C44-F182-49C2-9677-22EAEAA3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08" y="578901"/>
            <a:ext cx="1133475" cy="107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719C8A-22F0-483C-851C-F1B99AD34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01" y="3948372"/>
            <a:ext cx="6804612" cy="234524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442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06F84B-1EDE-4BB4-8935-5AD67BF8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70" y="878354"/>
            <a:ext cx="2812051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The XML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sz="2000" dirty="0"/>
              <a:t>The bot writes the result to an XML file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365F70-A1D8-478D-BAAA-0933409C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984" y="1436914"/>
            <a:ext cx="6906503" cy="348677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16B476-FACF-4E50-B1E6-62E46DFA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4" y="562886"/>
            <a:ext cx="1133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D5CC-538D-4B5E-A453-BA8F1C37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377" y="4768777"/>
            <a:ext cx="4087306" cy="1040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Git Repo: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6E7A8-6EDD-4684-85D9-DBBB0B44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17F72-0544-4B61-A6EB-D4C5AA344CBE}"/>
              </a:ext>
            </a:extLst>
          </p:cNvPr>
          <p:cNvSpPr txBox="1"/>
          <p:nvPr/>
        </p:nvSpPr>
        <p:spPr>
          <a:xfrm>
            <a:off x="5991182" y="584271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https://github.com/ncrowther/InvoiceApproval</a:t>
            </a:r>
          </a:p>
        </p:txBody>
      </p:sp>
    </p:spTree>
    <p:extLst>
      <p:ext uri="{BB962C8B-B14F-4D97-AF65-F5344CB8AC3E}">
        <p14:creationId xmlns:p14="http://schemas.microsoft.com/office/powerpoint/2010/main" val="909329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74A8-3FCC-F9B6-4AF3-8A21213E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728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IBM Decision Manager Open Edition and IBM RPA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12AB6-EB21-641D-4BB3-21BEDADBB8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1575" y="1719746"/>
            <a:ext cx="2114924" cy="4336288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RPA is bundled FREE with DM and PAM</a:t>
            </a:r>
          </a:p>
          <a:p>
            <a:r>
              <a:rPr lang="en-US" sz="2000" dirty="0">
                <a:latin typeface="Arial" panose="020B0604020202020204" pitchFamily="34" charset="0"/>
              </a:rPr>
              <a:t>Limited to one unattended bot.</a:t>
            </a:r>
          </a:p>
          <a:p>
            <a:r>
              <a:rPr lang="en-US" sz="2000" dirty="0">
                <a:latin typeface="Arial" panose="020B0604020202020204" pitchFamily="34" charset="0"/>
              </a:rPr>
              <a:t>This is enough in many cases!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6F72A1-5142-4A1D-9A83-D60BE517ECA6}"/>
              </a:ext>
            </a:extLst>
          </p:cNvPr>
          <p:cNvGrpSpPr/>
          <p:nvPr/>
        </p:nvGrpSpPr>
        <p:grpSpPr>
          <a:xfrm>
            <a:off x="7622662" y="1530773"/>
            <a:ext cx="4264448" cy="4336289"/>
            <a:chOff x="5726208" y="1148080"/>
            <a:chExt cx="3198336" cy="33477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4CC398-815F-23FA-36AE-FBC57B223A6C}"/>
                </a:ext>
              </a:extLst>
            </p:cNvPr>
            <p:cNvSpPr/>
            <p:nvPr/>
          </p:nvSpPr>
          <p:spPr bwMode="auto">
            <a:xfrm>
              <a:off x="5726208" y="1148080"/>
              <a:ext cx="3198336" cy="33477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8000" tIns="48000" rIns="48000" bIns="4800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F8E5D5-C57A-E666-8D73-03C0D8989EDF}"/>
                </a:ext>
              </a:extLst>
            </p:cNvPr>
            <p:cNvGrpSpPr/>
            <p:nvPr/>
          </p:nvGrpSpPr>
          <p:grpSpPr>
            <a:xfrm>
              <a:off x="5862185" y="1769334"/>
              <a:ext cx="2926381" cy="2068518"/>
              <a:chOff x="2693572" y="1441955"/>
              <a:chExt cx="2926381" cy="206851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AF3615-1E32-2B9F-2B0E-D37905C3FAAA}"/>
                  </a:ext>
                </a:extLst>
              </p:cNvPr>
              <p:cNvSpPr/>
              <p:nvPr/>
            </p:nvSpPr>
            <p:spPr bwMode="auto">
              <a:xfrm>
                <a:off x="2693572" y="2220982"/>
                <a:ext cx="2926381" cy="120414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48000" tIns="97536" rIns="48000" bIns="48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553">
                  <a:defRPr/>
                </a:pPr>
                <a:r>
                  <a:rPr lang="en-US" sz="2133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IBM Decision Manager</a:t>
                </a:r>
              </a:p>
              <a:p>
                <a:pPr algn="ctr" defTabSz="914553">
                  <a:defRPr/>
                </a:pPr>
                <a:r>
                  <a:rPr lang="en-US" sz="2133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Open Edition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A9D488-B216-57D8-F18C-382FCBC92444}"/>
                  </a:ext>
                </a:extLst>
              </p:cNvPr>
              <p:cNvSpPr/>
              <p:nvPr/>
            </p:nvSpPr>
            <p:spPr bwMode="auto">
              <a:xfrm>
                <a:off x="2782921" y="2798960"/>
                <a:ext cx="2714405" cy="711513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48000" tIns="48000" rIns="48000" bIns="4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621">
                  <a:defRPr/>
                </a:pPr>
                <a:r>
                  <a:rPr lang="en-US" sz="1867" i="1" dirty="0">
                    <a:solidFill>
                      <a:srgbClr val="002D9C"/>
                    </a:solidFill>
                    <a:latin typeface="Arial" panose="020B0604020202020204" pitchFamily="34" charset="0"/>
                    <a:ea typeface="IBM Plex Sans" charset="0"/>
                    <a:cs typeface="Arial" panose="020B0604020202020204" pitchFamily="34" charset="0"/>
                  </a:rPr>
                  <a:t>Decision Automation</a:t>
                </a:r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AF6BFACE-7071-F129-CF65-CFA3C11AE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24254" y="1441955"/>
                <a:ext cx="779027" cy="779027"/>
              </a:xfrm>
              <a:prstGeom prst="rect">
                <a:avLst/>
              </a:prstGeom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13CC3D-2212-406C-907B-0AEC154A73F9}"/>
              </a:ext>
            </a:extLst>
          </p:cNvPr>
          <p:cNvGrpSpPr/>
          <p:nvPr/>
        </p:nvGrpSpPr>
        <p:grpSpPr>
          <a:xfrm>
            <a:off x="3343920" y="1530773"/>
            <a:ext cx="4264447" cy="4353608"/>
            <a:chOff x="2514601" y="1148080"/>
            <a:chExt cx="3198335" cy="33477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D0AC19-BFB4-AACD-8896-D6655F597B8C}"/>
                </a:ext>
              </a:extLst>
            </p:cNvPr>
            <p:cNvSpPr/>
            <p:nvPr/>
          </p:nvSpPr>
          <p:spPr bwMode="auto">
            <a:xfrm>
              <a:off x="2514601" y="1148080"/>
              <a:ext cx="3198335" cy="334772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8000" tIns="48000" rIns="48000" bIns="4800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A06AC0-32C2-11A1-39BA-5385FD688CB4}"/>
                </a:ext>
              </a:extLst>
            </p:cNvPr>
            <p:cNvSpPr/>
            <p:nvPr/>
          </p:nvSpPr>
          <p:spPr bwMode="auto">
            <a:xfrm>
              <a:off x="2756565" y="3157935"/>
              <a:ext cx="2714405" cy="679917"/>
            </a:xfrm>
            <a:prstGeom prst="rect">
              <a:avLst/>
            </a:prstGeom>
            <a:noFill/>
            <a:ln w="19050">
              <a:noFill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8000" tIns="48000" rIns="48000" bIns="48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621">
                <a:defRPr/>
              </a:pPr>
              <a:r>
                <a:rPr lang="en-US" sz="1867" i="1" dirty="0">
                  <a:solidFill>
                    <a:srgbClr val="002D9C">
                      <a:lumMod val="20000"/>
                      <a:lumOff val="80000"/>
                    </a:srgbClr>
                  </a:solidFill>
                  <a:latin typeface="Arial" panose="020B0604020202020204" pitchFamily="34" charset="0"/>
                  <a:ea typeface="IBM Plex Sans" charset="0"/>
                  <a:cs typeface="Arial" panose="020B0604020202020204" pitchFamily="34" charset="0"/>
                </a:rPr>
                <a:t>Process Automation and Decision Automation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25487A-B4F9-5552-A7C2-400A7A84C749}"/>
                </a:ext>
              </a:extLst>
            </p:cNvPr>
            <p:cNvGrpSpPr/>
            <p:nvPr/>
          </p:nvGrpSpPr>
          <p:grpSpPr>
            <a:xfrm>
              <a:off x="2654541" y="1775308"/>
              <a:ext cx="2926376" cy="1967040"/>
              <a:chOff x="1685345" y="3085207"/>
              <a:chExt cx="2926376" cy="196704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07F1-4DDB-9EFB-2ADE-CF841D46C41F}"/>
                  </a:ext>
                </a:extLst>
              </p:cNvPr>
              <p:cNvSpPr/>
              <p:nvPr/>
            </p:nvSpPr>
            <p:spPr bwMode="auto">
              <a:xfrm>
                <a:off x="1685345" y="3848100"/>
                <a:ext cx="2926376" cy="1204147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48000" tIns="97536" rIns="48000" bIns="48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553">
                  <a:defRPr/>
                </a:pPr>
                <a:r>
                  <a:rPr lang="en-US" sz="2133" dirty="0">
                    <a:solidFill>
                      <a:srgbClr val="FFFFFF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IBM Process Automation Manager Open Edition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109A9E6C-37B6-AA47-171E-9B1A2C3A9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56036" y="3085207"/>
                <a:ext cx="784993" cy="784993"/>
              </a:xfrm>
              <a:prstGeom prst="rect">
                <a:avLst/>
              </a:prstGeom>
            </p:spPr>
          </p:pic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265C973-3B73-4872-9639-AACB47E97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9484" y="1797567"/>
            <a:ext cx="4065338" cy="397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8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74A8-3FCC-F9B6-4AF3-8A21213E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72896"/>
          </a:xfrm>
        </p:spPr>
        <p:txBody>
          <a:bodyPr/>
          <a:lstStyle/>
          <a:p>
            <a:r>
              <a:rPr lang="en-US" sz="4400" dirty="0">
                <a:solidFill>
                  <a:srgbClr val="002D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US" sz="4000" dirty="0">
                <a:solidFill>
                  <a:srgbClr val="002D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 and IBM RPA?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12AB6-EB21-641D-4BB3-21BEDADBB8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37065" y="1866875"/>
            <a:ext cx="8085148" cy="43362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RPA Bots automate drudgery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Drudgery requires decisions!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DM cost effective for small decision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Low(</a:t>
            </a:r>
            <a:r>
              <a:rPr lang="en-US" sz="2800" dirty="0" err="1">
                <a:latin typeface="Arial" panose="020B0604020202020204" pitchFamily="34" charset="0"/>
              </a:rPr>
              <a:t>ish</a:t>
            </a:r>
            <a:r>
              <a:rPr lang="en-US" sz="2800" dirty="0">
                <a:latin typeface="Arial" panose="020B0604020202020204" pitchFamily="34" charset="0"/>
              </a:rPr>
              <a:t>) footprint</a:t>
            </a:r>
          </a:p>
          <a:p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5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775B-49C6-4DED-B4ED-65438999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b="1" dirty="0">
                <a:solidFill>
                  <a:schemeClr val="accent2"/>
                </a:solidFill>
                <a:latin typeface="IBM Plex Sans Light" panose="020B0403050000000000" pitchFamily="34" charset="77"/>
              </a:rPr>
              <a:t>What is RPA?</a:t>
            </a:r>
            <a:br>
              <a:rPr lang="en-US" dirty="0">
                <a:solidFill>
                  <a:schemeClr val="accent2"/>
                </a:solidFill>
                <a:latin typeface="IBM Plex Sans Light" panose="020B0403050000000000" pitchFamily="34" charset="77"/>
              </a:rPr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531195-6B4A-4E05-A95A-83158FC0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E0063-5FCD-4FF7-87AB-AE946665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16" y="64470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6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IBM Automation / © 2022 IBM Corporation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7265E-C7F5-4046-A18F-FB750C0E7192}"/>
              </a:ext>
            </a:extLst>
          </p:cNvPr>
          <p:cNvSpPr txBox="1"/>
          <p:nvPr/>
        </p:nvSpPr>
        <p:spPr>
          <a:xfrm>
            <a:off x="735804" y="2031520"/>
            <a:ext cx="10220218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913981">
              <a:spcBef>
                <a:spcPts val="1465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IBM Plex Sans Light" panose="020B0403050000000000" pitchFamily="34" charset="77"/>
              </a:rPr>
              <a:t>RPA is a scripting language</a:t>
            </a:r>
          </a:p>
          <a:p>
            <a:pPr marL="457200" indent="-457200" defTabSz="913981">
              <a:spcBef>
                <a:spcPts val="1465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IBM Plex Sans Light" panose="020B0403050000000000" pitchFamily="34" charset="77"/>
              </a:rPr>
              <a:t>RPA </a:t>
            </a:r>
            <a:r>
              <a:rPr lang="en-US" sz="3200" dirty="0">
                <a:solidFill>
                  <a:schemeClr val="bg2"/>
                </a:solidFill>
                <a:latin typeface="IBM Plex Sans Light" panose="020B0403050000000000" pitchFamily="34" charset="77"/>
                <a:ea typeface="IBM Plex Sans" charset="0"/>
                <a:cs typeface="IBM Plex Sans" charset="0"/>
              </a:rPr>
              <a:t>automates the good, the bad and the ugly </a:t>
            </a:r>
          </a:p>
          <a:p>
            <a:pPr marL="457200" indent="-457200" defTabSz="913981">
              <a:spcBef>
                <a:spcPts val="1465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IBM Plex Sans Light" panose="020B0403050000000000" pitchFamily="34" charset="77"/>
                <a:ea typeface="IBM Plex Sans" charset="0"/>
                <a:cs typeface="IBM Plex Sans" charset="0"/>
              </a:rPr>
              <a:t>RPA is low cost and fast ROI</a:t>
            </a:r>
          </a:p>
        </p:txBody>
      </p:sp>
    </p:spTree>
    <p:extLst>
      <p:ext uri="{BB962C8B-B14F-4D97-AF65-F5344CB8AC3E}">
        <p14:creationId xmlns:p14="http://schemas.microsoft.com/office/powerpoint/2010/main" val="215243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7E687-212A-D343-A7BA-724ECBC768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53600" y="6383867"/>
            <a:ext cx="2438400" cy="222251"/>
          </a:xfrm>
          <a:prstGeom prst="rect">
            <a:avLst/>
          </a:prstGeom>
        </p:spPr>
        <p:txBody>
          <a:bodyPr/>
          <a:lstStyle/>
          <a:p>
            <a:pPr algn="r" defTabSz="913981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  <a:latin typeface="Arial" panose="020B0604020202020204"/>
              </a:rPr>
              <a:pPr algn="r" defTabSz="913981">
                <a:defRPr/>
              </a:pPr>
              <a:t>5</a:t>
            </a:fld>
            <a:endParaRPr lang="en-US" sz="799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1E411-ACF0-1D40-B09D-5B06504DC1FB}"/>
              </a:ext>
            </a:extLst>
          </p:cNvPr>
          <p:cNvSpPr/>
          <p:nvPr/>
        </p:nvSpPr>
        <p:spPr bwMode="auto">
          <a:xfrm>
            <a:off x="3050821" y="0"/>
            <a:ext cx="3045180" cy="228388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vert="horz" lIns="304519" tIns="792480" rIns="304519" bIns="152259" rtlCol="0">
            <a:noAutofit/>
          </a:bodyPr>
          <a:lstStyle/>
          <a:p>
            <a:pPr defTabSz="913981" fontAlgn="base">
              <a:lnSpc>
                <a:spcPct val="90000"/>
              </a:lnSpc>
              <a:spcBef>
                <a:spcPts val="1465"/>
              </a:spcBef>
              <a:spcAft>
                <a:spcPts val="732"/>
              </a:spcAft>
              <a:buClr>
                <a:srgbClr val="000000"/>
              </a:buClr>
              <a:buSzPct val="90000"/>
              <a:defRPr/>
            </a:pPr>
            <a:r>
              <a:rPr lang="en-US" sz="2667" dirty="0">
                <a:solidFill>
                  <a:srgbClr val="0F62FE"/>
                </a:solidFill>
                <a:latin typeface="Arial" panose="020B0604020202020204"/>
              </a:rPr>
              <a:t>Use Microsoft Windows </a:t>
            </a:r>
            <a:endParaRPr lang="en-US" sz="2667" dirty="0">
              <a:solidFill>
                <a:srgbClr val="000000"/>
              </a:solidFill>
              <a:latin typeface="Arial" panose="020B0604020202020204"/>
            </a:endParaRPr>
          </a:p>
          <a:p>
            <a:pPr defTabSz="913981" fontAlgn="base"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Use file system, clipboard, taskbar, services, open</a:t>
            </a:r>
            <a:br>
              <a:rPr lang="en-US" sz="1333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and close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7405A-F69F-3442-A10F-D461B24B292E}"/>
              </a:ext>
            </a:extLst>
          </p:cNvPr>
          <p:cNvSpPr/>
          <p:nvPr/>
        </p:nvSpPr>
        <p:spPr bwMode="auto">
          <a:xfrm>
            <a:off x="6095957" y="0"/>
            <a:ext cx="3045180" cy="22838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304519" tIns="792480" rIns="304519" bIns="152259" rtlCol="0">
            <a:noAutofit/>
          </a:bodyPr>
          <a:lstStyle/>
          <a:p>
            <a:pPr defTabSz="913981" fontAlgn="base">
              <a:lnSpc>
                <a:spcPct val="90000"/>
              </a:lnSpc>
              <a:spcBef>
                <a:spcPts val="1465"/>
              </a:spcBef>
              <a:spcAft>
                <a:spcPts val="732"/>
              </a:spcAft>
              <a:buClr>
                <a:srgbClr val="000000"/>
              </a:buClr>
              <a:buSzPct val="90000"/>
              <a:defRPr/>
            </a:pPr>
            <a:r>
              <a:rPr lang="en-US" sz="2667" dirty="0">
                <a:solidFill>
                  <a:srgbClr val="0F62FE"/>
                </a:solidFill>
                <a:latin typeface="Arial" panose="020B0604020202020204"/>
              </a:rPr>
              <a:t>Use desktop applications </a:t>
            </a:r>
            <a:endParaRPr lang="en-US" sz="2667" dirty="0">
              <a:solidFill>
                <a:srgbClr val="000000"/>
              </a:solidFill>
              <a:latin typeface="Arial" panose="020B0604020202020204"/>
            </a:endParaRPr>
          </a:p>
          <a:p>
            <a:pPr defTabSz="913981" fontAlgn="base"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r>
              <a:rPr lang="en-US" sz="1333" spc="-27" dirty="0">
                <a:solidFill>
                  <a:srgbClr val="000000"/>
                </a:solidFill>
                <a:latin typeface="Arial" panose="020B0604020202020204"/>
              </a:rPr>
              <a:t>Work with web apps, Windows apps, Microsoft Office suite, SAP, Java apps, remote 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BA557-1B2F-8D4F-9B24-8BA2DD1AC5DA}"/>
              </a:ext>
            </a:extLst>
          </p:cNvPr>
          <p:cNvSpPr/>
          <p:nvPr/>
        </p:nvSpPr>
        <p:spPr bwMode="auto">
          <a:xfrm>
            <a:off x="9141137" y="0"/>
            <a:ext cx="3045180" cy="228388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vert="horz" lIns="304519" tIns="792480" rIns="304519" bIns="152259" rtlCol="0">
            <a:noAutofit/>
          </a:bodyPr>
          <a:lstStyle/>
          <a:p>
            <a:pPr defTabSz="913981" fontAlgn="base">
              <a:lnSpc>
                <a:spcPct val="90000"/>
              </a:lnSpc>
              <a:spcBef>
                <a:spcPts val="1465"/>
              </a:spcBef>
              <a:spcAft>
                <a:spcPts val="732"/>
              </a:spcAft>
              <a:buClr>
                <a:srgbClr val="000000"/>
              </a:buClr>
              <a:buSzPct val="90000"/>
              <a:defRPr/>
            </a:pPr>
            <a:r>
              <a:rPr lang="en-US" sz="2667" dirty="0">
                <a:solidFill>
                  <a:srgbClr val="0F62FE"/>
                </a:solidFill>
                <a:latin typeface="Arial" panose="020B0604020202020204"/>
              </a:rPr>
              <a:t>Interact with systems </a:t>
            </a:r>
            <a:endParaRPr lang="en-US" sz="2667" dirty="0">
              <a:solidFill>
                <a:srgbClr val="000000"/>
              </a:solidFill>
              <a:latin typeface="Arial" panose="020B0604020202020204"/>
            </a:endParaRPr>
          </a:p>
          <a:p>
            <a:pPr defTabSz="913981" fontAlgn="base"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Access mainframes, call APIs, update and query databases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8089F-A95E-D245-946E-2CEF901E8A00}"/>
              </a:ext>
            </a:extLst>
          </p:cNvPr>
          <p:cNvSpPr/>
          <p:nvPr/>
        </p:nvSpPr>
        <p:spPr bwMode="auto">
          <a:xfrm>
            <a:off x="3050733" y="2287058"/>
            <a:ext cx="3045180" cy="22838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304519" tIns="883103" rIns="304519" bIns="152259" rtlCol="0">
            <a:noAutofit/>
          </a:bodyPr>
          <a:lstStyle/>
          <a:p>
            <a:pPr defTabSz="913981" fontAlgn="base">
              <a:lnSpc>
                <a:spcPct val="90000"/>
              </a:lnSpc>
              <a:spcBef>
                <a:spcPts val="1465"/>
              </a:spcBef>
              <a:spcAft>
                <a:spcPts val="732"/>
              </a:spcAft>
              <a:buClr>
                <a:srgbClr val="000000"/>
              </a:buClr>
              <a:buSzPct val="90000"/>
              <a:defRPr/>
            </a:pPr>
            <a:r>
              <a:rPr lang="en-US" sz="2667" dirty="0">
                <a:solidFill>
                  <a:srgbClr val="0F62FE"/>
                </a:solidFill>
                <a:latin typeface="Arial" panose="020B0604020202020204"/>
              </a:rPr>
              <a:t>Communicate</a:t>
            </a:r>
          </a:p>
          <a:p>
            <a:pPr defTabSz="913981" fontAlgn="base"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Send and read emails and</a:t>
            </a:r>
            <a:br>
              <a:rPr lang="en-US" sz="1333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SMS messages, chat using</a:t>
            </a:r>
            <a:br>
              <a:rPr lang="en-US" sz="1333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text and voice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6BEBC-9530-9240-AF35-9597AF82F994}"/>
              </a:ext>
            </a:extLst>
          </p:cNvPr>
          <p:cNvSpPr/>
          <p:nvPr/>
        </p:nvSpPr>
        <p:spPr bwMode="auto">
          <a:xfrm>
            <a:off x="6100186" y="2287058"/>
            <a:ext cx="3045180" cy="228388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vert="horz" lIns="304519" tIns="883103" rIns="304519" bIns="152259" rtlCol="0">
            <a:noAutofit/>
          </a:bodyPr>
          <a:lstStyle/>
          <a:p>
            <a:pPr defTabSz="913981" fontAlgn="base">
              <a:lnSpc>
                <a:spcPct val="90000"/>
              </a:lnSpc>
              <a:spcBef>
                <a:spcPts val="1465"/>
              </a:spcBef>
              <a:spcAft>
                <a:spcPts val="732"/>
              </a:spcAft>
              <a:buClr>
                <a:srgbClr val="000000"/>
              </a:buClr>
              <a:buSzPct val="90000"/>
              <a:defRPr/>
            </a:pPr>
            <a:r>
              <a:rPr lang="en-US" sz="2667" dirty="0">
                <a:solidFill>
                  <a:srgbClr val="0F62FE"/>
                </a:solidFill>
                <a:latin typeface="Arial" panose="020B0604020202020204"/>
              </a:rPr>
              <a:t>Read documents</a:t>
            </a:r>
          </a:p>
          <a:p>
            <a:pPr defTabSz="913981" fontAlgn="base"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Extract structured data from unstructured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54DB3-D8C9-994A-ACF5-61106387B9B0}"/>
              </a:ext>
            </a:extLst>
          </p:cNvPr>
          <p:cNvSpPr/>
          <p:nvPr/>
        </p:nvSpPr>
        <p:spPr bwMode="auto">
          <a:xfrm>
            <a:off x="9137901" y="2287058"/>
            <a:ext cx="3045180" cy="22838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304519" tIns="883103" rIns="304519" bIns="152259" rtlCol="0">
            <a:noAutofit/>
          </a:bodyPr>
          <a:lstStyle/>
          <a:p>
            <a:pPr defTabSz="913981" fontAlgn="base">
              <a:lnSpc>
                <a:spcPct val="90000"/>
              </a:lnSpc>
              <a:spcBef>
                <a:spcPts val="1465"/>
              </a:spcBef>
              <a:spcAft>
                <a:spcPts val="732"/>
              </a:spcAft>
              <a:buClr>
                <a:srgbClr val="000000"/>
              </a:buClr>
              <a:buSzPct val="90000"/>
              <a:defRPr/>
            </a:pPr>
            <a:r>
              <a:rPr lang="en-US" sz="2667" dirty="0">
                <a:solidFill>
                  <a:srgbClr val="0F62FE"/>
                </a:solidFill>
                <a:latin typeface="Arial" panose="020B0604020202020204"/>
              </a:rPr>
              <a:t>Apply intelligence</a:t>
            </a:r>
          </a:p>
          <a:p>
            <a:pPr defTabSz="913981" fontAlgn="base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r>
              <a:rPr lang="en-US" sz="1333" spc="-27" dirty="0">
                <a:solidFill>
                  <a:srgbClr val="000000"/>
                </a:solidFill>
                <a:latin typeface="Arial" panose="020B0604020202020204"/>
              </a:rPr>
              <a:t>Understand information, make decisions, apply knowledge, learn</a:t>
            </a:r>
          </a:p>
        </p:txBody>
      </p:sp>
      <p:pic>
        <p:nvPicPr>
          <p:cNvPr id="24" name="Picture 53">
            <a:extLst>
              <a:ext uri="{FF2B5EF4-FFF2-40B4-BE49-F238E27FC236}">
                <a16:creationId xmlns:a16="http://schemas.microsoft.com/office/drawing/2014/main" id="{8A39BEB8-6928-6D4A-98F0-0EEDD792C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283817" y="2436468"/>
            <a:ext cx="676081" cy="676081"/>
          </a:xfrm>
          <a:prstGeom prst="rect">
            <a:avLst/>
          </a:prstGeom>
        </p:spPr>
      </p:pic>
      <p:pic>
        <p:nvPicPr>
          <p:cNvPr id="25" name="Picture 58">
            <a:extLst>
              <a:ext uri="{FF2B5EF4-FFF2-40B4-BE49-F238E27FC236}">
                <a16:creationId xmlns:a16="http://schemas.microsoft.com/office/drawing/2014/main" id="{ADDB6760-E9DD-0E47-8190-92C251002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09009" y="2441797"/>
            <a:ext cx="591571" cy="59157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82BFF91-4E95-434D-99DA-B24C4D16D6DD}"/>
              </a:ext>
            </a:extLst>
          </p:cNvPr>
          <p:cNvSpPr/>
          <p:nvPr/>
        </p:nvSpPr>
        <p:spPr bwMode="auto">
          <a:xfrm>
            <a:off x="3054014" y="4571579"/>
            <a:ext cx="3045180" cy="228388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vert="horz" lIns="304519" tIns="883103" rIns="304519" bIns="152259" rtlCol="0">
            <a:noAutofit/>
          </a:bodyPr>
          <a:lstStyle/>
          <a:p>
            <a:pPr defTabSz="913981" fontAlgn="base">
              <a:lnSpc>
                <a:spcPct val="90000"/>
              </a:lnSpc>
              <a:spcBef>
                <a:spcPts val="1465"/>
              </a:spcBef>
              <a:spcAft>
                <a:spcPts val="732"/>
              </a:spcAft>
              <a:buClr>
                <a:srgbClr val="000000"/>
              </a:buClr>
              <a:buSzPct val="90000"/>
              <a:defRPr/>
            </a:pPr>
            <a:r>
              <a:rPr lang="en-US" sz="2667" dirty="0">
                <a:solidFill>
                  <a:srgbClr val="0F62FE"/>
                </a:solidFill>
                <a:latin typeface="Arial" panose="020B0604020202020204"/>
              </a:rPr>
              <a:t>Create documents</a:t>
            </a:r>
            <a:endParaRPr lang="en-US" sz="2667" dirty="0">
              <a:solidFill>
                <a:srgbClr val="000000"/>
              </a:solidFill>
              <a:latin typeface="Arial" panose="020B0604020202020204"/>
            </a:endParaRPr>
          </a:p>
          <a:p>
            <a:pPr defTabSz="913981" fontAlgn="base"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PDF Reports, MS Excel,</a:t>
            </a:r>
            <a:br>
              <a:rPr lang="en-US" sz="1333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MS 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27DCD3-202A-4340-85E9-2A201C218287}"/>
              </a:ext>
            </a:extLst>
          </p:cNvPr>
          <p:cNvSpPr/>
          <p:nvPr/>
        </p:nvSpPr>
        <p:spPr bwMode="auto">
          <a:xfrm>
            <a:off x="6103467" y="4571579"/>
            <a:ext cx="3045180" cy="22838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304519" tIns="883103" rIns="304519" bIns="152259" rtlCol="0">
            <a:noAutofit/>
          </a:bodyPr>
          <a:lstStyle/>
          <a:p>
            <a:pPr defTabSz="913981" fontAlgn="base">
              <a:lnSpc>
                <a:spcPct val="90000"/>
              </a:lnSpc>
              <a:spcBef>
                <a:spcPts val="1465"/>
              </a:spcBef>
              <a:spcAft>
                <a:spcPts val="732"/>
              </a:spcAft>
              <a:buClr>
                <a:srgbClr val="000000"/>
              </a:buClr>
              <a:buSzPct val="90000"/>
              <a:defRPr/>
            </a:pPr>
            <a:r>
              <a:rPr lang="en-US" sz="2667" dirty="0">
                <a:solidFill>
                  <a:srgbClr val="0F62FE"/>
                </a:solidFill>
                <a:latin typeface="Arial" panose="020B0604020202020204"/>
              </a:rPr>
              <a:t>Process Data</a:t>
            </a:r>
            <a:endParaRPr lang="en-US" sz="2667" dirty="0">
              <a:solidFill>
                <a:srgbClr val="000000"/>
              </a:solidFill>
              <a:latin typeface="Arial" panose="020B0604020202020204"/>
            </a:endParaRPr>
          </a:p>
          <a:p>
            <a:pPr defTabSz="913981" fontAlgn="base"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Encrypt, analyze,</a:t>
            </a:r>
            <a:br>
              <a:rPr lang="en-US" sz="1333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perform calculations</a:t>
            </a:r>
          </a:p>
          <a:p>
            <a:pPr defTabSz="913981" fontAlgn="base"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endParaRPr lang="en-US" sz="1332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D84ACD-3BF3-47CD-9DDD-D413AE9BE772}"/>
              </a:ext>
            </a:extLst>
          </p:cNvPr>
          <p:cNvSpPr/>
          <p:nvPr/>
        </p:nvSpPr>
        <p:spPr bwMode="auto">
          <a:xfrm>
            <a:off x="9141182" y="4571579"/>
            <a:ext cx="3045180" cy="228388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vert="horz" lIns="304519" tIns="883103" rIns="304519" bIns="152259" rtlCol="0">
            <a:noAutofit/>
          </a:bodyPr>
          <a:lstStyle/>
          <a:p>
            <a:pPr defTabSz="913981" fontAlgn="base">
              <a:lnSpc>
                <a:spcPct val="90000"/>
              </a:lnSpc>
              <a:spcBef>
                <a:spcPts val="1465"/>
              </a:spcBef>
              <a:spcAft>
                <a:spcPts val="732"/>
              </a:spcAft>
              <a:buClr>
                <a:srgbClr val="000000"/>
              </a:buClr>
              <a:buSzPct val="90000"/>
              <a:defRPr/>
            </a:pPr>
            <a:r>
              <a:rPr lang="en-US" sz="2667" dirty="0">
                <a:solidFill>
                  <a:srgbClr val="0F62FE"/>
                </a:solidFill>
                <a:latin typeface="Arial" panose="020B0604020202020204"/>
              </a:rPr>
              <a:t>Process Files</a:t>
            </a:r>
            <a:endParaRPr lang="en-US" sz="2667" dirty="0">
              <a:solidFill>
                <a:srgbClr val="000000"/>
              </a:solidFill>
              <a:latin typeface="Arial" panose="020B0604020202020204"/>
            </a:endParaRPr>
          </a:p>
          <a:p>
            <a:pPr defTabSz="913981" fontAlgn="base">
              <a:spcAft>
                <a:spcPct val="0"/>
              </a:spcAft>
              <a:buClr>
                <a:srgbClr val="000000"/>
              </a:buClr>
              <a:buSzPct val="90000"/>
              <a:defRPr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Create, upload/download, transfer</a:t>
            </a:r>
          </a:p>
        </p:txBody>
      </p:sp>
      <p:pic>
        <p:nvPicPr>
          <p:cNvPr id="49" name="Picture 58">
            <a:extLst>
              <a:ext uri="{FF2B5EF4-FFF2-40B4-BE49-F238E27FC236}">
                <a16:creationId xmlns:a16="http://schemas.microsoft.com/office/drawing/2014/main" id="{67DDCC68-4481-4922-A457-4376E4CB1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328631" y="68786"/>
            <a:ext cx="675405" cy="675405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FDB9315-DD63-408F-8376-9363AA9EF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8350" y="155079"/>
            <a:ext cx="450687" cy="45068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53D8E43-371B-48B7-8121-78FD402B75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8029" y="4837778"/>
            <a:ext cx="450687" cy="450687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09B874B-257C-4AB7-B53F-858E115A92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41199" y="2455469"/>
            <a:ext cx="450687" cy="45068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0C0593F-1CF8-8E4C-848F-8FE90F4E79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41199" y="4789752"/>
            <a:ext cx="450269" cy="450269"/>
          </a:xfrm>
          <a:prstGeom prst="rect">
            <a:avLst/>
          </a:prstGeom>
        </p:spPr>
      </p:pic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334AF9E3-E8AD-1347-B11A-040A8B4D8BB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048000" cy="6864096"/>
          </a:xfrm>
          <a:prstGeom prst="rect">
            <a:avLst/>
          </a:prstGeom>
          <a:solidFill>
            <a:srgbClr val="000000"/>
          </a:solidFill>
        </p:spPr>
        <p:txBody>
          <a:bodyPr vert="horz" lIns="292608" tIns="256032" rIns="304800" bIns="30480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IBM Plex Sans" pitchFamily="2" charset="2"/>
              <a:buNone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9170">
              <a:spcBef>
                <a:spcPts val="1467"/>
              </a:spcBef>
              <a:buClr>
                <a:srgbClr val="FFFFFF"/>
              </a:buClr>
              <a:defRPr/>
            </a:pPr>
            <a:r>
              <a:rPr lang="en-US" sz="6400" kern="0" dirty="0">
                <a:solidFill>
                  <a:srgbClr val="FFFFFF"/>
                </a:solidFill>
                <a:latin typeface="Arial" panose="020B0604020202020204"/>
              </a:rPr>
              <a:t>What can bots do?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28F0BE2-417E-C344-BD48-1BE5CC4E49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25067" y="4617040"/>
            <a:ext cx="862435" cy="68789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9A7F9C89-2F4C-BD4F-8781-F4F6C4EB6A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58027" y="155078"/>
            <a:ext cx="450687" cy="4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8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3">
            <a:extLst>
              <a:ext uri="{FF2B5EF4-FFF2-40B4-BE49-F238E27FC236}">
                <a16:creationId xmlns:a16="http://schemas.microsoft.com/office/drawing/2014/main" id="{16369B10-B8BA-F945-A9C8-F4A6ACC1B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68798" y="4001367"/>
            <a:ext cx="669940" cy="669940"/>
          </a:xfrm>
          <a:prstGeom prst="rect">
            <a:avLst/>
          </a:prstGeom>
        </p:spPr>
      </p:pic>
      <p:pic>
        <p:nvPicPr>
          <p:cNvPr id="28" name="Picture 60">
            <a:extLst>
              <a:ext uri="{FF2B5EF4-FFF2-40B4-BE49-F238E27FC236}">
                <a16:creationId xmlns:a16="http://schemas.microsoft.com/office/drawing/2014/main" id="{55E7BDC9-BC1E-1B47-8149-DE385272A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16125" y="3974691"/>
            <a:ext cx="669940" cy="669940"/>
          </a:xfrm>
          <a:prstGeom prst="rect">
            <a:avLst/>
          </a:prstGeom>
        </p:spPr>
      </p:pic>
      <p:pic>
        <p:nvPicPr>
          <p:cNvPr id="26" name="Picture 54">
            <a:extLst>
              <a:ext uri="{FF2B5EF4-FFF2-40B4-BE49-F238E27FC236}">
                <a16:creationId xmlns:a16="http://schemas.microsoft.com/office/drawing/2014/main" id="{C5022357-F5C7-A748-89CE-79ABFB71F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1734" y="1583918"/>
            <a:ext cx="669940" cy="669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8C776-7574-8F45-8E31-48399847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97" y="268225"/>
            <a:ext cx="8990727" cy="1072896"/>
          </a:xfrm>
        </p:spPr>
        <p:txBody>
          <a:bodyPr/>
          <a:lstStyle/>
          <a:p>
            <a:r>
              <a:rPr lang="en-US" dirty="0"/>
              <a:t>RPA use cases</a:t>
            </a:r>
            <a:br>
              <a:rPr lang="en-US" dirty="0"/>
            </a:br>
            <a:r>
              <a:rPr lang="en-US" dirty="0"/>
              <a:t>by industry</a:t>
            </a:r>
          </a:p>
        </p:txBody>
      </p:sp>
      <p:pic>
        <p:nvPicPr>
          <p:cNvPr id="13" name="Picture 56">
            <a:extLst>
              <a:ext uri="{FF2B5EF4-FFF2-40B4-BE49-F238E27FC236}">
                <a16:creationId xmlns:a16="http://schemas.microsoft.com/office/drawing/2014/main" id="{FE9FDCF3-E468-5847-A9AF-AE0505889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239125" y="1602335"/>
            <a:ext cx="669940" cy="669940"/>
          </a:xfrm>
          <a:prstGeom prst="rect">
            <a:avLst/>
          </a:prstGeom>
        </p:spPr>
      </p:pic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33071E0D-7000-A34F-8067-2AFBA2AE2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3699" y="1681390"/>
            <a:ext cx="1962835" cy="1662767"/>
          </a:xfrm>
        </p:spPr>
        <p:txBody>
          <a:bodyPr/>
          <a:lstStyle/>
          <a:p>
            <a:r>
              <a:rPr lang="en-US" dirty="0">
                <a:solidFill>
                  <a:srgbClr val="0062FF"/>
                </a:solidFill>
                <a:latin typeface="IBM Plex Sans Light" panose="020B0403050000000000" pitchFamily="34" charset="77"/>
              </a:rPr>
              <a:t>Banking and insurance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/>
              <a:t>Onboarding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/>
              <a:t>Insurance claims </a:t>
            </a:r>
            <a:br>
              <a:rPr lang="en-US" sz="1332" dirty="0"/>
            </a:br>
            <a:r>
              <a:rPr lang="en-US" sz="1332" dirty="0"/>
              <a:t>tasks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/>
              <a:t>Loan origination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endParaRPr lang="en-US" sz="1332" dirty="0"/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endParaRPr lang="en-US" sz="1332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12F58BC-81AF-B943-B0B9-32911DEE5F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9349" y="1681389"/>
            <a:ext cx="1944108" cy="2006665"/>
          </a:xfrm>
        </p:spPr>
        <p:txBody>
          <a:bodyPr/>
          <a:lstStyle/>
          <a:p>
            <a:r>
              <a:rPr lang="en-US" dirty="0">
                <a:solidFill>
                  <a:srgbClr val="0062FF"/>
                </a:solidFill>
                <a:latin typeface="IBM Plex Sans Light" panose="020B0403050000000000" pitchFamily="34" charset="77"/>
              </a:rPr>
              <a:t>Energy</a:t>
            </a:r>
            <a:br>
              <a:rPr lang="en-US" dirty="0">
                <a:solidFill>
                  <a:srgbClr val="0062FF"/>
                </a:solidFill>
                <a:latin typeface="IBM Plex Sans Light" panose="020B0403050000000000" pitchFamily="34" charset="77"/>
              </a:rPr>
            </a:br>
            <a:r>
              <a:rPr lang="en-US" dirty="0">
                <a:solidFill>
                  <a:srgbClr val="0062FF"/>
                </a:solidFill>
                <a:latin typeface="IBM Plex Sans Light" panose="020B0403050000000000" pitchFamily="34" charset="77"/>
              </a:rPr>
              <a:t>and utilities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/>
              <a:t>Data collection </a:t>
            </a:r>
            <a:br>
              <a:rPr lang="en-US" sz="1332" dirty="0"/>
            </a:br>
            <a:r>
              <a:rPr lang="en-US" sz="1332" dirty="0"/>
              <a:t>and reporting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/>
              <a:t>Contracts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/>
              <a:t>Regulations and compliance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endParaRPr lang="en-US" sz="1332" dirty="0"/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A929F7A1-75AD-CD45-B5B1-BB4D1730C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60136" y="1681389"/>
            <a:ext cx="1939408" cy="2114465"/>
          </a:xfrm>
        </p:spPr>
        <p:txBody>
          <a:bodyPr/>
          <a:lstStyle/>
          <a:p>
            <a:r>
              <a:rPr lang="en-US" dirty="0">
                <a:solidFill>
                  <a:srgbClr val="0062FF"/>
                </a:solidFill>
                <a:latin typeface="IBM Plex Sans Light" panose="020B0403050000000000" pitchFamily="34" charset="77"/>
              </a:rPr>
              <a:t>IT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>
                <a:latin typeface="IBM Plex Sans Light" panose="020B0403050000000000" pitchFamily="34" charset="77"/>
              </a:rPr>
              <a:t>Data entry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>
                <a:latin typeface="IBM Plex Sans Light" panose="020B0403050000000000" pitchFamily="34" charset="77"/>
              </a:rPr>
              <a:t>Capture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>
                <a:latin typeface="IBM Plex Sans Light" panose="020B0403050000000000" pitchFamily="34" charset="77"/>
              </a:rPr>
              <a:t>Mass email management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>
                <a:latin typeface="IBM Plex Sans Light" panose="020B0403050000000000" pitchFamily="34" charset="77"/>
              </a:rPr>
              <a:t>Reporting 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r>
              <a:rPr lang="en-US" sz="1332" dirty="0">
                <a:latin typeface="IBM Plex Sans Light" panose="020B0403050000000000" pitchFamily="34" charset="77"/>
              </a:rPr>
              <a:t>Data synchronization</a:t>
            </a: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endParaRPr lang="en-US" sz="1332" dirty="0">
              <a:latin typeface="IBM Plex Sans Light" panose="020B0403050000000000" pitchFamily="34" charset="77"/>
            </a:endParaRPr>
          </a:p>
          <a:p>
            <a:pPr marL="228365" indent="-228365">
              <a:spcBef>
                <a:spcPts val="799"/>
              </a:spcBef>
              <a:buSzPct val="100000"/>
              <a:buFont typeface="System Font Regular"/>
              <a:buChar char="–"/>
            </a:pPr>
            <a:endParaRPr lang="en-US" dirty="0">
              <a:latin typeface="IBM Plex Sans Light" panose="020B0403050000000000" pitchFamily="34" charset="77"/>
            </a:endParaRP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36B04F8D-BDA2-154E-BBC9-EBC5567FCCA2}"/>
              </a:ext>
            </a:extLst>
          </p:cNvPr>
          <p:cNvSpPr txBox="1">
            <a:spLocks/>
          </p:cNvSpPr>
          <p:nvPr/>
        </p:nvSpPr>
        <p:spPr>
          <a:xfrm>
            <a:off x="10098961" y="1681389"/>
            <a:ext cx="1797047" cy="17867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04487">
              <a:spcBef>
                <a:spcPts val="733"/>
              </a:spcBef>
              <a:defRPr/>
            </a:pPr>
            <a:r>
              <a:rPr lang="en-US" sz="1865" dirty="0">
                <a:solidFill>
                  <a:srgbClr val="0062FF"/>
                </a:solidFill>
                <a:latin typeface="IBM Plex Sans Light" panose="020B0403050000000000" pitchFamily="34" charset="77"/>
              </a:rPr>
              <a:t>Travel and transportation</a:t>
            </a:r>
            <a:endParaRPr lang="en-US" sz="1332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Payroll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Vehicle checks </a:t>
            </a:r>
            <a:b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</a:b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and reporting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endParaRPr lang="en-US" sz="1332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450D6B58-A4F1-7F4B-9E8C-FA160ACCB77C}"/>
              </a:ext>
            </a:extLst>
          </p:cNvPr>
          <p:cNvSpPr txBox="1">
            <a:spLocks/>
          </p:cNvSpPr>
          <p:nvPr/>
        </p:nvSpPr>
        <p:spPr>
          <a:xfrm>
            <a:off x="963699" y="4065342"/>
            <a:ext cx="1962835" cy="1415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04487">
              <a:spcBef>
                <a:spcPts val="733"/>
              </a:spcBef>
              <a:defRPr/>
            </a:pPr>
            <a:r>
              <a:rPr lang="en-US" sz="1865" dirty="0">
                <a:solidFill>
                  <a:srgbClr val="0062FF"/>
                </a:solidFill>
                <a:latin typeface="IBM Plex Sans Light" panose="020B0403050000000000" pitchFamily="34" charset="77"/>
              </a:rPr>
              <a:t>Healthcare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Medical Appointments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Medical bills 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Medical claims tasks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endParaRPr lang="en-US" sz="1332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962D31C9-180C-0842-9A14-00C4F86780C1}"/>
              </a:ext>
            </a:extLst>
          </p:cNvPr>
          <p:cNvSpPr txBox="1">
            <a:spLocks/>
          </p:cNvSpPr>
          <p:nvPr/>
        </p:nvSpPr>
        <p:spPr>
          <a:xfrm>
            <a:off x="4029347" y="4065341"/>
            <a:ext cx="1922447" cy="16520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04487">
              <a:spcBef>
                <a:spcPts val="733"/>
              </a:spcBef>
              <a:defRPr/>
            </a:pPr>
            <a:r>
              <a:rPr lang="en-US" sz="1865" dirty="0">
                <a:solidFill>
                  <a:srgbClr val="0062FF"/>
                </a:solidFill>
                <a:latin typeface="IBM Plex Sans Light" panose="020B0403050000000000" pitchFamily="34" charset="77"/>
              </a:rPr>
              <a:t>Media and communications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Order management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Provisioning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endParaRPr lang="en-US" sz="1465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861247F3-FC91-8B48-9806-A1878765DC11}"/>
              </a:ext>
            </a:extLst>
          </p:cNvPr>
          <p:cNvSpPr txBox="1">
            <a:spLocks/>
          </p:cNvSpPr>
          <p:nvPr/>
        </p:nvSpPr>
        <p:spPr>
          <a:xfrm>
            <a:off x="7060138" y="4065342"/>
            <a:ext cx="1962620" cy="22411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04487">
              <a:spcBef>
                <a:spcPts val="733"/>
              </a:spcBef>
              <a:defRPr/>
            </a:pPr>
            <a:r>
              <a:rPr lang="en-US" sz="1865" dirty="0">
                <a:solidFill>
                  <a:srgbClr val="0062FF"/>
                </a:solidFill>
                <a:latin typeface="IBM Plex Sans Light" panose="020B0403050000000000" pitchFamily="34" charset="77"/>
              </a:rPr>
              <a:t>Government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Benefits processing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Eligibility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Self service updates</a:t>
            </a: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857A498F-8C12-C542-8761-544D5AFAA2A4}"/>
              </a:ext>
            </a:extLst>
          </p:cNvPr>
          <p:cNvSpPr txBox="1">
            <a:spLocks/>
          </p:cNvSpPr>
          <p:nvPr/>
        </p:nvSpPr>
        <p:spPr>
          <a:xfrm>
            <a:off x="10098961" y="4065340"/>
            <a:ext cx="1797047" cy="14321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04487">
              <a:spcBef>
                <a:spcPts val="733"/>
              </a:spcBef>
              <a:defRPr/>
            </a:pPr>
            <a:r>
              <a:rPr lang="en-US" sz="1865" dirty="0">
                <a:solidFill>
                  <a:srgbClr val="0062FF"/>
                </a:solidFill>
                <a:latin typeface="IBM Plex Sans Light" panose="020B0403050000000000" pitchFamily="34" charset="77"/>
              </a:rPr>
              <a:t>Retail industry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Refunds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Procurement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dirty="0">
                <a:solidFill>
                  <a:srgbClr val="000000"/>
                </a:solidFill>
                <a:latin typeface="IBM Plex Sans Light" panose="020B0403050000000000" pitchFamily="34" charset="77"/>
              </a:rPr>
              <a:t>Price comparison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r>
              <a:rPr lang="en-US" sz="1332" b="1" dirty="0">
                <a:solidFill>
                  <a:srgbClr val="000000"/>
                </a:solidFill>
                <a:highlight>
                  <a:srgbClr val="FFFF00"/>
                </a:highlight>
                <a:latin typeface="IBM Plex Sans Light" panose="020B0403050000000000" pitchFamily="34" charset="77"/>
              </a:rPr>
              <a:t>Invoice processing</a:t>
            </a:r>
          </a:p>
          <a:p>
            <a:pPr marL="228365" indent="-228365" defTabSz="304487">
              <a:spcBef>
                <a:spcPts val="799"/>
              </a:spcBef>
              <a:buSzPct val="100000"/>
              <a:buFont typeface="System Font Regular"/>
              <a:buChar char="–"/>
              <a:defRPr/>
            </a:pPr>
            <a:endParaRPr lang="en-US" sz="1332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</p:txBody>
      </p:sp>
      <p:pic>
        <p:nvPicPr>
          <p:cNvPr id="24" name="Picture 51">
            <a:extLst>
              <a:ext uri="{FF2B5EF4-FFF2-40B4-BE49-F238E27FC236}">
                <a16:creationId xmlns:a16="http://schemas.microsoft.com/office/drawing/2014/main" id="{67AA0717-48C9-0F47-9CCC-65FFC9F981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39761" y="1602335"/>
            <a:ext cx="669940" cy="669940"/>
          </a:xfrm>
          <a:prstGeom prst="rect">
            <a:avLst/>
          </a:prstGeom>
        </p:spPr>
      </p:pic>
      <p:pic>
        <p:nvPicPr>
          <p:cNvPr id="25" name="Picture 57">
            <a:extLst>
              <a:ext uri="{FF2B5EF4-FFF2-40B4-BE49-F238E27FC236}">
                <a16:creationId xmlns:a16="http://schemas.microsoft.com/office/drawing/2014/main" id="{CB9FA232-7582-344B-9652-4249F3FCC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82775" y="3999050"/>
            <a:ext cx="669940" cy="669940"/>
          </a:xfrm>
          <a:prstGeom prst="rect">
            <a:avLst/>
          </a:prstGeom>
        </p:spPr>
      </p:pic>
      <p:pic>
        <p:nvPicPr>
          <p:cNvPr id="35" name="Picture 60">
            <a:extLst>
              <a:ext uri="{FF2B5EF4-FFF2-40B4-BE49-F238E27FC236}">
                <a16:creationId xmlns:a16="http://schemas.microsoft.com/office/drawing/2014/main" id="{D8E25C5B-498A-D944-BB57-97AA1FCC47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339761" y="3999050"/>
            <a:ext cx="669940" cy="669940"/>
          </a:xfrm>
          <a:prstGeom prst="rect">
            <a:avLst/>
          </a:prstGeom>
        </p:spPr>
      </p:pic>
      <p:pic>
        <p:nvPicPr>
          <p:cNvPr id="29" name="Picture 59">
            <a:extLst>
              <a:ext uri="{FF2B5EF4-FFF2-40B4-BE49-F238E27FC236}">
                <a16:creationId xmlns:a16="http://schemas.microsoft.com/office/drawing/2014/main" id="{32C51FD8-B94E-7441-8935-EB66D1832E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6233387" y="1598590"/>
            <a:ext cx="669940" cy="669940"/>
          </a:xfrm>
          <a:prstGeom prst="rect">
            <a:avLst/>
          </a:prstGeom>
        </p:spPr>
      </p:pic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ED17401-762F-9C48-BDA4-CD1D019D4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5701" y="6383867"/>
            <a:ext cx="2436055" cy="222251"/>
          </a:xfrm>
        </p:spPr>
        <p:txBody>
          <a:bodyPr/>
          <a:lstStyle/>
          <a:p>
            <a:pPr algn="r" defTabSz="913068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  <a:latin typeface="IBM Plex Sans Light" panose="020B0403050203000203" pitchFamily="34" charset="0"/>
              </a:rPr>
              <a:pPr algn="r" defTabSz="913068">
                <a:defRPr/>
              </a:pPr>
              <a:t>6</a:t>
            </a:fld>
            <a:endParaRPr lang="en-US" sz="799" dirty="0">
              <a:solidFill>
                <a:srgbClr val="000000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90D2B-77DC-5740-ABF4-A6DA8F5A0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3718">
              <a:defRPr/>
            </a:pPr>
            <a:r>
              <a:rPr lang="en-US" sz="799">
                <a:solidFill>
                  <a:srgbClr val="000000"/>
                </a:solidFill>
                <a:latin typeface="IBM Plex Sans Light" panose="020B0403050203000203" pitchFamily="34" charset="0"/>
              </a:rPr>
              <a:t>IBM Automation / © 2022 IBM Corporation</a:t>
            </a:r>
            <a:endParaRPr lang="en-US" sz="799" dirty="0">
              <a:solidFill>
                <a:srgbClr val="000000"/>
              </a:solidFill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4407-8225-4A01-8410-4BC91588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5" y="72532"/>
            <a:ext cx="10515600" cy="555104"/>
          </a:xfrm>
        </p:spPr>
        <p:txBody>
          <a:bodyPr/>
          <a:lstStyle/>
          <a:p>
            <a:r>
              <a:rPr lang="en-GB" sz="2800" dirty="0"/>
              <a:t>Example  – Invoice Processing for Coop </a:t>
            </a:r>
            <a:r>
              <a:rPr lang="en-GB" sz="2800" dirty="0" err="1"/>
              <a:t>Midcounties</a:t>
            </a:r>
            <a:endParaRPr lang="en-GB" sz="2800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DD9B050-99C2-4667-BEF9-1E2AAEE6E1A2}"/>
              </a:ext>
            </a:extLst>
          </p:cNvPr>
          <p:cNvSpPr/>
          <p:nvPr/>
        </p:nvSpPr>
        <p:spPr>
          <a:xfrm>
            <a:off x="1704567" y="2089540"/>
            <a:ext cx="915483" cy="66104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GB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Invoice Received by Email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03BA83C-0715-4B7D-8ECF-70C1CA87DD9A}"/>
              </a:ext>
            </a:extLst>
          </p:cNvPr>
          <p:cNvSpPr/>
          <p:nvPr/>
        </p:nvSpPr>
        <p:spPr>
          <a:xfrm>
            <a:off x="3573491" y="2096258"/>
            <a:ext cx="1174655" cy="65432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invoice type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092471A-F978-4A83-8AF7-FF8C6AE77A25}"/>
              </a:ext>
            </a:extLst>
          </p:cNvPr>
          <p:cNvSpPr/>
          <p:nvPr/>
        </p:nvSpPr>
        <p:spPr>
          <a:xfrm>
            <a:off x="290988" y="2097269"/>
            <a:ext cx="704621" cy="624683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GB" sz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C2CF7C9-F7DE-4780-BDB1-99823E60BD8D}"/>
              </a:ext>
            </a:extLst>
          </p:cNvPr>
          <p:cNvSpPr/>
          <p:nvPr/>
        </p:nvSpPr>
        <p:spPr>
          <a:xfrm>
            <a:off x="11278142" y="2092471"/>
            <a:ext cx="673535" cy="5674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GB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726101-8ECF-4E84-8FA4-E5086F3C918F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>
            <a:off x="995609" y="2409611"/>
            <a:ext cx="708958" cy="104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E98050-68DC-442E-9217-015F68F4C913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>
            <a:off x="4748146" y="2423422"/>
            <a:ext cx="136709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248E7A-DE2E-42B3-8067-F4D3544DD6D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20050" y="2420063"/>
            <a:ext cx="953441" cy="335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B7FE1D-4A93-438B-A14E-E6117D2883EC}"/>
              </a:ext>
            </a:extLst>
          </p:cNvPr>
          <p:cNvCxnSpPr>
            <a:cxnSpLocks/>
          </p:cNvCxnSpPr>
          <p:nvPr/>
        </p:nvCxnSpPr>
        <p:spPr>
          <a:xfrm flipV="1">
            <a:off x="6722737" y="2350800"/>
            <a:ext cx="2382352" cy="2311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99CA3F-CCF7-4E0A-B90F-2DEA7C4567C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406248" y="2376220"/>
            <a:ext cx="871894" cy="435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66328270-31ED-4047-8174-DC9126611162}"/>
              </a:ext>
            </a:extLst>
          </p:cNvPr>
          <p:cNvCxnSpPr>
            <a:cxnSpLocks/>
            <a:stCxn id="59" idx="0"/>
            <a:endCxn id="6" idx="2"/>
          </p:cNvCxnSpPr>
          <p:nvPr/>
        </p:nvCxnSpPr>
        <p:spPr>
          <a:xfrm rot="16200000" flipV="1">
            <a:off x="3723829" y="3187577"/>
            <a:ext cx="1781975" cy="90799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EF36D4D-1962-4898-BBFB-6A636D03E394}"/>
              </a:ext>
            </a:extLst>
          </p:cNvPr>
          <p:cNvCxnSpPr>
            <a:cxnSpLocks/>
            <a:endCxn id="4" idx="2"/>
          </p:cNvCxnSpPr>
          <p:nvPr/>
        </p:nvCxnSpPr>
        <p:spPr>
          <a:xfrm rot="5400000" flipH="1" flipV="1">
            <a:off x="1369186" y="2557253"/>
            <a:ext cx="599790" cy="986456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Date Placeholder 3">
            <a:extLst>
              <a:ext uri="{FF2B5EF4-FFF2-40B4-BE49-F238E27FC236}">
                <a16:creationId xmlns:a16="http://schemas.microsoft.com/office/drawing/2014/main" id="{78C91F35-5D0F-4803-A6EA-214BD6B4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4227" y="6282980"/>
            <a:ext cx="2628900" cy="153888"/>
          </a:xfrm>
        </p:spPr>
        <p:txBody>
          <a:bodyPr/>
          <a:lstStyle/>
          <a:p>
            <a:pPr defTabSz="914377"/>
            <a:r>
              <a:rPr lang="en-US" i="1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 Nov 2, 2022</a:t>
            </a:r>
          </a:p>
        </p:txBody>
      </p:sp>
      <p:sp>
        <p:nvSpPr>
          <p:cNvPr id="166" name="Footer Placeholder 4">
            <a:extLst>
              <a:ext uri="{FF2B5EF4-FFF2-40B4-BE49-F238E27FC236}">
                <a16:creationId xmlns:a16="http://schemas.microsoft.com/office/drawing/2014/main" id="{C77F8DA4-E942-4FB6-82ED-37DB226B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9425" y="6266233"/>
            <a:ext cx="6379211" cy="153888"/>
          </a:xfrm>
        </p:spPr>
        <p:txBody>
          <a:bodyPr/>
          <a:lstStyle/>
          <a:p>
            <a:pPr defTabSz="914377"/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RPA and DM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D85F13-173A-4124-A464-51811DF1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128" y="1629318"/>
            <a:ext cx="1550099" cy="1574606"/>
          </a:xfrm>
          <a:prstGeom prst="rect">
            <a:avLst/>
          </a:prstGeom>
        </p:spPr>
      </p:pic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EF392FC-09E6-4AE9-BEBE-1D78DAD9A46F}"/>
              </a:ext>
            </a:extLst>
          </p:cNvPr>
          <p:cNvSpPr/>
          <p:nvPr/>
        </p:nvSpPr>
        <p:spPr>
          <a:xfrm>
            <a:off x="6115236" y="2035439"/>
            <a:ext cx="1321117" cy="77596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defRPr/>
            </a:pPr>
            <a:r>
              <a:rPr lang="en-GB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OCR invoice and write to XML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9176FE-F31A-4501-85F3-5343D3CAC4F7}"/>
              </a:ext>
            </a:extLst>
          </p:cNvPr>
          <p:cNvGrpSpPr/>
          <p:nvPr/>
        </p:nvGrpSpPr>
        <p:grpSpPr>
          <a:xfrm>
            <a:off x="4136877" y="4532561"/>
            <a:ext cx="1863869" cy="1664713"/>
            <a:chOff x="5726208" y="1148080"/>
            <a:chExt cx="3198336" cy="33477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BE009-545B-4957-8490-41CB125557EB}"/>
                </a:ext>
              </a:extLst>
            </p:cNvPr>
            <p:cNvSpPr/>
            <p:nvPr/>
          </p:nvSpPr>
          <p:spPr bwMode="auto">
            <a:xfrm>
              <a:off x="5726208" y="1148080"/>
              <a:ext cx="3198336" cy="33477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8000" tIns="48000" rIns="48000" bIns="4800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EB11DBE-3794-4BE2-90D8-E7174C247521}"/>
                </a:ext>
              </a:extLst>
            </p:cNvPr>
            <p:cNvGrpSpPr/>
            <p:nvPr/>
          </p:nvGrpSpPr>
          <p:grpSpPr>
            <a:xfrm>
              <a:off x="5862185" y="1769334"/>
              <a:ext cx="2926381" cy="1983173"/>
              <a:chOff x="2693572" y="1441955"/>
              <a:chExt cx="2926381" cy="1983173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8563C6-3AA5-403D-AFC4-86E00A1F28AC}"/>
                  </a:ext>
                </a:extLst>
              </p:cNvPr>
              <p:cNvSpPr/>
              <p:nvPr/>
            </p:nvSpPr>
            <p:spPr bwMode="auto">
              <a:xfrm>
                <a:off x="2693572" y="2220982"/>
                <a:ext cx="2926381" cy="120414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48000" tIns="97536" rIns="48000" bIns="48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553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IBM Decision Manager</a:t>
                </a:r>
              </a:p>
              <a:p>
                <a:pPr algn="ctr" defTabSz="914553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Open Edition</a:t>
                </a:r>
              </a:p>
            </p:txBody>
          </p:sp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0F1F2EB7-62A9-4715-B63A-E455A978D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24255" y="1441955"/>
                <a:ext cx="616711" cy="616712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B597416-0664-4E61-B3BA-C144D6B74081}"/>
              </a:ext>
            </a:extLst>
          </p:cNvPr>
          <p:cNvSpPr txBox="1"/>
          <p:nvPr/>
        </p:nvSpPr>
        <p:spPr>
          <a:xfrm>
            <a:off x="9282490" y="571609"/>
            <a:ext cx="1351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GB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 system reads XML invoice and processes it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9577B4E-225A-4A05-B05C-A16DD38190D9}"/>
              </a:ext>
            </a:extLst>
          </p:cNvPr>
          <p:cNvCxnSpPr>
            <a:cxnSpLocks/>
            <a:stCxn id="56" idx="2"/>
            <a:endCxn id="73" idx="1"/>
          </p:cNvCxnSpPr>
          <p:nvPr/>
        </p:nvCxnSpPr>
        <p:spPr>
          <a:xfrm rot="16200000" flipH="1">
            <a:off x="6142836" y="3444364"/>
            <a:ext cx="1957475" cy="691556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30EED2B-2036-4825-A2C8-2ED135D706F3}"/>
              </a:ext>
            </a:extLst>
          </p:cNvPr>
          <p:cNvCxnSpPr>
            <a:cxnSpLocks/>
            <a:stCxn id="73" idx="3"/>
            <a:endCxn id="17" idx="2"/>
          </p:cNvCxnSpPr>
          <p:nvPr/>
        </p:nvCxnSpPr>
        <p:spPr>
          <a:xfrm flipV="1">
            <a:off x="9663061" y="3203924"/>
            <a:ext cx="295117" cy="1564956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9C6100EE-31BE-484B-9548-DEC50DEB9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779486" y="3442949"/>
            <a:ext cx="1089612" cy="1089612"/>
          </a:xfrm>
          <a:prstGeom prst="rect">
            <a:avLst/>
          </a:prstGeom>
        </p:spPr>
      </p:pic>
      <p:pic>
        <p:nvPicPr>
          <p:cNvPr id="73" name="Picture 72" descr="A blue rectangle with a white rectangle in the middle&#10;&#10;Description automatically generated with low confidence">
            <a:extLst>
              <a:ext uri="{FF2B5EF4-FFF2-40B4-BE49-F238E27FC236}">
                <a16:creationId xmlns:a16="http://schemas.microsoft.com/office/drawing/2014/main" id="{296D580E-20A3-4526-8D58-977628784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67351" y="3671025"/>
            <a:ext cx="2195710" cy="219571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1630D87-6674-4DA2-87A8-822446593A05}"/>
              </a:ext>
            </a:extLst>
          </p:cNvPr>
          <p:cNvGrpSpPr/>
          <p:nvPr/>
        </p:nvGrpSpPr>
        <p:grpSpPr>
          <a:xfrm>
            <a:off x="9136292" y="1625594"/>
            <a:ext cx="1803852" cy="1573872"/>
            <a:chOff x="11649340" y="2186949"/>
            <a:chExt cx="3198335" cy="33477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1D8C7D-7CFA-4A25-917D-3E46CDECDC59}"/>
                </a:ext>
              </a:extLst>
            </p:cNvPr>
            <p:cNvSpPr/>
            <p:nvPr/>
          </p:nvSpPr>
          <p:spPr bwMode="auto">
            <a:xfrm>
              <a:off x="11649340" y="2186949"/>
              <a:ext cx="3198335" cy="334772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8D4C1F-04A0-4C54-AC99-0495D0A5A128}"/>
                </a:ext>
              </a:extLst>
            </p:cNvPr>
            <p:cNvSpPr/>
            <p:nvPr/>
          </p:nvSpPr>
          <p:spPr bwMode="auto">
            <a:xfrm>
              <a:off x="11899800" y="4030442"/>
              <a:ext cx="2714405" cy="679917"/>
            </a:xfrm>
            <a:prstGeom prst="rect">
              <a:avLst/>
            </a:prstGeom>
            <a:noFill/>
            <a:ln w="19050">
              <a:noFill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IBM Plex Sans" charset="0"/>
                  <a:cs typeface="Arial" panose="020B0604020202020204" pitchFamily="34" charset="0"/>
                </a:rPr>
                <a:t>Process Automation and Decision Automation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1571D80-0126-4558-B12E-1ED62D980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716739" y="2538703"/>
              <a:ext cx="784993" cy="784994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3359CD9-22D0-4883-A563-0CE5ECB4382E}"/>
              </a:ext>
            </a:extLst>
          </p:cNvPr>
          <p:cNvSpPr txBox="1"/>
          <p:nvPr/>
        </p:nvSpPr>
        <p:spPr>
          <a:xfrm>
            <a:off x="7680567" y="4700823"/>
            <a:ext cx="177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XML Invoices</a:t>
            </a:r>
          </a:p>
        </p:txBody>
      </p:sp>
    </p:spTree>
    <p:extLst>
      <p:ext uri="{BB962C8B-B14F-4D97-AF65-F5344CB8AC3E}">
        <p14:creationId xmlns:p14="http://schemas.microsoft.com/office/powerpoint/2010/main" val="290125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06F84B-1EDE-4BB4-8935-5AD67BF8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70" y="878354"/>
            <a:ext cx="2812051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The Email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sz="2000" dirty="0"/>
              <a:t>The bot reads emails containing invoices and lets DM decide on how to process them…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9E2B2B-6F41-4B64-B241-062C42A2A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50"/>
          <a:stretch/>
        </p:blipFill>
        <p:spPr>
          <a:xfrm>
            <a:off x="4869880" y="411348"/>
            <a:ext cx="6966901" cy="582655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508A3A-7268-4589-87D2-B0FFA4E7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16" y="24684"/>
            <a:ext cx="7115227" cy="685974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92E1C70-7301-4F6B-8268-F9EE7B618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935674" y="562886"/>
            <a:ext cx="1089612" cy="1089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6CCEF6-3268-400F-8112-EFE1AD975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51" y="575454"/>
            <a:ext cx="1133475" cy="1076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004F37-52DF-4439-8A4D-9B4D2B9D9B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557" y="59064"/>
            <a:ext cx="8393274" cy="302460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000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06F84B-1EDE-4BB4-8935-5AD67BF8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70" y="1012323"/>
            <a:ext cx="2812051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The Rules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sz="2000" dirty="0"/>
              <a:t>DM looks at email header to determine how to process the invoice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9A2A3-0B60-41E1-9FD0-6459F76B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8" y="564833"/>
            <a:ext cx="7151592" cy="525164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B6C46BA-8141-4F3B-A1F5-C1E9154A3491}"/>
              </a:ext>
            </a:extLst>
          </p:cNvPr>
          <p:cNvGrpSpPr/>
          <p:nvPr/>
        </p:nvGrpSpPr>
        <p:grpSpPr>
          <a:xfrm>
            <a:off x="810437" y="315468"/>
            <a:ext cx="2053465" cy="1998017"/>
            <a:chOff x="5726208" y="1148080"/>
            <a:chExt cx="3198336" cy="33477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E9678E-2187-4CCD-AB83-4531E3399217}"/>
                </a:ext>
              </a:extLst>
            </p:cNvPr>
            <p:cNvSpPr/>
            <p:nvPr/>
          </p:nvSpPr>
          <p:spPr bwMode="auto">
            <a:xfrm>
              <a:off x="5726208" y="1148080"/>
              <a:ext cx="3198336" cy="33477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8000" tIns="48000" rIns="48000" bIns="4800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3D611C2-EFC5-4388-805E-BE3CF47B9E24}"/>
                </a:ext>
              </a:extLst>
            </p:cNvPr>
            <p:cNvGrpSpPr/>
            <p:nvPr/>
          </p:nvGrpSpPr>
          <p:grpSpPr>
            <a:xfrm>
              <a:off x="5862185" y="1769334"/>
              <a:ext cx="2926381" cy="1983173"/>
              <a:chOff x="2693572" y="1441955"/>
              <a:chExt cx="2926381" cy="198317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14FEF9C-1095-4809-B933-E2B3AED6D233}"/>
                  </a:ext>
                </a:extLst>
              </p:cNvPr>
              <p:cNvSpPr/>
              <p:nvPr/>
            </p:nvSpPr>
            <p:spPr bwMode="auto">
              <a:xfrm>
                <a:off x="2693572" y="2220982"/>
                <a:ext cx="2926381" cy="120414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48000" tIns="97536" rIns="48000" bIns="48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553">
                  <a:defRPr/>
                </a:pPr>
                <a:r>
                  <a:rPr lang="en-US" sz="2133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IBM Decision Manager</a:t>
                </a:r>
              </a:p>
              <a:p>
                <a:pPr algn="ctr" defTabSz="914553">
                  <a:defRPr/>
                </a:pPr>
                <a:r>
                  <a:rPr lang="en-US" sz="2133" dirty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Open Edition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2C94DE35-45E2-4E69-AE5D-BD1C532A5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24254" y="1441955"/>
                <a:ext cx="779027" cy="779027"/>
              </a:xfrm>
              <a:prstGeom prst="rect">
                <a:avLst/>
              </a:prstGeom>
            </p:spPr>
          </p:pic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14F8A8-A4FD-44A6-97FA-6A629EA39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281" y="0"/>
            <a:ext cx="6281238" cy="293799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1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2020 Master template (white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Presentation_Enablement_Template_Arial_2021-Mar-01" id="{1A565672-DFC6-C94C-A613-015F0235D994}" vid="{5B0CDC82-2F34-0D46-BF8D-C4B83EE43B24}"/>
    </a:ext>
  </a:extLst>
</a:theme>
</file>

<file path=ppt/theme/theme3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8413</TotalTime>
  <Words>900</Words>
  <Application>Microsoft Office PowerPoint</Application>
  <PresentationFormat>Widescreen</PresentationFormat>
  <Paragraphs>127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IBM Plex Sans</vt:lpstr>
      <vt:lpstr>IBM Plex Sans Light</vt:lpstr>
      <vt:lpstr>System Font Regular</vt:lpstr>
      <vt:lpstr>Walbaum Display</vt:lpstr>
      <vt:lpstr>Office Theme</vt:lpstr>
      <vt:lpstr>IBM 2020 Master template (white background)</vt:lpstr>
      <vt:lpstr>3DFloatVTI</vt:lpstr>
      <vt:lpstr>Automation Recipes: DM with RPA</vt:lpstr>
      <vt:lpstr>IBM Decision Manager Open Edition and IBM RPA</vt:lpstr>
      <vt:lpstr>Why DM and IBM RPA?</vt:lpstr>
      <vt:lpstr>What is RPA? </vt:lpstr>
      <vt:lpstr>PowerPoint Presentation</vt:lpstr>
      <vt:lpstr>RPA use cases by industry</vt:lpstr>
      <vt:lpstr>Example  – Invoice Processing for Coop Midcounties</vt:lpstr>
      <vt:lpstr>The Email  The bot reads emails containing invoices and lets DM decide on how to process them…</vt:lpstr>
      <vt:lpstr>The Rules  DM looks at email header to determine how to process the invoice</vt:lpstr>
      <vt:lpstr>The OCR  The bot OCRs the invoices identified by DM and writes the result to an XML file</vt:lpstr>
      <vt:lpstr>The XML  The bot writes the result to an XML file</vt:lpstr>
      <vt:lpstr>Git Repo: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Recipes Part 2 – Deploy 1st Bot</dc:title>
  <dc:creator>Genevieve van Den Boer</dc:creator>
  <cp:lastModifiedBy>Nigel Crowther1</cp:lastModifiedBy>
  <cp:revision>76</cp:revision>
  <dcterms:created xsi:type="dcterms:W3CDTF">2020-11-18T19:00:01Z</dcterms:created>
  <dcterms:modified xsi:type="dcterms:W3CDTF">2022-11-27T22:33:02Z</dcterms:modified>
</cp:coreProperties>
</file>