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9" r:id="rId5"/>
    <p:sldId id="258" r:id="rId6"/>
    <p:sldId id="260" r:id="rId7"/>
    <p:sldId id="261"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2022-11-03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2022-11-03</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2022-11-03</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dirty="0"/>
              <a:t>Problem</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a:bodyPr>
          <a:lstStyle/>
          <a:p>
            <a:pPr lvl="1"/>
            <a:r>
              <a:rPr lang="en-GB" dirty="0"/>
              <a:t>A travel agency is breaching guidelines by allowing bookings to dangerous countries</a:t>
            </a:r>
          </a:p>
          <a:p>
            <a:pPr lvl="1"/>
            <a:r>
              <a:rPr lang="en-GB" dirty="0"/>
              <a:t>The agency will be fined unless fixed</a:t>
            </a:r>
          </a:p>
          <a:p>
            <a:pPr marL="457200" lvl="1" indent="0">
              <a:buNone/>
            </a:pPr>
            <a:endParaRPr lang="en-GB" sz="1100" dirty="0"/>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dirty="0"/>
              <a:t>Solution</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fontScale="92500" lnSpcReduction="10000"/>
          </a:bodyPr>
          <a:lstStyle/>
          <a:p>
            <a:pPr lvl="1"/>
            <a:r>
              <a:rPr lang="en-GB" sz="1800" dirty="0"/>
              <a:t>A bot is written to scrape data from the US Travel site.</a:t>
            </a:r>
          </a:p>
          <a:p>
            <a:pPr lvl="1"/>
            <a:r>
              <a:rPr lang="en-GB" sz="1800" dirty="0"/>
              <a:t>The bot is exposed via a secure API</a:t>
            </a:r>
          </a:p>
          <a:p>
            <a:pPr lvl="1"/>
            <a:r>
              <a:rPr lang="en-GB" sz="1800" dirty="0"/>
              <a:t>An BPMN task is created to call the bot and added to the existing flow</a:t>
            </a:r>
          </a:p>
          <a:p>
            <a:pPr lvl="1"/>
            <a:r>
              <a:rPr lang="en-GB" sz="1800" dirty="0"/>
              <a:t>The flow blocks travel if the bot returns a banned destination</a:t>
            </a:r>
          </a:p>
          <a:p>
            <a:pPr lvl="1"/>
            <a:endParaRPr lang="en-GB" sz="1800" dirty="0"/>
          </a:p>
          <a:p>
            <a:pPr marL="457200" lvl="1" indent="0">
              <a:buNone/>
            </a:pPr>
            <a:r>
              <a:rPr lang="en-GB" sz="1800" dirty="0"/>
              <a:t>The problem is solved quickly and cost effectively using IBM RPA!</a:t>
            </a:r>
          </a:p>
        </p:txBody>
      </p:sp>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1AE6E0-91A5-4536-87D9-41FFF3321E3B}"/>
              </a:ext>
            </a:extLst>
          </p:cNvPr>
          <p:cNvPicPr>
            <a:picLocks noChangeAspect="1"/>
          </p:cNvPicPr>
          <p:nvPr/>
        </p:nvPicPr>
        <p:blipFill>
          <a:blip r:embed="rId2"/>
          <a:stretch>
            <a:fillRect/>
          </a:stretch>
        </p:blipFill>
        <p:spPr>
          <a:xfrm>
            <a:off x="4989582" y="0"/>
            <a:ext cx="5811168" cy="3728075"/>
          </a:xfrm>
          <a:prstGeom prst="rect">
            <a:avLst/>
          </a:prstGeom>
          <a:effectLst>
            <a:glow rad="228600">
              <a:schemeClr val="accent2">
                <a:satMod val="175000"/>
                <a:alpha val="40000"/>
              </a:schemeClr>
            </a:glow>
          </a:effectLst>
        </p:spPr>
      </p:pic>
      <p:pic>
        <p:nvPicPr>
          <p:cNvPr id="6" name="Picture 5">
            <a:extLst>
              <a:ext uri="{FF2B5EF4-FFF2-40B4-BE49-F238E27FC236}">
                <a16:creationId xmlns:a16="http://schemas.microsoft.com/office/drawing/2014/main" id="{672DB89C-0746-4FC3-9214-CD4479AC952B}"/>
              </a:ext>
            </a:extLst>
          </p:cNvPr>
          <p:cNvPicPr>
            <a:picLocks noChangeAspect="1"/>
          </p:cNvPicPr>
          <p:nvPr/>
        </p:nvPicPr>
        <p:blipFill>
          <a:blip r:embed="rId3"/>
          <a:stretch>
            <a:fillRect/>
          </a:stretch>
        </p:blipFill>
        <p:spPr>
          <a:xfrm>
            <a:off x="5390452" y="3518702"/>
            <a:ext cx="6508276" cy="3339298"/>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dirty="0">
                <a:solidFill>
                  <a:srgbClr val="FFFFFF"/>
                </a:solidFill>
              </a:rPr>
              <a:t>Step 2 – Expose the bot</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dirty="0">
                <a:solidFill>
                  <a:srgbClr val="FEFFFF"/>
                </a:solidFill>
              </a:rPr>
              <a:t>Create a bot process with the RPA Control </a:t>
            </a:r>
            <a:r>
              <a:rPr lang="en-GB" sz="2400" dirty="0" err="1">
                <a:solidFill>
                  <a:srgbClr val="FEFFFF"/>
                </a:solidFill>
              </a:rPr>
              <a:t>Center</a:t>
            </a:r>
            <a:r>
              <a:rPr lang="en-GB" sz="2400" dirty="0">
                <a:solidFill>
                  <a:srgbClr val="FEFFFF"/>
                </a:solidFill>
              </a:rPr>
              <a:t> to enable the bot to  be exposed via a REST API</a:t>
            </a:r>
          </a:p>
          <a:p>
            <a:endParaRPr lang="en-GB" sz="2400" dirty="0">
              <a:solidFill>
                <a:srgbClr val="FEFFFF"/>
              </a:solidFill>
            </a:endParaRPr>
          </a:p>
          <a:p>
            <a:endParaRPr lang="en-GB" sz="2400" dirty="0">
              <a:solidFill>
                <a:srgbClr val="FEFFFF"/>
              </a:solidFill>
            </a:endParaRPr>
          </a:p>
        </p:txBody>
      </p:sp>
      <p:pic>
        <p:nvPicPr>
          <p:cNvPr id="7" name="Picture 6">
            <a:extLst>
              <a:ext uri="{FF2B5EF4-FFF2-40B4-BE49-F238E27FC236}">
                <a16:creationId xmlns:a16="http://schemas.microsoft.com/office/drawing/2014/main" id="{3ADE8B7B-923B-41AB-91F3-216EEAB7A39A}"/>
              </a:ext>
            </a:extLst>
          </p:cNvPr>
          <p:cNvPicPr>
            <a:picLocks noChangeAspect="1"/>
          </p:cNvPicPr>
          <p:nvPr/>
        </p:nvPicPr>
        <p:blipFill>
          <a:blip r:embed="rId2"/>
          <a:stretch>
            <a:fillRect/>
          </a:stretch>
        </p:blipFill>
        <p:spPr>
          <a:xfrm>
            <a:off x="4998268" y="762856"/>
            <a:ext cx="6539075" cy="5133172"/>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1648256"/>
            <a:ext cx="7299098" cy="2982467"/>
          </a:xfrm>
          <a:effectLst>
            <a:glow rad="228600">
              <a:schemeClr val="accent5">
                <a:satMod val="175000"/>
                <a:alpha val="40000"/>
              </a:schemeClr>
            </a:glow>
          </a:effectLst>
        </p:spPr>
      </p:pic>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Update the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2B0-3C90-48D6-AE6B-EB756DBAB3AE}"/>
              </a:ext>
            </a:extLst>
          </p:cNvPr>
          <p:cNvSpPr>
            <a:spLocks noGrp="1"/>
          </p:cNvSpPr>
          <p:nvPr>
            <p:ph type="title"/>
          </p:nvPr>
        </p:nvSpPr>
        <p:spPr>
          <a:xfrm>
            <a:off x="364787" y="-91694"/>
            <a:ext cx="11721829" cy="1325563"/>
          </a:xfrm>
        </p:spPr>
        <p:txBody>
          <a:bodyPr/>
          <a:lstStyle/>
          <a:p>
            <a:r>
              <a:rPr lang="en-GB" dirty="0"/>
              <a:t>Result – Booking to Banned Country Prevented</a:t>
            </a:r>
          </a:p>
        </p:txBody>
      </p:sp>
      <p:pic>
        <p:nvPicPr>
          <p:cNvPr id="5" name="Content Placeholder 4">
            <a:extLst>
              <a:ext uri="{FF2B5EF4-FFF2-40B4-BE49-F238E27FC236}">
                <a16:creationId xmlns:a16="http://schemas.microsoft.com/office/drawing/2014/main" id="{A93217C7-F2DC-4B0E-ABCB-2E9C9D094EAE}"/>
              </a:ext>
            </a:extLst>
          </p:cNvPr>
          <p:cNvPicPr>
            <a:picLocks noGrp="1" noChangeAspect="1"/>
          </p:cNvPicPr>
          <p:nvPr>
            <p:ph idx="1"/>
          </p:nvPr>
        </p:nvPicPr>
        <p:blipFill>
          <a:blip r:embed="rId2"/>
          <a:stretch>
            <a:fillRect/>
          </a:stretch>
        </p:blipFill>
        <p:spPr>
          <a:xfrm>
            <a:off x="661481" y="1087954"/>
            <a:ext cx="10719880" cy="5624131"/>
          </a:xfrm>
          <a:effectLst>
            <a:glow rad="228600">
              <a:schemeClr val="accent5">
                <a:satMod val="175000"/>
                <a:alpha val="40000"/>
              </a:schemeClr>
            </a:glow>
          </a:effectLst>
        </p:spPr>
      </p:pic>
    </p:spTree>
    <p:extLst>
      <p:ext uri="{BB962C8B-B14F-4D97-AF65-F5344CB8AC3E}">
        <p14:creationId xmlns:p14="http://schemas.microsoft.com/office/powerpoint/2010/main" val="321222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4485</TotalTime>
  <Words>278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IBM Plex Sans</vt:lpstr>
      <vt:lpstr>Office Theme</vt:lpstr>
      <vt:lpstr>Automation Recipes PAM with RPA</vt:lpstr>
      <vt:lpstr>Problem</vt:lpstr>
      <vt:lpstr>Solution</vt:lpstr>
      <vt:lpstr>Step 1: Build the Bot</vt:lpstr>
      <vt:lpstr>Build the Bot cont.</vt:lpstr>
      <vt:lpstr>Step 2 – Expose the bot</vt:lpstr>
      <vt:lpstr>Step 3 – Call the bot from PAM  Using a pre-built custom task, the RPA bot invocation is created and tested </vt:lpstr>
      <vt:lpstr>Step 4 – Update the existing flow  The flow is plugged into the existing flow. We now have an updated flow that checks the destination and prevents booking if not on the government approved list</vt:lpstr>
      <vt:lpstr>Result – Booking to Banned Country Prevented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38</cp:revision>
  <dcterms:created xsi:type="dcterms:W3CDTF">2020-11-18T19:00:01Z</dcterms:created>
  <dcterms:modified xsi:type="dcterms:W3CDTF">2022-11-03T15:46:58Z</dcterms:modified>
</cp:coreProperties>
</file>