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147377102" r:id="rId4"/>
    <p:sldId id="2147377096" r:id="rId5"/>
    <p:sldId id="2146847115" r:id="rId6"/>
    <p:sldId id="2146847135" r:id="rId7"/>
    <p:sldId id="257" r:id="rId8"/>
    <p:sldId id="265" r:id="rId9"/>
    <p:sldId id="259" r:id="rId10"/>
    <p:sldId id="258" r:id="rId11"/>
    <p:sldId id="260" r:id="rId12"/>
    <p:sldId id="2147377103" r:id="rId13"/>
    <p:sldId id="261" r:id="rId14"/>
    <p:sldId id="262" r:id="rId15"/>
    <p:sldId id="266" r:id="rId16"/>
    <p:sldId id="21473771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0" autoAdjust="0"/>
    <p:restoredTop sz="94660"/>
  </p:normalViewPr>
  <p:slideViewPr>
    <p:cSldViewPr snapToGrid="0">
      <p:cViewPr varScale="1">
        <p:scale>
          <a:sx n="98" d="100"/>
          <a:sy n="98" d="100"/>
        </p:scale>
        <p:origin x="96" y="4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2023-02-08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8717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pc="10" dirty="0">
                <a:solidFill>
                  <a:srgbClr val="000000"/>
                </a:solidFill>
                <a:latin typeface="Arial" panose="020B0604020202020204" pitchFamily="34" charset="0"/>
                <a:cs typeface="Arial" panose="020B0604020202020204" pitchFamily="34" charset="0"/>
              </a:rPr>
              <a:t>IBM Process Automation Manager Open Edition </a:t>
            </a:r>
            <a:r>
              <a:rPr lang="en-US" spc="10" dirty="0">
                <a:solidFill>
                  <a:srgbClr val="000000"/>
                </a:solidFill>
                <a:latin typeface="Arial" panose="020B0604020202020204" pitchFamily="34" charset="0"/>
                <a:cs typeface="Arial" panose="020B0604020202020204" pitchFamily="34" charset="0"/>
              </a:rPr>
              <a:t>and </a:t>
            </a:r>
            <a:r>
              <a:rPr lang="en-US" b="1" spc="10" dirty="0">
                <a:solidFill>
                  <a:srgbClr val="000000"/>
                </a:solidFill>
                <a:latin typeface="Arial" panose="020B0604020202020204" pitchFamily="34" charset="0"/>
                <a:cs typeface="Arial" panose="020B0604020202020204" pitchFamily="34" charset="0"/>
              </a:rPr>
              <a:t>IBM Decision Manager Open Edition </a:t>
            </a:r>
            <a:r>
              <a:rPr lang="en-US" spc="10" dirty="0">
                <a:solidFill>
                  <a:srgbClr val="000000"/>
                </a:solidFill>
                <a:latin typeface="Arial" panose="020B0604020202020204" pitchFamily="34" charset="0"/>
                <a:cs typeface="Arial" panose="020B0604020202020204" pitchFamily="34" charset="0"/>
              </a:rPr>
              <a:t>are fully open-source application development platforms that help </a:t>
            </a:r>
            <a:r>
              <a:rPr lang="en-US" spc="10" dirty="0">
                <a:solidFill>
                  <a:srgbClr val="000000"/>
                </a:solidFill>
              </a:rPr>
              <a:t>clients</a:t>
            </a:r>
            <a:r>
              <a:rPr lang="en-US" spc="10" dirty="0">
                <a:solidFill>
                  <a:srgbClr val="000000"/>
                </a:solidFill>
                <a:latin typeface="Arial" panose="020B0604020202020204" pitchFamily="34" charset="0"/>
                <a:cs typeface="Arial" panose="020B0604020202020204" pitchFamily="34" charset="0"/>
              </a:rPr>
              <a:t> build highly-customized and scalable cloud-native business automation applications. Clients use Process Automation Manager to model and automate their business processes, including decision automation. </a:t>
            </a:r>
            <a:r>
              <a:rPr lang="en-US" spc="10" dirty="0">
                <a:solidFill>
                  <a:srgbClr val="000000"/>
                </a:solidFill>
              </a:rPr>
              <a:t>They use</a:t>
            </a:r>
            <a:r>
              <a:rPr lang="en-US" spc="10" dirty="0">
                <a:solidFill>
                  <a:srgbClr val="000000"/>
                </a:solidFill>
                <a:latin typeface="Arial" panose="020B0604020202020204" pitchFamily="34" charset="0"/>
                <a:cs typeface="Arial" panose="020B0604020202020204" pitchFamily="34" charset="0"/>
              </a:rPr>
              <a:t> Decision Manager to focus on decision modeling and automation. Both allow for the rapid development and maintenance of intelligent business automation applications and processes.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84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Robot Process Automation (RPA) is used to automate tasks that are traditionally performed by people, by mimicking the steps that a person would take when performing activities on their desktop computer.</a:t>
            </a:r>
          </a:p>
          <a:p>
            <a:endParaRPr lang="en-US" dirty="0"/>
          </a:p>
          <a:p>
            <a:r>
              <a:rPr lang="en-US" dirty="0"/>
              <a:t>For example, a software robot (or bot) can be created to gather data from multiple systems, collate the data within a spreadsheet, perform some calculations, and enter the data into another system by using the application user interfaces in exactly the same way a person would do it. Bots can also use traditional techniques to integrate with systems, like SQL to query a database or JSON/HTTP to call a REST service.</a:t>
            </a:r>
          </a:p>
          <a:p>
            <a:endParaRPr lang="en-US" dirty="0"/>
          </a:p>
          <a:p>
            <a:r>
              <a:rPr lang="en-US" dirty="0"/>
              <a:t>Other examples include:</a:t>
            </a:r>
          </a:p>
          <a:p>
            <a:endParaRPr lang="en-US" dirty="0"/>
          </a:p>
          <a:p>
            <a:pPr marL="171450" lvl="0" indent="-171450">
              <a:buFont typeface="Arial" panose="020B0604020202020204" pitchFamily="34" charset="0"/>
              <a:buChar char="•"/>
            </a:pPr>
            <a:r>
              <a:rPr lang="en-US" noProof="0" dirty="0"/>
              <a:t>Use Microsoft Windows OS - </a:t>
            </a:r>
            <a:r>
              <a:rPr lang="en-US" dirty="0"/>
              <a:t>Use file system, clipboard, taskbar, services, open and close applications</a:t>
            </a:r>
          </a:p>
          <a:p>
            <a:pPr marL="171450" lvl="0" indent="-171450">
              <a:buFont typeface="Arial" panose="020B0604020202020204" pitchFamily="34" charset="0"/>
              <a:buChar char="•"/>
            </a:pPr>
            <a:r>
              <a:rPr lang="en-US" dirty="0"/>
              <a:t>Use desktop applications - Work with web apps, Windows apps, Microsoft Office suite, SAP, Java apps, remote desktop</a:t>
            </a:r>
          </a:p>
          <a:p>
            <a:pPr marL="171450" lvl="0" indent="-171450">
              <a:buFont typeface="Arial" panose="020B0604020202020204" pitchFamily="34" charset="0"/>
              <a:buChar char="•"/>
            </a:pPr>
            <a:r>
              <a:rPr lang="en-US" dirty="0"/>
              <a:t>Interact with systems - Access mainframes, call APIs, update and query databases</a:t>
            </a:r>
          </a:p>
          <a:p>
            <a:pPr marL="171450" lvl="0" indent="-171450">
              <a:buFont typeface="Arial" panose="020B0604020202020204" pitchFamily="34" charset="0"/>
              <a:buChar char="•"/>
            </a:pPr>
            <a:r>
              <a:rPr lang="en-US" noProof="0" dirty="0"/>
              <a:t>Communicate - </a:t>
            </a:r>
            <a:r>
              <a:rPr lang="en-US" dirty="0"/>
              <a:t>Send and read emails and SMS messages, chat using text and voice</a:t>
            </a:r>
          </a:p>
          <a:p>
            <a:pPr marL="171450" lvl="0" indent="-171450">
              <a:buFont typeface="Arial" panose="020B0604020202020204" pitchFamily="34" charset="0"/>
              <a:buChar char="•"/>
            </a:pPr>
            <a:r>
              <a:rPr lang="en-US" noProof="0" dirty="0"/>
              <a:t>Read documents - </a:t>
            </a:r>
            <a:r>
              <a:rPr lang="en-US" dirty="0"/>
              <a:t>Extract structured data from unstructured content</a:t>
            </a:r>
          </a:p>
          <a:p>
            <a:pPr marL="171450" lvl="0" indent="-171450">
              <a:buFont typeface="Arial" panose="020B0604020202020204" pitchFamily="34" charset="0"/>
              <a:buChar char="•"/>
            </a:pPr>
            <a:r>
              <a:rPr lang="en-US" dirty="0"/>
              <a:t>Apply intelligence - Understand information, make decisions, apply knowledge, learn</a:t>
            </a:r>
          </a:p>
          <a:p>
            <a:pPr marL="171450" lvl="0" indent="-171450">
              <a:buFont typeface="Arial" panose="020B0604020202020204" pitchFamily="34" charset="0"/>
              <a:buChar char="•"/>
            </a:pPr>
            <a:r>
              <a:rPr lang="en-US" noProof="0" dirty="0"/>
              <a:t>Create documents - </a:t>
            </a:r>
            <a:r>
              <a:rPr lang="en-US" dirty="0"/>
              <a:t>PDF Reports, </a:t>
            </a:r>
            <a:r>
              <a:rPr lang="en-US" noProof="0" dirty="0"/>
              <a:t>MS Excel, MS Word</a:t>
            </a:r>
          </a:p>
          <a:p>
            <a:pPr marL="171450" lvl="0" indent="-171450">
              <a:buFont typeface="Arial" panose="020B0604020202020204" pitchFamily="34" charset="0"/>
              <a:buChar char="•"/>
            </a:pPr>
            <a:r>
              <a:rPr lang="en-US" noProof="0" dirty="0"/>
              <a:t>Process Data - Encrypt, analyze, perform calculations</a:t>
            </a:r>
          </a:p>
          <a:p>
            <a:pPr marL="171450" lvl="0" indent="-171450">
              <a:buFont typeface="Arial" panose="020B0604020202020204" pitchFamily="34" charset="0"/>
              <a:buChar char="•"/>
            </a:pPr>
            <a:r>
              <a:rPr lang="en-US" noProof="0" dirty="0"/>
              <a:t>Process Files - </a:t>
            </a:r>
            <a:r>
              <a:rPr lang="en-US" dirty="0"/>
              <a:t>Create, upload/download, transfer</a:t>
            </a:r>
          </a:p>
          <a:p>
            <a:pPr lvl="0"/>
            <a:endParaRPr lang="en-US" noProof="0" dirty="0"/>
          </a:p>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8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 name="Slide Image Placeholder 9">
            <a:extLst>
              <a:ext uri="{FF2B5EF4-FFF2-40B4-BE49-F238E27FC236}">
                <a16:creationId xmlns:a16="http://schemas.microsoft.com/office/drawing/2014/main" id="{C0CC4A0D-B92F-47E6-97AE-10D01D35A21F}"/>
              </a:ext>
            </a:extLst>
          </p:cNvPr>
          <p:cNvSpPr>
            <a:spLocks noGrp="1" noRot="1" noChangeAspect="1"/>
          </p:cNvSpPr>
          <p:nvPr>
            <p:ph type="sldImg"/>
          </p:nvPr>
        </p:nvSpPr>
        <p:spPr>
          <a:xfrm>
            <a:off x="1822450" y="228600"/>
            <a:ext cx="3327400" cy="1871663"/>
          </a:xfrm>
        </p:spPr>
      </p:sp>
    </p:spTree>
    <p:extLst>
      <p:ext uri="{BB962C8B-B14F-4D97-AF65-F5344CB8AC3E}">
        <p14:creationId xmlns:p14="http://schemas.microsoft.com/office/powerpoint/2010/main" val="368504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21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54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1758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9587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2881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717785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47499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Drag picture to placeholder or click icon to add</a:t>
            </a:r>
          </a:p>
        </p:txBody>
      </p:sp>
    </p:spTree>
    <p:extLst>
      <p:ext uri="{BB962C8B-B14F-4D97-AF65-F5344CB8AC3E}">
        <p14:creationId xmlns:p14="http://schemas.microsoft.com/office/powerpoint/2010/main" val="163307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atin typeface="+mn-lt"/>
              </a:defRPr>
            </a:lvl1pPr>
          </a:lstStyle>
          <a:p>
            <a:r>
              <a:rPr lang="en-US" dirty="0"/>
              <a:t>Click to edit Master title style</a:t>
            </a:r>
          </a:p>
        </p:txBody>
      </p:sp>
    </p:spTree>
    <p:extLst>
      <p:ext uri="{BB962C8B-B14F-4D97-AF65-F5344CB8AC3E}">
        <p14:creationId xmlns:p14="http://schemas.microsoft.com/office/powerpoint/2010/main" val="702238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954250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621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770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742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8767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33704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0352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8953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41801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805442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1914576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28098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23264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350077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rgbClr val="FFFFFF"/>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15312080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Drag picture to placeholder or click icon to add</a:t>
            </a:r>
          </a:p>
        </p:txBody>
      </p:sp>
      <p:sp>
        <p:nvSpPr>
          <p:cNvPr id="6" name="Text Placeholder"/>
          <p:cNvSpPr>
            <a:spLocks noGrp="1"/>
          </p:cNvSpPr>
          <p:nvPr>
            <p:ph type="body" sz="quarter" idx="12"/>
          </p:nvPr>
        </p:nvSpPr>
        <p:spPr>
          <a:xfrm>
            <a:off x="-3" y="3429000"/>
            <a:ext cx="3048004" cy="3429000"/>
          </a:xfrm>
          <a:solidFill>
            <a:srgbClr val="FFFFFF"/>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3060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F62FE"/>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02D9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01D6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63589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643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251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lvl1pPr>
            <a:lvl2pPr>
              <a:spcBef>
                <a:spcPts val="0"/>
              </a:spcBef>
              <a:defRPr sz="1867"/>
            </a:lvl2pPr>
            <a:lvl3pPr>
              <a:spcBef>
                <a:spcPts val="0"/>
              </a:spcBef>
              <a:defRPr sz="1867"/>
            </a:lvl3pPr>
            <a:lvl4pPr>
              <a:spcBef>
                <a:spcPts val="0"/>
              </a:spcBef>
              <a:defRPr sz="1867"/>
            </a:lvl4pPr>
            <a:lvl5pPr>
              <a:spcBef>
                <a:spcPts val="0"/>
              </a:spcBef>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Tree>
    <p:extLst>
      <p:ext uri="{BB962C8B-B14F-4D97-AF65-F5344CB8AC3E}">
        <p14:creationId xmlns:p14="http://schemas.microsoft.com/office/powerpoint/2010/main" val="34522125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83512"/>
            <a:ext cx="2450592" cy="4336288"/>
          </a:xfrm>
        </p:spPr>
        <p:txBody>
          <a:bodyPr/>
          <a:lstStyle>
            <a:lvl1pPr marL="0" indent="0" algn="l" rtl="0" eaLnBrk="1" fontAlgn="base" hangingPunct="1">
              <a:lnSpc>
                <a:spcPct val="100000"/>
              </a:lnSpc>
              <a:spcBef>
                <a:spcPts val="0"/>
              </a:spcBef>
              <a:spcAft>
                <a:spcPct val="0"/>
              </a:spcAft>
              <a:buClr>
                <a:schemeClr val="tx1"/>
              </a:buClr>
              <a:buFont typeface="Arial" panose="020B0604020202020204" pitchFamily="34" charset="0"/>
              <a:buNone/>
              <a:tabLst/>
              <a:defRPr lang="en-US" sz="1867" b="0" i="0" dirty="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867" b="0" i="0" dirty="0">
                <a:solidFill>
                  <a:schemeClr val="tx1"/>
                </a:solidFill>
                <a:latin typeface="+mn-lt"/>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8597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Tree>
    <p:extLst>
      <p:ext uri="{BB962C8B-B14F-4D97-AF65-F5344CB8AC3E}">
        <p14:creationId xmlns:p14="http://schemas.microsoft.com/office/powerpoint/2010/main" val="1076182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36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57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9557630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33616880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13" tIns="23913" rIns="23913" bIns="23913" numCol="1" rtlCol="0" anchor="t" anchorCtr="0" compatLnSpc="1">
            <a:prstTxWarp prst="textNoShape">
              <a:avLst/>
            </a:prstTxWarp>
          </a:bodyPr>
          <a:lstStyle/>
          <a:p>
            <a:pPr marL="0" marR="0" indent="0" algn="l" defTabSz="607135" rtl="0" eaLnBrk="1" fontAlgn="base" latinLnBrk="0" hangingPunct="1">
              <a:lnSpc>
                <a:spcPct val="90000"/>
              </a:lnSpc>
              <a:spcBef>
                <a:spcPct val="0"/>
              </a:spcBef>
              <a:spcAft>
                <a:spcPct val="0"/>
              </a:spcAft>
              <a:buClrTx/>
              <a:buSzTx/>
              <a:buFontTx/>
              <a:buNone/>
              <a:tabLst/>
            </a:pPr>
            <a:endParaRPr kumimoji="0" lang="en-US" sz="929" b="0" i="0" u="none" strike="noStrike" cap="none" normalizeH="0" baseline="0" dirty="0">
              <a:ln>
                <a:noFill/>
              </a:ln>
              <a:solidFill>
                <a:schemeClr val="bg1"/>
              </a:solidFill>
              <a:effectLst/>
              <a:latin typeface="Arial" panose="020B0604020202020204"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36837409" y="317207"/>
            <a:ext cx="3657600"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41351200" y="317207"/>
            <a:ext cx="3657600" cy="3962964"/>
          </a:xfrm>
        </p:spPr>
        <p:txBody>
          <a:bodyPr/>
          <a:lstStyle/>
          <a:p>
            <a:pPr lvl="4"/>
            <a:r>
              <a:rPr lang="en-US" dirty="0"/>
              <a:t>Fifth level</a:t>
            </a:r>
          </a:p>
        </p:txBody>
      </p:sp>
    </p:spTree>
    <p:extLst>
      <p:ext uri="{BB962C8B-B14F-4D97-AF65-F5344CB8AC3E}">
        <p14:creationId xmlns:p14="http://schemas.microsoft.com/office/powerpoint/2010/main" val="7929980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2022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9512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73959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2023-02-08</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2023-02-08</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74894774"/>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Lst>
  <p:hf hdr="0" dt="0"/>
  <p:txStyles>
    <p:titleStyle>
      <a:lvl1pPr algn="l" rtl="0" eaLnBrk="1" fontAlgn="base" hangingPunct="1">
        <a:lnSpc>
          <a:spcPct val="90000"/>
        </a:lnSpc>
        <a:spcBef>
          <a:spcPct val="0"/>
        </a:spcBef>
        <a:spcAft>
          <a:spcPct val="0"/>
        </a:spcAft>
        <a:defRPr sz="32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IBM Plex Sans" pitchFamily="2" charset="2"/>
        <a:buNone/>
        <a:defRPr sz="1867" b="0" i="0">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867" b="0" i="0"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0"/>
        </a:spcBef>
        <a:spcAft>
          <a:spcPct val="0"/>
        </a:spcAft>
        <a:buClr>
          <a:schemeClr val="tx1"/>
        </a:buClr>
        <a:buFont typeface="Arial" panose="020B0604020202020204" pitchFamily="34" charset="0"/>
        <a:buChar char="•"/>
        <a:tabLst/>
        <a:defRPr sz="1867" b="0" i="0">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dirty="0">
                <a:solidFill>
                  <a:srgbClr val="FFFFFF"/>
                </a:solidFill>
              </a:rPr>
              <a:t>Step 2 – Expose the bot</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dirty="0">
                <a:solidFill>
                  <a:srgbClr val="FEFFFF"/>
                </a:solidFill>
              </a:rPr>
              <a:t>Exposed via a REST API</a:t>
            </a:r>
          </a:p>
          <a:p>
            <a:endParaRPr lang="en-GB" sz="2400" dirty="0">
              <a:solidFill>
                <a:srgbClr val="FEFFFF"/>
              </a:solidFill>
            </a:endParaRPr>
          </a:p>
          <a:p>
            <a:endParaRPr lang="en-GB" sz="2400" dirty="0">
              <a:solidFill>
                <a:srgbClr val="FEFFFF"/>
              </a:solidFill>
            </a:endParaRPr>
          </a:p>
        </p:txBody>
      </p:sp>
      <p:pic>
        <p:nvPicPr>
          <p:cNvPr id="5" name="Picture 4">
            <a:extLst>
              <a:ext uri="{FF2B5EF4-FFF2-40B4-BE49-F238E27FC236}">
                <a16:creationId xmlns:a16="http://schemas.microsoft.com/office/drawing/2014/main" id="{44858F11-8725-D1B4-514A-3C2475BDEAB0}"/>
              </a:ext>
            </a:extLst>
          </p:cNvPr>
          <p:cNvPicPr>
            <a:picLocks noChangeAspect="1"/>
          </p:cNvPicPr>
          <p:nvPr/>
        </p:nvPicPr>
        <p:blipFill>
          <a:blip r:embed="rId2"/>
          <a:stretch>
            <a:fillRect/>
          </a:stretch>
        </p:blipFill>
        <p:spPr>
          <a:xfrm>
            <a:off x="4822988" y="1785518"/>
            <a:ext cx="6942692" cy="2969374"/>
          </a:xfrm>
          <a:prstGeom prst="rect">
            <a:avLst/>
          </a:prstGeom>
          <a:effectLst>
            <a:glow rad="228600">
              <a:schemeClr val="accent1">
                <a:satMod val="175000"/>
                <a:alpha val="40000"/>
              </a:schemeClr>
            </a:glow>
          </a:effectLst>
        </p:spPr>
      </p:pic>
      <p:pic>
        <p:nvPicPr>
          <p:cNvPr id="6" name="Picture 5">
            <a:extLst>
              <a:ext uri="{FF2B5EF4-FFF2-40B4-BE49-F238E27FC236}">
                <a16:creationId xmlns:a16="http://schemas.microsoft.com/office/drawing/2014/main" id="{41AD55ED-F420-7A34-C34C-72670792029F}"/>
              </a:ext>
            </a:extLst>
          </p:cNvPr>
          <p:cNvPicPr>
            <a:picLocks noChangeAspect="1"/>
          </p:cNvPicPr>
          <p:nvPr/>
        </p:nvPicPr>
        <p:blipFill>
          <a:blip r:embed="rId3"/>
          <a:stretch>
            <a:fillRect/>
          </a:stretch>
        </p:blipFill>
        <p:spPr>
          <a:xfrm>
            <a:off x="4822988" y="3629739"/>
            <a:ext cx="6942692" cy="269324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5FC-4627-CBD6-B05E-079C032995BE}"/>
              </a:ext>
            </a:extLst>
          </p:cNvPr>
          <p:cNvSpPr>
            <a:spLocks noGrp="1"/>
          </p:cNvSpPr>
          <p:nvPr>
            <p:ph type="title"/>
          </p:nvPr>
        </p:nvSpPr>
        <p:spPr>
          <a:xfrm>
            <a:off x="325877" y="48616"/>
            <a:ext cx="10515600" cy="1325563"/>
          </a:xfrm>
        </p:spPr>
        <p:txBody>
          <a:bodyPr/>
          <a:lstStyle/>
          <a:p>
            <a:r>
              <a:rPr lang="en-GB" dirty="0"/>
              <a:t>Decision Service</a:t>
            </a:r>
          </a:p>
        </p:txBody>
      </p:sp>
      <p:pic>
        <p:nvPicPr>
          <p:cNvPr id="5" name="Content Placeholder 4">
            <a:extLst>
              <a:ext uri="{FF2B5EF4-FFF2-40B4-BE49-F238E27FC236}">
                <a16:creationId xmlns:a16="http://schemas.microsoft.com/office/drawing/2014/main" id="{85EDAFD7-52C8-6EDF-EE64-21EFF9CD2390}"/>
              </a:ext>
            </a:extLst>
          </p:cNvPr>
          <p:cNvPicPr>
            <a:picLocks noGrp="1" noChangeAspect="1"/>
          </p:cNvPicPr>
          <p:nvPr>
            <p:ph idx="1"/>
          </p:nvPr>
        </p:nvPicPr>
        <p:blipFill>
          <a:blip r:embed="rId2"/>
          <a:stretch>
            <a:fillRect/>
          </a:stretch>
        </p:blipFill>
        <p:spPr>
          <a:xfrm>
            <a:off x="623994" y="1846287"/>
            <a:ext cx="2654227" cy="4213585"/>
          </a:xfrm>
          <a:effectLst>
            <a:glow rad="228600">
              <a:schemeClr val="accent1">
                <a:satMod val="175000"/>
                <a:alpha val="40000"/>
              </a:schemeClr>
            </a:glow>
          </a:effectLst>
        </p:spPr>
      </p:pic>
      <p:pic>
        <p:nvPicPr>
          <p:cNvPr id="7" name="Picture 6">
            <a:extLst>
              <a:ext uri="{FF2B5EF4-FFF2-40B4-BE49-F238E27FC236}">
                <a16:creationId xmlns:a16="http://schemas.microsoft.com/office/drawing/2014/main" id="{7C9F8347-B61F-B8EF-0171-587362EADCC3}"/>
              </a:ext>
            </a:extLst>
          </p:cNvPr>
          <p:cNvPicPr>
            <a:picLocks noChangeAspect="1"/>
          </p:cNvPicPr>
          <p:nvPr/>
        </p:nvPicPr>
        <p:blipFill>
          <a:blip r:embed="rId3"/>
          <a:stretch>
            <a:fillRect/>
          </a:stretch>
        </p:blipFill>
        <p:spPr>
          <a:xfrm>
            <a:off x="5719862" y="1846287"/>
            <a:ext cx="6342435" cy="4465437"/>
          </a:xfrm>
          <a:prstGeom prst="rect">
            <a:avLst/>
          </a:prstGeom>
          <a:effectLst>
            <a:glow rad="228600">
              <a:schemeClr val="accent1">
                <a:satMod val="175000"/>
                <a:alpha val="40000"/>
              </a:schemeClr>
            </a:glow>
          </a:effectLst>
        </p:spPr>
      </p:pic>
      <p:cxnSp>
        <p:nvCxnSpPr>
          <p:cNvPr id="8" name="Straight Arrow Connector 7">
            <a:extLst>
              <a:ext uri="{FF2B5EF4-FFF2-40B4-BE49-F238E27FC236}">
                <a16:creationId xmlns:a16="http://schemas.microsoft.com/office/drawing/2014/main" id="{C3477F76-0515-2FB2-5081-9AEACDD605FB}"/>
              </a:ext>
            </a:extLst>
          </p:cNvPr>
          <p:cNvCxnSpPr>
            <a:cxnSpLocks/>
          </p:cNvCxnSpPr>
          <p:nvPr/>
        </p:nvCxnSpPr>
        <p:spPr>
          <a:xfrm flipV="1">
            <a:off x="2665379" y="2227634"/>
            <a:ext cx="2918298" cy="690664"/>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5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3762696"/>
            <a:ext cx="7299098" cy="2982467"/>
          </a:xfrm>
          <a:effectLst>
            <a:glow rad="228600">
              <a:schemeClr val="accent5">
                <a:satMod val="175000"/>
                <a:alpha val="40000"/>
              </a:schemeClr>
            </a:glow>
          </a:effectLst>
        </p:spPr>
      </p:pic>
      <p:sp>
        <p:nvSpPr>
          <p:cNvPr id="3" name="Rectangle 2">
            <a:extLst>
              <a:ext uri="{FF2B5EF4-FFF2-40B4-BE49-F238E27FC236}">
                <a16:creationId xmlns:a16="http://schemas.microsoft.com/office/drawing/2014/main" id="{20D2AAE0-1F4F-254F-A43B-60EA8178D78B}"/>
              </a:ext>
            </a:extLst>
          </p:cNvPr>
          <p:cNvSpPr/>
          <p:nvPr/>
        </p:nvSpPr>
        <p:spPr>
          <a:xfrm>
            <a:off x="7618477" y="3768025"/>
            <a:ext cx="1099226" cy="719847"/>
          </a:xfrm>
          <a:prstGeom prst="rect">
            <a:avLst/>
          </a:prstGeom>
          <a:solidFill>
            <a:srgbClr val="FF0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93C1A33-F9C7-1EB6-00A4-16C79DE43B3A}"/>
              </a:ext>
            </a:extLst>
          </p:cNvPr>
          <p:cNvPicPr>
            <a:picLocks noChangeAspect="1"/>
          </p:cNvPicPr>
          <p:nvPr/>
        </p:nvPicPr>
        <p:blipFill>
          <a:blip r:embed="rId3"/>
          <a:stretch>
            <a:fillRect/>
          </a:stretch>
        </p:blipFill>
        <p:spPr>
          <a:xfrm>
            <a:off x="6533041" y="225674"/>
            <a:ext cx="4926141" cy="2916795"/>
          </a:xfrm>
          <a:prstGeom prst="rect">
            <a:avLst/>
          </a:prstGeom>
          <a:effectLst>
            <a:glow rad="139700">
              <a:schemeClr val="accent1">
                <a:satMod val="175000"/>
                <a:alpha val="40000"/>
              </a:schemeClr>
            </a:glow>
          </a:effectLst>
        </p:spPr>
      </p:pic>
      <p:cxnSp>
        <p:nvCxnSpPr>
          <p:cNvPr id="9" name="Straight Arrow Connector 8">
            <a:extLst>
              <a:ext uri="{FF2B5EF4-FFF2-40B4-BE49-F238E27FC236}">
                <a16:creationId xmlns:a16="http://schemas.microsoft.com/office/drawing/2014/main" id="{543DDDDD-8B1E-25DB-0F10-AE5F78543088}"/>
              </a:ext>
            </a:extLst>
          </p:cNvPr>
          <p:cNvCxnSpPr>
            <a:cxnSpLocks/>
          </p:cNvCxnSpPr>
          <p:nvPr/>
        </p:nvCxnSpPr>
        <p:spPr>
          <a:xfrm flipH="1">
            <a:off x="8044774" y="2925965"/>
            <a:ext cx="123316" cy="9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Add to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2B0-3C90-48D6-AE6B-EB756DBAB3AE}"/>
              </a:ext>
            </a:extLst>
          </p:cNvPr>
          <p:cNvSpPr>
            <a:spLocks noGrp="1"/>
          </p:cNvSpPr>
          <p:nvPr>
            <p:ph type="title"/>
          </p:nvPr>
        </p:nvSpPr>
        <p:spPr>
          <a:xfrm>
            <a:off x="364787" y="-91694"/>
            <a:ext cx="11721829" cy="1325563"/>
          </a:xfrm>
        </p:spPr>
        <p:txBody>
          <a:bodyPr/>
          <a:lstStyle/>
          <a:p>
            <a:r>
              <a:rPr lang="en-GB" dirty="0"/>
              <a:t>Result – Booking to Banned Country Prevented</a:t>
            </a:r>
          </a:p>
        </p:txBody>
      </p:sp>
      <p:pic>
        <p:nvPicPr>
          <p:cNvPr id="5" name="Content Placeholder 4">
            <a:extLst>
              <a:ext uri="{FF2B5EF4-FFF2-40B4-BE49-F238E27FC236}">
                <a16:creationId xmlns:a16="http://schemas.microsoft.com/office/drawing/2014/main" id="{A93217C7-F2DC-4B0E-ABCB-2E9C9D094EAE}"/>
              </a:ext>
            </a:extLst>
          </p:cNvPr>
          <p:cNvPicPr>
            <a:picLocks noGrp="1" noChangeAspect="1"/>
          </p:cNvPicPr>
          <p:nvPr>
            <p:ph idx="1"/>
          </p:nvPr>
        </p:nvPicPr>
        <p:blipFill>
          <a:blip r:embed="rId2"/>
          <a:stretch>
            <a:fillRect/>
          </a:stretch>
        </p:blipFill>
        <p:spPr>
          <a:xfrm>
            <a:off x="661481" y="1087954"/>
            <a:ext cx="10719880" cy="5624131"/>
          </a:xfrm>
          <a:effectLst>
            <a:glow rad="228600">
              <a:schemeClr val="accent5">
                <a:satMod val="175000"/>
                <a:alpha val="40000"/>
              </a:schemeClr>
            </a:glow>
          </a:effectLst>
        </p:spPr>
      </p:pic>
    </p:spTree>
    <p:extLst>
      <p:ext uri="{BB962C8B-B14F-4D97-AF65-F5344CB8AC3E}">
        <p14:creationId xmlns:p14="http://schemas.microsoft.com/office/powerpoint/2010/main" val="321222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5CC-538D-4B5E-A453-BA8F1C37B66F}"/>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Demo</a:t>
            </a:r>
          </a:p>
        </p:txBody>
      </p:sp>
      <p:sp>
        <p:nvSpPr>
          <p:cNvPr id="16"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383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GB" dirty="0"/>
              <a:t>IBM Business Automation Manager Open Editions V8.01</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649696" y="1498462"/>
            <a:ext cx="2114924" cy="1840121"/>
          </a:xfrm>
        </p:spPr>
        <p:txBody>
          <a:bodyPr/>
          <a:lstStyle/>
          <a:p>
            <a:pPr marL="342900" indent="-342900">
              <a:buFont typeface="Arial" panose="020B0604020202020204" pitchFamily="34" charset="0"/>
              <a:buChar char="•"/>
            </a:pPr>
            <a:r>
              <a:rPr lang="en-US" sz="2000" dirty="0">
                <a:latin typeface="Arial" panose="020B0604020202020204" pitchFamily="34" charset="0"/>
              </a:rPr>
              <a:t>RPA is bundled </a:t>
            </a:r>
          </a:p>
          <a:p>
            <a:pPr marL="342900" indent="-342900">
              <a:buFont typeface="Arial" panose="020B0604020202020204" pitchFamily="34" charset="0"/>
              <a:buChar char="•"/>
            </a:pPr>
            <a:r>
              <a:rPr lang="en-US" sz="2000" dirty="0">
                <a:latin typeface="Arial" panose="020B0604020202020204" pitchFamily="34" charset="0"/>
              </a:rPr>
              <a:t>Limited to one unattended bot</a:t>
            </a:r>
          </a:p>
          <a:p>
            <a:pPr marL="342900" indent="-342900">
              <a:buFont typeface="Arial" panose="020B0604020202020204" pitchFamily="34" charset="0"/>
              <a:buChar char="•"/>
            </a:pPr>
            <a:r>
              <a:rPr lang="en-US" sz="2000" dirty="0">
                <a:latin typeface="Arial" panose="020B0604020202020204" pitchFamily="34" charset="0"/>
              </a:rPr>
              <a:t>On prem only</a:t>
            </a:r>
          </a:p>
          <a:p>
            <a:pPr marL="342900" indent="-342900">
              <a:buFont typeface="Arial" panose="020B0604020202020204" pitchFamily="34" charset="0"/>
              <a:buChar char="•"/>
            </a:pPr>
            <a:endParaRPr lang="en-US" sz="2000" dirty="0">
              <a:latin typeface="Arial" panose="020B0604020202020204" pitchFamily="34" charset="0"/>
            </a:endParaRPr>
          </a:p>
        </p:txBody>
      </p:sp>
      <p:grpSp>
        <p:nvGrpSpPr>
          <p:cNvPr id="13" name="Group 12">
            <a:extLst>
              <a:ext uri="{FF2B5EF4-FFF2-40B4-BE49-F238E27FC236}">
                <a16:creationId xmlns:a16="http://schemas.microsoft.com/office/drawing/2014/main" id="{1C6F72A1-5142-4A1D-9A83-D60BE517ECA6}"/>
              </a:ext>
            </a:extLst>
          </p:cNvPr>
          <p:cNvGrpSpPr/>
          <p:nvPr/>
        </p:nvGrpSpPr>
        <p:grpSpPr>
          <a:xfrm>
            <a:off x="7622662" y="1530773"/>
            <a:ext cx="4264448" cy="4336289"/>
            <a:chOff x="5726208" y="1148080"/>
            <a:chExt cx="3198336" cy="3347720"/>
          </a:xfrm>
        </p:grpSpPr>
        <p:sp>
          <p:nvSpPr>
            <p:cNvPr id="7" name="Rectangle 6">
              <a:extLst>
                <a:ext uri="{FF2B5EF4-FFF2-40B4-BE49-F238E27FC236}">
                  <a16:creationId xmlns:a16="http://schemas.microsoft.com/office/drawing/2014/main" id="{7D4CC398-815F-23FA-36AE-FBC57B223A6C}"/>
                </a:ext>
              </a:extLst>
            </p:cNvPr>
            <p:cNvSpPr/>
            <p:nvPr/>
          </p:nvSpPr>
          <p:spPr bwMode="auto">
            <a:xfrm>
              <a:off x="5726208" y="1148080"/>
              <a:ext cx="3198336" cy="3347720"/>
            </a:xfrm>
            <a:prstGeom prst="rect">
              <a:avLst/>
            </a:prstGeom>
            <a:solidFill>
              <a:schemeClr val="accent2">
                <a:lumMod val="40000"/>
                <a:lumOff val="6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3" name="Group 22">
              <a:extLst>
                <a:ext uri="{FF2B5EF4-FFF2-40B4-BE49-F238E27FC236}">
                  <a16:creationId xmlns:a16="http://schemas.microsoft.com/office/drawing/2014/main" id="{30F8E5D5-C57A-E666-8D73-03C0D8989EDF}"/>
                </a:ext>
              </a:extLst>
            </p:cNvPr>
            <p:cNvGrpSpPr/>
            <p:nvPr/>
          </p:nvGrpSpPr>
          <p:grpSpPr>
            <a:xfrm>
              <a:off x="5862185" y="1769334"/>
              <a:ext cx="2926381" cy="2068518"/>
              <a:chOff x="2693572" y="1441955"/>
              <a:chExt cx="2926381" cy="2068518"/>
            </a:xfrm>
          </p:grpSpPr>
          <p:sp>
            <p:nvSpPr>
              <p:cNvPr id="11" name="Rectangle 10">
                <a:extLst>
                  <a:ext uri="{FF2B5EF4-FFF2-40B4-BE49-F238E27FC236}">
                    <a16:creationId xmlns:a16="http://schemas.microsoft.com/office/drawing/2014/main" id="{1CAF3615-1E32-2B9F-2B0E-D37905C3FAAA}"/>
                  </a:ext>
                </a:extLst>
              </p:cNvPr>
              <p:cNvSpPr/>
              <p:nvPr/>
            </p:nvSpPr>
            <p:spPr bwMode="auto">
              <a:xfrm>
                <a:off x="2693572" y="2220982"/>
                <a:ext cx="2926381" cy="1204146"/>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IBM Decision Manager</a:t>
                </a:r>
              </a:p>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Arial" panose="020B0604020202020204" pitchFamily="34" charset="0"/>
                    <a:ea typeface="ＭＳ Ｐゴシック" pitchFamily="34" charset="-128"/>
                    <a:cs typeface="Arial" panose="020B0604020202020204" pitchFamily="34" charset="0"/>
                  </a:rPr>
                  <a:t>Open Edition</a:t>
                </a:r>
              </a:p>
            </p:txBody>
          </p:sp>
          <p:sp>
            <p:nvSpPr>
              <p:cNvPr id="12" name="Rectangle 11">
                <a:extLst>
                  <a:ext uri="{FF2B5EF4-FFF2-40B4-BE49-F238E27FC236}">
                    <a16:creationId xmlns:a16="http://schemas.microsoft.com/office/drawing/2014/main" id="{49A9D488-B216-57D8-F18C-382FCBC92444}"/>
                  </a:ext>
                </a:extLst>
              </p:cNvPr>
              <p:cNvSpPr/>
              <p:nvPr/>
            </p:nvSpPr>
            <p:spPr bwMode="auto">
              <a:xfrm>
                <a:off x="2782921" y="2798960"/>
                <a:ext cx="2714405" cy="711513"/>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solidFill>
                    <a:effectLst/>
                    <a:uLnTx/>
                    <a:uFillTx/>
                    <a:latin typeface="Arial" panose="020B0604020202020204" pitchFamily="34" charset="0"/>
                    <a:ea typeface="IBM Plex Sans" charset="0"/>
                    <a:cs typeface="Arial" panose="020B0604020202020204" pitchFamily="34" charset="0"/>
                  </a:rPr>
                  <a:t>Decision Automation</a:t>
                </a:r>
              </a:p>
            </p:txBody>
          </p:sp>
          <p:pic>
            <p:nvPicPr>
              <p:cNvPr id="20" name="Graphic 19">
                <a:extLst>
                  <a:ext uri="{FF2B5EF4-FFF2-40B4-BE49-F238E27FC236}">
                    <a16:creationId xmlns:a16="http://schemas.microsoft.com/office/drawing/2014/main" id="{AF6BFACE-7071-F129-CF65-CFA3C11AEC41}"/>
                  </a:ext>
                </a:extLst>
              </p:cNvPr>
              <p:cNvPicPr>
                <a:picLocks noChangeAspect="1"/>
              </p:cNvPicPr>
              <p:nvPr/>
            </p:nvPicPr>
            <p:blipFill>
              <a:blip r:embed="rId3" cstate="screen">
                <a:biLevel thresh="75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24254" y="1441955"/>
                <a:ext cx="779027" cy="779027"/>
              </a:xfrm>
              <a:prstGeom prst="rect">
                <a:avLst/>
              </a:prstGeom>
            </p:spPr>
          </p:pic>
        </p:grpSp>
      </p:grpSp>
      <p:grpSp>
        <p:nvGrpSpPr>
          <p:cNvPr id="5" name="Group 4">
            <a:extLst>
              <a:ext uri="{FF2B5EF4-FFF2-40B4-BE49-F238E27FC236}">
                <a16:creationId xmlns:a16="http://schemas.microsoft.com/office/drawing/2014/main" id="{7F13CC3D-2212-406C-907B-0AEC154A73F9}"/>
              </a:ext>
            </a:extLst>
          </p:cNvPr>
          <p:cNvGrpSpPr/>
          <p:nvPr/>
        </p:nvGrpSpPr>
        <p:grpSpPr>
          <a:xfrm>
            <a:off x="3343920" y="1530773"/>
            <a:ext cx="4264447" cy="4353608"/>
            <a:chOff x="2514601" y="1148080"/>
            <a:chExt cx="3198335" cy="3347720"/>
          </a:xfrm>
        </p:grpSpPr>
        <p:sp>
          <p:nvSpPr>
            <p:cNvPr id="8" name="Rectangle 7">
              <a:extLst>
                <a:ext uri="{FF2B5EF4-FFF2-40B4-BE49-F238E27FC236}">
                  <a16:creationId xmlns:a16="http://schemas.microsoft.com/office/drawing/2014/main" id="{B1D0AC19-BFB4-AACD-8896-D6655F597B8C}"/>
                </a:ext>
              </a:extLst>
            </p:cNvPr>
            <p:cNvSpPr/>
            <p:nvPr/>
          </p:nvSpPr>
          <p:spPr bwMode="auto">
            <a:xfrm>
              <a:off x="2514601" y="1148080"/>
              <a:ext cx="3198335" cy="3347720"/>
            </a:xfrm>
            <a:prstGeom prst="rect">
              <a:avLst/>
            </a:prstGeom>
            <a:solidFill>
              <a:schemeClr val="accent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t" anchorCtr="0" compatLnSpc="1">
              <a:prstTxWarp prst="textNoShape">
                <a:avLst/>
              </a:prstTxWarp>
            </a:bodyPr>
            <a:lstStyle/>
            <a:p>
              <a:pPr marL="0" marR="0" lvl="0" indent="0" algn="l" defTabSz="1219170" rtl="0" eaLnBrk="1" fontAlgn="base" latinLnBrk="0" hangingPunct="1">
                <a:lnSpc>
                  <a:spcPct val="90000"/>
                </a:lnSpc>
                <a:spcBef>
                  <a:spcPct val="0"/>
                </a:spcBef>
                <a:spcAft>
                  <a:spcPct val="0"/>
                </a:spcAft>
                <a:buClrTx/>
                <a:buSzTx/>
                <a:buFontTx/>
                <a:buNone/>
                <a:tabLst/>
                <a:defRPr/>
              </a:pPr>
              <a:endParaRPr kumimoji="0" lang="en-US" sz="1867"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29A06AC0-32C2-11A1-39BA-5385FD688CB4}"/>
                </a:ext>
              </a:extLst>
            </p:cNvPr>
            <p:cNvSpPr/>
            <p:nvPr/>
          </p:nvSpPr>
          <p:spPr bwMode="auto">
            <a:xfrm>
              <a:off x="2756565" y="3157935"/>
              <a:ext cx="2714405" cy="679917"/>
            </a:xfrm>
            <a:prstGeom prst="rect">
              <a:avLst/>
            </a:prstGeom>
            <a:noFill/>
            <a:ln w="19050">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48000" rIns="48000" bIns="48000" numCol="1" rtlCol="0" anchor="ctr" anchorCtr="0" compatLnSpc="1">
              <a:prstTxWarp prst="textNoShape">
                <a:avLst/>
              </a:prstTxWarp>
            </a:bodyPr>
            <a:lstStyle/>
            <a:p>
              <a:pPr marL="0" marR="0" lvl="0" indent="0" algn="ctr" defTabSz="914621" rtl="0" eaLnBrk="1" fontAlgn="auto" latinLnBrk="0" hangingPunct="1">
                <a:lnSpc>
                  <a:spcPct val="100000"/>
                </a:lnSpc>
                <a:spcBef>
                  <a:spcPts val="0"/>
                </a:spcBef>
                <a:spcAft>
                  <a:spcPts val="0"/>
                </a:spcAft>
                <a:buClrTx/>
                <a:buSzTx/>
                <a:buFontTx/>
                <a:buNone/>
                <a:tabLst/>
                <a:defRPr/>
              </a:pPr>
              <a:r>
                <a:rPr kumimoji="0" lang="en-US" sz="1867" b="0" i="1" u="none" strike="noStrike" kern="1200" cap="none" spc="0" normalizeH="0" baseline="0" noProof="0" dirty="0">
                  <a:ln>
                    <a:noFill/>
                  </a:ln>
                  <a:solidFill>
                    <a:srgbClr val="002D9C">
                      <a:lumMod val="20000"/>
                      <a:lumOff val="80000"/>
                    </a:srgbClr>
                  </a:solidFill>
                  <a:effectLst/>
                  <a:uLnTx/>
                  <a:uFillTx/>
                  <a:latin typeface="Arial" panose="020B0604020202020204" pitchFamily="34" charset="0"/>
                  <a:ea typeface="IBM Plex Sans" charset="0"/>
                  <a:cs typeface="Arial" panose="020B0604020202020204" pitchFamily="34" charset="0"/>
                </a:rPr>
                <a:t>Process Automation and Decision Automation</a:t>
              </a:r>
            </a:p>
          </p:txBody>
        </p:sp>
        <p:grpSp>
          <p:nvGrpSpPr>
            <p:cNvPr id="22" name="Group 21">
              <a:extLst>
                <a:ext uri="{FF2B5EF4-FFF2-40B4-BE49-F238E27FC236}">
                  <a16:creationId xmlns:a16="http://schemas.microsoft.com/office/drawing/2014/main" id="{FF25487A-B4F9-5552-A7C2-400A7A84C749}"/>
                </a:ext>
              </a:extLst>
            </p:cNvPr>
            <p:cNvGrpSpPr/>
            <p:nvPr/>
          </p:nvGrpSpPr>
          <p:grpSpPr>
            <a:xfrm>
              <a:off x="2654541" y="1775308"/>
              <a:ext cx="2926376" cy="1967040"/>
              <a:chOff x="1685345" y="3085207"/>
              <a:chExt cx="2926376" cy="1967040"/>
            </a:xfrm>
          </p:grpSpPr>
          <p:sp>
            <p:nvSpPr>
              <p:cNvPr id="9" name="Rectangle 8">
                <a:extLst>
                  <a:ext uri="{FF2B5EF4-FFF2-40B4-BE49-F238E27FC236}">
                    <a16:creationId xmlns:a16="http://schemas.microsoft.com/office/drawing/2014/main" id="{D50207F1-4DDB-9EFB-2ADE-CF841D46C41F}"/>
                  </a:ext>
                </a:extLst>
              </p:cNvPr>
              <p:cNvSpPr/>
              <p:nvPr/>
            </p:nvSpPr>
            <p:spPr bwMode="auto">
              <a:xfrm>
                <a:off x="1685345" y="3848100"/>
                <a:ext cx="2926376" cy="1204147"/>
              </a:xfrm>
              <a:prstGeom prst="rect">
                <a:avLst/>
              </a:prstGeom>
              <a:noFill/>
              <a:ln w="9525">
                <a:noFill/>
                <a:miter lim="800000"/>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8000" tIns="97536" rIns="48000" bIns="48000" numCol="1" rtlCol="0" anchor="t" anchorCtr="0" compatLnSpc="1">
                <a:prstTxWarp prst="textNoShape">
                  <a:avLst/>
                </a:prstTxWarp>
              </a:bodyPr>
              <a:lstStyle/>
              <a:p>
                <a:pPr marL="0" marR="0" lvl="0" indent="0" algn="ctr" defTabSz="914553" rtl="0" eaLnBrk="1" fontAlgn="auto"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FFFFFF"/>
                    </a:solidFill>
                    <a:effectLst/>
                    <a:uLnTx/>
                    <a:uFillTx/>
                    <a:latin typeface="Arial" panose="020B0604020202020204" pitchFamily="34" charset="0"/>
                    <a:ea typeface="ＭＳ Ｐゴシック" pitchFamily="34" charset="-128"/>
                    <a:cs typeface="Arial" panose="020B0604020202020204" pitchFamily="34" charset="0"/>
                  </a:rPr>
                  <a:t>IBM Process Automation Manager Open Edition</a:t>
                </a:r>
              </a:p>
            </p:txBody>
          </p:sp>
          <p:pic>
            <p:nvPicPr>
              <p:cNvPr id="21" name="Graphic 20">
                <a:extLst>
                  <a:ext uri="{FF2B5EF4-FFF2-40B4-BE49-F238E27FC236}">
                    <a16:creationId xmlns:a16="http://schemas.microsoft.com/office/drawing/2014/main" id="{109A9E6C-37B6-AA47-171E-9B1A2C3A965F}"/>
                  </a:ext>
                </a:extLst>
              </p:cNvPr>
              <p:cNvPicPr>
                <a:picLocks noChangeAspect="1"/>
              </p:cNvPicPr>
              <p:nvPr/>
            </p:nvPicPr>
            <p:blipFill>
              <a:blip r:embed="rId5">
                <a:biLevel thresh="25000"/>
                <a:extLst>
                  <a:ext uri="{96DAC541-7B7A-43D3-8B79-37D633B846F1}">
                    <asvg:svgBlip xmlns:asvg="http://schemas.microsoft.com/office/drawing/2016/SVG/main" r:embed="rId6"/>
                  </a:ext>
                </a:extLst>
              </a:blip>
              <a:stretch>
                <a:fillRect/>
              </a:stretch>
            </p:blipFill>
            <p:spPr>
              <a:xfrm>
                <a:off x="2756036" y="3085207"/>
                <a:ext cx="784993" cy="784993"/>
              </a:xfrm>
              <a:prstGeom prst="rect">
                <a:avLst/>
              </a:prstGeom>
            </p:spPr>
          </p:pic>
        </p:grpSp>
      </p:grpSp>
      <p:pic>
        <p:nvPicPr>
          <p:cNvPr id="19" name="Picture 18">
            <a:extLst>
              <a:ext uri="{FF2B5EF4-FFF2-40B4-BE49-F238E27FC236}">
                <a16:creationId xmlns:a16="http://schemas.microsoft.com/office/drawing/2014/main" id="{D265C973-3B73-4872-9639-AACB47E978F8}"/>
              </a:ext>
            </a:extLst>
          </p:cNvPr>
          <p:cNvPicPr>
            <a:picLocks noChangeAspect="1"/>
          </p:cNvPicPr>
          <p:nvPr/>
        </p:nvPicPr>
        <p:blipFill>
          <a:blip r:embed="rId7"/>
          <a:stretch>
            <a:fillRect/>
          </a:stretch>
        </p:blipFill>
        <p:spPr>
          <a:xfrm>
            <a:off x="649697" y="3239260"/>
            <a:ext cx="2687077" cy="2627803"/>
          </a:xfrm>
          <a:prstGeom prst="rect">
            <a:avLst/>
          </a:prstGeom>
        </p:spPr>
      </p:pic>
      <p:sp>
        <p:nvSpPr>
          <p:cNvPr id="4" name="Right Brace 3">
            <a:extLst>
              <a:ext uri="{FF2B5EF4-FFF2-40B4-BE49-F238E27FC236}">
                <a16:creationId xmlns:a16="http://schemas.microsoft.com/office/drawing/2014/main" id="{565C3236-16B9-4DA0-A53E-3F25D24CB990}"/>
              </a:ext>
            </a:extLst>
          </p:cNvPr>
          <p:cNvSpPr/>
          <p:nvPr/>
        </p:nvSpPr>
        <p:spPr bwMode="auto">
          <a:xfrm rot="5400000">
            <a:off x="7585142" y="1724932"/>
            <a:ext cx="77724" cy="8526211"/>
          </a:xfrm>
          <a:prstGeom prst="rightBrace">
            <a:avLst/>
          </a:prstGeom>
          <a:ln w="34925">
            <a:solidFill>
              <a:srgbClr val="0043CE"/>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B93BF0A5-07C4-4832-AB9A-F61EA4AEDC9C}"/>
              </a:ext>
            </a:extLst>
          </p:cNvPr>
          <p:cNvSpPr txBox="1"/>
          <p:nvPr/>
        </p:nvSpPr>
        <p:spPr>
          <a:xfrm>
            <a:off x="7002941" y="6167281"/>
            <a:ext cx="123944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Open Source</a:t>
            </a:r>
          </a:p>
        </p:txBody>
      </p:sp>
      <p:sp>
        <p:nvSpPr>
          <p:cNvPr id="14" name="TextBox 13">
            <a:extLst>
              <a:ext uri="{FF2B5EF4-FFF2-40B4-BE49-F238E27FC236}">
                <a16:creationId xmlns:a16="http://schemas.microsoft.com/office/drawing/2014/main" id="{07174F82-4A67-449F-BC5A-BD4501D012D3}"/>
              </a:ext>
            </a:extLst>
          </p:cNvPr>
          <p:cNvSpPr txBox="1"/>
          <p:nvPr/>
        </p:nvSpPr>
        <p:spPr>
          <a:xfrm>
            <a:off x="1349278" y="6104057"/>
            <a:ext cx="139137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rPr>
              <a:t>Proprietary</a:t>
            </a:r>
          </a:p>
        </p:txBody>
      </p:sp>
      <p:sp>
        <p:nvSpPr>
          <p:cNvPr id="30" name="Right Brace 29">
            <a:extLst>
              <a:ext uri="{FF2B5EF4-FFF2-40B4-BE49-F238E27FC236}">
                <a16:creationId xmlns:a16="http://schemas.microsoft.com/office/drawing/2014/main" id="{32DDE2C6-4460-48EB-B61C-2C15A11CBAB1}"/>
              </a:ext>
            </a:extLst>
          </p:cNvPr>
          <p:cNvSpPr/>
          <p:nvPr/>
        </p:nvSpPr>
        <p:spPr bwMode="auto">
          <a:xfrm rot="5400000">
            <a:off x="1933647" y="4678750"/>
            <a:ext cx="45719" cy="2613620"/>
          </a:xfrm>
          <a:prstGeom prst="rightBrace">
            <a:avLst/>
          </a:prstGeom>
          <a:ln w="34925">
            <a:solidFill>
              <a:schemeClr val="accent3">
                <a:lumMod val="7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992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4A8-3FCC-F9B6-4AF3-8A21213E1FA9}"/>
              </a:ext>
            </a:extLst>
          </p:cNvPr>
          <p:cNvSpPr>
            <a:spLocks noGrp="1"/>
          </p:cNvSpPr>
          <p:nvPr>
            <p:ph type="title"/>
          </p:nvPr>
        </p:nvSpPr>
        <p:spPr>
          <a:xfrm>
            <a:off x="280415" y="268224"/>
            <a:ext cx="11606695" cy="1072896"/>
          </a:xfrm>
        </p:spPr>
        <p:txBody>
          <a:bodyPr/>
          <a:lstStyle/>
          <a:p>
            <a:r>
              <a:rPr lang="en-US" sz="4400" dirty="0">
                <a:solidFill>
                  <a:srgbClr val="002D9C"/>
                </a:solidFill>
                <a:latin typeface="Arial" panose="020B0604020202020204" pitchFamily="34" charset="0"/>
                <a:cs typeface="Arial" panose="020B0604020202020204" pitchFamily="34" charset="0"/>
              </a:rPr>
              <a:t>Why</a:t>
            </a:r>
            <a:r>
              <a:rPr lang="en-US" sz="4000" dirty="0">
                <a:solidFill>
                  <a:srgbClr val="002D9C"/>
                </a:solidFill>
                <a:latin typeface="Arial" panose="020B0604020202020204" pitchFamily="34" charset="0"/>
                <a:cs typeface="Arial" panose="020B0604020202020204" pitchFamily="34" charset="0"/>
              </a:rPr>
              <a:t> IBM RPA?</a:t>
            </a:r>
          </a:p>
        </p:txBody>
      </p:sp>
      <p:sp>
        <p:nvSpPr>
          <p:cNvPr id="3" name="Text Placeholder 2">
            <a:extLst>
              <a:ext uri="{FF2B5EF4-FFF2-40B4-BE49-F238E27FC236}">
                <a16:creationId xmlns:a16="http://schemas.microsoft.com/office/drawing/2014/main" id="{ACC12AB6-EB21-641D-4BB3-21BEDADBB825}"/>
              </a:ext>
            </a:extLst>
          </p:cNvPr>
          <p:cNvSpPr>
            <a:spLocks noGrp="1"/>
          </p:cNvSpPr>
          <p:nvPr>
            <p:ph type="body" sz="quarter" idx="12"/>
          </p:nvPr>
        </p:nvSpPr>
        <p:spPr>
          <a:xfrm>
            <a:off x="553014" y="2282261"/>
            <a:ext cx="5166850" cy="3087408"/>
          </a:xfrm>
        </p:spPr>
        <p:txBody>
          <a:bodyPr/>
          <a:lstStyle/>
          <a:p>
            <a:pPr marL="342900" indent="-342900">
              <a:buFont typeface="Arial" panose="020B0604020202020204" pitchFamily="34" charset="0"/>
              <a:buChar char="•"/>
            </a:pPr>
            <a:r>
              <a:rPr lang="en-US" sz="2800" dirty="0">
                <a:latin typeface="Arial" panose="020B0604020202020204" pitchFamily="34" charset="0"/>
              </a:rPr>
              <a:t>Universal automation glue</a:t>
            </a:r>
          </a:p>
          <a:p>
            <a:pPr marL="342900" indent="-342900">
              <a:buFont typeface="Arial" panose="020B0604020202020204" pitchFamily="34" charset="0"/>
              <a:buChar char="•"/>
            </a:pPr>
            <a:r>
              <a:rPr lang="en-US" sz="2800" dirty="0">
                <a:latin typeface="Arial" panose="020B0604020202020204" pitchFamily="34" charset="0"/>
              </a:rPr>
              <a:t>Inexpensive </a:t>
            </a:r>
          </a:p>
          <a:p>
            <a:pPr marL="342900" indent="-342900">
              <a:buFont typeface="Arial" panose="020B0604020202020204" pitchFamily="34" charset="0"/>
              <a:buChar char="•"/>
            </a:pPr>
            <a:r>
              <a:rPr lang="en-US" sz="2800" dirty="0">
                <a:latin typeface="Arial" panose="020B0604020202020204" pitchFamily="34" charset="0"/>
              </a:rPr>
              <a:t>Easy to use</a:t>
            </a:r>
          </a:p>
          <a:p>
            <a:endParaRPr lang="en-US" sz="2000" dirty="0">
              <a:latin typeface="Arial" panose="020B0604020202020204" pitchFamily="34" charset="0"/>
            </a:endParaRPr>
          </a:p>
        </p:txBody>
      </p:sp>
      <p:pic>
        <p:nvPicPr>
          <p:cNvPr id="5" name="Picture 4">
            <a:extLst>
              <a:ext uri="{FF2B5EF4-FFF2-40B4-BE49-F238E27FC236}">
                <a16:creationId xmlns:a16="http://schemas.microsoft.com/office/drawing/2014/main" id="{34AE2A75-A450-462E-BC53-72CA3056A041}"/>
              </a:ext>
            </a:extLst>
          </p:cNvPr>
          <p:cNvPicPr>
            <a:picLocks noChangeAspect="1"/>
          </p:cNvPicPr>
          <p:nvPr/>
        </p:nvPicPr>
        <p:blipFill>
          <a:blip r:embed="rId3"/>
          <a:stretch>
            <a:fillRect/>
          </a:stretch>
        </p:blipFill>
        <p:spPr>
          <a:xfrm>
            <a:off x="5992463" y="695325"/>
            <a:ext cx="2752725" cy="5467350"/>
          </a:xfrm>
          <a:prstGeom prst="rect">
            <a:avLst/>
          </a:prstGeom>
        </p:spPr>
      </p:pic>
    </p:spTree>
    <p:extLst>
      <p:ext uri="{BB962C8B-B14F-4D97-AF65-F5344CB8AC3E}">
        <p14:creationId xmlns:p14="http://schemas.microsoft.com/office/powerpoint/2010/main" val="190265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7E687-212A-D343-A7BA-724ECBC76858}"/>
              </a:ext>
            </a:extLst>
          </p:cNvPr>
          <p:cNvSpPr>
            <a:spLocks noGrp="1"/>
          </p:cNvSpPr>
          <p:nvPr>
            <p:ph type="sldNum" sz="quarter" idx="4294967295"/>
          </p:nvPr>
        </p:nvSpPr>
        <p:spPr>
          <a:xfrm>
            <a:off x="9753600" y="6383867"/>
            <a:ext cx="2438400" cy="222251"/>
          </a:xfrm>
          <a:prstGeom prst="rect">
            <a:avLst/>
          </a:prstGeom>
        </p:spPr>
        <p:txBody>
          <a:bodyPr/>
          <a:lstStyle/>
          <a:p>
            <a:pPr algn="r" defTabSz="913981">
              <a:defRPr/>
            </a:pPr>
            <a:fld id="{59395FB3-9C97-154F-86B2-7E381B951268}" type="slidenum">
              <a:rPr lang="en-US" sz="799">
                <a:solidFill>
                  <a:srgbClr val="000000"/>
                </a:solidFill>
                <a:latin typeface="Arial" panose="020B0604020202020204"/>
              </a:rPr>
              <a:pPr algn="r" defTabSz="913981">
                <a:defRPr/>
              </a:pPr>
              <a:t>4</a:t>
            </a:fld>
            <a:endParaRPr lang="en-US" sz="799" dirty="0">
              <a:solidFill>
                <a:srgbClr val="000000"/>
              </a:solidFill>
              <a:latin typeface="Arial" panose="020B0604020202020204"/>
            </a:endParaRPr>
          </a:p>
        </p:txBody>
      </p:sp>
      <p:sp>
        <p:nvSpPr>
          <p:cNvPr id="10" name="Rectangle 9">
            <a:extLst>
              <a:ext uri="{FF2B5EF4-FFF2-40B4-BE49-F238E27FC236}">
                <a16:creationId xmlns:a16="http://schemas.microsoft.com/office/drawing/2014/main" id="{96E1E411-ACF0-1D40-B09D-5B06504DC1FB}"/>
              </a:ext>
            </a:extLst>
          </p:cNvPr>
          <p:cNvSpPr/>
          <p:nvPr/>
        </p:nvSpPr>
        <p:spPr bwMode="auto">
          <a:xfrm>
            <a:off x="3050821"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Use Microsoft Windows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Use file system, clipboard, taskbar, services, open</a:t>
            </a:r>
            <a:br>
              <a:rPr lang="en-US" sz="1333" dirty="0">
                <a:solidFill>
                  <a:srgbClr val="000000"/>
                </a:solidFill>
                <a:latin typeface="Arial" panose="020B0604020202020204"/>
              </a:rPr>
            </a:br>
            <a:r>
              <a:rPr lang="en-US" sz="1333" dirty="0">
                <a:solidFill>
                  <a:srgbClr val="000000"/>
                </a:solidFill>
                <a:latin typeface="Arial" panose="020B0604020202020204"/>
              </a:rPr>
              <a:t>and close applications</a:t>
            </a:r>
          </a:p>
        </p:txBody>
      </p:sp>
      <p:sp>
        <p:nvSpPr>
          <p:cNvPr id="11" name="Rectangle 10">
            <a:extLst>
              <a:ext uri="{FF2B5EF4-FFF2-40B4-BE49-F238E27FC236}">
                <a16:creationId xmlns:a16="http://schemas.microsoft.com/office/drawing/2014/main" id="{E347405A-F69F-3442-A10F-D461B24B292E}"/>
              </a:ext>
            </a:extLst>
          </p:cNvPr>
          <p:cNvSpPr/>
          <p:nvPr/>
        </p:nvSpPr>
        <p:spPr bwMode="auto">
          <a:xfrm>
            <a:off x="6095957" y="0"/>
            <a:ext cx="3045180" cy="2283885"/>
          </a:xfrm>
          <a:prstGeom prst="rect">
            <a:avLst/>
          </a:prstGeom>
          <a:solidFill>
            <a:srgbClr val="FFFFFF"/>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Integrate without APIs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spc="-27" dirty="0">
                <a:solidFill>
                  <a:srgbClr val="000000"/>
                </a:solidFill>
                <a:latin typeface="Arial" panose="020B0604020202020204"/>
              </a:rPr>
              <a:t>Integrate through browsers, Windows apps,  SAP, remote desktop, terminals</a:t>
            </a:r>
          </a:p>
        </p:txBody>
      </p:sp>
      <p:sp>
        <p:nvSpPr>
          <p:cNvPr id="12" name="Rectangle 11">
            <a:extLst>
              <a:ext uri="{FF2B5EF4-FFF2-40B4-BE49-F238E27FC236}">
                <a16:creationId xmlns:a16="http://schemas.microsoft.com/office/drawing/2014/main" id="{28FBA557-1B2F-8D4F-9B24-8BA2DD1AC5DA}"/>
              </a:ext>
            </a:extLst>
          </p:cNvPr>
          <p:cNvSpPr/>
          <p:nvPr/>
        </p:nvSpPr>
        <p:spPr bwMode="auto">
          <a:xfrm>
            <a:off x="9141137" y="0"/>
            <a:ext cx="3045180" cy="2283885"/>
          </a:xfrm>
          <a:prstGeom prst="rect">
            <a:avLst/>
          </a:prstGeom>
          <a:solidFill>
            <a:srgbClr val="F3F3F3"/>
          </a:solidFill>
          <a:ln>
            <a:noFill/>
          </a:ln>
        </p:spPr>
        <p:txBody>
          <a:bodyPr vert="horz" lIns="304519" tIns="792480"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Interact with systems </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Access mainframes, call APIs, update and query databases</a:t>
            </a:r>
          </a:p>
        </p:txBody>
      </p:sp>
      <p:sp>
        <p:nvSpPr>
          <p:cNvPr id="14" name="Rectangle 13">
            <a:extLst>
              <a:ext uri="{FF2B5EF4-FFF2-40B4-BE49-F238E27FC236}">
                <a16:creationId xmlns:a16="http://schemas.microsoft.com/office/drawing/2014/main" id="{B768089F-A95E-D245-946E-2CEF901E8A00}"/>
              </a:ext>
            </a:extLst>
          </p:cNvPr>
          <p:cNvSpPr/>
          <p:nvPr/>
        </p:nvSpPr>
        <p:spPr bwMode="auto">
          <a:xfrm>
            <a:off x="3050733"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Communicate</a:t>
            </a:r>
          </a:p>
          <a:p>
            <a:pPr defTabSz="913981" fontAlgn="base">
              <a:spcAft>
                <a:spcPct val="0"/>
              </a:spcAft>
              <a:buClr>
                <a:srgbClr val="000000"/>
              </a:buClr>
              <a:buSzPct val="90000"/>
              <a:defRPr/>
            </a:pPr>
            <a:r>
              <a:rPr lang="en-US" sz="1333" dirty="0">
                <a:solidFill>
                  <a:srgbClr val="000000"/>
                </a:solidFill>
                <a:latin typeface="Arial" panose="020B0604020202020204"/>
              </a:rPr>
              <a:t>Send and read emails and</a:t>
            </a:r>
            <a:br>
              <a:rPr lang="en-US" sz="1333" dirty="0">
                <a:solidFill>
                  <a:srgbClr val="000000"/>
                </a:solidFill>
                <a:latin typeface="Arial" panose="020B0604020202020204"/>
              </a:rPr>
            </a:br>
            <a:r>
              <a:rPr lang="en-US" sz="1333" dirty="0">
                <a:solidFill>
                  <a:srgbClr val="000000"/>
                </a:solidFill>
                <a:latin typeface="Arial" panose="020B0604020202020204"/>
              </a:rPr>
              <a:t>SMS messages, chat using</a:t>
            </a:r>
            <a:br>
              <a:rPr lang="en-US" sz="1333" dirty="0">
                <a:solidFill>
                  <a:srgbClr val="000000"/>
                </a:solidFill>
                <a:latin typeface="Arial" panose="020B0604020202020204"/>
              </a:rPr>
            </a:br>
            <a:r>
              <a:rPr lang="en-US" sz="1333" dirty="0">
                <a:solidFill>
                  <a:srgbClr val="000000"/>
                </a:solidFill>
                <a:latin typeface="Arial" panose="020B0604020202020204"/>
              </a:rPr>
              <a:t>text and voice</a:t>
            </a:r>
          </a:p>
        </p:txBody>
      </p:sp>
      <p:sp>
        <p:nvSpPr>
          <p:cNvPr id="15" name="Rectangle 14">
            <a:extLst>
              <a:ext uri="{FF2B5EF4-FFF2-40B4-BE49-F238E27FC236}">
                <a16:creationId xmlns:a16="http://schemas.microsoft.com/office/drawing/2014/main" id="{E4A6BEBC-9530-9240-AF35-9597AF82F994}"/>
              </a:ext>
            </a:extLst>
          </p:cNvPr>
          <p:cNvSpPr/>
          <p:nvPr/>
        </p:nvSpPr>
        <p:spPr bwMode="auto">
          <a:xfrm>
            <a:off x="6100186" y="2287058"/>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Read documents</a:t>
            </a:r>
          </a:p>
          <a:p>
            <a:pPr defTabSz="913981" fontAlgn="base">
              <a:spcAft>
                <a:spcPct val="0"/>
              </a:spcAft>
              <a:buClr>
                <a:srgbClr val="000000"/>
              </a:buClr>
              <a:buSzPct val="90000"/>
              <a:defRPr/>
            </a:pPr>
            <a:r>
              <a:rPr lang="en-US" sz="1333" dirty="0">
                <a:solidFill>
                  <a:srgbClr val="000000"/>
                </a:solidFill>
                <a:latin typeface="Arial" panose="020B0604020202020204"/>
              </a:rPr>
              <a:t>Extract structured data from unstructured content</a:t>
            </a:r>
          </a:p>
        </p:txBody>
      </p:sp>
      <p:sp>
        <p:nvSpPr>
          <p:cNvPr id="16" name="Rectangle 15">
            <a:extLst>
              <a:ext uri="{FF2B5EF4-FFF2-40B4-BE49-F238E27FC236}">
                <a16:creationId xmlns:a16="http://schemas.microsoft.com/office/drawing/2014/main" id="{1A854DB3-D8C9-994A-ACF5-61106387B9B0}"/>
              </a:ext>
            </a:extLst>
          </p:cNvPr>
          <p:cNvSpPr/>
          <p:nvPr/>
        </p:nvSpPr>
        <p:spPr bwMode="auto">
          <a:xfrm>
            <a:off x="9137901" y="2287058"/>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Apply intelligence</a:t>
            </a:r>
          </a:p>
          <a:p>
            <a:pPr defTabSz="913981" fontAlgn="base">
              <a:lnSpc>
                <a:spcPct val="90000"/>
              </a:lnSpc>
              <a:spcAft>
                <a:spcPct val="0"/>
              </a:spcAft>
              <a:buClr>
                <a:srgbClr val="000000"/>
              </a:buClr>
              <a:buSzPct val="90000"/>
              <a:defRPr/>
            </a:pPr>
            <a:r>
              <a:rPr lang="en-US" sz="1333" spc="-27" dirty="0">
                <a:solidFill>
                  <a:srgbClr val="000000"/>
                </a:solidFill>
                <a:latin typeface="Arial" panose="020B0604020202020204"/>
              </a:rPr>
              <a:t>Understand information, make decisions, apply knowledge, learn</a:t>
            </a:r>
          </a:p>
        </p:txBody>
      </p:sp>
      <p:pic>
        <p:nvPicPr>
          <p:cNvPr id="24" name="Picture 53">
            <a:extLst>
              <a:ext uri="{FF2B5EF4-FFF2-40B4-BE49-F238E27FC236}">
                <a16:creationId xmlns:a16="http://schemas.microsoft.com/office/drawing/2014/main" id="{8A39BEB8-6928-6D4A-98F0-0EEDD792C74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83817" y="2436468"/>
            <a:ext cx="676081" cy="676081"/>
          </a:xfrm>
          <a:prstGeom prst="rect">
            <a:avLst/>
          </a:prstGeom>
        </p:spPr>
      </p:pic>
      <p:pic>
        <p:nvPicPr>
          <p:cNvPr id="25" name="Picture 58">
            <a:extLst>
              <a:ext uri="{FF2B5EF4-FFF2-40B4-BE49-F238E27FC236}">
                <a16:creationId xmlns:a16="http://schemas.microsoft.com/office/drawing/2014/main" id="{ADDB6760-E9DD-0E47-8190-92C25100274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309009" y="2441797"/>
            <a:ext cx="591571" cy="591571"/>
          </a:xfrm>
          <a:prstGeom prst="rect">
            <a:avLst/>
          </a:prstGeom>
        </p:spPr>
      </p:pic>
      <p:sp>
        <p:nvSpPr>
          <p:cNvPr id="37" name="Rectangle 36">
            <a:extLst>
              <a:ext uri="{FF2B5EF4-FFF2-40B4-BE49-F238E27FC236}">
                <a16:creationId xmlns:a16="http://schemas.microsoft.com/office/drawing/2014/main" id="{982BFF91-4E95-434D-99DA-B24C4D16D6DD}"/>
              </a:ext>
            </a:extLst>
          </p:cNvPr>
          <p:cNvSpPr/>
          <p:nvPr/>
        </p:nvSpPr>
        <p:spPr bwMode="auto">
          <a:xfrm>
            <a:off x="3054014"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Create documents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PDF Reports, MS Excel,</a:t>
            </a:r>
            <a:br>
              <a:rPr lang="en-US" sz="1333" dirty="0">
                <a:solidFill>
                  <a:srgbClr val="000000"/>
                </a:solidFill>
                <a:latin typeface="Arial" panose="020B0604020202020204"/>
              </a:rPr>
            </a:br>
            <a:r>
              <a:rPr lang="en-US" sz="1333" dirty="0">
                <a:solidFill>
                  <a:srgbClr val="000000"/>
                </a:solidFill>
                <a:latin typeface="Arial" panose="020B0604020202020204"/>
              </a:rPr>
              <a:t>MS Word</a:t>
            </a:r>
          </a:p>
        </p:txBody>
      </p:sp>
      <p:sp>
        <p:nvSpPr>
          <p:cNvPr id="38" name="Rectangle 37">
            <a:extLst>
              <a:ext uri="{FF2B5EF4-FFF2-40B4-BE49-F238E27FC236}">
                <a16:creationId xmlns:a16="http://schemas.microsoft.com/office/drawing/2014/main" id="{B627DCD3-202A-4340-85E9-2A201C218287}"/>
              </a:ext>
            </a:extLst>
          </p:cNvPr>
          <p:cNvSpPr/>
          <p:nvPr/>
        </p:nvSpPr>
        <p:spPr bwMode="auto">
          <a:xfrm>
            <a:off x="6103467" y="4571579"/>
            <a:ext cx="3045180" cy="2283885"/>
          </a:xfrm>
          <a:prstGeom prst="rect">
            <a:avLst/>
          </a:prstGeom>
          <a:solidFill>
            <a:srgbClr val="FFFFFF"/>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Data</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Encrypt, analyze,</a:t>
            </a:r>
            <a:br>
              <a:rPr lang="en-US" sz="1333" dirty="0">
                <a:solidFill>
                  <a:srgbClr val="000000"/>
                </a:solidFill>
                <a:latin typeface="Arial" panose="020B0604020202020204"/>
              </a:rPr>
            </a:br>
            <a:r>
              <a:rPr lang="en-US" sz="1333" dirty="0">
                <a:solidFill>
                  <a:srgbClr val="000000"/>
                </a:solidFill>
                <a:latin typeface="Arial" panose="020B0604020202020204"/>
              </a:rPr>
              <a:t>perform calculations</a:t>
            </a:r>
          </a:p>
          <a:p>
            <a:pPr defTabSz="913981" fontAlgn="base">
              <a:spcAft>
                <a:spcPct val="0"/>
              </a:spcAft>
              <a:buClr>
                <a:srgbClr val="000000"/>
              </a:buClr>
              <a:buSzPct val="90000"/>
              <a:defRPr/>
            </a:pPr>
            <a:endParaRPr lang="en-US" sz="1332" dirty="0">
              <a:solidFill>
                <a:srgbClr val="000000"/>
              </a:solidFill>
              <a:latin typeface="Arial" panose="020B0604020202020204"/>
            </a:endParaRPr>
          </a:p>
        </p:txBody>
      </p:sp>
      <p:sp>
        <p:nvSpPr>
          <p:cNvPr id="39" name="Rectangle 38">
            <a:extLst>
              <a:ext uri="{FF2B5EF4-FFF2-40B4-BE49-F238E27FC236}">
                <a16:creationId xmlns:a16="http://schemas.microsoft.com/office/drawing/2014/main" id="{05D84ACD-3BF3-47CD-9DDD-D413AE9BE772}"/>
              </a:ext>
            </a:extLst>
          </p:cNvPr>
          <p:cNvSpPr/>
          <p:nvPr/>
        </p:nvSpPr>
        <p:spPr bwMode="auto">
          <a:xfrm>
            <a:off x="9141182" y="4571579"/>
            <a:ext cx="3045180" cy="2283885"/>
          </a:xfrm>
          <a:prstGeom prst="rect">
            <a:avLst/>
          </a:prstGeom>
          <a:solidFill>
            <a:srgbClr val="F3F3F3"/>
          </a:solidFill>
          <a:ln>
            <a:noFill/>
          </a:ln>
        </p:spPr>
        <p:txBody>
          <a:bodyPr vert="horz" lIns="304519" tIns="883103" rIns="304519" bIns="152259" rtlCol="0">
            <a:noAutofit/>
          </a:bodyPr>
          <a:lstStyle/>
          <a:p>
            <a:pPr defTabSz="913981" fontAlgn="base">
              <a:lnSpc>
                <a:spcPct val="90000"/>
              </a:lnSpc>
              <a:spcBef>
                <a:spcPts val="1465"/>
              </a:spcBef>
              <a:spcAft>
                <a:spcPts val="732"/>
              </a:spcAft>
              <a:buClr>
                <a:srgbClr val="000000"/>
              </a:buClr>
              <a:buSzPct val="90000"/>
              <a:defRPr/>
            </a:pPr>
            <a:r>
              <a:rPr lang="en-US" sz="2667" dirty="0">
                <a:solidFill>
                  <a:srgbClr val="0F62FE"/>
                </a:solidFill>
                <a:latin typeface="Arial" panose="020B0604020202020204"/>
              </a:rPr>
              <a:t>Process Files</a:t>
            </a:r>
            <a:endParaRPr lang="en-US" sz="2667" dirty="0">
              <a:solidFill>
                <a:srgbClr val="000000"/>
              </a:solidFill>
              <a:latin typeface="Arial" panose="020B0604020202020204"/>
            </a:endParaRPr>
          </a:p>
          <a:p>
            <a:pPr defTabSz="913981" fontAlgn="base">
              <a:spcAft>
                <a:spcPct val="0"/>
              </a:spcAft>
              <a:buClr>
                <a:srgbClr val="000000"/>
              </a:buClr>
              <a:buSzPct val="90000"/>
              <a:defRPr/>
            </a:pPr>
            <a:r>
              <a:rPr lang="en-US" sz="1333" dirty="0">
                <a:solidFill>
                  <a:srgbClr val="000000"/>
                </a:solidFill>
                <a:latin typeface="Arial" panose="020B0604020202020204"/>
              </a:rPr>
              <a:t>Create, upload/download, transfer</a:t>
            </a:r>
          </a:p>
        </p:txBody>
      </p:sp>
      <p:pic>
        <p:nvPicPr>
          <p:cNvPr id="49" name="Picture 58">
            <a:extLst>
              <a:ext uri="{FF2B5EF4-FFF2-40B4-BE49-F238E27FC236}">
                <a16:creationId xmlns:a16="http://schemas.microsoft.com/office/drawing/2014/main" id="{67DDCC68-4481-4922-A457-4376E4CB1FB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328631" y="68786"/>
            <a:ext cx="675405" cy="675405"/>
          </a:xfrm>
          <a:prstGeom prst="rect">
            <a:avLst/>
          </a:prstGeom>
        </p:spPr>
      </p:pic>
      <p:pic>
        <p:nvPicPr>
          <p:cNvPr id="56" name="Graphic 55">
            <a:extLst>
              <a:ext uri="{FF2B5EF4-FFF2-40B4-BE49-F238E27FC236}">
                <a16:creationId xmlns:a16="http://schemas.microsoft.com/office/drawing/2014/main" id="{3FDB9315-DD63-408F-8376-9363AA9EF1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38350" y="155079"/>
            <a:ext cx="450687" cy="450687"/>
          </a:xfrm>
          <a:prstGeom prst="rect">
            <a:avLst/>
          </a:prstGeom>
        </p:spPr>
      </p:pic>
      <p:pic>
        <p:nvPicPr>
          <p:cNvPr id="57" name="Graphic 56">
            <a:extLst>
              <a:ext uri="{FF2B5EF4-FFF2-40B4-BE49-F238E27FC236}">
                <a16:creationId xmlns:a16="http://schemas.microsoft.com/office/drawing/2014/main" id="{453D8E43-371B-48B7-8121-78FD402B75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58029" y="4837778"/>
            <a:ext cx="450687" cy="450687"/>
          </a:xfrm>
          <a:prstGeom prst="rect">
            <a:avLst/>
          </a:prstGeom>
        </p:spPr>
      </p:pic>
      <p:pic>
        <p:nvPicPr>
          <p:cNvPr id="58" name="Graphic 57">
            <a:extLst>
              <a:ext uri="{FF2B5EF4-FFF2-40B4-BE49-F238E27FC236}">
                <a16:creationId xmlns:a16="http://schemas.microsoft.com/office/drawing/2014/main" id="{209B874B-257C-4AB7-B53F-858E115A92A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41199" y="2455469"/>
            <a:ext cx="450687" cy="450687"/>
          </a:xfrm>
          <a:prstGeom prst="rect">
            <a:avLst/>
          </a:prstGeom>
        </p:spPr>
      </p:pic>
      <p:pic>
        <p:nvPicPr>
          <p:cNvPr id="27" name="Graphic 26">
            <a:extLst>
              <a:ext uri="{FF2B5EF4-FFF2-40B4-BE49-F238E27FC236}">
                <a16:creationId xmlns:a16="http://schemas.microsoft.com/office/drawing/2014/main" id="{30C0593F-1CF8-8E4C-848F-8FE90F4E79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41199" y="4789752"/>
            <a:ext cx="450269" cy="450269"/>
          </a:xfrm>
          <a:prstGeom prst="rect">
            <a:avLst/>
          </a:prstGeom>
        </p:spPr>
      </p:pic>
      <p:sp>
        <p:nvSpPr>
          <p:cNvPr id="43" name="Content Placeholder 1">
            <a:extLst>
              <a:ext uri="{FF2B5EF4-FFF2-40B4-BE49-F238E27FC236}">
                <a16:creationId xmlns:a16="http://schemas.microsoft.com/office/drawing/2014/main" id="{334AF9E3-E8AD-1347-B11A-040A8B4D8BBB}"/>
              </a:ext>
            </a:extLst>
          </p:cNvPr>
          <p:cNvSpPr txBox="1">
            <a:spLocks/>
          </p:cNvSpPr>
          <p:nvPr/>
        </p:nvSpPr>
        <p:spPr>
          <a:xfrm>
            <a:off x="0" y="0"/>
            <a:ext cx="3048000" cy="6864096"/>
          </a:xfrm>
          <a:prstGeom prst="rect">
            <a:avLst/>
          </a:prstGeom>
          <a:solidFill>
            <a:srgbClr val="000000"/>
          </a:solidFill>
        </p:spPr>
        <p:txBody>
          <a:bodyPr vert="horz" lIns="292608" tIns="256032" rIns="304800" bIns="304800" rtlCol="0">
            <a:noAutofit/>
          </a:bodyPr>
          <a:lstStyle>
            <a:lvl1pPr marL="0" indent="0" algn="l" rtl="0" eaLnBrk="1" fontAlgn="base" hangingPunct="1">
              <a:lnSpc>
                <a:spcPct val="100000"/>
              </a:lnSpc>
              <a:spcBef>
                <a:spcPts val="1100"/>
              </a:spcBef>
              <a:spcAft>
                <a:spcPct val="0"/>
              </a:spcAft>
              <a:buClr>
                <a:schemeClr val="bg1"/>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1219170">
              <a:spcBef>
                <a:spcPts val="1467"/>
              </a:spcBef>
              <a:buClr>
                <a:srgbClr val="FFFFFF"/>
              </a:buClr>
              <a:defRPr/>
            </a:pPr>
            <a:r>
              <a:rPr lang="en-US" sz="6400" kern="0" dirty="0">
                <a:solidFill>
                  <a:srgbClr val="FFFFFF"/>
                </a:solidFill>
                <a:latin typeface="Arial" panose="020B0604020202020204"/>
              </a:rPr>
              <a:t>What can bots do?</a:t>
            </a:r>
          </a:p>
        </p:txBody>
      </p:sp>
      <p:pic>
        <p:nvPicPr>
          <p:cNvPr id="26" name="Graphic 25">
            <a:extLst>
              <a:ext uri="{FF2B5EF4-FFF2-40B4-BE49-F238E27FC236}">
                <a16:creationId xmlns:a16="http://schemas.microsoft.com/office/drawing/2014/main" id="{D28F0BE2-417E-C344-BD48-1BE5CC4E49A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25067" y="4617040"/>
            <a:ext cx="862435" cy="687893"/>
          </a:xfrm>
          <a:prstGeom prst="rect">
            <a:avLst/>
          </a:prstGeom>
        </p:spPr>
      </p:pic>
      <p:pic>
        <p:nvPicPr>
          <p:cNvPr id="46" name="Graphic 45">
            <a:extLst>
              <a:ext uri="{FF2B5EF4-FFF2-40B4-BE49-F238E27FC236}">
                <a16:creationId xmlns:a16="http://schemas.microsoft.com/office/drawing/2014/main" id="{9A7F9C89-2F4C-BD4F-8781-F4F6C4EB6A8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358027" y="155078"/>
            <a:ext cx="450687" cy="450687"/>
          </a:xfrm>
          <a:prstGeom prst="rect">
            <a:avLst/>
          </a:prstGeom>
        </p:spPr>
      </p:pic>
    </p:spTree>
    <p:extLst>
      <p:ext uri="{BB962C8B-B14F-4D97-AF65-F5344CB8AC3E}">
        <p14:creationId xmlns:p14="http://schemas.microsoft.com/office/powerpoint/2010/main" val="107118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3">
            <a:extLst>
              <a:ext uri="{FF2B5EF4-FFF2-40B4-BE49-F238E27FC236}">
                <a16:creationId xmlns:a16="http://schemas.microsoft.com/office/drawing/2014/main" id="{16369B10-B8BA-F945-A9C8-F4A6ACC1B4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268798" y="4001367"/>
            <a:ext cx="669940" cy="669940"/>
          </a:xfrm>
          <a:prstGeom prst="rect">
            <a:avLst/>
          </a:prstGeom>
        </p:spPr>
      </p:pic>
      <p:pic>
        <p:nvPicPr>
          <p:cNvPr id="28" name="Picture 60">
            <a:extLst>
              <a:ext uri="{FF2B5EF4-FFF2-40B4-BE49-F238E27FC236}">
                <a16:creationId xmlns:a16="http://schemas.microsoft.com/office/drawing/2014/main" id="{55E7BDC9-BC1E-1B47-8149-DE385272A43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216125" y="3974691"/>
            <a:ext cx="669940" cy="669940"/>
          </a:xfrm>
          <a:prstGeom prst="rect">
            <a:avLst/>
          </a:prstGeom>
        </p:spPr>
      </p:pic>
      <p:pic>
        <p:nvPicPr>
          <p:cNvPr id="26" name="Picture 54">
            <a:extLst>
              <a:ext uri="{FF2B5EF4-FFF2-40B4-BE49-F238E27FC236}">
                <a16:creationId xmlns:a16="http://schemas.microsoft.com/office/drawing/2014/main" id="{C5022357-F5C7-A748-89CE-79ABFB71F41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91734" y="1583918"/>
            <a:ext cx="669940" cy="669940"/>
          </a:xfrm>
          <a:prstGeom prst="rect">
            <a:avLst/>
          </a:prstGeom>
        </p:spPr>
      </p:pic>
      <p:sp>
        <p:nvSpPr>
          <p:cNvPr id="2" name="Title 1">
            <a:extLst>
              <a:ext uri="{FF2B5EF4-FFF2-40B4-BE49-F238E27FC236}">
                <a16:creationId xmlns:a16="http://schemas.microsoft.com/office/drawing/2014/main" id="{6B38C776-7574-8F45-8E31-48399847B19A}"/>
              </a:ext>
            </a:extLst>
          </p:cNvPr>
          <p:cNvSpPr>
            <a:spLocks noGrp="1"/>
          </p:cNvSpPr>
          <p:nvPr>
            <p:ph type="title"/>
          </p:nvPr>
        </p:nvSpPr>
        <p:spPr>
          <a:xfrm>
            <a:off x="285797" y="268225"/>
            <a:ext cx="8990727" cy="1072896"/>
          </a:xfrm>
        </p:spPr>
        <p:txBody>
          <a:bodyPr>
            <a:normAutofit fontScale="90000"/>
          </a:bodyPr>
          <a:lstStyle/>
          <a:p>
            <a:r>
              <a:rPr lang="en-US" dirty="0"/>
              <a:t>RPA use cases</a:t>
            </a:r>
            <a:br>
              <a:rPr lang="en-US" dirty="0"/>
            </a:br>
            <a:r>
              <a:rPr lang="en-US" dirty="0"/>
              <a:t>by industry</a:t>
            </a:r>
          </a:p>
        </p:txBody>
      </p:sp>
      <p:pic>
        <p:nvPicPr>
          <p:cNvPr id="13" name="Picture 56">
            <a:extLst>
              <a:ext uri="{FF2B5EF4-FFF2-40B4-BE49-F238E27FC236}">
                <a16:creationId xmlns:a16="http://schemas.microsoft.com/office/drawing/2014/main" id="{FE9FDCF3-E468-5847-A9AF-AE05058895C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239125" y="1602335"/>
            <a:ext cx="669940" cy="669940"/>
          </a:xfrm>
          <a:prstGeom prst="rect">
            <a:avLst/>
          </a:prstGeom>
        </p:spPr>
      </p:pic>
      <p:sp>
        <p:nvSpPr>
          <p:cNvPr id="14" name="Text Placeholder 20">
            <a:extLst>
              <a:ext uri="{FF2B5EF4-FFF2-40B4-BE49-F238E27FC236}">
                <a16:creationId xmlns:a16="http://schemas.microsoft.com/office/drawing/2014/main" id="{33071E0D-7000-A34F-8067-2AFBA2AE25B7}"/>
              </a:ext>
            </a:extLst>
          </p:cNvPr>
          <p:cNvSpPr>
            <a:spLocks noGrp="1"/>
          </p:cNvSpPr>
          <p:nvPr>
            <p:ph type="body" sz="quarter" idx="12"/>
          </p:nvPr>
        </p:nvSpPr>
        <p:spPr>
          <a:xfrm>
            <a:off x="963699" y="1681390"/>
            <a:ext cx="1962835" cy="1662767"/>
          </a:xfrm>
        </p:spPr>
        <p:txBody>
          <a:bodyPr>
            <a:normAutofit fontScale="85000" lnSpcReduction="20000"/>
          </a:bodyPr>
          <a:lstStyle/>
          <a:p>
            <a:r>
              <a:rPr lang="en-US" dirty="0">
                <a:solidFill>
                  <a:srgbClr val="0062FF"/>
                </a:solidFill>
                <a:latin typeface="IBM Plex Sans Light" panose="020B0403050000000000" pitchFamily="34" charset="77"/>
              </a:rPr>
              <a:t>Banking and insurance</a:t>
            </a:r>
          </a:p>
          <a:p>
            <a:pPr marL="228365" indent="-228365">
              <a:spcBef>
                <a:spcPts val="799"/>
              </a:spcBef>
              <a:buSzPct val="100000"/>
              <a:buFont typeface="System Font Regular"/>
              <a:buChar char="–"/>
            </a:pPr>
            <a:r>
              <a:rPr lang="en-US" sz="1332" dirty="0">
                <a:latin typeface="IBM Plex Sans Light" panose="020B0403050203000203" pitchFamily="34" charset="0"/>
              </a:rPr>
              <a:t>Onboarding</a:t>
            </a:r>
          </a:p>
          <a:p>
            <a:pPr marL="228365" indent="-228365">
              <a:spcBef>
                <a:spcPts val="799"/>
              </a:spcBef>
              <a:buSzPct val="100000"/>
              <a:buFont typeface="System Font Regular"/>
              <a:buChar char="–"/>
            </a:pPr>
            <a:r>
              <a:rPr lang="en-US" sz="1332" dirty="0">
                <a:latin typeface="IBM Plex Sans Light" panose="020B0403050203000203" pitchFamily="34" charset="0"/>
              </a:rPr>
              <a:t>Insurance claims </a:t>
            </a:r>
            <a:br>
              <a:rPr lang="en-US" sz="1332" dirty="0">
                <a:latin typeface="IBM Plex Sans Light" panose="020B0403050203000203" pitchFamily="34" charset="0"/>
              </a:rPr>
            </a:br>
            <a:r>
              <a:rPr lang="en-US" sz="1332" dirty="0">
                <a:latin typeface="IBM Plex Sans Light" panose="020B0403050203000203" pitchFamily="34" charset="0"/>
              </a:rPr>
              <a:t>tasks</a:t>
            </a:r>
          </a:p>
          <a:p>
            <a:pPr marL="228365" indent="-228365">
              <a:spcBef>
                <a:spcPts val="799"/>
              </a:spcBef>
              <a:buSzPct val="100000"/>
              <a:buFont typeface="System Font Regular"/>
              <a:buChar char="–"/>
            </a:pPr>
            <a:r>
              <a:rPr lang="en-US" sz="1332" dirty="0">
                <a:latin typeface="IBM Plex Sans Light" panose="020B0403050203000203" pitchFamily="34" charset="0"/>
              </a:rPr>
              <a:t>Loan origination</a:t>
            </a:r>
          </a:p>
          <a:p>
            <a:pPr marL="228365" indent="-228365">
              <a:spcBef>
                <a:spcPts val="799"/>
              </a:spcBef>
              <a:buSzPct val="100000"/>
              <a:buFont typeface="System Font Regular"/>
              <a:buChar char="–"/>
            </a:pPr>
            <a:endParaRPr lang="en-US" sz="1332" dirty="0"/>
          </a:p>
          <a:p>
            <a:pPr marL="228365" indent="-228365">
              <a:spcBef>
                <a:spcPts val="799"/>
              </a:spcBef>
              <a:buSzPct val="100000"/>
              <a:buFont typeface="System Font Regular"/>
              <a:buChar char="–"/>
            </a:pPr>
            <a:endParaRPr lang="en-US" sz="1332" dirty="0"/>
          </a:p>
        </p:txBody>
      </p:sp>
      <p:sp>
        <p:nvSpPr>
          <p:cNvPr id="15" name="Text Placeholder 21">
            <a:extLst>
              <a:ext uri="{FF2B5EF4-FFF2-40B4-BE49-F238E27FC236}">
                <a16:creationId xmlns:a16="http://schemas.microsoft.com/office/drawing/2014/main" id="{E12F58BC-81AF-B943-B0B9-32911DEE5F66}"/>
              </a:ext>
            </a:extLst>
          </p:cNvPr>
          <p:cNvSpPr>
            <a:spLocks noGrp="1"/>
          </p:cNvSpPr>
          <p:nvPr>
            <p:ph type="body" sz="quarter" idx="13"/>
          </p:nvPr>
        </p:nvSpPr>
        <p:spPr>
          <a:xfrm>
            <a:off x="4029349" y="1681389"/>
            <a:ext cx="1944108" cy="2006665"/>
          </a:xfrm>
        </p:spPr>
        <p:txBody>
          <a:bodyPr>
            <a:normAutofit fontScale="92500" lnSpcReduction="20000"/>
          </a:bodyPr>
          <a:lstStyle/>
          <a:p>
            <a:r>
              <a:rPr lang="en-US" dirty="0">
                <a:solidFill>
                  <a:srgbClr val="0062FF"/>
                </a:solidFill>
                <a:latin typeface="IBM Plex Sans Light" panose="020B0403050000000000" pitchFamily="34" charset="77"/>
              </a:rPr>
              <a:t>Energy</a:t>
            </a:r>
            <a:br>
              <a:rPr lang="en-US" dirty="0">
                <a:solidFill>
                  <a:srgbClr val="0062FF"/>
                </a:solidFill>
                <a:latin typeface="IBM Plex Sans Light" panose="020B0403050000000000" pitchFamily="34" charset="77"/>
              </a:rPr>
            </a:br>
            <a:r>
              <a:rPr lang="en-US" dirty="0">
                <a:solidFill>
                  <a:srgbClr val="0062FF"/>
                </a:solidFill>
                <a:latin typeface="IBM Plex Sans Light" panose="020B0403050000000000" pitchFamily="34" charset="77"/>
              </a:rPr>
              <a:t>and utilities</a:t>
            </a:r>
          </a:p>
          <a:p>
            <a:pPr marL="228365" indent="-228365">
              <a:spcBef>
                <a:spcPts val="799"/>
              </a:spcBef>
              <a:buSzPct val="100000"/>
              <a:buFont typeface="System Font Regular"/>
              <a:buChar char="–"/>
            </a:pPr>
            <a:r>
              <a:rPr lang="en-US" sz="1332" dirty="0">
                <a:latin typeface="IBM Plex Sans Light" panose="020B0403050203000203" pitchFamily="34" charset="0"/>
              </a:rPr>
              <a:t>Data collection </a:t>
            </a:r>
            <a:br>
              <a:rPr lang="en-US" sz="1332" dirty="0">
                <a:latin typeface="IBM Plex Sans Light" panose="020B0403050203000203" pitchFamily="34" charset="0"/>
              </a:rPr>
            </a:br>
            <a:r>
              <a:rPr lang="en-US" sz="1332" dirty="0">
                <a:latin typeface="IBM Plex Sans Light" panose="020B0403050203000203" pitchFamily="34" charset="0"/>
              </a:rPr>
              <a:t>and reporting</a:t>
            </a:r>
          </a:p>
          <a:p>
            <a:pPr marL="228365" indent="-228365">
              <a:spcBef>
                <a:spcPts val="799"/>
              </a:spcBef>
              <a:buSzPct val="100000"/>
              <a:buFont typeface="System Font Regular"/>
              <a:buChar char="–"/>
            </a:pPr>
            <a:r>
              <a:rPr lang="en-US" sz="1332" dirty="0">
                <a:latin typeface="IBM Plex Sans Light" panose="020B0403050203000203" pitchFamily="34" charset="0"/>
              </a:rPr>
              <a:t>Contracts</a:t>
            </a:r>
          </a:p>
          <a:p>
            <a:pPr marL="228365" indent="-228365">
              <a:spcBef>
                <a:spcPts val="799"/>
              </a:spcBef>
              <a:buSzPct val="100000"/>
              <a:buFont typeface="System Font Regular"/>
              <a:buChar char="–"/>
            </a:pPr>
            <a:r>
              <a:rPr lang="en-US" sz="1332" dirty="0">
                <a:latin typeface="IBM Plex Sans Light" panose="020B0403050203000203" pitchFamily="34" charset="0"/>
              </a:rPr>
              <a:t>Regulations and compliance</a:t>
            </a:r>
          </a:p>
          <a:p>
            <a:pPr marL="228365" indent="-228365">
              <a:spcBef>
                <a:spcPts val="799"/>
              </a:spcBef>
              <a:buSzPct val="100000"/>
              <a:buFont typeface="System Font Regular"/>
              <a:buChar char="–"/>
            </a:pPr>
            <a:endParaRPr lang="en-US" sz="1332" dirty="0"/>
          </a:p>
        </p:txBody>
      </p:sp>
      <p:sp>
        <p:nvSpPr>
          <p:cNvPr id="16" name="Text Placeholder 22">
            <a:extLst>
              <a:ext uri="{FF2B5EF4-FFF2-40B4-BE49-F238E27FC236}">
                <a16:creationId xmlns:a16="http://schemas.microsoft.com/office/drawing/2014/main" id="{A929F7A1-75AD-CD45-B5B1-BB4D1730C837}"/>
              </a:ext>
            </a:extLst>
          </p:cNvPr>
          <p:cNvSpPr>
            <a:spLocks noGrp="1"/>
          </p:cNvSpPr>
          <p:nvPr>
            <p:ph type="body" sz="quarter" idx="14"/>
          </p:nvPr>
        </p:nvSpPr>
        <p:spPr>
          <a:xfrm>
            <a:off x="7060136" y="1681389"/>
            <a:ext cx="1939408" cy="2114465"/>
          </a:xfrm>
        </p:spPr>
        <p:txBody>
          <a:bodyPr>
            <a:normAutofit lnSpcReduction="10000"/>
          </a:bodyPr>
          <a:lstStyle/>
          <a:p>
            <a:r>
              <a:rPr lang="en-US" dirty="0">
                <a:solidFill>
                  <a:srgbClr val="0062FF"/>
                </a:solidFill>
                <a:latin typeface="IBM Plex Sans Light" panose="020B0403050000000000" pitchFamily="34" charset="77"/>
              </a:rPr>
              <a:t>IT</a:t>
            </a:r>
          </a:p>
          <a:p>
            <a:pPr marL="228365" indent="-228365">
              <a:spcBef>
                <a:spcPts val="799"/>
              </a:spcBef>
              <a:buSzPct val="100000"/>
              <a:buFont typeface="System Font Regular"/>
              <a:buChar char="–"/>
            </a:pPr>
            <a:r>
              <a:rPr lang="en-US" sz="1332" dirty="0">
                <a:latin typeface="IBM Plex Sans Light" panose="020B0403050000000000" pitchFamily="34" charset="77"/>
              </a:rPr>
              <a:t>Data entry</a:t>
            </a:r>
          </a:p>
          <a:p>
            <a:pPr marL="228365" indent="-228365">
              <a:spcBef>
                <a:spcPts val="799"/>
              </a:spcBef>
              <a:buSzPct val="100000"/>
              <a:buFont typeface="System Font Regular"/>
              <a:buChar char="–"/>
            </a:pPr>
            <a:r>
              <a:rPr lang="en-US" sz="1332" dirty="0">
                <a:latin typeface="IBM Plex Sans Light" panose="020B0403050000000000" pitchFamily="34" charset="77"/>
              </a:rPr>
              <a:t>Capture</a:t>
            </a:r>
          </a:p>
          <a:p>
            <a:pPr marL="228365" indent="-228365">
              <a:spcBef>
                <a:spcPts val="799"/>
              </a:spcBef>
              <a:buSzPct val="100000"/>
              <a:buFont typeface="System Font Regular"/>
              <a:buChar char="–"/>
            </a:pPr>
            <a:r>
              <a:rPr lang="en-US" sz="1332" dirty="0">
                <a:latin typeface="IBM Plex Sans Light" panose="020B0403050000000000" pitchFamily="34" charset="77"/>
              </a:rPr>
              <a:t>Mass email management</a:t>
            </a:r>
          </a:p>
          <a:p>
            <a:pPr marL="228365" indent="-228365">
              <a:spcBef>
                <a:spcPts val="799"/>
              </a:spcBef>
              <a:buSzPct val="100000"/>
              <a:buFont typeface="System Font Regular"/>
              <a:buChar char="–"/>
            </a:pPr>
            <a:r>
              <a:rPr lang="en-US" sz="1332" dirty="0">
                <a:latin typeface="IBM Plex Sans Light" panose="020B0403050000000000" pitchFamily="34" charset="77"/>
              </a:rPr>
              <a:t>Reporting </a:t>
            </a:r>
          </a:p>
          <a:p>
            <a:pPr marL="228365" indent="-228365">
              <a:spcBef>
                <a:spcPts val="799"/>
              </a:spcBef>
              <a:buSzPct val="100000"/>
              <a:buFont typeface="System Font Regular"/>
              <a:buChar char="–"/>
            </a:pPr>
            <a:r>
              <a:rPr lang="en-US" sz="1332" dirty="0">
                <a:latin typeface="IBM Plex Sans Light" panose="020B0403050000000000" pitchFamily="34" charset="77"/>
              </a:rPr>
              <a:t>Data synchronization</a:t>
            </a:r>
          </a:p>
          <a:p>
            <a:pPr marL="228365" indent="-228365">
              <a:spcBef>
                <a:spcPts val="799"/>
              </a:spcBef>
              <a:buSzPct val="100000"/>
              <a:buFont typeface="System Font Regular"/>
              <a:buChar char="–"/>
            </a:pPr>
            <a:endParaRPr lang="en-US" sz="1332" dirty="0">
              <a:latin typeface="IBM Plex Sans Light" panose="020B0403050000000000" pitchFamily="34" charset="77"/>
            </a:endParaRPr>
          </a:p>
          <a:p>
            <a:pPr marL="228365" indent="-228365">
              <a:spcBef>
                <a:spcPts val="799"/>
              </a:spcBef>
              <a:buSzPct val="100000"/>
              <a:buFont typeface="System Font Regular"/>
              <a:buChar char="–"/>
            </a:pPr>
            <a:endParaRPr lang="en-US" dirty="0">
              <a:latin typeface="IBM Plex Sans Light" panose="020B0403050000000000" pitchFamily="34" charset="77"/>
            </a:endParaRPr>
          </a:p>
        </p:txBody>
      </p:sp>
      <p:sp>
        <p:nvSpPr>
          <p:cNvPr id="17" name="Text Placeholder 22">
            <a:extLst>
              <a:ext uri="{FF2B5EF4-FFF2-40B4-BE49-F238E27FC236}">
                <a16:creationId xmlns:a16="http://schemas.microsoft.com/office/drawing/2014/main" id="{36B04F8D-BDA2-154E-BBC9-EBC5567FCCA2}"/>
              </a:ext>
            </a:extLst>
          </p:cNvPr>
          <p:cNvSpPr txBox="1">
            <a:spLocks/>
          </p:cNvSpPr>
          <p:nvPr/>
        </p:nvSpPr>
        <p:spPr>
          <a:xfrm>
            <a:off x="10098961" y="1681389"/>
            <a:ext cx="1797047" cy="178673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Travel and transportation</a:t>
            </a:r>
            <a:endParaRPr lang="en-US" sz="1332" dirty="0">
              <a:solidFill>
                <a:srgbClr val="000000"/>
              </a:solidFill>
              <a:latin typeface="IBM Plex Sans Light" panose="020B0403050000000000" pitchFamily="34" charset="77"/>
            </a:endParaRP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Vehicle checks </a:t>
            </a:r>
            <a:br>
              <a:rPr lang="en-US" sz="1332" dirty="0">
                <a:solidFill>
                  <a:srgbClr val="000000"/>
                </a:solidFill>
                <a:latin typeface="IBM Plex Sans Light" panose="020B0403050000000000" pitchFamily="34" charset="77"/>
              </a:rPr>
            </a:br>
            <a:r>
              <a:rPr lang="en-US" sz="1332" dirty="0">
                <a:solidFill>
                  <a:srgbClr val="000000"/>
                </a:solidFill>
                <a:latin typeface="IBM Plex Sans Light" panose="020B0403050000000000" pitchFamily="34" charset="77"/>
              </a:rPr>
              <a:t>and reporting</a:t>
            </a:r>
          </a:p>
          <a:p>
            <a:pPr marL="228365" indent="-228365" defTabSz="304487">
              <a:spcBef>
                <a:spcPts val="799"/>
              </a:spcBef>
              <a:buSzPct val="100000"/>
              <a:buFont typeface="System Font Regular"/>
              <a:buChar char="–"/>
              <a:defRPr/>
            </a:pPr>
            <a:r>
              <a:rPr lang="en-US" sz="1332" b="1" dirty="0">
                <a:solidFill>
                  <a:srgbClr val="000000"/>
                </a:solidFill>
                <a:highlight>
                  <a:srgbClr val="FFFF00"/>
                </a:highlight>
                <a:latin typeface="IBM Plex Sans Light" panose="020B0403050000000000" pitchFamily="34" charset="77"/>
              </a:rPr>
              <a:t>Travel  booking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8" name="Text Placeholder 20">
            <a:extLst>
              <a:ext uri="{FF2B5EF4-FFF2-40B4-BE49-F238E27FC236}">
                <a16:creationId xmlns:a16="http://schemas.microsoft.com/office/drawing/2014/main" id="{450D6B58-A4F1-7F4B-9E8C-FA160ACCB77C}"/>
              </a:ext>
            </a:extLst>
          </p:cNvPr>
          <p:cNvSpPr txBox="1">
            <a:spLocks/>
          </p:cNvSpPr>
          <p:nvPr/>
        </p:nvSpPr>
        <p:spPr>
          <a:xfrm>
            <a:off x="963699" y="4065342"/>
            <a:ext cx="1962835" cy="141519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Healthcare</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Appointments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bills </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Medical claims tasks</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sp>
        <p:nvSpPr>
          <p:cNvPr id="19" name="Text Placeholder 21">
            <a:extLst>
              <a:ext uri="{FF2B5EF4-FFF2-40B4-BE49-F238E27FC236}">
                <a16:creationId xmlns:a16="http://schemas.microsoft.com/office/drawing/2014/main" id="{962D31C9-180C-0842-9A14-00C4F86780C1}"/>
              </a:ext>
            </a:extLst>
          </p:cNvPr>
          <p:cNvSpPr txBox="1">
            <a:spLocks/>
          </p:cNvSpPr>
          <p:nvPr/>
        </p:nvSpPr>
        <p:spPr>
          <a:xfrm>
            <a:off x="4029347" y="4065341"/>
            <a:ext cx="1922447" cy="165204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1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Media and communications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Order management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Provisioning</a:t>
            </a:r>
          </a:p>
          <a:p>
            <a:pPr marL="228365" indent="-228365" defTabSz="304487">
              <a:spcBef>
                <a:spcPts val="799"/>
              </a:spcBef>
              <a:buSzPct val="100000"/>
              <a:buFont typeface="System Font Regular"/>
              <a:buChar char="–"/>
              <a:defRPr/>
            </a:pPr>
            <a:endParaRPr lang="en-US" sz="1465" dirty="0">
              <a:solidFill>
                <a:srgbClr val="000000"/>
              </a:solidFill>
              <a:latin typeface="IBM Plex Sans Light" panose="020B0403050000000000" pitchFamily="34" charset="77"/>
            </a:endParaRPr>
          </a:p>
        </p:txBody>
      </p:sp>
      <p:sp>
        <p:nvSpPr>
          <p:cNvPr id="21" name="Text Placeholder 22">
            <a:extLst>
              <a:ext uri="{FF2B5EF4-FFF2-40B4-BE49-F238E27FC236}">
                <a16:creationId xmlns:a16="http://schemas.microsoft.com/office/drawing/2014/main" id="{861247F3-FC91-8B48-9806-A1878765DC11}"/>
              </a:ext>
            </a:extLst>
          </p:cNvPr>
          <p:cNvSpPr txBox="1">
            <a:spLocks/>
          </p:cNvSpPr>
          <p:nvPr/>
        </p:nvSpPr>
        <p:spPr>
          <a:xfrm>
            <a:off x="7060138" y="4065342"/>
            <a:ext cx="1962620" cy="2241105"/>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Government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Benefits processing</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Eligibility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Self service updates</a:t>
            </a:r>
          </a:p>
        </p:txBody>
      </p:sp>
      <p:sp>
        <p:nvSpPr>
          <p:cNvPr id="22" name="Text Placeholder 22">
            <a:extLst>
              <a:ext uri="{FF2B5EF4-FFF2-40B4-BE49-F238E27FC236}">
                <a16:creationId xmlns:a16="http://schemas.microsoft.com/office/drawing/2014/main" id="{857A498F-8C12-C542-8761-544D5AFAA2A4}"/>
              </a:ext>
            </a:extLst>
          </p:cNvPr>
          <p:cNvSpPr txBox="1">
            <a:spLocks/>
          </p:cNvSpPr>
          <p:nvPr/>
        </p:nvSpPr>
        <p:spPr>
          <a:xfrm>
            <a:off x="10098961" y="4065340"/>
            <a:ext cx="1797047" cy="1432117"/>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600" kern="1200">
                <a:solidFill>
                  <a:schemeClr val="tx1"/>
                </a:solidFill>
                <a:latin typeface="+mn-lt"/>
                <a:ea typeface="Arial" charset="0"/>
                <a:cs typeface="Arial" charset="0"/>
              </a:defRPr>
            </a:lvl1pPr>
            <a:lvl2pPr marL="0" indent="0" algn="l" defTabSz="457200" rtl="0" eaLnBrk="1" latinLnBrk="0" hangingPunct="1">
              <a:lnSpc>
                <a:spcPct val="100000"/>
              </a:lnSpc>
              <a:spcBef>
                <a:spcPts val="1100"/>
              </a:spcBef>
              <a:spcAft>
                <a:spcPts val="0"/>
              </a:spcAft>
              <a:buFontTx/>
              <a:buNone/>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487">
              <a:spcBef>
                <a:spcPts val="733"/>
              </a:spcBef>
              <a:defRPr/>
            </a:pPr>
            <a:r>
              <a:rPr lang="en-US" sz="1865" dirty="0">
                <a:solidFill>
                  <a:srgbClr val="0062FF"/>
                </a:solidFill>
                <a:latin typeface="IBM Plex Sans Light" panose="020B0403050000000000" pitchFamily="34" charset="77"/>
              </a:rPr>
              <a:t>Retail industry</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Refunds</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Procurement</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Price comparison</a:t>
            </a:r>
          </a:p>
          <a:p>
            <a:pPr marL="228365" indent="-228365" defTabSz="304487">
              <a:spcBef>
                <a:spcPts val="799"/>
              </a:spcBef>
              <a:buSzPct val="100000"/>
              <a:buFont typeface="System Font Regular"/>
              <a:buChar char="–"/>
              <a:defRPr/>
            </a:pPr>
            <a:r>
              <a:rPr lang="en-US" sz="1332" dirty="0">
                <a:solidFill>
                  <a:srgbClr val="000000"/>
                </a:solidFill>
                <a:latin typeface="IBM Plex Sans Light" panose="020B0403050000000000" pitchFamily="34" charset="77"/>
              </a:rPr>
              <a:t>Invoice processing</a:t>
            </a:r>
          </a:p>
          <a:p>
            <a:pPr marL="228365" indent="-228365" defTabSz="304487">
              <a:spcBef>
                <a:spcPts val="799"/>
              </a:spcBef>
              <a:buSzPct val="100000"/>
              <a:buFont typeface="System Font Regular"/>
              <a:buChar char="–"/>
              <a:defRPr/>
            </a:pPr>
            <a:endParaRPr lang="en-US" sz="1332" dirty="0">
              <a:solidFill>
                <a:srgbClr val="000000"/>
              </a:solidFill>
              <a:latin typeface="IBM Plex Sans Light" panose="020B0403050000000000" pitchFamily="34" charset="77"/>
            </a:endParaRPr>
          </a:p>
        </p:txBody>
      </p:sp>
      <p:pic>
        <p:nvPicPr>
          <p:cNvPr id="24" name="Picture 51">
            <a:extLst>
              <a:ext uri="{FF2B5EF4-FFF2-40B4-BE49-F238E27FC236}">
                <a16:creationId xmlns:a16="http://schemas.microsoft.com/office/drawing/2014/main" id="{67AA0717-48C9-0F47-9CCC-65FFC9F9811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339761" y="1602335"/>
            <a:ext cx="669940" cy="669940"/>
          </a:xfrm>
          <a:prstGeom prst="rect">
            <a:avLst/>
          </a:prstGeom>
        </p:spPr>
      </p:pic>
      <p:pic>
        <p:nvPicPr>
          <p:cNvPr id="25" name="Picture 57">
            <a:extLst>
              <a:ext uri="{FF2B5EF4-FFF2-40B4-BE49-F238E27FC236}">
                <a16:creationId xmlns:a16="http://schemas.microsoft.com/office/drawing/2014/main" id="{CB9FA232-7582-344B-9652-4249F3FCCB4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82775" y="3999050"/>
            <a:ext cx="669940" cy="669940"/>
          </a:xfrm>
          <a:prstGeom prst="rect">
            <a:avLst/>
          </a:prstGeom>
        </p:spPr>
      </p:pic>
      <p:pic>
        <p:nvPicPr>
          <p:cNvPr id="35" name="Picture 60">
            <a:extLst>
              <a:ext uri="{FF2B5EF4-FFF2-40B4-BE49-F238E27FC236}">
                <a16:creationId xmlns:a16="http://schemas.microsoft.com/office/drawing/2014/main" id="{D8E25C5B-498A-D944-BB57-97AA1FCC479E}"/>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339761" y="3999050"/>
            <a:ext cx="669940" cy="669940"/>
          </a:xfrm>
          <a:prstGeom prst="rect">
            <a:avLst/>
          </a:prstGeom>
        </p:spPr>
      </p:pic>
      <p:pic>
        <p:nvPicPr>
          <p:cNvPr id="29" name="Picture 59">
            <a:extLst>
              <a:ext uri="{FF2B5EF4-FFF2-40B4-BE49-F238E27FC236}">
                <a16:creationId xmlns:a16="http://schemas.microsoft.com/office/drawing/2014/main" id="{32C51FD8-B94E-7441-8935-EB66D1832E26}"/>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6233387" y="1598590"/>
            <a:ext cx="669940" cy="669940"/>
          </a:xfrm>
          <a:prstGeom prst="rect">
            <a:avLst/>
          </a:prstGeom>
        </p:spPr>
      </p:pic>
      <p:sp>
        <p:nvSpPr>
          <p:cNvPr id="32" name="Slide Number Placeholder 5">
            <a:extLst>
              <a:ext uri="{FF2B5EF4-FFF2-40B4-BE49-F238E27FC236}">
                <a16:creationId xmlns:a16="http://schemas.microsoft.com/office/drawing/2014/main" id="{CED17401-762F-9C48-BDA4-CD1D019D4C0D}"/>
              </a:ext>
            </a:extLst>
          </p:cNvPr>
          <p:cNvSpPr>
            <a:spLocks noGrp="1"/>
          </p:cNvSpPr>
          <p:nvPr>
            <p:ph type="sldNum" sz="quarter" idx="11"/>
          </p:nvPr>
        </p:nvSpPr>
        <p:spPr>
          <a:xfrm>
            <a:off x="9445701" y="6383867"/>
            <a:ext cx="2436055" cy="222251"/>
          </a:xfrm>
        </p:spPr>
        <p:txBody>
          <a:bodyPr/>
          <a:lstStyle/>
          <a:p>
            <a:pPr algn="r" defTabSz="913068">
              <a:defRPr/>
            </a:pPr>
            <a:fld id="{59395FB3-9C97-154F-86B2-7E381B951268}" type="slidenum">
              <a:rPr lang="en-US" sz="799">
                <a:solidFill>
                  <a:srgbClr val="000000"/>
                </a:solidFill>
                <a:latin typeface="IBM Plex Sans Light" panose="020B0403050203000203" pitchFamily="34" charset="0"/>
              </a:rPr>
              <a:pPr algn="r" defTabSz="913068">
                <a:defRPr/>
              </a:pPr>
              <a:t>5</a:t>
            </a:fld>
            <a:endParaRPr lang="en-US" sz="799" dirty="0">
              <a:solidFill>
                <a:srgbClr val="000000"/>
              </a:solidFill>
              <a:latin typeface="IBM Plex Sans Light" panose="020B0403050203000203" pitchFamily="34" charset="0"/>
            </a:endParaRPr>
          </a:p>
        </p:txBody>
      </p:sp>
      <p:sp>
        <p:nvSpPr>
          <p:cNvPr id="4" name="Footer Placeholder 3">
            <a:extLst>
              <a:ext uri="{FF2B5EF4-FFF2-40B4-BE49-F238E27FC236}">
                <a16:creationId xmlns:a16="http://schemas.microsoft.com/office/drawing/2014/main" id="{4F290D2B-77DC-5740-ABF4-A6DA8F5A0CBD}"/>
              </a:ext>
            </a:extLst>
          </p:cNvPr>
          <p:cNvSpPr>
            <a:spLocks noGrp="1"/>
          </p:cNvSpPr>
          <p:nvPr>
            <p:ph type="ftr" sz="quarter" idx="10"/>
          </p:nvPr>
        </p:nvSpPr>
        <p:spPr/>
        <p:txBody>
          <a:bodyPr/>
          <a:lstStyle/>
          <a:p>
            <a:pPr defTabSz="913718">
              <a:defRPr/>
            </a:pPr>
            <a:r>
              <a:rPr lang="en-US" sz="799">
                <a:solidFill>
                  <a:srgbClr val="000000"/>
                </a:solidFill>
                <a:latin typeface="IBM Plex Sans Light" panose="020B0403050203000203" pitchFamily="34" charset="0"/>
              </a:rPr>
              <a:t>IBM Automation / © 2022 IBM Corporation</a:t>
            </a:r>
            <a:endParaRPr lang="en-US" sz="799" dirty="0">
              <a:solidFill>
                <a:srgbClr val="000000"/>
              </a:solidFill>
              <a:latin typeface="IBM Plex Sans Light" panose="020B0403050203000203" pitchFamily="34" charset="0"/>
            </a:endParaRPr>
          </a:p>
        </p:txBody>
      </p:sp>
    </p:spTree>
    <p:extLst>
      <p:ext uri="{BB962C8B-B14F-4D97-AF65-F5344CB8AC3E}">
        <p14:creationId xmlns:p14="http://schemas.microsoft.com/office/powerpoint/2010/main" val="250786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6000" b="1" dirty="0"/>
              <a:t>Problem</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116693" y="2629576"/>
            <a:ext cx="4158974" cy="3415623"/>
          </a:xfrm>
        </p:spPr>
        <p:txBody>
          <a:bodyPr>
            <a:normAutofit/>
          </a:bodyPr>
          <a:lstStyle/>
          <a:p>
            <a:pPr lvl="1"/>
            <a:r>
              <a:rPr lang="en-GB" dirty="0"/>
              <a:t>A travel agency is breaching guidelines by allowing bookings to dangerous countries</a:t>
            </a:r>
          </a:p>
          <a:p>
            <a:pPr marL="457200" lvl="1" indent="0">
              <a:buNone/>
            </a:pPr>
            <a:endParaRPr lang="en-GB" sz="1100" dirty="0"/>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4800" b="1" dirty="0"/>
              <a:t>Solution</a:t>
            </a:r>
            <a:endParaRPr lang="en-GB" sz="2800" b="1" dirty="0"/>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293271" y="2578776"/>
            <a:ext cx="4185595" cy="3415623"/>
          </a:xfrm>
        </p:spPr>
        <p:txBody>
          <a:bodyPr>
            <a:normAutofit/>
          </a:bodyPr>
          <a:lstStyle/>
          <a:p>
            <a:pPr lvl="1"/>
            <a:r>
              <a:rPr lang="en-GB" sz="1800" dirty="0"/>
              <a:t>A bot is written to scrape data from the US Travel site.</a:t>
            </a:r>
          </a:p>
          <a:p>
            <a:pPr lvl="1"/>
            <a:r>
              <a:rPr lang="en-GB" sz="1800" dirty="0"/>
              <a:t>The bot is exposed via a secure API</a:t>
            </a:r>
          </a:p>
          <a:p>
            <a:pPr lvl="1"/>
            <a:r>
              <a:rPr lang="en-GB" sz="1800" dirty="0"/>
              <a:t>An RPA task is created to call the bot </a:t>
            </a:r>
          </a:p>
          <a:p>
            <a:pPr lvl="1"/>
            <a:r>
              <a:rPr lang="en-GB" sz="1800" dirty="0"/>
              <a:t>The PAM flow blocks travel if the bot returns a banned destination</a:t>
            </a:r>
          </a:p>
          <a:p>
            <a:pPr lvl="1"/>
            <a:endParaRPr lang="en-GB" sz="1800" dirty="0"/>
          </a:p>
          <a:p>
            <a:pPr marL="457200" lvl="1" indent="0">
              <a:buNone/>
            </a:pPr>
            <a:r>
              <a:rPr lang="en-GB" sz="1800" dirty="0"/>
              <a:t>The problem is solved quickly and cost effectively using IBM RPA!</a:t>
            </a:r>
          </a:p>
        </p:txBody>
      </p:sp>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1AE6E0-91A5-4536-87D9-41FFF3321E3B}"/>
              </a:ext>
            </a:extLst>
          </p:cNvPr>
          <p:cNvPicPr>
            <a:picLocks noChangeAspect="1"/>
          </p:cNvPicPr>
          <p:nvPr/>
        </p:nvPicPr>
        <p:blipFill>
          <a:blip r:embed="rId2"/>
          <a:stretch>
            <a:fillRect/>
          </a:stretch>
        </p:blipFill>
        <p:spPr>
          <a:xfrm>
            <a:off x="4989582" y="0"/>
            <a:ext cx="5811168" cy="3728075"/>
          </a:xfrm>
          <a:prstGeom prst="rect">
            <a:avLst/>
          </a:prstGeom>
          <a:effectLst>
            <a:glow rad="228600">
              <a:schemeClr val="accent2">
                <a:satMod val="175000"/>
                <a:alpha val="40000"/>
              </a:schemeClr>
            </a:glow>
          </a:effectLst>
        </p:spPr>
      </p:pic>
      <p:pic>
        <p:nvPicPr>
          <p:cNvPr id="6" name="Picture 5">
            <a:extLst>
              <a:ext uri="{FF2B5EF4-FFF2-40B4-BE49-F238E27FC236}">
                <a16:creationId xmlns:a16="http://schemas.microsoft.com/office/drawing/2014/main" id="{672DB89C-0746-4FC3-9214-CD4479AC952B}"/>
              </a:ext>
            </a:extLst>
          </p:cNvPr>
          <p:cNvPicPr>
            <a:picLocks noChangeAspect="1"/>
          </p:cNvPicPr>
          <p:nvPr/>
        </p:nvPicPr>
        <p:blipFill>
          <a:blip r:embed="rId3"/>
          <a:stretch>
            <a:fillRect/>
          </a:stretch>
        </p:blipFill>
        <p:spPr>
          <a:xfrm>
            <a:off x="5390452" y="3518702"/>
            <a:ext cx="6508276" cy="3339298"/>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2020 Master template (white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Presentation_Enablement_Template_Arial_2021-Mar-01" id="{1A565672-DFC6-C94C-A613-015F0235D994}" vid="{5B0CDC82-2F34-0D46-BF8D-C4B83EE43B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4643</TotalTime>
  <Words>905</Words>
  <Application>Microsoft Office PowerPoint</Application>
  <PresentationFormat>Widescreen</PresentationFormat>
  <Paragraphs>123</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IBM Plex Sans</vt:lpstr>
      <vt:lpstr>IBM Plex Sans Light</vt:lpstr>
      <vt:lpstr>System Font Regular</vt:lpstr>
      <vt:lpstr>Office Theme</vt:lpstr>
      <vt:lpstr>IBM 2020 Master template (white background)</vt:lpstr>
      <vt:lpstr>Automation Recipes PAM with RPA</vt:lpstr>
      <vt:lpstr>IBM Business Automation Manager Open Editions V8.01</vt:lpstr>
      <vt:lpstr>Why IBM RPA?</vt:lpstr>
      <vt:lpstr>PowerPoint Presentation</vt:lpstr>
      <vt:lpstr>RPA use cases by industry</vt:lpstr>
      <vt:lpstr>Problem</vt:lpstr>
      <vt:lpstr>Solution</vt:lpstr>
      <vt:lpstr>Step 1: Build the Bot</vt:lpstr>
      <vt:lpstr>Build the Bot cont.</vt:lpstr>
      <vt:lpstr>Step 2 – Expose the bot</vt:lpstr>
      <vt:lpstr>Decision Service</vt:lpstr>
      <vt:lpstr>Step 3 – Call the bot from PAM  Using a pre-built custom task, the RPA bot invocation is created and tested </vt:lpstr>
      <vt:lpstr>Step 4 – Add to existing flow  The flow is plugged into the existing flow. We now have an updated flow that checks the destination and prevents booking if not on the government approved list</vt:lpstr>
      <vt:lpstr>Result – Booking to Banned Country Prevented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43</cp:revision>
  <dcterms:created xsi:type="dcterms:W3CDTF">2020-11-18T19:00:01Z</dcterms:created>
  <dcterms:modified xsi:type="dcterms:W3CDTF">2023-02-08T09:57:48Z</dcterms:modified>
</cp:coreProperties>
</file>