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5" r:id="rId4"/>
    <p:sldId id="259" r:id="rId5"/>
    <p:sldId id="258" r:id="rId6"/>
    <p:sldId id="260" r:id="rId7"/>
    <p:sldId id="261" r:id="rId8"/>
    <p:sldId id="262"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0" autoAdjust="0"/>
    <p:restoredTop sz="94660"/>
  </p:normalViewPr>
  <p:slideViewPr>
    <p:cSldViewPr snapToGrid="0">
      <p:cViewPr varScale="1">
        <p:scale>
          <a:sx n="98" d="100"/>
          <a:sy n="98" d="100"/>
        </p:scale>
        <p:origin x="96"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2155B-7F18-498C-9BFA-FBEF28EA456D}" type="datetimeFigureOut">
              <a:rPr lang="en-CA" smtClean="0"/>
              <a:t>2022-10-11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D2735-7906-4EBC-BF62-CF4D6952442C}" type="slidenum">
              <a:rPr lang="en-CA" smtClean="0"/>
              <a:t>‹#›</a:t>
            </a:fld>
            <a:endParaRPr lang="en-CA"/>
          </a:p>
        </p:txBody>
      </p:sp>
    </p:spTree>
    <p:extLst>
      <p:ext uri="{BB962C8B-B14F-4D97-AF65-F5344CB8AC3E}">
        <p14:creationId xmlns:p14="http://schemas.microsoft.com/office/powerpoint/2010/main" val="403491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1F79-FD6C-4629-B57A-F183EE78A1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BF8475C-40C1-4FA3-95EB-60C86F0305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E6A8D5A-846F-4582-89B9-41BD409A1FBF}"/>
              </a:ext>
            </a:extLst>
          </p:cNvPr>
          <p:cNvSpPr>
            <a:spLocks noGrp="1"/>
          </p:cNvSpPr>
          <p:nvPr>
            <p:ph type="dt" sz="half" idx="10"/>
          </p:nvPr>
        </p:nvSpPr>
        <p:spPr/>
        <p:txBody>
          <a:bodyPr/>
          <a:lstStyle/>
          <a:p>
            <a:fld id="{BEA4FACC-574A-41DD-ACBD-E66D657D283B}" type="datetimeFigureOut">
              <a:rPr lang="en-CA" smtClean="0"/>
              <a:t>2022-10-11</a:t>
            </a:fld>
            <a:endParaRPr lang="en-CA"/>
          </a:p>
        </p:txBody>
      </p:sp>
      <p:sp>
        <p:nvSpPr>
          <p:cNvPr id="5" name="Footer Placeholder 4">
            <a:extLst>
              <a:ext uri="{FF2B5EF4-FFF2-40B4-BE49-F238E27FC236}">
                <a16:creationId xmlns:a16="http://schemas.microsoft.com/office/drawing/2014/main" id="{5531361A-837C-4C80-89B1-E883013224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A40D99-84EC-4799-B7A0-19B7A1BCAB77}"/>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62441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1339-3451-47BF-8F33-5E3957FEC33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847320-093D-4307-ABFE-CE8BEC0F7E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9B51CC-BFC8-4AED-A036-549AC1C1E55B}"/>
              </a:ext>
            </a:extLst>
          </p:cNvPr>
          <p:cNvSpPr>
            <a:spLocks noGrp="1"/>
          </p:cNvSpPr>
          <p:nvPr>
            <p:ph type="dt" sz="half" idx="10"/>
          </p:nvPr>
        </p:nvSpPr>
        <p:spPr/>
        <p:txBody>
          <a:bodyPr/>
          <a:lstStyle/>
          <a:p>
            <a:fld id="{BEA4FACC-574A-41DD-ACBD-E66D657D283B}" type="datetimeFigureOut">
              <a:rPr lang="en-CA" smtClean="0"/>
              <a:t>2022-10-11</a:t>
            </a:fld>
            <a:endParaRPr lang="en-CA"/>
          </a:p>
        </p:txBody>
      </p:sp>
      <p:sp>
        <p:nvSpPr>
          <p:cNvPr id="5" name="Footer Placeholder 4">
            <a:extLst>
              <a:ext uri="{FF2B5EF4-FFF2-40B4-BE49-F238E27FC236}">
                <a16:creationId xmlns:a16="http://schemas.microsoft.com/office/drawing/2014/main" id="{51A69320-D978-4349-B6A9-7760E6ADCD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F260A1-790B-4A3C-BC76-4AE075568E82}"/>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62001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DAD00-627A-467F-BAD1-18C7E6568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4320D1D-A847-4AC6-8B73-8D3DA9F35C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2B2CB2-0853-4503-990B-02D9F6E1978F}"/>
              </a:ext>
            </a:extLst>
          </p:cNvPr>
          <p:cNvSpPr>
            <a:spLocks noGrp="1"/>
          </p:cNvSpPr>
          <p:nvPr>
            <p:ph type="dt" sz="half" idx="10"/>
          </p:nvPr>
        </p:nvSpPr>
        <p:spPr/>
        <p:txBody>
          <a:bodyPr/>
          <a:lstStyle/>
          <a:p>
            <a:fld id="{BEA4FACC-574A-41DD-ACBD-E66D657D283B}" type="datetimeFigureOut">
              <a:rPr lang="en-CA" smtClean="0"/>
              <a:t>2022-10-11</a:t>
            </a:fld>
            <a:endParaRPr lang="en-CA"/>
          </a:p>
        </p:txBody>
      </p:sp>
      <p:sp>
        <p:nvSpPr>
          <p:cNvPr id="5" name="Footer Placeholder 4">
            <a:extLst>
              <a:ext uri="{FF2B5EF4-FFF2-40B4-BE49-F238E27FC236}">
                <a16:creationId xmlns:a16="http://schemas.microsoft.com/office/drawing/2014/main" id="{C41C41D7-A1D1-4321-AB05-4514AC7A59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6694CF-54FF-454A-93D2-4742D5B43934}"/>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293738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10E1-A0DA-4F56-BBE1-A006CC78B1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05A959-B11E-4968-96BC-6C4848DCC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1D14E7-6FEF-497E-AF8F-B4F3B4107A43}"/>
              </a:ext>
            </a:extLst>
          </p:cNvPr>
          <p:cNvSpPr>
            <a:spLocks noGrp="1"/>
          </p:cNvSpPr>
          <p:nvPr>
            <p:ph type="dt" sz="half" idx="10"/>
          </p:nvPr>
        </p:nvSpPr>
        <p:spPr/>
        <p:txBody>
          <a:bodyPr/>
          <a:lstStyle/>
          <a:p>
            <a:fld id="{BEA4FACC-574A-41DD-ACBD-E66D657D283B}" type="datetimeFigureOut">
              <a:rPr lang="en-CA" smtClean="0"/>
              <a:t>2022-10-11</a:t>
            </a:fld>
            <a:endParaRPr lang="en-CA"/>
          </a:p>
        </p:txBody>
      </p:sp>
      <p:sp>
        <p:nvSpPr>
          <p:cNvPr id="5" name="Footer Placeholder 4">
            <a:extLst>
              <a:ext uri="{FF2B5EF4-FFF2-40B4-BE49-F238E27FC236}">
                <a16:creationId xmlns:a16="http://schemas.microsoft.com/office/drawing/2014/main" id="{0283EFF7-6B4F-49B2-ACB9-CC04DB37DF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19F673-A32A-401B-B082-D412263F04E5}"/>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75081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CD0C-8F53-4672-BD65-9891CADE9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30A4C75-5680-4B36-9F98-7F8A99EFD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875AD1-B36A-40D6-9F62-149F8F38C742}"/>
              </a:ext>
            </a:extLst>
          </p:cNvPr>
          <p:cNvSpPr>
            <a:spLocks noGrp="1"/>
          </p:cNvSpPr>
          <p:nvPr>
            <p:ph type="dt" sz="half" idx="10"/>
          </p:nvPr>
        </p:nvSpPr>
        <p:spPr/>
        <p:txBody>
          <a:bodyPr/>
          <a:lstStyle/>
          <a:p>
            <a:fld id="{BEA4FACC-574A-41DD-ACBD-E66D657D283B}" type="datetimeFigureOut">
              <a:rPr lang="en-CA" smtClean="0"/>
              <a:t>2022-10-11</a:t>
            </a:fld>
            <a:endParaRPr lang="en-CA"/>
          </a:p>
        </p:txBody>
      </p:sp>
      <p:sp>
        <p:nvSpPr>
          <p:cNvPr id="5" name="Footer Placeholder 4">
            <a:extLst>
              <a:ext uri="{FF2B5EF4-FFF2-40B4-BE49-F238E27FC236}">
                <a16:creationId xmlns:a16="http://schemas.microsoft.com/office/drawing/2014/main" id="{0C624F06-76CC-4B00-B6EF-F36B6EC75D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A22D8D-90B6-4970-B4B4-A7135E7FF72D}"/>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24128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D038-A032-4406-9757-6F2AB1CA790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2C6EA50-1D7D-46AB-9256-9875183FBE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6449135-1DF4-43FB-BFFF-1F1D2D6858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0791AF2-D563-4D52-941B-AB89A66F9E8E}"/>
              </a:ext>
            </a:extLst>
          </p:cNvPr>
          <p:cNvSpPr>
            <a:spLocks noGrp="1"/>
          </p:cNvSpPr>
          <p:nvPr>
            <p:ph type="dt" sz="half" idx="10"/>
          </p:nvPr>
        </p:nvSpPr>
        <p:spPr/>
        <p:txBody>
          <a:bodyPr/>
          <a:lstStyle/>
          <a:p>
            <a:fld id="{BEA4FACC-574A-41DD-ACBD-E66D657D283B}" type="datetimeFigureOut">
              <a:rPr lang="en-CA" smtClean="0"/>
              <a:t>2022-10-11</a:t>
            </a:fld>
            <a:endParaRPr lang="en-CA"/>
          </a:p>
        </p:txBody>
      </p:sp>
      <p:sp>
        <p:nvSpPr>
          <p:cNvPr id="6" name="Footer Placeholder 5">
            <a:extLst>
              <a:ext uri="{FF2B5EF4-FFF2-40B4-BE49-F238E27FC236}">
                <a16:creationId xmlns:a16="http://schemas.microsoft.com/office/drawing/2014/main" id="{BD0AE5D9-6017-45B6-9EF9-D5F523F2E8C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730DFD-7144-4F75-A49F-FA7F4A6D71DD}"/>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32398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1DF7-DE4C-4B4D-962F-962743F4920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86D133A-F432-4082-8FBC-A4B979A44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413DB-F349-4103-B3B7-EDEB320CB6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9319C8E-E0CB-497A-AC10-A79C268AF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ED60BE-7BB7-42BE-9AF1-CF68795C60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E2F1DCE-2FFC-481A-BB19-293F55B2C011}"/>
              </a:ext>
            </a:extLst>
          </p:cNvPr>
          <p:cNvSpPr>
            <a:spLocks noGrp="1"/>
          </p:cNvSpPr>
          <p:nvPr>
            <p:ph type="dt" sz="half" idx="10"/>
          </p:nvPr>
        </p:nvSpPr>
        <p:spPr/>
        <p:txBody>
          <a:bodyPr/>
          <a:lstStyle/>
          <a:p>
            <a:fld id="{BEA4FACC-574A-41DD-ACBD-E66D657D283B}" type="datetimeFigureOut">
              <a:rPr lang="en-CA" smtClean="0"/>
              <a:t>2022-10-11</a:t>
            </a:fld>
            <a:endParaRPr lang="en-CA"/>
          </a:p>
        </p:txBody>
      </p:sp>
      <p:sp>
        <p:nvSpPr>
          <p:cNvPr id="8" name="Footer Placeholder 7">
            <a:extLst>
              <a:ext uri="{FF2B5EF4-FFF2-40B4-BE49-F238E27FC236}">
                <a16:creationId xmlns:a16="http://schemas.microsoft.com/office/drawing/2014/main" id="{77CD74C7-7715-4976-A157-1B2BC9887FA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104B5E8-C56F-4C1E-8C4C-34AB67CD4B1C}"/>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23268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CBFB-D36E-46F2-9ABC-B030CB90DA3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1B877F-4382-42DA-8D05-9C7670582A4B}"/>
              </a:ext>
            </a:extLst>
          </p:cNvPr>
          <p:cNvSpPr>
            <a:spLocks noGrp="1"/>
          </p:cNvSpPr>
          <p:nvPr>
            <p:ph type="dt" sz="half" idx="10"/>
          </p:nvPr>
        </p:nvSpPr>
        <p:spPr/>
        <p:txBody>
          <a:bodyPr/>
          <a:lstStyle/>
          <a:p>
            <a:fld id="{BEA4FACC-574A-41DD-ACBD-E66D657D283B}" type="datetimeFigureOut">
              <a:rPr lang="en-CA" smtClean="0"/>
              <a:t>2022-10-11</a:t>
            </a:fld>
            <a:endParaRPr lang="en-CA"/>
          </a:p>
        </p:txBody>
      </p:sp>
      <p:sp>
        <p:nvSpPr>
          <p:cNvPr id="4" name="Footer Placeholder 3">
            <a:extLst>
              <a:ext uri="{FF2B5EF4-FFF2-40B4-BE49-F238E27FC236}">
                <a16:creationId xmlns:a16="http://schemas.microsoft.com/office/drawing/2014/main" id="{68D14A17-3983-4D0A-9201-35E2AB4E2F4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AAEDAB5-02B2-4381-8077-90B32BD30E38}"/>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14381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2E5AB-CCD0-4F45-BA0C-44C4B9D6ABA9}"/>
              </a:ext>
            </a:extLst>
          </p:cNvPr>
          <p:cNvSpPr>
            <a:spLocks noGrp="1"/>
          </p:cNvSpPr>
          <p:nvPr>
            <p:ph type="dt" sz="half" idx="10"/>
          </p:nvPr>
        </p:nvSpPr>
        <p:spPr/>
        <p:txBody>
          <a:bodyPr/>
          <a:lstStyle/>
          <a:p>
            <a:fld id="{BEA4FACC-574A-41DD-ACBD-E66D657D283B}" type="datetimeFigureOut">
              <a:rPr lang="en-CA" smtClean="0"/>
              <a:t>2022-10-11</a:t>
            </a:fld>
            <a:endParaRPr lang="en-CA"/>
          </a:p>
        </p:txBody>
      </p:sp>
      <p:sp>
        <p:nvSpPr>
          <p:cNvPr id="3" name="Footer Placeholder 2">
            <a:extLst>
              <a:ext uri="{FF2B5EF4-FFF2-40B4-BE49-F238E27FC236}">
                <a16:creationId xmlns:a16="http://schemas.microsoft.com/office/drawing/2014/main" id="{B5E6D5B2-E054-412B-ACCC-2CE7E849537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F47DBBB-8F37-4D44-A8F1-5EA3228C85B7}"/>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50336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7959-40B7-4E60-9CC6-A522093C7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BABAA7D-30BD-47D6-B186-8C94C5710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299296A-833E-448D-A576-857976458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CF7C25-0E13-4446-B603-4D85A918B0BC}"/>
              </a:ext>
            </a:extLst>
          </p:cNvPr>
          <p:cNvSpPr>
            <a:spLocks noGrp="1"/>
          </p:cNvSpPr>
          <p:nvPr>
            <p:ph type="dt" sz="half" idx="10"/>
          </p:nvPr>
        </p:nvSpPr>
        <p:spPr/>
        <p:txBody>
          <a:bodyPr/>
          <a:lstStyle/>
          <a:p>
            <a:fld id="{BEA4FACC-574A-41DD-ACBD-E66D657D283B}" type="datetimeFigureOut">
              <a:rPr lang="en-CA" smtClean="0"/>
              <a:t>2022-10-11</a:t>
            </a:fld>
            <a:endParaRPr lang="en-CA"/>
          </a:p>
        </p:txBody>
      </p:sp>
      <p:sp>
        <p:nvSpPr>
          <p:cNvPr id="6" name="Footer Placeholder 5">
            <a:extLst>
              <a:ext uri="{FF2B5EF4-FFF2-40B4-BE49-F238E27FC236}">
                <a16:creationId xmlns:a16="http://schemas.microsoft.com/office/drawing/2014/main" id="{266F98A0-64AB-4137-A627-C030B9C7B8D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445A90-93EF-4506-88B9-4AF2F5F24FA9}"/>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45841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8D1A-363D-4E37-8403-F9491E51E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8569F04-D09A-47B2-AC0B-EF0800884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B952E0E-AFC4-4BBF-8A16-89388D5FF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B13B1-A1C4-40E6-9677-9C6D27F76B39}"/>
              </a:ext>
            </a:extLst>
          </p:cNvPr>
          <p:cNvSpPr>
            <a:spLocks noGrp="1"/>
          </p:cNvSpPr>
          <p:nvPr>
            <p:ph type="dt" sz="half" idx="10"/>
          </p:nvPr>
        </p:nvSpPr>
        <p:spPr/>
        <p:txBody>
          <a:bodyPr/>
          <a:lstStyle/>
          <a:p>
            <a:fld id="{BEA4FACC-574A-41DD-ACBD-E66D657D283B}" type="datetimeFigureOut">
              <a:rPr lang="en-CA" smtClean="0"/>
              <a:t>2022-10-11</a:t>
            </a:fld>
            <a:endParaRPr lang="en-CA"/>
          </a:p>
        </p:txBody>
      </p:sp>
      <p:sp>
        <p:nvSpPr>
          <p:cNvPr id="6" name="Footer Placeholder 5">
            <a:extLst>
              <a:ext uri="{FF2B5EF4-FFF2-40B4-BE49-F238E27FC236}">
                <a16:creationId xmlns:a16="http://schemas.microsoft.com/office/drawing/2014/main" id="{026ADDB2-A9BF-4E79-A19F-1B92590ADD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21543F-0D81-4497-87E6-2CF2F05CD7C0}"/>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80715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486C06-3D3D-4C49-89A0-9454E4146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89446A-82AE-49FD-AD1C-7E0F7FEDD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CA21ED-567B-4F8B-A79A-4B3F6A2A8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4FACC-574A-41DD-ACBD-E66D657D283B}" type="datetimeFigureOut">
              <a:rPr lang="en-CA" smtClean="0"/>
              <a:t>2022-10-11</a:t>
            </a:fld>
            <a:endParaRPr lang="en-CA"/>
          </a:p>
        </p:txBody>
      </p:sp>
      <p:sp>
        <p:nvSpPr>
          <p:cNvPr id="5" name="Footer Placeholder 4">
            <a:extLst>
              <a:ext uri="{FF2B5EF4-FFF2-40B4-BE49-F238E27FC236}">
                <a16:creationId xmlns:a16="http://schemas.microsoft.com/office/drawing/2014/main" id="{8C57B189-9B2A-45D1-8220-023574A11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F53B89B-1397-40F4-A9A7-4D2558E7E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4E1C0-AF69-4F5F-BC88-311019F7488E}" type="slidenum">
              <a:rPr lang="en-CA" smtClean="0"/>
              <a:t>‹#›</a:t>
            </a:fld>
            <a:endParaRPr lang="en-CA"/>
          </a:p>
        </p:txBody>
      </p:sp>
    </p:spTree>
    <p:extLst>
      <p:ext uri="{BB962C8B-B14F-4D97-AF65-F5344CB8AC3E}">
        <p14:creationId xmlns:p14="http://schemas.microsoft.com/office/powerpoint/2010/main" val="296694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bm.com/account/reg/ca-en/signup?formid=urx-46597"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4DF8-D181-40C8-A734-2376559719F8}"/>
              </a:ext>
            </a:extLst>
          </p:cNvPr>
          <p:cNvSpPr>
            <a:spLocks noGrp="1"/>
          </p:cNvSpPr>
          <p:nvPr>
            <p:ph type="ctrTitle"/>
          </p:nvPr>
        </p:nvSpPr>
        <p:spPr>
          <a:xfrm>
            <a:off x="472440" y="839730"/>
            <a:ext cx="9144000" cy="2387600"/>
          </a:xfrm>
        </p:spPr>
        <p:txBody>
          <a:bodyPr anchor="t">
            <a:normAutofit/>
          </a:bodyPr>
          <a:lstStyle/>
          <a:p>
            <a:pPr algn="l"/>
            <a:r>
              <a:rPr lang="en-CA" dirty="0">
                <a:solidFill>
                  <a:schemeClr val="bg2"/>
                </a:solidFill>
                <a:latin typeface="IBM Plex Sans" panose="020B0503050203000203" pitchFamily="34" charset="0"/>
              </a:rPr>
              <a:t>Automation Recipes</a:t>
            </a:r>
            <a:br>
              <a:rPr lang="en-CA" dirty="0">
                <a:solidFill>
                  <a:schemeClr val="bg2"/>
                </a:solidFill>
                <a:latin typeface="IBM Plex Sans" panose="020B0503050203000203" pitchFamily="34" charset="0"/>
              </a:rPr>
            </a:br>
            <a:r>
              <a:rPr lang="en-CA" sz="5300" dirty="0">
                <a:solidFill>
                  <a:schemeClr val="bg2"/>
                </a:solidFill>
                <a:latin typeface="IBM Plex Sans" panose="020B0503050203000203" pitchFamily="34" charset="0"/>
              </a:rPr>
              <a:t>PAM with RPA</a:t>
            </a:r>
            <a:endParaRPr lang="en-CA" sz="3200" dirty="0">
              <a:solidFill>
                <a:schemeClr val="bg2"/>
              </a:solidFill>
              <a:latin typeface="IBM Plex Sans" panose="020B0503050203000203" pitchFamily="34" charset="0"/>
            </a:endParaRPr>
          </a:p>
        </p:txBody>
      </p:sp>
      <p:sp>
        <p:nvSpPr>
          <p:cNvPr id="3" name="Subtitle 2">
            <a:extLst>
              <a:ext uri="{FF2B5EF4-FFF2-40B4-BE49-F238E27FC236}">
                <a16:creationId xmlns:a16="http://schemas.microsoft.com/office/drawing/2014/main" id="{121EC98F-2C26-47BD-989D-626774358E8F}"/>
              </a:ext>
            </a:extLst>
          </p:cNvPr>
          <p:cNvSpPr>
            <a:spLocks noGrp="1"/>
          </p:cNvSpPr>
          <p:nvPr>
            <p:ph type="subTitle" idx="1"/>
          </p:nvPr>
        </p:nvSpPr>
        <p:spPr>
          <a:xfrm>
            <a:off x="472441" y="2755717"/>
            <a:ext cx="7733010" cy="2689166"/>
          </a:xfrm>
        </p:spPr>
        <p:txBody>
          <a:bodyPr/>
          <a:lstStyle/>
          <a:p>
            <a:pPr algn="l"/>
            <a:endParaRPr lang="en-CA" sz="2000" dirty="0">
              <a:solidFill>
                <a:schemeClr val="bg2"/>
              </a:solidFill>
              <a:latin typeface="IBM Plex Sans" panose="020B0503050203000203" pitchFamily="34" charset="0"/>
            </a:endParaRPr>
          </a:p>
          <a:p>
            <a:pPr algn="l"/>
            <a:r>
              <a:rPr lang="en-CA" dirty="0">
                <a:solidFill>
                  <a:schemeClr val="bg2"/>
                </a:solidFill>
                <a:latin typeface="IBM Plex Sans" panose="020B0503050203000203" pitchFamily="34" charset="0"/>
              </a:rPr>
              <a:t>Nigel T. Crowther</a:t>
            </a:r>
          </a:p>
          <a:p>
            <a:pPr algn="l"/>
            <a:r>
              <a:rPr lang="en-CA" sz="1600" dirty="0">
                <a:solidFill>
                  <a:schemeClr val="bg2"/>
                </a:solidFill>
                <a:latin typeface="IBM Plex Sans" panose="020B0503050203000203" pitchFamily="34" charset="0"/>
              </a:rPr>
              <a:t>Automation Tech Sales EMEA</a:t>
            </a:r>
            <a:endParaRPr lang="en-CA" sz="1600" dirty="0">
              <a:solidFill>
                <a:srgbClr val="FF0000"/>
              </a:solidFill>
              <a:latin typeface="IBM Plex Sans" panose="020B0503050203000203" pitchFamily="34" charset="0"/>
            </a:endParaRPr>
          </a:p>
          <a:p>
            <a:pPr algn="l"/>
            <a:r>
              <a:rPr lang="en-CA" sz="1600" dirty="0">
                <a:solidFill>
                  <a:schemeClr val="bg2"/>
                </a:solidFill>
                <a:latin typeface="IBM Plex Sans" panose="020B0503050203000203" pitchFamily="34" charset="0"/>
              </a:rPr>
              <a:t>IBM</a:t>
            </a:r>
          </a:p>
        </p:txBody>
      </p:sp>
      <p:sp>
        <p:nvSpPr>
          <p:cNvPr id="8" name="TextBox 7">
            <a:extLst>
              <a:ext uri="{FF2B5EF4-FFF2-40B4-BE49-F238E27FC236}">
                <a16:creationId xmlns:a16="http://schemas.microsoft.com/office/drawing/2014/main" id="{37B1B85A-7F29-4449-B614-860D989EF2A4}"/>
              </a:ext>
            </a:extLst>
          </p:cNvPr>
          <p:cNvSpPr txBox="1"/>
          <p:nvPr/>
        </p:nvSpPr>
        <p:spPr>
          <a:xfrm>
            <a:off x="9160625" y="4622762"/>
            <a:ext cx="3031375" cy="2277547"/>
          </a:xfrm>
          <a:prstGeom prst="rect">
            <a:avLst/>
          </a:prstGeom>
          <a:noFill/>
        </p:spPr>
        <p:txBody>
          <a:bodyPr wrap="square" rtlCol="0">
            <a:spAutoFit/>
          </a:bodyPr>
          <a:lstStyle/>
          <a:p>
            <a:r>
              <a:rPr lang="en-CA" sz="2400" dirty="0">
                <a:solidFill>
                  <a:schemeClr val="bg2"/>
                </a:solidFill>
                <a:latin typeface="IBM Plex Sans" panose="020B0503050203000203" pitchFamily="34" charset="0"/>
              </a:rPr>
              <a:t>IBM Robotic Process Automation</a:t>
            </a:r>
          </a:p>
          <a:p>
            <a:endParaRPr lang="en-CA" sz="2400" dirty="0">
              <a:solidFill>
                <a:schemeClr val="bg2"/>
              </a:solidFill>
              <a:latin typeface="IBM Plex Sans" panose="020B0503050203000203" pitchFamily="34" charset="0"/>
            </a:endParaRPr>
          </a:p>
          <a:p>
            <a:endParaRPr lang="en-CA" sz="2000" dirty="0">
              <a:solidFill>
                <a:schemeClr val="bg2"/>
              </a:solidFill>
              <a:latin typeface="IBM Plex Sans" panose="020B0503050203000203" pitchFamily="34" charset="0"/>
            </a:endParaRPr>
          </a:p>
          <a:p>
            <a:r>
              <a:rPr lang="en-CA" sz="1400" dirty="0">
                <a:solidFill>
                  <a:schemeClr val="bg2"/>
                </a:solidFill>
                <a:latin typeface="IBM Plex Sans" panose="020B0503050203000203" pitchFamily="34" charset="0"/>
              </a:rPr>
              <a:t>Try it now: </a:t>
            </a:r>
            <a:r>
              <a:rPr lang="en-CA" sz="1200" dirty="0">
                <a:solidFill>
                  <a:schemeClr val="bg2"/>
                </a:solidFill>
                <a:latin typeface="IBM Plex Sans" panose="020B0503050203000203" pitchFamily="34" charset="0"/>
                <a:hlinkClick r:id="rId3"/>
              </a:rPr>
              <a:t>https://www.ibm.com/account/reg/ca-en/signup?formid=urx-46597</a:t>
            </a:r>
            <a:endParaRPr lang="en-CA" sz="1200" dirty="0">
              <a:solidFill>
                <a:schemeClr val="bg2"/>
              </a:solidFill>
              <a:latin typeface="IBM Plex Sans" panose="020B0503050203000203" pitchFamily="34" charset="0"/>
            </a:endParaRPr>
          </a:p>
          <a:p>
            <a:endParaRPr lang="en-CA" sz="1200" dirty="0">
              <a:solidFill>
                <a:schemeClr val="bg2"/>
              </a:solidFill>
              <a:latin typeface="IBM Plex Sans" panose="020B0503050203000203" pitchFamily="34" charset="0"/>
            </a:endParaRPr>
          </a:p>
        </p:txBody>
      </p:sp>
    </p:spTree>
    <p:extLst>
      <p:ext uri="{BB962C8B-B14F-4D97-AF65-F5344CB8AC3E}">
        <p14:creationId xmlns:p14="http://schemas.microsoft.com/office/powerpoint/2010/main" val="73422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A01514-80A1-4AD9-9EA9-140F5FF4515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GB" sz="2800"/>
              <a:t>Problem Statement</a:t>
            </a:r>
          </a:p>
        </p:txBody>
      </p:sp>
      <p:sp>
        <p:nvSpPr>
          <p:cNvPr id="3" name="Content Placeholder 2">
            <a:extLst>
              <a:ext uri="{FF2B5EF4-FFF2-40B4-BE49-F238E27FC236}">
                <a16:creationId xmlns:a16="http://schemas.microsoft.com/office/drawing/2014/main" id="{EA0249FC-5B6A-4E95-9EBA-38D475ECEDCA}"/>
              </a:ext>
            </a:extLst>
          </p:cNvPr>
          <p:cNvSpPr>
            <a:spLocks noGrp="1"/>
          </p:cNvSpPr>
          <p:nvPr>
            <p:ph idx="1"/>
          </p:nvPr>
        </p:nvSpPr>
        <p:spPr>
          <a:xfrm>
            <a:off x="643468" y="2638043"/>
            <a:ext cx="3363974" cy="3415623"/>
          </a:xfrm>
        </p:spPr>
        <p:txBody>
          <a:bodyPr>
            <a:normAutofit/>
          </a:bodyPr>
          <a:lstStyle/>
          <a:p>
            <a:pPr lvl="1"/>
            <a:r>
              <a:rPr lang="en-GB" dirty="0"/>
              <a:t>A travel agency is breaching guidelines by allowing bookings to dangerous countries</a:t>
            </a:r>
          </a:p>
          <a:p>
            <a:pPr lvl="1"/>
            <a:r>
              <a:rPr lang="en-GB" dirty="0"/>
              <a:t>The agency will be fined unless fixed</a:t>
            </a:r>
          </a:p>
          <a:p>
            <a:pPr marL="457200" lvl="1" indent="0">
              <a:buNone/>
            </a:pPr>
            <a:endParaRPr lang="en-GB" sz="1100" dirty="0"/>
          </a:p>
        </p:txBody>
      </p:sp>
      <p:pic>
        <p:nvPicPr>
          <p:cNvPr id="5" name="Picture 4">
            <a:extLst>
              <a:ext uri="{FF2B5EF4-FFF2-40B4-BE49-F238E27FC236}">
                <a16:creationId xmlns:a16="http://schemas.microsoft.com/office/drawing/2014/main" id="{45173C04-DBC1-41C1-98C8-25407BDA9C66}"/>
              </a:ext>
            </a:extLst>
          </p:cNvPr>
          <p:cNvPicPr>
            <a:picLocks noChangeAspect="1"/>
          </p:cNvPicPr>
          <p:nvPr/>
        </p:nvPicPr>
        <p:blipFill>
          <a:blip r:embed="rId2"/>
          <a:stretch>
            <a:fillRect/>
          </a:stretch>
        </p:blipFill>
        <p:spPr>
          <a:xfrm>
            <a:off x="4774563" y="281291"/>
            <a:ext cx="4098225" cy="5410199"/>
          </a:xfrm>
          <a:prstGeom prst="rect">
            <a:avLst/>
          </a:prstGeom>
          <a:effectLst>
            <a:glow rad="228600">
              <a:schemeClr val="accent2">
                <a:satMod val="175000"/>
                <a:alpha val="40000"/>
              </a:schemeClr>
            </a:glow>
          </a:effectLst>
        </p:spPr>
      </p:pic>
      <p:pic>
        <p:nvPicPr>
          <p:cNvPr id="7" name="Picture 6">
            <a:extLst>
              <a:ext uri="{FF2B5EF4-FFF2-40B4-BE49-F238E27FC236}">
                <a16:creationId xmlns:a16="http://schemas.microsoft.com/office/drawing/2014/main" id="{470ACF84-0332-433D-AE5E-9ED07801A014}"/>
              </a:ext>
            </a:extLst>
          </p:cNvPr>
          <p:cNvPicPr>
            <a:picLocks noChangeAspect="1"/>
          </p:cNvPicPr>
          <p:nvPr/>
        </p:nvPicPr>
        <p:blipFill>
          <a:blip r:embed="rId3"/>
          <a:stretch>
            <a:fillRect/>
          </a:stretch>
        </p:blipFill>
        <p:spPr>
          <a:xfrm>
            <a:off x="6252806" y="3643797"/>
            <a:ext cx="5672138" cy="3076575"/>
          </a:xfrm>
          <a:prstGeom prst="rect">
            <a:avLst/>
          </a:prstGeom>
          <a:effectLst>
            <a:glow rad="228600">
              <a:srgbClr val="FF0000">
                <a:alpha val="40000"/>
              </a:srgbClr>
            </a:glow>
          </a:effectLst>
        </p:spPr>
      </p:pic>
      <p:cxnSp>
        <p:nvCxnSpPr>
          <p:cNvPr id="20" name="Straight Arrow Connector 19">
            <a:extLst>
              <a:ext uri="{FF2B5EF4-FFF2-40B4-BE49-F238E27FC236}">
                <a16:creationId xmlns:a16="http://schemas.microsoft.com/office/drawing/2014/main" id="{98F8A0FE-3FB7-458F-84E9-7F5624EF7D7C}"/>
              </a:ext>
            </a:extLst>
          </p:cNvPr>
          <p:cNvCxnSpPr>
            <a:cxnSpLocks/>
          </p:cNvCxnSpPr>
          <p:nvPr/>
        </p:nvCxnSpPr>
        <p:spPr>
          <a:xfrm>
            <a:off x="5836596" y="3643797"/>
            <a:ext cx="1322961" cy="2726693"/>
          </a:xfrm>
          <a:prstGeom prst="straightConnector1">
            <a:avLst/>
          </a:prstGeom>
          <a:ln w="25400">
            <a:solidFill>
              <a:srgbClr val="FF0000"/>
            </a:solidFill>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40BD531-F2EA-45D8-9407-AC549F24847B}"/>
              </a:ext>
            </a:extLst>
          </p:cNvPr>
          <p:cNvSpPr/>
          <p:nvPr/>
        </p:nvSpPr>
        <p:spPr>
          <a:xfrm>
            <a:off x="7037961" y="6370490"/>
            <a:ext cx="1391056" cy="263459"/>
          </a:xfrm>
          <a:prstGeom prst="rect">
            <a:avLst/>
          </a:prstGeom>
          <a:solidFill>
            <a:srgbClr val="FF0000">
              <a:alpha val="22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4780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A01514-80A1-4AD9-9EA9-140F5FF4515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GB" sz="2800" dirty="0"/>
              <a:t>Solution</a:t>
            </a:r>
          </a:p>
        </p:txBody>
      </p:sp>
      <p:sp>
        <p:nvSpPr>
          <p:cNvPr id="3" name="Content Placeholder 2">
            <a:extLst>
              <a:ext uri="{FF2B5EF4-FFF2-40B4-BE49-F238E27FC236}">
                <a16:creationId xmlns:a16="http://schemas.microsoft.com/office/drawing/2014/main" id="{EA0249FC-5B6A-4E95-9EBA-38D475ECEDCA}"/>
              </a:ext>
            </a:extLst>
          </p:cNvPr>
          <p:cNvSpPr>
            <a:spLocks noGrp="1"/>
          </p:cNvSpPr>
          <p:nvPr>
            <p:ph idx="1"/>
          </p:nvPr>
        </p:nvSpPr>
        <p:spPr>
          <a:xfrm>
            <a:off x="643468" y="2638043"/>
            <a:ext cx="3363974" cy="3415623"/>
          </a:xfrm>
        </p:spPr>
        <p:txBody>
          <a:bodyPr>
            <a:normAutofit fontScale="92500" lnSpcReduction="10000"/>
          </a:bodyPr>
          <a:lstStyle/>
          <a:p>
            <a:pPr lvl="1"/>
            <a:r>
              <a:rPr lang="en-GB" sz="1800" dirty="0"/>
              <a:t>A bot is written to scrape data from the US Travel site.</a:t>
            </a:r>
          </a:p>
          <a:p>
            <a:pPr lvl="1"/>
            <a:r>
              <a:rPr lang="en-GB" sz="1800" dirty="0"/>
              <a:t>The bot is exposed via a secure API</a:t>
            </a:r>
          </a:p>
          <a:p>
            <a:pPr lvl="1"/>
            <a:r>
              <a:rPr lang="en-GB" sz="1800" dirty="0"/>
              <a:t>An BPMN task is created to call the bot and added to the existing flow</a:t>
            </a:r>
          </a:p>
          <a:p>
            <a:pPr lvl="1"/>
            <a:r>
              <a:rPr lang="en-GB" sz="1800" dirty="0"/>
              <a:t>The flow blocks travel if the bot returns a banned destination</a:t>
            </a:r>
          </a:p>
          <a:p>
            <a:pPr lvl="1"/>
            <a:endParaRPr lang="en-GB" sz="1800" dirty="0"/>
          </a:p>
          <a:p>
            <a:pPr marL="457200" lvl="1" indent="0">
              <a:buNone/>
            </a:pPr>
            <a:r>
              <a:rPr lang="en-GB" sz="1800" dirty="0"/>
              <a:t>The problem is solved quickly and cost effectively using IBM RPA!</a:t>
            </a:r>
          </a:p>
        </p:txBody>
      </p:sp>
      <p:pic>
        <p:nvPicPr>
          <p:cNvPr id="5" name="Picture 4">
            <a:extLst>
              <a:ext uri="{FF2B5EF4-FFF2-40B4-BE49-F238E27FC236}">
                <a16:creationId xmlns:a16="http://schemas.microsoft.com/office/drawing/2014/main" id="{45173C04-DBC1-41C1-98C8-25407BDA9C66}"/>
              </a:ext>
            </a:extLst>
          </p:cNvPr>
          <p:cNvPicPr>
            <a:picLocks noChangeAspect="1"/>
          </p:cNvPicPr>
          <p:nvPr/>
        </p:nvPicPr>
        <p:blipFill>
          <a:blip r:embed="rId2"/>
          <a:stretch>
            <a:fillRect/>
          </a:stretch>
        </p:blipFill>
        <p:spPr>
          <a:xfrm>
            <a:off x="4774563" y="281291"/>
            <a:ext cx="4098225" cy="5410199"/>
          </a:xfrm>
          <a:prstGeom prst="rect">
            <a:avLst/>
          </a:prstGeom>
          <a:effectLst>
            <a:glow rad="228600">
              <a:schemeClr val="accent2">
                <a:satMod val="175000"/>
                <a:alpha val="40000"/>
              </a:schemeClr>
            </a:glow>
          </a:effectLst>
        </p:spPr>
      </p:pic>
      <p:pic>
        <p:nvPicPr>
          <p:cNvPr id="7" name="Picture 6">
            <a:extLst>
              <a:ext uri="{FF2B5EF4-FFF2-40B4-BE49-F238E27FC236}">
                <a16:creationId xmlns:a16="http://schemas.microsoft.com/office/drawing/2014/main" id="{470ACF84-0332-433D-AE5E-9ED07801A014}"/>
              </a:ext>
            </a:extLst>
          </p:cNvPr>
          <p:cNvPicPr>
            <a:picLocks noChangeAspect="1"/>
          </p:cNvPicPr>
          <p:nvPr/>
        </p:nvPicPr>
        <p:blipFill>
          <a:blip r:embed="rId3"/>
          <a:stretch>
            <a:fillRect/>
          </a:stretch>
        </p:blipFill>
        <p:spPr>
          <a:xfrm>
            <a:off x="6252806" y="3643797"/>
            <a:ext cx="5672138" cy="3076575"/>
          </a:xfrm>
          <a:prstGeom prst="rect">
            <a:avLst/>
          </a:prstGeom>
          <a:effectLst>
            <a:glow rad="228600">
              <a:srgbClr val="FF0000">
                <a:alpha val="40000"/>
              </a:srgbClr>
            </a:glow>
          </a:effectLst>
        </p:spPr>
      </p:pic>
      <p:cxnSp>
        <p:nvCxnSpPr>
          <p:cNvPr id="20" name="Straight Arrow Connector 19">
            <a:extLst>
              <a:ext uri="{FF2B5EF4-FFF2-40B4-BE49-F238E27FC236}">
                <a16:creationId xmlns:a16="http://schemas.microsoft.com/office/drawing/2014/main" id="{98F8A0FE-3FB7-458F-84E9-7F5624EF7D7C}"/>
              </a:ext>
            </a:extLst>
          </p:cNvPr>
          <p:cNvCxnSpPr>
            <a:cxnSpLocks/>
          </p:cNvCxnSpPr>
          <p:nvPr/>
        </p:nvCxnSpPr>
        <p:spPr>
          <a:xfrm>
            <a:off x="5836596" y="3643797"/>
            <a:ext cx="1896893" cy="2659726"/>
          </a:xfrm>
          <a:prstGeom prst="straightConnector1">
            <a:avLst/>
          </a:prstGeom>
          <a:ln w="25400">
            <a:solidFill>
              <a:srgbClr val="FF0000"/>
            </a:solidFill>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6230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25DDF89-4354-4BC8-A2A7-142704C7A3A0}"/>
              </a:ext>
            </a:extLst>
          </p:cNvPr>
          <p:cNvSpPr>
            <a:spLocks noGrp="1"/>
          </p:cNvSpPr>
          <p:nvPr>
            <p:ph type="title"/>
          </p:nvPr>
        </p:nvSpPr>
        <p:spPr>
          <a:xfrm>
            <a:off x="1098468" y="885651"/>
            <a:ext cx="3229803" cy="4624603"/>
          </a:xfrm>
        </p:spPr>
        <p:txBody>
          <a:bodyPr>
            <a:normAutofit/>
          </a:bodyPr>
          <a:lstStyle/>
          <a:p>
            <a:r>
              <a:rPr lang="en-GB">
                <a:solidFill>
                  <a:srgbClr val="FFFFFF"/>
                </a:solidFill>
              </a:rPr>
              <a:t>Step 1: Build the Bot</a:t>
            </a:r>
          </a:p>
        </p:txBody>
      </p:sp>
      <p:sp>
        <p:nvSpPr>
          <p:cNvPr id="3" name="Content Placeholder 2">
            <a:extLst>
              <a:ext uri="{FF2B5EF4-FFF2-40B4-BE49-F238E27FC236}">
                <a16:creationId xmlns:a16="http://schemas.microsoft.com/office/drawing/2014/main" id="{5BEE2BB2-230E-47F1-843A-D290F449C183}"/>
              </a:ext>
            </a:extLst>
          </p:cNvPr>
          <p:cNvSpPr>
            <a:spLocks noGrp="1"/>
          </p:cNvSpPr>
          <p:nvPr>
            <p:ph idx="1"/>
          </p:nvPr>
        </p:nvSpPr>
        <p:spPr>
          <a:xfrm>
            <a:off x="4978708" y="885651"/>
            <a:ext cx="6525220" cy="4616849"/>
          </a:xfrm>
        </p:spPr>
        <p:txBody>
          <a:bodyPr anchor="ctr">
            <a:normAutofit/>
          </a:bodyPr>
          <a:lstStyle/>
          <a:p>
            <a:r>
              <a:rPr lang="en-GB" sz="2400"/>
              <a:t>Using RPA recorder and the low code tools, the bot is built and tested.   </a:t>
            </a:r>
          </a:p>
          <a:p>
            <a:r>
              <a:rPr lang="en-GB" sz="2400"/>
              <a:t>The bot has a single input parameter – the destination country</a:t>
            </a:r>
          </a:p>
          <a:p>
            <a:r>
              <a:rPr lang="en-GB" sz="2400"/>
              <a:t>The bot has two output parameters</a:t>
            </a:r>
          </a:p>
          <a:p>
            <a:pPr lvl="1"/>
            <a:r>
              <a:rPr lang="en-GB" dirty="0"/>
              <a:t> The travel advisory giving the level of threat</a:t>
            </a:r>
          </a:p>
          <a:p>
            <a:pPr lvl="1"/>
            <a:r>
              <a:rPr lang="en-GB" dirty="0"/>
              <a:t>A go/no go flag.</a:t>
            </a:r>
          </a:p>
        </p:txBody>
      </p:sp>
    </p:spTree>
    <p:extLst>
      <p:ext uri="{BB962C8B-B14F-4D97-AF65-F5344CB8AC3E}">
        <p14:creationId xmlns:p14="http://schemas.microsoft.com/office/powerpoint/2010/main" val="79354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B2CB-2EBE-4A30-BD57-6D35C84CE2CD}"/>
              </a:ext>
            </a:extLst>
          </p:cNvPr>
          <p:cNvSpPr>
            <a:spLocks noGrp="1"/>
          </p:cNvSpPr>
          <p:nvPr>
            <p:ph type="title"/>
          </p:nvPr>
        </p:nvSpPr>
        <p:spPr>
          <a:xfrm>
            <a:off x="312907" y="-73076"/>
            <a:ext cx="10515600" cy="1325563"/>
          </a:xfrm>
        </p:spPr>
        <p:txBody>
          <a:bodyPr>
            <a:normAutofit/>
          </a:bodyPr>
          <a:lstStyle/>
          <a:p>
            <a:r>
              <a:rPr lang="en-GB" sz="2800" dirty="0"/>
              <a:t>Build the Bot cont.</a:t>
            </a:r>
          </a:p>
        </p:txBody>
      </p:sp>
      <p:pic>
        <p:nvPicPr>
          <p:cNvPr id="5" name="Content Placeholder 4">
            <a:extLst>
              <a:ext uri="{FF2B5EF4-FFF2-40B4-BE49-F238E27FC236}">
                <a16:creationId xmlns:a16="http://schemas.microsoft.com/office/drawing/2014/main" id="{0D72E4DA-4DC4-4CBE-BB00-CF7209E6A386}"/>
              </a:ext>
            </a:extLst>
          </p:cNvPr>
          <p:cNvPicPr>
            <a:picLocks noGrp="1" noChangeAspect="1"/>
          </p:cNvPicPr>
          <p:nvPr>
            <p:ph idx="1"/>
          </p:nvPr>
        </p:nvPicPr>
        <p:blipFill>
          <a:blip r:embed="rId2"/>
          <a:stretch>
            <a:fillRect/>
          </a:stretch>
        </p:blipFill>
        <p:spPr>
          <a:xfrm>
            <a:off x="5327190" y="201370"/>
            <a:ext cx="5979918" cy="4214375"/>
          </a:xfrm>
          <a:effectLst>
            <a:glow rad="228600">
              <a:srgbClr val="0070C0">
                <a:alpha val="40000"/>
              </a:srgbClr>
            </a:glow>
          </a:effectLst>
        </p:spPr>
      </p:pic>
      <p:pic>
        <p:nvPicPr>
          <p:cNvPr id="7" name="Picture 6">
            <a:extLst>
              <a:ext uri="{FF2B5EF4-FFF2-40B4-BE49-F238E27FC236}">
                <a16:creationId xmlns:a16="http://schemas.microsoft.com/office/drawing/2014/main" id="{7A213E73-9396-426D-AF0A-D16FD5EBA6E2}"/>
              </a:ext>
            </a:extLst>
          </p:cNvPr>
          <p:cNvPicPr>
            <a:picLocks noChangeAspect="1"/>
          </p:cNvPicPr>
          <p:nvPr/>
        </p:nvPicPr>
        <p:blipFill>
          <a:blip r:embed="rId3"/>
          <a:stretch>
            <a:fillRect/>
          </a:stretch>
        </p:blipFill>
        <p:spPr>
          <a:xfrm>
            <a:off x="5902555" y="2998221"/>
            <a:ext cx="5811168" cy="3728075"/>
          </a:xfrm>
          <a:prstGeom prst="rect">
            <a:avLst/>
          </a:prstGeom>
          <a:effectLst>
            <a:glow rad="228600">
              <a:schemeClr val="accent2">
                <a:satMod val="175000"/>
                <a:alpha val="40000"/>
              </a:schemeClr>
            </a:glow>
          </a:effectLst>
        </p:spPr>
      </p:pic>
      <p:sp>
        <p:nvSpPr>
          <p:cNvPr id="10" name="Rectangle 9">
            <a:extLst>
              <a:ext uri="{FF2B5EF4-FFF2-40B4-BE49-F238E27FC236}">
                <a16:creationId xmlns:a16="http://schemas.microsoft.com/office/drawing/2014/main" id="{FF37201D-4845-4082-B3C6-4DA8CA4EF266}"/>
              </a:ext>
            </a:extLst>
          </p:cNvPr>
          <p:cNvSpPr/>
          <p:nvPr/>
        </p:nvSpPr>
        <p:spPr>
          <a:xfrm>
            <a:off x="8317149" y="6153074"/>
            <a:ext cx="1887166" cy="37937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6B5671A0-4873-4F13-8D07-E38183D37717}"/>
              </a:ext>
            </a:extLst>
          </p:cNvPr>
          <p:cNvPicPr>
            <a:picLocks noChangeAspect="1"/>
          </p:cNvPicPr>
          <p:nvPr/>
        </p:nvPicPr>
        <p:blipFill>
          <a:blip r:embed="rId4"/>
          <a:stretch>
            <a:fillRect/>
          </a:stretch>
        </p:blipFill>
        <p:spPr>
          <a:xfrm>
            <a:off x="116082" y="1260892"/>
            <a:ext cx="5979918" cy="4459789"/>
          </a:xfrm>
          <a:prstGeom prst="rect">
            <a:avLst/>
          </a:prstGeom>
          <a:effectLst>
            <a:glow rad="228600">
              <a:schemeClr val="accent6">
                <a:satMod val="175000"/>
                <a:alpha val="40000"/>
              </a:schemeClr>
            </a:glow>
          </a:effectLst>
        </p:spPr>
      </p:pic>
      <p:cxnSp>
        <p:nvCxnSpPr>
          <p:cNvPr id="9" name="Straight Arrow Connector 8">
            <a:extLst>
              <a:ext uri="{FF2B5EF4-FFF2-40B4-BE49-F238E27FC236}">
                <a16:creationId xmlns:a16="http://schemas.microsoft.com/office/drawing/2014/main" id="{C24DC4C1-5474-49D4-B39F-C90C1513C29C}"/>
              </a:ext>
            </a:extLst>
          </p:cNvPr>
          <p:cNvCxnSpPr>
            <a:cxnSpLocks/>
          </p:cNvCxnSpPr>
          <p:nvPr/>
        </p:nvCxnSpPr>
        <p:spPr>
          <a:xfrm flipV="1">
            <a:off x="3106041" y="531636"/>
            <a:ext cx="3187755" cy="2515223"/>
          </a:xfrm>
          <a:prstGeom prst="straightConnector1">
            <a:avLst/>
          </a:prstGeom>
          <a:ln w="25400">
            <a:tailEnd type="triangle"/>
          </a:ln>
          <a:effectLst>
            <a:glow rad="127000">
              <a:schemeClr val="accent6">
                <a:lumMod val="60000"/>
                <a:lumOff val="40000"/>
              </a:schemeClr>
            </a:glo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789473-6D1C-49F9-81DA-753CEF9AB6F6}"/>
              </a:ext>
            </a:extLst>
          </p:cNvPr>
          <p:cNvCxnSpPr>
            <a:cxnSpLocks/>
          </p:cNvCxnSpPr>
          <p:nvPr/>
        </p:nvCxnSpPr>
        <p:spPr>
          <a:xfrm>
            <a:off x="3325907" y="4228526"/>
            <a:ext cx="4991242" cy="2006904"/>
          </a:xfrm>
          <a:prstGeom prst="straightConnector1">
            <a:avLst/>
          </a:prstGeom>
          <a:ln w="25400">
            <a:tailEnd type="triangle"/>
          </a:ln>
          <a:effectLst>
            <a:glow rad="127000">
              <a:srgbClr val="92D05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62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11DB652-006A-4E42-B9F8-9345030D6B34}"/>
              </a:ext>
            </a:extLst>
          </p:cNvPr>
          <p:cNvSpPr>
            <a:spLocks noGrp="1"/>
          </p:cNvSpPr>
          <p:nvPr>
            <p:ph type="title"/>
          </p:nvPr>
        </p:nvSpPr>
        <p:spPr>
          <a:xfrm>
            <a:off x="1146879" y="998002"/>
            <a:ext cx="3182940" cy="1471959"/>
          </a:xfrm>
        </p:spPr>
        <p:txBody>
          <a:bodyPr>
            <a:normAutofit/>
          </a:bodyPr>
          <a:lstStyle/>
          <a:p>
            <a:r>
              <a:rPr lang="en-GB" sz="3600">
                <a:solidFill>
                  <a:srgbClr val="FFFFFF"/>
                </a:solidFill>
              </a:rPr>
              <a:t>Step 2 – Create a bot process</a:t>
            </a:r>
          </a:p>
        </p:txBody>
      </p:sp>
      <p:sp>
        <p:nvSpPr>
          <p:cNvPr id="3" name="Content Placeholder 2">
            <a:extLst>
              <a:ext uri="{FF2B5EF4-FFF2-40B4-BE49-F238E27FC236}">
                <a16:creationId xmlns:a16="http://schemas.microsoft.com/office/drawing/2014/main" id="{8F34F84C-C4FA-4B1C-93D3-FAF8FF5D1E91}"/>
              </a:ext>
            </a:extLst>
          </p:cNvPr>
          <p:cNvSpPr>
            <a:spLocks noGrp="1"/>
          </p:cNvSpPr>
          <p:nvPr>
            <p:ph idx="1"/>
          </p:nvPr>
        </p:nvSpPr>
        <p:spPr>
          <a:xfrm>
            <a:off x="1139635" y="2546161"/>
            <a:ext cx="3200451" cy="2985929"/>
          </a:xfrm>
        </p:spPr>
        <p:txBody>
          <a:bodyPr anchor="t">
            <a:normAutofit/>
          </a:bodyPr>
          <a:lstStyle/>
          <a:p>
            <a:r>
              <a:rPr lang="en-GB" sz="2400">
                <a:solidFill>
                  <a:srgbClr val="FEFFFF"/>
                </a:solidFill>
              </a:rPr>
              <a:t>Create a bot process with the RPA Control Center to enable the bot to  be exposed via a REST API</a:t>
            </a:r>
          </a:p>
          <a:p>
            <a:endParaRPr lang="en-GB" sz="2400">
              <a:solidFill>
                <a:srgbClr val="FEFFFF"/>
              </a:solidFill>
            </a:endParaRPr>
          </a:p>
          <a:p>
            <a:endParaRPr lang="en-GB" sz="2400">
              <a:solidFill>
                <a:srgbClr val="FEFFFF"/>
              </a:solidFill>
            </a:endParaRPr>
          </a:p>
        </p:txBody>
      </p:sp>
      <p:pic>
        <p:nvPicPr>
          <p:cNvPr id="7" name="Picture 6">
            <a:extLst>
              <a:ext uri="{FF2B5EF4-FFF2-40B4-BE49-F238E27FC236}">
                <a16:creationId xmlns:a16="http://schemas.microsoft.com/office/drawing/2014/main" id="{3ADE8B7B-923B-41AB-91F3-216EEAB7A39A}"/>
              </a:ext>
            </a:extLst>
          </p:cNvPr>
          <p:cNvPicPr>
            <a:picLocks noChangeAspect="1"/>
          </p:cNvPicPr>
          <p:nvPr/>
        </p:nvPicPr>
        <p:blipFill>
          <a:blip r:embed="rId2"/>
          <a:stretch>
            <a:fillRect/>
          </a:stretch>
        </p:blipFill>
        <p:spPr>
          <a:xfrm>
            <a:off x="4998268" y="762856"/>
            <a:ext cx="6539075" cy="5133172"/>
          </a:xfrm>
          <a:prstGeom prst="rect">
            <a:avLst/>
          </a:prstGeom>
          <a:effectLst>
            <a:glow rad="63500">
              <a:schemeClr val="accent5">
                <a:satMod val="175000"/>
                <a:alpha val="40000"/>
              </a:schemeClr>
            </a:glow>
          </a:effectLst>
        </p:spPr>
      </p:pic>
    </p:spTree>
    <p:extLst>
      <p:ext uri="{BB962C8B-B14F-4D97-AF65-F5344CB8AC3E}">
        <p14:creationId xmlns:p14="http://schemas.microsoft.com/office/powerpoint/2010/main" val="261962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06F84B-1EDE-4BB4-8935-5AD67BF85CDA}"/>
              </a:ext>
            </a:extLst>
          </p:cNvPr>
          <p:cNvSpPr>
            <a:spLocks noGrp="1"/>
          </p:cNvSpPr>
          <p:nvPr>
            <p:ph type="title"/>
          </p:nvPr>
        </p:nvSpPr>
        <p:spPr>
          <a:xfrm>
            <a:off x="1098468" y="885651"/>
            <a:ext cx="3229803" cy="4624603"/>
          </a:xfrm>
        </p:spPr>
        <p:txBody>
          <a:bodyPr>
            <a:normAutofit/>
          </a:bodyPr>
          <a:lstStyle/>
          <a:p>
            <a:r>
              <a:rPr lang="en-GB" dirty="0">
                <a:solidFill>
                  <a:srgbClr val="FFFFFF"/>
                </a:solidFill>
              </a:rPr>
              <a:t>Step 3 – Call the bot from PAM</a:t>
            </a:r>
            <a:br>
              <a:rPr lang="en-GB" dirty="0">
                <a:solidFill>
                  <a:srgbClr val="FFFFFF"/>
                </a:solidFill>
              </a:rPr>
            </a:br>
            <a:br>
              <a:rPr lang="en-GB" dirty="0">
                <a:solidFill>
                  <a:srgbClr val="FFFFFF"/>
                </a:solidFill>
              </a:rPr>
            </a:br>
            <a:r>
              <a:rPr lang="en-GB" sz="2000" dirty="0"/>
              <a:t>Using a pre-built custom task, the RPA bot invocation is created and tested</a:t>
            </a:r>
            <a:br>
              <a:rPr lang="en-GB" dirty="0"/>
            </a:br>
            <a:endParaRPr lang="en-GB" dirty="0">
              <a:solidFill>
                <a:srgbClr val="FFFFFF"/>
              </a:solidFill>
            </a:endParaRPr>
          </a:p>
        </p:txBody>
      </p:sp>
      <p:pic>
        <p:nvPicPr>
          <p:cNvPr id="5" name="Content Placeholder 4">
            <a:extLst>
              <a:ext uri="{FF2B5EF4-FFF2-40B4-BE49-F238E27FC236}">
                <a16:creationId xmlns:a16="http://schemas.microsoft.com/office/drawing/2014/main" id="{0A871BFA-6178-407B-83D4-7F5E143D033A}"/>
              </a:ext>
            </a:extLst>
          </p:cNvPr>
          <p:cNvPicPr>
            <a:picLocks noGrp="1" noChangeAspect="1"/>
          </p:cNvPicPr>
          <p:nvPr>
            <p:ph idx="1"/>
          </p:nvPr>
        </p:nvPicPr>
        <p:blipFill>
          <a:blip r:embed="rId2"/>
          <a:stretch>
            <a:fillRect/>
          </a:stretch>
        </p:blipFill>
        <p:spPr>
          <a:xfrm>
            <a:off x="4772077" y="1648256"/>
            <a:ext cx="7299098" cy="2982467"/>
          </a:xfrm>
          <a:effectLst>
            <a:glow rad="228600">
              <a:schemeClr val="accent5">
                <a:satMod val="175000"/>
                <a:alpha val="40000"/>
              </a:schemeClr>
            </a:glow>
          </a:effectLst>
        </p:spPr>
      </p:pic>
    </p:spTree>
    <p:extLst>
      <p:ext uri="{BB962C8B-B14F-4D97-AF65-F5344CB8AC3E}">
        <p14:creationId xmlns:p14="http://schemas.microsoft.com/office/powerpoint/2010/main" val="73193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06F84B-1EDE-4BB4-8935-5AD67BF85CDA}"/>
              </a:ext>
            </a:extLst>
          </p:cNvPr>
          <p:cNvSpPr>
            <a:spLocks noGrp="1"/>
          </p:cNvSpPr>
          <p:nvPr>
            <p:ph type="title"/>
          </p:nvPr>
        </p:nvSpPr>
        <p:spPr>
          <a:xfrm>
            <a:off x="1098468" y="885651"/>
            <a:ext cx="3229803" cy="4624603"/>
          </a:xfrm>
        </p:spPr>
        <p:txBody>
          <a:bodyPr>
            <a:normAutofit/>
          </a:bodyPr>
          <a:lstStyle/>
          <a:p>
            <a:r>
              <a:rPr lang="en-GB" dirty="0">
                <a:solidFill>
                  <a:srgbClr val="FFFFFF"/>
                </a:solidFill>
              </a:rPr>
              <a:t>Step 4 – Update the existing flow</a:t>
            </a:r>
            <a:br>
              <a:rPr lang="en-GB" dirty="0">
                <a:solidFill>
                  <a:srgbClr val="FFFFFF"/>
                </a:solidFill>
              </a:rPr>
            </a:br>
            <a:br>
              <a:rPr lang="en-GB" dirty="0">
                <a:solidFill>
                  <a:srgbClr val="FFFFFF"/>
                </a:solidFill>
              </a:rPr>
            </a:br>
            <a:r>
              <a:rPr lang="en-GB" sz="2000" dirty="0"/>
              <a:t>The flow is plugged into the existing flow. We now have an updated flow that checks the destination and prevents booking if not on the government approved list</a:t>
            </a:r>
            <a:endParaRPr lang="en-GB" dirty="0">
              <a:solidFill>
                <a:srgbClr val="FFFFFF"/>
              </a:solidFill>
            </a:endParaRPr>
          </a:p>
        </p:txBody>
      </p:sp>
      <p:pic>
        <p:nvPicPr>
          <p:cNvPr id="5" name="Content Placeholder 4">
            <a:extLst>
              <a:ext uri="{FF2B5EF4-FFF2-40B4-BE49-F238E27FC236}">
                <a16:creationId xmlns:a16="http://schemas.microsoft.com/office/drawing/2014/main" id="{46C50A94-AE30-45C8-9C15-DD6746031277}"/>
              </a:ext>
            </a:extLst>
          </p:cNvPr>
          <p:cNvPicPr>
            <a:picLocks noGrp="1" noChangeAspect="1"/>
          </p:cNvPicPr>
          <p:nvPr>
            <p:ph idx="1"/>
          </p:nvPr>
        </p:nvPicPr>
        <p:blipFill>
          <a:blip r:embed="rId2"/>
          <a:stretch>
            <a:fillRect/>
          </a:stretch>
        </p:blipFill>
        <p:spPr>
          <a:xfrm>
            <a:off x="4782865" y="1622937"/>
            <a:ext cx="7277521" cy="3150030"/>
          </a:xfrm>
          <a:effectLst>
            <a:glow rad="228600">
              <a:schemeClr val="accent5">
                <a:satMod val="175000"/>
                <a:alpha val="40000"/>
              </a:schemeClr>
            </a:glow>
          </a:effectLst>
        </p:spPr>
      </p:pic>
    </p:spTree>
    <p:extLst>
      <p:ext uri="{BB962C8B-B14F-4D97-AF65-F5344CB8AC3E}">
        <p14:creationId xmlns:p14="http://schemas.microsoft.com/office/powerpoint/2010/main" val="59286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82B0-3C90-48D6-AE6B-EB756DBAB3AE}"/>
              </a:ext>
            </a:extLst>
          </p:cNvPr>
          <p:cNvSpPr>
            <a:spLocks noGrp="1"/>
          </p:cNvSpPr>
          <p:nvPr>
            <p:ph type="title"/>
          </p:nvPr>
        </p:nvSpPr>
        <p:spPr>
          <a:xfrm>
            <a:off x="364787" y="-91694"/>
            <a:ext cx="11721829" cy="1325563"/>
          </a:xfrm>
        </p:spPr>
        <p:txBody>
          <a:bodyPr/>
          <a:lstStyle/>
          <a:p>
            <a:r>
              <a:rPr lang="en-GB" dirty="0"/>
              <a:t>Result – Booking to Banned Country Prevented</a:t>
            </a:r>
          </a:p>
        </p:txBody>
      </p:sp>
      <p:pic>
        <p:nvPicPr>
          <p:cNvPr id="5" name="Content Placeholder 4">
            <a:extLst>
              <a:ext uri="{FF2B5EF4-FFF2-40B4-BE49-F238E27FC236}">
                <a16:creationId xmlns:a16="http://schemas.microsoft.com/office/drawing/2014/main" id="{A93217C7-F2DC-4B0E-ABCB-2E9C9D094EAE}"/>
              </a:ext>
            </a:extLst>
          </p:cNvPr>
          <p:cNvPicPr>
            <a:picLocks noGrp="1" noChangeAspect="1"/>
          </p:cNvPicPr>
          <p:nvPr>
            <p:ph idx="1"/>
          </p:nvPr>
        </p:nvPicPr>
        <p:blipFill>
          <a:blip r:embed="rId2"/>
          <a:stretch>
            <a:fillRect/>
          </a:stretch>
        </p:blipFill>
        <p:spPr>
          <a:xfrm>
            <a:off x="661481" y="1087954"/>
            <a:ext cx="10719880" cy="5624131"/>
          </a:xfrm>
          <a:effectLst>
            <a:glow rad="228600">
              <a:schemeClr val="accent5">
                <a:satMod val="175000"/>
                <a:alpha val="40000"/>
              </a:schemeClr>
            </a:glow>
          </a:effectLst>
        </p:spPr>
      </p:pic>
    </p:spTree>
    <p:extLst>
      <p:ext uri="{BB962C8B-B14F-4D97-AF65-F5344CB8AC3E}">
        <p14:creationId xmlns:p14="http://schemas.microsoft.com/office/powerpoint/2010/main" val="3212222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4276</TotalTime>
  <Words>280</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IBM Plex Sans</vt:lpstr>
      <vt:lpstr>Office Theme</vt:lpstr>
      <vt:lpstr>Automation Recipes PAM with RPA</vt:lpstr>
      <vt:lpstr>Problem Statement</vt:lpstr>
      <vt:lpstr>Solution</vt:lpstr>
      <vt:lpstr>Step 1: Build the Bot</vt:lpstr>
      <vt:lpstr>Build the Bot cont.</vt:lpstr>
      <vt:lpstr>Step 2 – Create a bot process</vt:lpstr>
      <vt:lpstr>Step 3 – Call the bot from PAM  Using a pre-built custom task, the RPA bot invocation is created and tested </vt:lpstr>
      <vt:lpstr>Step 4 – Update the existing flow  The flow is plugged into the existing flow. We now have an updated flow that checks the destination and prevents booking if not on the government approved list</vt:lpstr>
      <vt:lpstr>Result – Booking to Banned Country Prevented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Recipes Part 2 – Deploy 1st Bot</dc:title>
  <dc:creator>Genevieve van Den Boer</dc:creator>
  <cp:lastModifiedBy>Nigel Crowther1</cp:lastModifiedBy>
  <cp:revision>36</cp:revision>
  <dcterms:created xsi:type="dcterms:W3CDTF">2020-11-18T19:00:01Z</dcterms:created>
  <dcterms:modified xsi:type="dcterms:W3CDTF">2022-10-11T10:00:54Z</dcterms:modified>
</cp:coreProperties>
</file>