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341" r:id="rId2"/>
    <p:sldId id="402" r:id="rId3"/>
    <p:sldId id="406" r:id="rId4"/>
    <p:sldId id="398" r:id="rId5"/>
    <p:sldId id="414" r:id="rId6"/>
    <p:sldId id="415" r:id="rId7"/>
    <p:sldId id="413" r:id="rId8"/>
    <p:sldId id="416" r:id="rId9"/>
    <p:sldId id="387" r:id="rId10"/>
    <p:sldId id="412" r:id="rId11"/>
    <p:sldId id="399" r:id="rId12"/>
    <p:sldId id="409" r:id="rId13"/>
    <p:sldId id="410" r:id="rId14"/>
    <p:sldId id="411" r:id="rId15"/>
    <p:sldId id="388" r:id="rId16"/>
    <p:sldId id="384" r:id="rId17"/>
    <p:sldId id="385" r:id="rId18"/>
    <p:sldId id="401" r:id="rId19"/>
    <p:sldId id="404" r:id="rId20"/>
    <p:sldId id="407" r:id="rId21"/>
    <p:sldId id="396" r:id="rId22"/>
    <p:sldId id="408" r:id="rId23"/>
    <p:sldId id="393" r:id="rId24"/>
    <p:sldId id="394" r:id="rId25"/>
    <p:sldId id="374" r:id="rId26"/>
    <p:sldId id="381" r:id="rId27"/>
    <p:sldId id="382" r:id="rId28"/>
    <p:sldId id="383" r:id="rId29"/>
    <p:sldId id="395" r:id="rId30"/>
    <p:sldId id="400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81" userDrawn="1">
          <p15:clr>
            <a:srgbClr val="A4A3A4"/>
          </p15:clr>
        </p15:guide>
        <p15:guide id="29" orient="horz" pos="3880" userDrawn="1">
          <p15:clr>
            <a:srgbClr val="A4A3A4"/>
          </p15:clr>
        </p15:guide>
        <p15:guide id="30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devi Sarma" initials="" lastIdx="1" clrIdx="0"/>
  <p:cmAuthor id="1" name="Sridevi Sarma" initials="SS" lastIdx="2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F33"/>
    <a:srgbClr val="96BEC3"/>
    <a:srgbClr val="78AAB4"/>
    <a:srgbClr val="C87DB5"/>
    <a:srgbClr val="000000"/>
    <a:srgbClr val="E6C8E6"/>
    <a:srgbClr val="304D5B"/>
    <a:srgbClr val="C87DC8"/>
    <a:srgbClr val="DEB0DE"/>
    <a:srgbClr val="53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3" autoAdjust="0"/>
    <p:restoredTop sz="96323" autoAdjust="0"/>
  </p:normalViewPr>
  <p:slideViewPr>
    <p:cSldViewPr>
      <p:cViewPr varScale="1">
        <p:scale>
          <a:sx n="202" d="100"/>
          <a:sy n="202" d="100"/>
        </p:scale>
        <p:origin x="-1208" y="-96"/>
      </p:cViewPr>
      <p:guideLst>
        <p:guide orient="horz" pos="881"/>
        <p:guide orient="horz" pos="3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"/>
    </p:cViewPr>
  </p:sorterViewPr>
  <p:notesViewPr>
    <p:cSldViewPr snapToGrid="0" snapToObjects="1">
      <p:cViewPr varScale="1">
        <p:scale>
          <a:sx n="90" d="100"/>
          <a:sy n="90" d="100"/>
        </p:scale>
        <p:origin x="-36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2EC40-AB30-4842-8435-A159762CAEB3}" type="datetimeFigureOut">
              <a:rPr lang="en-US" smtClean="0"/>
              <a:pPr/>
              <a:t>10/11/15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DB51-C4FA-4A78-982E-52A8A52C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0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42950"/>
            <a:ext cx="7162800" cy="53721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2895600" cy="6858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6858000" y="0"/>
            <a:ext cx="2286000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77000">
                <a:srgbClr val="0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9000">
                <a:srgbClr val="000000"/>
              </a:gs>
              <a:gs pos="77000">
                <a:srgbClr val="000000">
                  <a:alpha val="0"/>
                </a:srgbClr>
              </a:gs>
              <a:gs pos="14000">
                <a:srgbClr val="000000"/>
              </a:gs>
              <a:gs pos="0">
                <a:srgbClr val="000000"/>
              </a:gs>
              <a:gs pos="4950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18872" y="76200"/>
            <a:ext cx="8906256" cy="1371600"/>
          </a:xfrm>
        </p:spPr>
        <p:txBody>
          <a:bodyPr lIns="0" tIns="0" rIns="0">
            <a:noAutofit/>
          </a:bodyPr>
          <a:lstStyle>
            <a:lvl1pPr algn="ctr">
              <a:defRPr sz="10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EZTrack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325314"/>
            <a:ext cx="8906256" cy="831954"/>
          </a:xfrm>
        </p:spPr>
        <p:txBody>
          <a:bodyPr lIns="0" tIns="0" rIns="0" bIns="0" anchor="t"/>
          <a:lstStyle>
            <a:lvl1pPr>
              <a:defRPr>
                <a:solidFill>
                  <a:srgbClr val="304D5B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7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25128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394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4732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071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5409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7471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60868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64247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7626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7102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7440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77781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1160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8872" y="1219200"/>
            <a:ext cx="4041996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83118" y="1216152"/>
            <a:ext cx="404111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8872" y="325314"/>
            <a:ext cx="8906256" cy="831954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18872" y="1406768"/>
            <a:ext cx="8906256" cy="4722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8872" y="6356350"/>
            <a:ext cx="1228475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fld id="{F5EA4F09-C265-40C2-8E4F-9472E7CC6688}" type="datetime1">
              <a:rPr lang="en-US" smtClean="0"/>
              <a:pPr/>
              <a:t>10/11/15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66194" y="6356350"/>
            <a:ext cx="4098383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00032" y="6356350"/>
            <a:ext cx="524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Content Placeholder 7" hidden="1"/>
          <p:cNvSpPr txBox="1">
            <a:spLocks/>
          </p:cNvSpPr>
          <p:nvPr userDrawn="1"/>
        </p:nvSpPr>
        <p:spPr>
          <a:xfrm>
            <a:off x="118872" y="1406768"/>
            <a:ext cx="8905360" cy="4750191"/>
          </a:xfrm>
          <a:prstGeom prst="rect">
            <a:avLst/>
          </a:prstGeom>
        </p:spPr>
        <p:txBody>
          <a:bodyPr/>
          <a:lstStyle>
            <a:lvl1pPr marL="227013" indent="-227013" algn="l" rtl="0" eaLnBrk="1" latinLnBrk="0" hangingPunct="1">
              <a:spcBef>
                <a:spcPts val="6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1pPr>
            <a:lvl2pPr marL="574675" indent="-174625" algn="l" rtl="0" eaLnBrk="1" latinLnBrk="0" hangingPunct="1">
              <a:spcBef>
                <a:spcPts val="5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2pPr>
            <a:lvl3pPr marL="574675" indent="-174625" algn="l" rtl="0" eaLnBrk="1" latinLnBrk="0" hangingPunct="1">
              <a:spcBef>
                <a:spcPts val="5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3pPr>
            <a:lvl4pPr marL="574675" indent="-174625" algn="l" rtl="0" eaLnBrk="1" latinLnBrk="0" hangingPunct="1">
              <a:spcBef>
                <a:spcPts val="400"/>
              </a:spcBef>
              <a:buClr>
                <a:srgbClr val="C87DC8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4pPr>
            <a:lvl5pPr marL="574675" indent="-174625" algn="l" rtl="0" eaLnBrk="1" latinLnBrk="0" hangingPunct="1">
              <a:spcBef>
                <a:spcPts val="300"/>
              </a:spcBef>
              <a:buClr>
                <a:srgbClr val="C87DC8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76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304D5B"/>
          </a:solidFill>
          <a:latin typeface="+mj-lt"/>
          <a:ea typeface="+mj-ea"/>
          <a:cs typeface="+mj-cs"/>
        </a:defRPr>
      </a:lvl1pPr>
    </p:titleStyle>
    <p:bodyStyle>
      <a:lvl1pPr marL="227013" indent="-227013" algn="l" rtl="0" eaLnBrk="1" latinLnBrk="0" hangingPunct="1">
        <a:spcBef>
          <a:spcPts val="6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2000" kern="1200">
          <a:solidFill>
            <a:srgbClr val="5391AB"/>
          </a:solidFill>
          <a:latin typeface="+mn-lt"/>
          <a:ea typeface="+mn-ea"/>
          <a:cs typeface="+mn-cs"/>
        </a:defRPr>
      </a:lvl1pPr>
      <a:lvl2pPr marL="574675" indent="-174625" algn="l" rtl="0" eaLnBrk="1" latinLnBrk="0" hangingPunct="1">
        <a:spcBef>
          <a:spcPts val="5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2pPr>
      <a:lvl3pPr marL="574675" indent="-174625" algn="l" rtl="0" eaLnBrk="1" latinLnBrk="0" hangingPunct="1">
        <a:spcBef>
          <a:spcPts val="5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3pPr>
      <a:lvl4pPr marL="574675" indent="-174625" algn="l" rtl="0" eaLnBrk="1" latinLnBrk="0" hangingPunct="1">
        <a:spcBef>
          <a:spcPts val="400"/>
        </a:spcBef>
        <a:buClr>
          <a:srgbClr val="C87DC8"/>
        </a:buClr>
        <a:buSzPct val="70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4pPr>
      <a:lvl5pPr marL="574675" indent="-174625" algn="l" rtl="0" eaLnBrk="1" latinLnBrk="0" hangingPunct="1">
        <a:spcBef>
          <a:spcPts val="300"/>
        </a:spcBef>
        <a:buClr>
          <a:srgbClr val="C87DC8"/>
        </a:buClr>
        <a:buSzPct val="70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2174876" y="76200"/>
            <a:ext cx="4794250" cy="1371600"/>
          </a:xfrm>
        </p:spPr>
        <p:txBody>
          <a:bodyPr anchor="ctr"/>
          <a:lstStyle/>
          <a:p>
            <a:r>
              <a:rPr lang="en-US" sz="8800" i="1" dirty="0" smtClean="0"/>
              <a:t>EZTrack</a:t>
            </a:r>
            <a:endParaRPr lang="en-US" sz="8800" i="1" dirty="0"/>
          </a:p>
        </p:txBody>
      </p:sp>
      <p:sp>
        <p:nvSpPr>
          <p:cNvPr id="41" name="Rectangle 40"/>
          <p:cNvSpPr/>
          <p:nvPr/>
        </p:nvSpPr>
        <p:spPr>
          <a:xfrm>
            <a:off x="762815" y="5638800"/>
            <a:ext cx="7608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  <a:defRPr/>
            </a:pPr>
            <a:r>
              <a:rPr lang="en-US" altLang="en-US" sz="2400" b="1" dirty="0" smtClean="0"/>
              <a:t>Implementation Guide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142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Implementation Details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b="1" dirty="0"/>
              <a:t>report2events</a:t>
            </a:r>
            <a:r>
              <a:rPr lang="en-US" sz="1400" dirty="0"/>
              <a:t>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dirty="0"/>
              <a:t> -&gt; </a:t>
            </a:r>
            <a:r>
              <a:rPr lang="en-US" sz="1400" dirty="0" smtClean="0"/>
              <a:t>mef2eeg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report2events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/>
          </a:p>
          <a:p>
            <a:r>
              <a:rPr lang="en-US" sz="1400" dirty="0" smtClean="0"/>
              <a:t>        • Fellow exports events text file from from NK system containing seizure onset and offset times.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• Tool parses this input and extracts times in a format compatible with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 </a:t>
            </a:r>
            <a:r>
              <a:rPr lang="en-US" sz="1400" b="1" dirty="0"/>
              <a:t>   </a:t>
            </a:r>
            <a:r>
              <a:rPr lang="en-US" sz="1400" b="1" dirty="0" smtClean="0"/>
              <a:t>          • </a:t>
            </a:r>
            <a:r>
              <a:rPr lang="en-US" sz="1400" dirty="0"/>
              <a:t>Someone on the </a:t>
            </a:r>
            <a:r>
              <a:rPr lang="en-US" sz="1400" dirty="0" err="1"/>
              <a:t>EZTrack</a:t>
            </a:r>
            <a:r>
              <a:rPr lang="en-US" sz="1400" dirty="0"/>
              <a:t> team could code up the onset / offset times </a:t>
            </a:r>
            <a:r>
              <a:rPr lang="en-US" sz="1400" dirty="0" smtClean="0"/>
              <a:t>if an obvious pattern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doesn’t emerge that could be parsed automatically and reliably.</a:t>
            </a:r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smtClean="0"/>
              <a:t>              • Email or FTP the report with AES 256 encryption using GPG and a job id.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• Email or FTP a CSV with a job id.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• Parsed onset / offset times are presented to the fellow for confirmation.       </a:t>
            </a:r>
          </a:p>
          <a:p>
            <a:r>
              <a:rPr lang="en-US" sz="1400" dirty="0" smtClean="0"/>
              <a:t>  </a:t>
            </a:r>
            <a:endParaRPr lang="en-US" dirty="0"/>
          </a:p>
          <a:p>
            <a:r>
              <a:rPr lang="en-US" sz="1400" dirty="0" smtClean="0"/>
              <a:t>Output is a CSV of seizure onset / offset times with a job id (assume patient id is not yet known)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b="1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dirty="0" smtClean="0"/>
              <a:t> -</a:t>
            </a:r>
            <a:r>
              <a:rPr lang="en-US" sz="1400" dirty="0"/>
              <a:t>&gt; mef2eeg</a:t>
            </a:r>
          </a:p>
          <a:p>
            <a:endParaRPr lang="en-US" sz="1400" dirty="0" smtClean="0"/>
          </a:p>
          <a:p>
            <a:r>
              <a:rPr lang="en-US" sz="1400" dirty="0" err="1" smtClean="0">
                <a:latin typeface="Andale Mono"/>
                <a:cs typeface="Andale Mono"/>
              </a:rPr>
              <a:t>mef_finder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/>
          </a:p>
          <a:p>
            <a:r>
              <a:rPr lang="en-US" sz="1400" b="1" dirty="0" smtClean="0"/>
              <a:t>         </a:t>
            </a:r>
            <a:r>
              <a:rPr lang="en-US" sz="1400" dirty="0" smtClean="0"/>
              <a:t>• Must </a:t>
            </a:r>
            <a:r>
              <a:rPr lang="en-US" sz="1400" dirty="0"/>
              <a:t>be on-</a:t>
            </a:r>
            <a:r>
              <a:rPr lang="en-US" sz="1400" dirty="0" err="1"/>
              <a:t>prem</a:t>
            </a:r>
            <a:r>
              <a:rPr lang="en-US" sz="1400" dirty="0"/>
              <a:t> at </a:t>
            </a:r>
            <a:r>
              <a:rPr lang="en-US" sz="1400" dirty="0" smtClean="0"/>
              <a:t>JHH in order to access Christophe’s file store.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• </a:t>
            </a:r>
            <a:r>
              <a:rPr lang="en-US" sz="1400" dirty="0"/>
              <a:t>Search XML files associated with the MEF entries by </a:t>
            </a:r>
            <a:r>
              <a:rPr lang="en-US" sz="1400" dirty="0" smtClean="0"/>
              <a:t>onset </a:t>
            </a:r>
            <a:r>
              <a:rPr lang="en-US" sz="1400" dirty="0"/>
              <a:t>and offset </a:t>
            </a:r>
            <a:r>
              <a:rPr lang="en-US" sz="1400" dirty="0" smtClean="0"/>
              <a:t>times in input file.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Output is the collection of MEF files to copy, along with the </a:t>
            </a:r>
            <a:r>
              <a:rPr lang="en-US" sz="1400" dirty="0" err="1"/>
              <a:t>PatientID</a:t>
            </a:r>
            <a:r>
              <a:rPr lang="en-US" sz="1400" dirty="0"/>
              <a:t>.</a:t>
            </a:r>
          </a:p>
          <a:p>
            <a:r>
              <a:rPr lang="en-US" sz="1400" dirty="0" smtClean="0"/>
              <a:t>                           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• Copy </a:t>
            </a:r>
            <a:r>
              <a:rPr lang="en-US" sz="1400" dirty="0"/>
              <a:t>matching files to </a:t>
            </a:r>
            <a:r>
              <a:rPr lang="en-US" sz="1400" dirty="0" smtClean="0"/>
              <a:t>local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server: </a:t>
            </a:r>
            <a:r>
              <a:rPr lang="en-US" sz="1400" dirty="0" err="1" smtClean="0"/>
              <a:t>mef_copy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 </a:t>
            </a:r>
            <a:r>
              <a:rPr lang="en-US" sz="1400" dirty="0" smtClean="0"/>
              <a:t>  Each </a:t>
            </a:r>
            <a:r>
              <a:rPr lang="en-US" sz="1400" dirty="0"/>
              <a:t>1 hour MEF segment is ~2GB. </a:t>
            </a:r>
            <a:endParaRPr lang="en-US" sz="1400" dirty="0" smtClean="0"/>
          </a:p>
          <a:p>
            <a:r>
              <a:rPr lang="en-US" sz="1400" dirty="0" smtClean="0"/>
              <a:t>           Estimate transfer to </a:t>
            </a:r>
            <a:r>
              <a:rPr lang="en-US" sz="1400" dirty="0"/>
              <a:t>take </a:t>
            </a:r>
            <a:r>
              <a:rPr lang="en-US" sz="1400" dirty="0" smtClean="0"/>
              <a:t>~3 </a:t>
            </a:r>
            <a:r>
              <a:rPr lang="en-US" sz="1400" dirty="0" err="1"/>
              <a:t>mins</a:t>
            </a:r>
            <a:r>
              <a:rPr lang="en-US" sz="1400" dirty="0"/>
              <a:t> assuming </a:t>
            </a:r>
            <a:r>
              <a:rPr lang="en-US" sz="1400" dirty="0" smtClean="0"/>
              <a:t>100Mbps LAN.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9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b="1" dirty="0" err="1" smtClean="0"/>
              <a:t>mef_copy</a:t>
            </a:r>
            <a:r>
              <a:rPr lang="en-US" sz="1400" b="1" dirty="0" smtClean="0"/>
              <a:t> </a:t>
            </a:r>
            <a:r>
              <a:rPr lang="en-US" sz="1400" dirty="0" smtClean="0"/>
              <a:t>-&gt; mef2eeg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>
                <a:latin typeface="Andale Mono"/>
                <a:cs typeface="Andale Mono"/>
              </a:rPr>
              <a:t>m</a:t>
            </a:r>
            <a:r>
              <a:rPr lang="en-US" sz="1400" dirty="0" err="1" smtClean="0">
                <a:latin typeface="Andale Mono"/>
                <a:cs typeface="Andale Mono"/>
              </a:rPr>
              <a:t>ef_copy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/>
              <a:t>                           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• Copy input files </a:t>
            </a:r>
            <a:r>
              <a:rPr lang="en-US" sz="1400" dirty="0"/>
              <a:t>to </a:t>
            </a:r>
            <a:r>
              <a:rPr lang="en-US" sz="1400" dirty="0" smtClean="0"/>
              <a:t>local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</a:t>
            </a:r>
            <a:r>
              <a:rPr lang="en-US" sz="1400" dirty="0"/>
              <a:t> </a:t>
            </a:r>
            <a:r>
              <a:rPr lang="en-US" sz="1400" dirty="0" smtClean="0"/>
              <a:t>in parallel.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 </a:t>
            </a:r>
            <a:r>
              <a:rPr lang="en-US" sz="1400" dirty="0" smtClean="0"/>
              <a:t>  Each </a:t>
            </a:r>
            <a:r>
              <a:rPr lang="en-US" sz="1400" dirty="0"/>
              <a:t>1 hour MEF segment is ~2GB. </a:t>
            </a:r>
            <a:endParaRPr lang="en-US" sz="1400" dirty="0" smtClean="0"/>
          </a:p>
          <a:p>
            <a:r>
              <a:rPr lang="en-US" sz="1400" dirty="0" smtClean="0"/>
              <a:t>           Estimate transfer to </a:t>
            </a:r>
            <a:r>
              <a:rPr lang="en-US" sz="1400" dirty="0"/>
              <a:t>take </a:t>
            </a:r>
            <a:r>
              <a:rPr lang="en-US" sz="1400" dirty="0" smtClean="0"/>
              <a:t>~3 </a:t>
            </a:r>
            <a:r>
              <a:rPr lang="en-US" sz="1400" dirty="0" err="1"/>
              <a:t>mins</a:t>
            </a:r>
            <a:r>
              <a:rPr lang="en-US" sz="1400" dirty="0"/>
              <a:t> assuming </a:t>
            </a:r>
            <a:r>
              <a:rPr lang="en-US" sz="1400" dirty="0" smtClean="0"/>
              <a:t>100Mbps LAN.</a:t>
            </a:r>
          </a:p>
          <a:p>
            <a:endParaRPr lang="en-US" sz="1400" dirty="0" smtClean="0"/>
          </a:p>
          <a:p>
            <a:r>
              <a:rPr lang="en-US" sz="1400" dirty="0" smtClean="0"/>
              <a:t>Output is the </a:t>
            </a:r>
            <a:r>
              <a:rPr lang="en-US" sz="1400" dirty="0"/>
              <a:t>a collection of MEF files </a:t>
            </a:r>
            <a:r>
              <a:rPr lang="en-US" sz="1400" dirty="0" smtClean="0"/>
              <a:t>available locally and </a:t>
            </a:r>
            <a:r>
              <a:rPr lang="en-US" sz="1400" dirty="0"/>
              <a:t>the </a:t>
            </a:r>
            <a:r>
              <a:rPr lang="en-US" sz="1400" dirty="0" err="1" smtClean="0"/>
              <a:t>PatientID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135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b="1" dirty="0" smtClean="0"/>
              <a:t> </a:t>
            </a:r>
            <a:r>
              <a:rPr lang="en-US" sz="1400" dirty="0" smtClean="0"/>
              <a:t>-&gt; </a:t>
            </a:r>
            <a:r>
              <a:rPr lang="en-US" sz="1400" b="1" dirty="0" smtClean="0"/>
              <a:t>mef2eeg</a:t>
            </a:r>
            <a:endParaRPr lang="en-US" sz="1400" b="1" dirty="0"/>
          </a:p>
          <a:p>
            <a:endParaRPr lang="en-US" sz="1400" dirty="0" smtClean="0"/>
          </a:p>
          <a:p>
            <a:r>
              <a:rPr lang="en-US" sz="1400" dirty="0" smtClean="0">
                <a:latin typeface="Andale Mono"/>
                <a:cs typeface="Andale Mono"/>
              </a:rPr>
              <a:t>mef2eeg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Given </a:t>
            </a:r>
            <a:r>
              <a:rPr lang="en-US" sz="1400" dirty="0"/>
              <a:t>a collection of MEF files and the </a:t>
            </a:r>
            <a:r>
              <a:rPr lang="en-US" sz="1400" dirty="0" err="1"/>
              <a:t>PatientID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For </a:t>
            </a:r>
            <a:r>
              <a:rPr lang="en-US" sz="1400" dirty="0"/>
              <a:t>each </a:t>
            </a:r>
            <a:r>
              <a:rPr lang="en-US" sz="1400" dirty="0" err="1"/>
              <a:t>mef</a:t>
            </a:r>
            <a:r>
              <a:rPr lang="en-US" sz="1400" dirty="0"/>
              <a:t> file, apply the following tools in parallel: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>
                <a:latin typeface="Andale Mono"/>
                <a:cs typeface="Andale Mono"/>
              </a:rPr>
              <a:t>read_mef_header</a:t>
            </a:r>
            <a:r>
              <a:rPr lang="en-US" sz="1400" dirty="0"/>
              <a:t>: save the header info to use as channel metadata (`</a:t>
            </a:r>
            <a:r>
              <a:rPr lang="en-US" sz="1400" dirty="0" err="1"/>
              <a:t>mef_lib</a:t>
            </a:r>
            <a:r>
              <a:rPr lang="en-US" sz="1400" dirty="0"/>
              <a:t>`)</a:t>
            </a:r>
          </a:p>
          <a:p>
            <a:r>
              <a:rPr lang="en-US" sz="1400" dirty="0"/>
              <a:t>        </a:t>
            </a:r>
            <a:r>
              <a:rPr lang="en-US" sz="1400" dirty="0">
                <a:latin typeface="Andale Mono"/>
                <a:cs typeface="Andale Mono"/>
              </a:rPr>
              <a:t>mef2ascii</a:t>
            </a:r>
            <a:r>
              <a:rPr lang="en-US" sz="1400" dirty="0"/>
              <a:t>: </a:t>
            </a:r>
            <a:r>
              <a:rPr lang="en-US" sz="1400" dirty="0" err="1"/>
              <a:t>uncompress</a:t>
            </a:r>
            <a:r>
              <a:rPr lang="en-US" sz="1400" dirty="0"/>
              <a:t> the channel readings to 32-bit </a:t>
            </a:r>
            <a:r>
              <a:rPr lang="en-US" sz="1400" dirty="0" err="1"/>
              <a:t>ascii</a:t>
            </a:r>
            <a:r>
              <a:rPr lang="en-US" sz="1400" dirty="0"/>
              <a:t> </a:t>
            </a:r>
            <a:r>
              <a:rPr lang="en-US" sz="1400" dirty="0" err="1"/>
              <a:t>ints</a:t>
            </a:r>
            <a:r>
              <a:rPr lang="en-US" sz="1400" dirty="0"/>
              <a:t> (`</a:t>
            </a:r>
            <a:r>
              <a:rPr lang="en-US" sz="1400" dirty="0" err="1"/>
              <a:t>mef_lib</a:t>
            </a:r>
            <a:r>
              <a:rPr lang="en-US" sz="1400" dirty="0"/>
              <a:t>`)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latin typeface="Andale Mono"/>
                <a:cs typeface="Andale Mono"/>
              </a:rPr>
              <a:t>check_mef_ascii</a:t>
            </a:r>
            <a:r>
              <a:rPr lang="en-US" sz="1400" dirty="0"/>
              <a:t>: run validations against the </a:t>
            </a:r>
            <a:r>
              <a:rPr lang="en-US" sz="1400" dirty="0" err="1"/>
              <a:t>ascii</a:t>
            </a:r>
            <a:r>
              <a:rPr lang="en-US" sz="1400" dirty="0"/>
              <a:t> values using the header results (`</a:t>
            </a:r>
            <a:r>
              <a:rPr lang="en-US" sz="1400" dirty="0" err="1"/>
              <a:t>lein</a:t>
            </a:r>
            <a:r>
              <a:rPr lang="en-US" sz="1400" dirty="0"/>
              <a:t>-exec`)</a:t>
            </a:r>
          </a:p>
          <a:p>
            <a:endParaRPr lang="en-US" sz="1400" dirty="0"/>
          </a:p>
          <a:p>
            <a:r>
              <a:rPr lang="en-US" sz="1400" dirty="0"/>
              <a:t>        Finally, </a:t>
            </a:r>
            <a:r>
              <a:rPr lang="en-US" sz="1400" dirty="0">
                <a:latin typeface="Andale Mono"/>
                <a:cs typeface="Andale Mono"/>
              </a:rPr>
              <a:t>ascii2eeg</a:t>
            </a:r>
            <a:r>
              <a:rPr lang="en-US" sz="1400" dirty="0"/>
              <a:t> to convert the </a:t>
            </a:r>
            <a:r>
              <a:rPr lang="en-US" sz="1400" dirty="0" err="1"/>
              <a:t>ascii</a:t>
            </a:r>
            <a:r>
              <a:rPr lang="en-US" sz="1400" dirty="0"/>
              <a:t> </a:t>
            </a:r>
            <a:r>
              <a:rPr lang="en-US" sz="1400" dirty="0" err="1"/>
              <a:t>ints</a:t>
            </a:r>
            <a:r>
              <a:rPr lang="en-US" sz="1400" dirty="0"/>
              <a:t> to the </a:t>
            </a:r>
            <a:r>
              <a:rPr lang="en-US" sz="1400" dirty="0" err="1"/>
              <a:t>eeg</a:t>
            </a:r>
            <a:r>
              <a:rPr lang="en-US" sz="1400" dirty="0"/>
              <a:t> format </a:t>
            </a:r>
            <a:r>
              <a:rPr lang="en-US" sz="1400" dirty="0">
                <a:latin typeface="Andale Mono"/>
                <a:cs typeface="Andale Mono"/>
              </a:rPr>
              <a:t>eeg2fsv</a:t>
            </a:r>
            <a:r>
              <a:rPr lang="en-US" sz="1400" dirty="0"/>
              <a:t> expects (`</a:t>
            </a:r>
            <a:r>
              <a:rPr lang="en-US" sz="1400" dirty="0" err="1"/>
              <a:t>lein</a:t>
            </a:r>
            <a:r>
              <a:rPr lang="en-US" sz="1400" dirty="0"/>
              <a:t>-exec`).</a:t>
            </a:r>
          </a:p>
        </p:txBody>
      </p:sp>
    </p:spTree>
    <p:extLst>
      <p:ext uri="{BB962C8B-B14F-4D97-AF65-F5344CB8AC3E}">
        <p14:creationId xmlns:p14="http://schemas.microsoft.com/office/powerpoint/2010/main" val="111519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Heatmap</a:t>
            </a:r>
            <a:r>
              <a:rPr lang="en-US" sz="1400" b="1" dirty="0" smtClean="0"/>
              <a:t> Pipeline</a:t>
            </a:r>
            <a:r>
              <a:rPr lang="en-US" sz="1400" dirty="0" smtClean="0"/>
              <a:t>: </a:t>
            </a:r>
            <a:r>
              <a:rPr lang="en-US" sz="1400" dirty="0" smtClean="0">
                <a:latin typeface="Andale Mono"/>
                <a:cs typeface="Andale Mono"/>
              </a:rPr>
              <a:t>eeg2fsv -&gt; </a:t>
            </a:r>
            <a:r>
              <a:rPr lang="en-US" sz="1400" dirty="0">
                <a:latin typeface="Andale Mono"/>
                <a:cs typeface="Andale Mono"/>
              </a:rPr>
              <a:t>fsv2heatmap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eeg2fsv</a:t>
            </a:r>
            <a:r>
              <a:rPr lang="en-US" sz="1400" dirty="0" smtClean="0"/>
              <a:t>: </a:t>
            </a:r>
            <a:r>
              <a:rPr lang="en-US" sz="1400" dirty="0"/>
              <a:t>Creates first singular </a:t>
            </a:r>
            <a:r>
              <a:rPr lang="en-US" sz="1400" dirty="0" smtClean="0"/>
              <a:t>vectors of </a:t>
            </a:r>
            <a:r>
              <a:rPr lang="en-US" sz="1400" dirty="0"/>
              <a:t>each seizure event for each patient.</a:t>
            </a:r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fsv2heatmap</a:t>
            </a:r>
            <a:r>
              <a:rPr lang="en-US" sz="1400" dirty="0" smtClean="0"/>
              <a:t>: </a:t>
            </a:r>
            <a:r>
              <a:rPr lang="en-US" sz="1400" dirty="0"/>
              <a:t>Saves labels, weights, and colors in CSV format given the patient </a:t>
            </a:r>
            <a:r>
              <a:rPr lang="en-US" sz="1400" dirty="0" err="1"/>
              <a:t>fsv</a:t>
            </a:r>
            <a:r>
              <a:rPr lang="en-US" sz="1400" dirty="0"/>
              <a:t> and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pcspace</a:t>
            </a:r>
            <a:r>
              <a:rPr lang="en-US" sz="1400" dirty="0" smtClean="0"/>
              <a:t> </a:t>
            </a:r>
            <a:r>
              <a:rPr lang="en-US" sz="1400" dirty="0"/>
              <a:t>inputs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• QA: We can look at the signatures for each electrode to identify curve associated with hot regions.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heatmap2jpeg (optional)</a:t>
            </a:r>
            <a:r>
              <a:rPr lang="en-US" sz="1400" dirty="0" smtClean="0"/>
              <a:t>: Uses </a:t>
            </a:r>
            <a:r>
              <a:rPr lang="en-US" sz="1400" dirty="0" err="1" smtClean="0"/>
              <a:t>PhantomJS</a:t>
            </a:r>
            <a:r>
              <a:rPr lang="en-US" sz="1400" dirty="0" smtClean="0"/>
              <a:t> to </a:t>
            </a:r>
            <a:r>
              <a:rPr lang="en-US" sz="1400" dirty="0"/>
              <a:t>render an image suitable for </a:t>
            </a:r>
            <a:r>
              <a:rPr lang="en-US" sz="1400" dirty="0" smtClean="0"/>
              <a:t>import into </a:t>
            </a:r>
            <a:r>
              <a:rPr lang="en-US" sz="1400" dirty="0"/>
              <a:t>the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slide </a:t>
            </a:r>
            <a:r>
              <a:rPr lang="en-US" sz="1400" dirty="0"/>
              <a:t>deck to use </a:t>
            </a:r>
            <a:r>
              <a:rPr lang="en-US" sz="1400" dirty="0" smtClean="0"/>
              <a:t>in </a:t>
            </a:r>
            <a:r>
              <a:rPr lang="en-US" sz="1400" dirty="0"/>
              <a:t>Grand Rounds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	- optional if a student is going to manually create the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on a 3D reconstruction from the</a:t>
            </a:r>
          </a:p>
          <a:p>
            <a:r>
              <a:rPr lang="en-US" sz="1400" dirty="0" smtClean="0"/>
              <a:t> 	  CSV outputs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51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Hosting / Installation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5974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Hosting for v0.0.1 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dirty="0" smtClean="0"/>
              <a:t>For the first iteration, an on-</a:t>
            </a:r>
            <a:r>
              <a:rPr lang="en-US" sz="1400" dirty="0" err="1" smtClean="0"/>
              <a:t>prem</a:t>
            </a:r>
            <a:r>
              <a:rPr lang="en-US" sz="1400" dirty="0" smtClean="0"/>
              <a:t> hosting model makes the most sense given the need to find MEF files on Christophe’s file server. We can start with an </a:t>
            </a:r>
            <a:r>
              <a:rPr lang="en-US" sz="1400" dirty="0"/>
              <a:t>Ubuntu </a:t>
            </a:r>
            <a:r>
              <a:rPr lang="en-US" sz="1400" dirty="0" smtClean="0"/>
              <a:t>laptop running </a:t>
            </a:r>
            <a:r>
              <a:rPr lang="en-US" sz="1400" dirty="0"/>
              <a:t>in the EMU Control </a:t>
            </a:r>
            <a:r>
              <a:rPr lang="en-US" sz="1400" dirty="0" smtClean="0"/>
              <a:t>Room, e.g. Lenovo X1 Carbon.</a:t>
            </a:r>
          </a:p>
          <a:p>
            <a:endParaRPr lang="en-US" sz="1400" dirty="0" smtClean="0"/>
          </a:p>
          <a:p>
            <a:r>
              <a:rPr lang="en-US" sz="1400" dirty="0" smtClean="0"/>
              <a:t>• All scripts and </a:t>
            </a:r>
            <a:r>
              <a:rPr lang="en-US" sz="1400" dirty="0" err="1" smtClean="0"/>
              <a:t>executables</a:t>
            </a:r>
            <a:r>
              <a:rPr lang="en-US" sz="1400" dirty="0" smtClean="0"/>
              <a:t> will be on the machine when delivered.</a:t>
            </a:r>
          </a:p>
          <a:p>
            <a:r>
              <a:rPr lang="en-US" sz="1400" dirty="0" smtClean="0"/>
              <a:t>•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components will be precompiled and run through the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runtime.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+ license will not be needed on the laptop.</a:t>
            </a:r>
          </a:p>
          <a:p>
            <a:r>
              <a:rPr lang="en-US" sz="1400" dirty="0" smtClean="0"/>
              <a:t>• Files to be </a:t>
            </a:r>
            <a:r>
              <a:rPr lang="en-US" sz="1400" dirty="0" err="1" smtClean="0"/>
              <a:t>transfered</a:t>
            </a:r>
            <a:r>
              <a:rPr lang="en-US" sz="1400" dirty="0" smtClean="0"/>
              <a:t> via </a:t>
            </a:r>
            <a:r>
              <a:rPr lang="en-US" sz="1400" dirty="0" err="1" smtClean="0"/>
              <a:t>scp</a:t>
            </a:r>
            <a:r>
              <a:rPr lang="en-US" sz="1400" dirty="0" smtClean="0"/>
              <a:t>, USB, or shared network drives.</a:t>
            </a:r>
          </a:p>
          <a:p>
            <a:r>
              <a:rPr lang="en-US" sz="1400" dirty="0" smtClean="0"/>
              <a:t>• Login will be a shared account for the EMU control room.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Once we verify that this part of the system is correct, providing a web-based UI running on the same server is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17663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Retention Policy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 err="1" smtClean="0"/>
              <a:t>EZTrack</a:t>
            </a:r>
            <a:r>
              <a:rPr lang="en-US" sz="1400" dirty="0" smtClean="0"/>
              <a:t> produces several large intermediate files in the course of producing the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. These files will be purged when the system’s hard drive reaches 80% capacity. Given the system isn’t currently being optimized for retrieving previous results, this shouldn’t pose a problem.</a:t>
            </a:r>
          </a:p>
          <a:p>
            <a:endParaRPr lang="en-US" sz="1400" b="1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7261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266700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Design principle for complex software:</a:t>
            </a:r>
          </a:p>
          <a:p>
            <a:endParaRPr lang="en-US" b="1" dirty="0" smtClean="0"/>
          </a:p>
          <a:p>
            <a:r>
              <a:rPr lang="en-US" b="1" dirty="0" smtClean="0"/>
              <a:t>Make it work,</a:t>
            </a:r>
          </a:p>
          <a:p>
            <a:r>
              <a:rPr lang="en-US" b="1" dirty="0" smtClean="0"/>
              <a:t>make it right,</a:t>
            </a:r>
          </a:p>
          <a:p>
            <a:r>
              <a:rPr lang="en-US" b="1" dirty="0" smtClean="0"/>
              <a:t>make it fast,</a:t>
            </a:r>
          </a:p>
          <a:p>
            <a:r>
              <a:rPr lang="en-US" b="1" dirty="0" smtClean="0"/>
              <a:t>make it scale.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3200400"/>
            <a:ext cx="178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 are here</a:t>
            </a:r>
            <a:r>
              <a:rPr lang="en-US" dirty="0" smtClean="0"/>
              <a:t> =&gt;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9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5791200" cy="677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Architecture</a:t>
            </a:r>
            <a:endParaRPr lang="en-US" b="1" dirty="0"/>
          </a:p>
          <a:p>
            <a:endParaRPr lang="en-US" dirty="0" smtClean="0"/>
          </a:p>
          <a:p>
            <a:r>
              <a:rPr lang="en-US" sz="1400" b="1" dirty="0"/>
              <a:t>Regional </a:t>
            </a:r>
            <a:r>
              <a:rPr lang="en-US" sz="1400" b="1" dirty="0" err="1">
                <a:latin typeface="Andale Mono"/>
                <a:cs typeface="Andale Mono"/>
              </a:rPr>
              <a:t>pcspace</a:t>
            </a:r>
            <a:r>
              <a:rPr lang="en-US" sz="1400" b="1" dirty="0"/>
              <a:t> Model Calibration </a:t>
            </a:r>
            <a:r>
              <a:rPr lang="en-US" sz="1400" b="1" dirty="0" smtClean="0"/>
              <a:t>Workflow:</a:t>
            </a:r>
            <a:endParaRPr lang="en-US" sz="1400" b="1" dirty="0"/>
          </a:p>
          <a:p>
            <a:endParaRPr lang="en-US" sz="1400" dirty="0" smtClean="0"/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edf2eeg / mef2eeg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eg2fsv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fsv2pcspace -&gt;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fsv2heatmap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Neurology Workflow:</a:t>
            </a:r>
          </a:p>
          <a:p>
            <a:endParaRPr lang="en-US" sz="1400" dirty="0" smtClean="0"/>
          </a:p>
          <a:p>
            <a:pPr lvl="1"/>
            <a:r>
              <a:rPr lang="en-US" sz="1200" b="1" dirty="0"/>
              <a:t>Event / MEF </a:t>
            </a:r>
            <a:r>
              <a:rPr lang="en-US" sz="1200" b="1" dirty="0" smtClean="0"/>
              <a:t>Pipeline:</a:t>
            </a:r>
          </a:p>
          <a:p>
            <a:pPr lvl="1">
              <a:lnSpc>
                <a:spcPct val="50000"/>
              </a:lnSpc>
            </a:pPr>
            <a:endParaRPr lang="en-US" sz="800" dirty="0" smtClean="0"/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report2events </a:t>
            </a:r>
            <a:r>
              <a:rPr lang="en-US" sz="1400" dirty="0">
                <a:latin typeface="Andale Mono"/>
                <a:cs typeface="Andale Mono"/>
              </a:rPr>
              <a:t>-&gt; 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mef_finder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-&gt; 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mef_copy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-</a:t>
            </a:r>
            <a:r>
              <a:rPr lang="en-US" sz="1400" dirty="0" smtClean="0">
                <a:latin typeface="Andale Mono"/>
                <a:cs typeface="Andale Mono"/>
              </a:rPr>
              <a:t>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mef2eeg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    </a:t>
            </a:r>
            <a:r>
              <a:rPr lang="en-US" sz="1400" dirty="0" err="1" smtClean="0">
                <a:latin typeface="Andale Mono"/>
                <a:cs typeface="Andale Mono"/>
              </a:rPr>
              <a:t>read_mef_header</a:t>
            </a:r>
            <a:endParaRPr lang="en-US" sz="1400" dirty="0" smtClean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</a:t>
            </a:r>
            <a:r>
              <a:rPr lang="en-US" sz="1400" dirty="0" smtClean="0">
                <a:latin typeface="Andale Mono"/>
                <a:cs typeface="Andale Mono"/>
              </a:rPr>
              <a:t>    mef2ascii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err="1" smtClean="0">
                <a:latin typeface="Andale Mono"/>
                <a:cs typeface="Andale Mono"/>
              </a:rPr>
              <a:t>check_mef_ascii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latin typeface="Andale Mono"/>
                <a:cs typeface="Andale Mono"/>
              </a:rPr>
              <a:t>ascii2eeg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200" b="1" dirty="0" err="1" smtClean="0"/>
              <a:t>Heatmap</a:t>
            </a:r>
            <a:r>
              <a:rPr lang="en-US" sz="1200" b="1" dirty="0" smtClean="0"/>
              <a:t> </a:t>
            </a:r>
            <a:r>
              <a:rPr lang="en-US" sz="1200" b="1" dirty="0"/>
              <a:t>Pipeline</a:t>
            </a:r>
            <a:r>
              <a:rPr lang="en-US" sz="1200" b="1" dirty="0" smtClean="0"/>
              <a:t>:</a:t>
            </a:r>
          </a:p>
          <a:p>
            <a:pPr lvl="1">
              <a:lnSpc>
                <a:spcPct val="50000"/>
              </a:lnSpc>
            </a:pPr>
            <a:endParaRPr lang="en-US" sz="800" dirty="0"/>
          </a:p>
          <a:p>
            <a:pPr lvl="1"/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eeg2fsv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fsv2heatmap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heatmap2jpeg (optional)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031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Toolchain</a:t>
            </a:r>
            <a:r>
              <a:rPr lang="en-US" b="1" dirty="0" smtClean="0"/>
              <a:t> Inventory</a:t>
            </a:r>
            <a:endParaRPr lang="en-US" b="1" dirty="0"/>
          </a:p>
          <a:p>
            <a:endParaRPr lang="en-US" dirty="0" smtClean="0"/>
          </a:p>
          <a:p>
            <a:r>
              <a:rPr lang="en-US" sz="1400" dirty="0" smtClean="0"/>
              <a:t>The previous System Architecture slide shows the flow among these tools. This list is simply an alphabetical listing to show the parts of the system at a glance without respect to how they relate to one another.</a:t>
            </a:r>
          </a:p>
          <a:p>
            <a:endParaRPr lang="en-US" sz="1400" dirty="0" smtClean="0"/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1 </a:t>
            </a:r>
            <a:r>
              <a:rPr lang="en-US" sz="1400" dirty="0">
                <a:latin typeface="Andale Mono"/>
                <a:cs typeface="Andale Mono"/>
              </a:rPr>
              <a:t>ascii2eeg</a:t>
            </a:r>
          </a:p>
          <a:p>
            <a:r>
              <a:rPr lang="en-US" sz="1400" dirty="0">
                <a:latin typeface="Andale Mono"/>
                <a:cs typeface="Andale Mono"/>
              </a:rPr>
              <a:t> 2 </a:t>
            </a:r>
            <a:r>
              <a:rPr lang="en-US" sz="1400" dirty="0" err="1">
                <a:latin typeface="Andale Mono"/>
                <a:cs typeface="Andale Mono"/>
              </a:rPr>
              <a:t>check_mef_ascii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 3 edf2eeg</a:t>
            </a:r>
          </a:p>
          <a:p>
            <a:r>
              <a:rPr lang="en-US" sz="1400" dirty="0">
                <a:latin typeface="Andale Mono"/>
                <a:cs typeface="Andale Mono"/>
              </a:rPr>
              <a:t> 4 edf2mef</a:t>
            </a:r>
          </a:p>
          <a:p>
            <a:r>
              <a:rPr lang="en-US" sz="1400" dirty="0">
                <a:latin typeface="Andale Mono"/>
                <a:cs typeface="Andale Mono"/>
              </a:rPr>
              <a:t> 5 eeg2fsv</a:t>
            </a:r>
          </a:p>
          <a:p>
            <a:r>
              <a:rPr lang="en-US" sz="1400" dirty="0">
                <a:latin typeface="Andale Mono"/>
                <a:cs typeface="Andale Mono"/>
              </a:rPr>
              <a:t> 6 fsv2heatmap</a:t>
            </a:r>
          </a:p>
          <a:p>
            <a:r>
              <a:rPr lang="en-US" sz="1400" dirty="0">
                <a:latin typeface="Andale Mono"/>
                <a:cs typeface="Andale Mono"/>
              </a:rPr>
              <a:t> 7 fsv2pcspace</a:t>
            </a:r>
          </a:p>
          <a:p>
            <a:r>
              <a:rPr lang="en-US" sz="1400" i="1" dirty="0">
                <a:latin typeface="Andale Mono"/>
                <a:cs typeface="Andale Mono"/>
              </a:rPr>
              <a:t> 8 </a:t>
            </a:r>
            <a:r>
              <a:rPr lang="en-US" sz="1400" i="1" dirty="0" smtClean="0">
                <a:latin typeface="Andale Mono"/>
                <a:cs typeface="Andale Mono"/>
              </a:rPr>
              <a:t>heatmap2jpeg (optional)</a:t>
            </a:r>
            <a:endParaRPr lang="en-US" sz="1400" i="1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 9 mef2ascii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10 </a:t>
            </a:r>
            <a:r>
              <a:rPr lang="en-US" sz="1400" dirty="0" err="1">
                <a:latin typeface="Andale Mono"/>
                <a:cs typeface="Andale Mono"/>
              </a:rPr>
              <a:t>mef_copy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11 </a:t>
            </a:r>
            <a:r>
              <a:rPr lang="en-US" sz="1400" dirty="0" err="1">
                <a:latin typeface="Andale Mono"/>
                <a:cs typeface="Andale Mono"/>
              </a:rPr>
              <a:t>mef_finder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12 </a:t>
            </a:r>
            <a:r>
              <a:rPr lang="en-US" sz="1400" dirty="0" err="1">
                <a:latin typeface="Andale Mono"/>
                <a:cs typeface="Andale Mono"/>
              </a:rPr>
              <a:t>read_mef_header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13 </a:t>
            </a:r>
            <a:r>
              <a:rPr lang="en-US" sz="1400" dirty="0">
                <a:latin typeface="Andale Mono"/>
                <a:cs typeface="Andale Mono"/>
              </a:rPr>
              <a:t>report2events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739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124200"/>
            <a:ext cx="30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0625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124200"/>
            <a:ext cx="30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Neurosurgery Workflow</a:t>
            </a:r>
          </a:p>
        </p:txBody>
      </p:sp>
    </p:spTree>
    <p:extLst>
      <p:ext uri="{BB962C8B-B14F-4D97-AF65-F5344CB8AC3E}">
        <p14:creationId xmlns:p14="http://schemas.microsoft.com/office/powerpoint/2010/main" val="84616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Neurosurgery </a:t>
            </a:r>
            <a:r>
              <a:rPr lang="en-US" sz="1400" b="1" dirty="0"/>
              <a:t>Workflow</a:t>
            </a:r>
          </a:p>
          <a:p>
            <a:endParaRPr lang="en-US" sz="1400" dirty="0"/>
          </a:p>
          <a:p>
            <a:r>
              <a:rPr lang="en-US" sz="1400" i="1" dirty="0" smtClean="0"/>
              <a:t>Incorporates </a:t>
            </a:r>
            <a:r>
              <a:rPr lang="en-US" sz="1400" i="1" dirty="0"/>
              <a:t>the 3D reconstruction that is already done for all </a:t>
            </a:r>
            <a:r>
              <a:rPr lang="en-US" sz="1400" i="1" dirty="0" err="1"/>
              <a:t>ieeg</a:t>
            </a:r>
            <a:r>
              <a:rPr lang="en-US" sz="1400" i="1" dirty="0"/>
              <a:t> patients.</a:t>
            </a:r>
          </a:p>
          <a:p>
            <a:endParaRPr lang="en-US" sz="1400" dirty="0"/>
          </a:p>
          <a:p>
            <a:r>
              <a:rPr lang="en-US" sz="1400" dirty="0"/>
              <a:t>• Upload 2D image.</a:t>
            </a:r>
          </a:p>
          <a:p>
            <a:endParaRPr lang="en-US" sz="1400" dirty="0"/>
          </a:p>
          <a:p>
            <a:r>
              <a:rPr lang="en-US" sz="1400" dirty="0"/>
              <a:t>• Click the electrode label locations.</a:t>
            </a:r>
          </a:p>
          <a:p>
            <a:endParaRPr lang="en-US" sz="1400" dirty="0"/>
          </a:p>
          <a:p>
            <a:r>
              <a:rPr lang="en-US" sz="1400" dirty="0"/>
              <a:t>• Apply label and </a:t>
            </a:r>
            <a:r>
              <a:rPr lang="en-US" sz="1400" dirty="0" err="1"/>
              <a:t>EZTrack</a:t>
            </a:r>
            <a:r>
              <a:rPr lang="en-US" sz="1400" dirty="0"/>
              <a:t> </a:t>
            </a:r>
            <a:r>
              <a:rPr lang="en-US" sz="1400" dirty="0" err="1"/>
              <a:t>heatmap</a:t>
            </a:r>
            <a:r>
              <a:rPr lang="en-US" sz="1400" dirty="0"/>
              <a:t> color and score.</a:t>
            </a:r>
          </a:p>
          <a:p>
            <a:endParaRPr lang="en-US" sz="1400" dirty="0"/>
          </a:p>
          <a:p>
            <a:r>
              <a:rPr lang="en-US" sz="1400" dirty="0"/>
              <a:t>• Allow the clinician to add other annotation.</a:t>
            </a:r>
          </a:p>
          <a:p>
            <a:endParaRPr lang="en-US" sz="1400" dirty="0"/>
          </a:p>
          <a:p>
            <a:r>
              <a:rPr lang="en-US" sz="1400" dirty="0"/>
              <a:t>• Other surgical tools are brought to bear, e.g. Medtronic </a:t>
            </a:r>
            <a:r>
              <a:rPr lang="en-US" sz="1400" dirty="0" err="1" smtClean="0"/>
              <a:t>Framelink</a:t>
            </a:r>
            <a:r>
              <a:rPr lang="en-US" sz="1400" dirty="0" smtClean="0"/>
              <a:t>: http://</a:t>
            </a:r>
            <a:r>
              <a:rPr lang="en-US" sz="1400" dirty="0" err="1" smtClean="0"/>
              <a:t>www.medtronic.com</a:t>
            </a:r>
            <a:r>
              <a:rPr lang="en-US" sz="1400" dirty="0" smtClean="0"/>
              <a:t>/for-healthcare-professionals/products-therapies/neurological/</a:t>
            </a:r>
            <a:r>
              <a:rPr lang="en-US" sz="1400" dirty="0" err="1" smtClean="0"/>
              <a:t>index.htm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• </a:t>
            </a:r>
            <a:r>
              <a:rPr lang="en-US" sz="1400" dirty="0"/>
              <a:t>Clinical notes and surgery report contain details about what was actually done in the surgery. (by </a:t>
            </a:r>
            <a:r>
              <a:rPr lang="en-US" sz="1400" dirty="0" smtClean="0"/>
              <a:t>Monday)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These notes may have information that is valuable to </a:t>
            </a:r>
            <a:r>
              <a:rPr lang="en-US" sz="1400" dirty="0" err="1"/>
              <a:t>EZTrack</a:t>
            </a:r>
            <a:r>
              <a:rPr lang="en-US" sz="1400" dirty="0"/>
              <a:t>...during the clinical evaluation phase, we should collect </a:t>
            </a:r>
            <a:r>
              <a:rPr lang="en-US" sz="1400" dirty="0" smtClean="0"/>
              <a:t>these. Capture </a:t>
            </a:r>
            <a:r>
              <a:rPr lang="en-US" sz="1400" dirty="0"/>
              <a:t>which electrode regions were actually removed. Capture the degree to which these corresponded with </a:t>
            </a:r>
            <a:r>
              <a:rPr lang="en-US" sz="1400" dirty="0" err="1"/>
              <a:t>EZTrack's</a:t>
            </a:r>
            <a:r>
              <a:rPr lang="en-US" sz="1400" dirty="0"/>
              <a:t> weights.</a:t>
            </a:r>
          </a:p>
          <a:p>
            <a:endParaRPr lang="en-US" sz="1400" dirty="0"/>
          </a:p>
          <a:p>
            <a:r>
              <a:rPr lang="en-US" sz="1400" dirty="0"/>
              <a:t>• Patient follow-up...how long after resection before the surgery is deemed a success? At this point, record success or </a:t>
            </a:r>
            <a:r>
              <a:rPr lang="en-US" sz="1400" dirty="0" smtClean="0"/>
              <a:t>failure in </a:t>
            </a:r>
            <a:r>
              <a:rPr lang="en-US" sz="1400" dirty="0" err="1"/>
              <a:t>EZTrack</a:t>
            </a:r>
            <a:r>
              <a:rPr lang="en-US" sz="1400" dirty="0"/>
              <a:t>. We then have all the data necessary for multiple retrospective studies over time with different patient types.</a:t>
            </a:r>
          </a:p>
        </p:txBody>
      </p:sp>
    </p:spTree>
    <p:extLst>
      <p:ext uri="{BB962C8B-B14F-4D97-AF65-F5344CB8AC3E}">
        <p14:creationId xmlns:p14="http://schemas.microsoft.com/office/powerpoint/2010/main" val="177632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0"/>
            <a:ext cx="8659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Retrospective </a:t>
            </a:r>
            <a:r>
              <a:rPr lang="en-US" sz="1400" b="1" dirty="0"/>
              <a:t>Study Workflow</a:t>
            </a:r>
          </a:p>
          <a:p>
            <a:endParaRPr lang="en-US" sz="1400" b="1" dirty="0"/>
          </a:p>
          <a:p>
            <a:r>
              <a:rPr lang="en-US" sz="1400" dirty="0" smtClean="0"/>
              <a:t>Features </a:t>
            </a:r>
            <a:r>
              <a:rPr lang="en-US" sz="1400" dirty="0"/>
              <a:t>for researchers or clinicians to review </a:t>
            </a:r>
            <a:r>
              <a:rPr lang="en-US" sz="1400" dirty="0" err="1"/>
              <a:t>EZTrack's</a:t>
            </a:r>
            <a:r>
              <a:rPr lang="en-US" sz="1400" dirty="0"/>
              <a:t> previous results.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693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 descr="patient_outcom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8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 descr="patient_outcome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6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" name="Picture 1" descr="patient_outcome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 descr="patient_outcome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Retrospective </a:t>
            </a:r>
            <a:r>
              <a:rPr lang="en-US" sz="1400" b="1" dirty="0"/>
              <a:t>Study Workflow</a:t>
            </a:r>
          </a:p>
          <a:p>
            <a:endParaRPr lang="en-US" sz="1400" dirty="0"/>
          </a:p>
          <a:p>
            <a:r>
              <a:rPr lang="en-US" sz="1400" dirty="0"/>
              <a:t>• TODO: </a:t>
            </a:r>
            <a:r>
              <a:rPr lang="en-US" sz="1400" dirty="0" smtClean="0"/>
              <a:t>How will users </a:t>
            </a:r>
            <a:r>
              <a:rPr lang="en-US" sz="1400" dirty="0"/>
              <a:t>to look up previous results in </a:t>
            </a:r>
            <a:r>
              <a:rPr lang="en-US" sz="1400" dirty="0" err="1"/>
              <a:t>EZTrack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70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Preliminary </a:t>
            </a:r>
            <a:r>
              <a:rPr lang="en-US" b="1" dirty="0" err="1"/>
              <a:t>Heatmap</a:t>
            </a:r>
            <a:r>
              <a:rPr lang="en-US" b="1" dirty="0"/>
              <a:t> Pipeline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659744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On-</a:t>
            </a:r>
            <a:r>
              <a:rPr lang="en-US" sz="1400" b="1" dirty="0" err="1" smtClean="0"/>
              <a:t>Prem</a:t>
            </a:r>
            <a:r>
              <a:rPr lang="en-US" sz="1400" b="1" dirty="0" smtClean="0"/>
              <a:t> vs. </a:t>
            </a:r>
            <a:r>
              <a:rPr lang="en-US" sz="1400" b="1" dirty="0" err="1" smtClean="0"/>
              <a:t>SaaS</a:t>
            </a:r>
            <a:r>
              <a:rPr lang="en-US" sz="1400" b="1" dirty="0" smtClean="0"/>
              <a:t> Considerations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The on-</a:t>
            </a:r>
            <a:r>
              <a:rPr lang="en-US" sz="1400" dirty="0" err="1" smtClean="0"/>
              <a:t>prem</a:t>
            </a:r>
            <a:r>
              <a:rPr lang="en-US" sz="1400" dirty="0" smtClean="0"/>
              <a:t> model will likely not scale to other clients. 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Application and Host Monitoring?</a:t>
            </a:r>
          </a:p>
          <a:p>
            <a:r>
              <a:rPr lang="en-US" sz="1400" dirty="0" smtClean="0"/>
              <a:t>System Administration?</a:t>
            </a:r>
          </a:p>
          <a:p>
            <a:r>
              <a:rPr lang="en-US" sz="1400" dirty="0" smtClean="0"/>
              <a:t>Upgrades?</a:t>
            </a:r>
          </a:p>
          <a:p>
            <a:r>
              <a:rPr lang="en-US" sz="1400" dirty="0" smtClean="0"/>
              <a:t>Hardware </a:t>
            </a:r>
            <a:r>
              <a:rPr lang="en-US" sz="1400" dirty="0"/>
              <a:t>failures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Client IT procurement / installation policies?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SaaS</a:t>
            </a:r>
            <a:r>
              <a:rPr lang="en-US" sz="1400" dirty="0" smtClean="0"/>
              <a:t> avoids these problems at the cost of managing HIPAA compliance and network latency.</a:t>
            </a:r>
          </a:p>
          <a:p>
            <a:endParaRPr lang="en-US" sz="1400" dirty="0"/>
          </a:p>
          <a:p>
            <a:r>
              <a:rPr lang="en-US" sz="1400" dirty="0"/>
              <a:t>  AWS has HIPAA-compliant hosting options and we may want to investigate these:</a:t>
            </a:r>
          </a:p>
          <a:p>
            <a:r>
              <a:rPr lang="en-US" sz="1400" dirty="0"/>
              <a:t>  https://</a:t>
            </a:r>
            <a:r>
              <a:rPr lang="en-US" sz="1400" dirty="0" err="1"/>
              <a:t>aws.amazon.com</a:t>
            </a:r>
            <a:r>
              <a:rPr lang="en-US" sz="1400" dirty="0"/>
              <a:t>/compliance/</a:t>
            </a:r>
            <a:r>
              <a:rPr lang="en-US" sz="1400" dirty="0" err="1"/>
              <a:t>hipaa</a:t>
            </a:r>
            <a:r>
              <a:rPr lang="en-US" sz="1400" dirty="0"/>
              <a:t>-compliance/</a:t>
            </a:r>
          </a:p>
          <a:p>
            <a:r>
              <a:rPr lang="en-US" sz="1400" dirty="0"/>
              <a:t>  https://d0.awsstatic.com/whitepapers/compliance/</a:t>
            </a:r>
            <a:r>
              <a:rPr lang="en-US" sz="1400" dirty="0" err="1"/>
              <a:t>AWS_HIPAA_Compliance_Whitepaper.pdf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Network latency can largely be managed on the EC2 side with appropriate choice of instance size.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If the client WAN is slow, however, the system’s overall latency will suffer.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4260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406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ndale Mono"/>
                <a:cs typeface="Andale Mono"/>
              </a:rPr>
              <a:t>edf2mef</a:t>
            </a:r>
            <a:r>
              <a:rPr lang="en-US" sz="1600" b="1" dirty="0"/>
              <a:t> </a:t>
            </a:r>
            <a:r>
              <a:rPr lang="en-US" sz="1600" b="1" dirty="0" smtClean="0"/>
              <a:t>experiment</a:t>
            </a:r>
          </a:p>
          <a:p>
            <a:endParaRPr lang="en-US" dirty="0"/>
          </a:p>
          <a:p>
            <a:r>
              <a:rPr lang="en-US" sz="1400" dirty="0"/>
              <a:t>• mef_lib_2_1 provides an edf2mef utility to follow up on the idea of using it to validate the mef2eeg </a:t>
            </a:r>
            <a:r>
              <a:rPr lang="en-US" sz="1400" dirty="0" err="1"/>
              <a:t>toolchain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• Tested that mef_lib_2_1 creates the same output as mef_2_0: Will upgrade </a:t>
            </a:r>
            <a:r>
              <a:rPr lang="en-US" sz="1400" dirty="0" err="1"/>
              <a:t>mef</a:t>
            </a:r>
            <a:r>
              <a:rPr lang="en-US" sz="1400" dirty="0"/>
              <a:t> tools to use this package.</a:t>
            </a:r>
          </a:p>
          <a:p>
            <a:endParaRPr lang="en-US" sz="1400" dirty="0"/>
          </a:p>
          <a:p>
            <a:r>
              <a:rPr lang="en-US" sz="1400" dirty="0"/>
              <a:t>• The edf2mef tool didn't look like it worked. It only output one two channels, and issued a warning that the "MEF voltage conversion factor will be incorrect".</a:t>
            </a:r>
          </a:p>
          <a:p>
            <a:r>
              <a:rPr lang="en-US" sz="1400" dirty="0" smtClean="0"/>
              <a:t>    • We have </a:t>
            </a:r>
            <a:r>
              <a:rPr lang="en-US" sz="1400" dirty="0"/>
              <a:t>EDF+ files, and this might only work with EDF.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• The </a:t>
            </a:r>
            <a:r>
              <a:rPr lang="en-US" sz="1400" dirty="0"/>
              <a:t>next option is to attempt to convert EDF+ to EDF.</a:t>
            </a:r>
          </a:p>
          <a:p>
            <a:endParaRPr lang="en-US" sz="1400" dirty="0"/>
          </a:p>
          <a:p>
            <a:r>
              <a:rPr lang="en-US" sz="1400" dirty="0"/>
              <a:t>Fallback if edf2mef isn't straightforward:</a:t>
            </a:r>
          </a:p>
          <a:p>
            <a:endParaRPr lang="en-US" sz="1400" dirty="0"/>
          </a:p>
          <a:p>
            <a:r>
              <a:rPr lang="en-US" sz="1400" dirty="0"/>
              <a:t>• Convert </a:t>
            </a:r>
            <a:r>
              <a:rPr lang="en-US" sz="1400" dirty="0" err="1"/>
              <a:t>mef</a:t>
            </a:r>
            <a:r>
              <a:rPr lang="en-US" sz="1400" dirty="0"/>
              <a:t> to </a:t>
            </a:r>
            <a:r>
              <a:rPr lang="en-US" sz="1400" dirty="0" err="1"/>
              <a:t>ascii</a:t>
            </a:r>
            <a:r>
              <a:rPr lang="en-US" sz="1400" dirty="0"/>
              <a:t> using </a:t>
            </a:r>
            <a:r>
              <a:rPr lang="en-US" sz="1400" dirty="0" err="1"/>
              <a:t>mef_lib</a:t>
            </a:r>
            <a:endParaRPr lang="en-US" sz="1400" dirty="0"/>
          </a:p>
          <a:p>
            <a:r>
              <a:rPr lang="en-US" sz="1400" dirty="0"/>
              <a:t>• Convert </a:t>
            </a:r>
            <a:r>
              <a:rPr lang="en-US" sz="1400" dirty="0" err="1"/>
              <a:t>ascii</a:t>
            </a:r>
            <a:r>
              <a:rPr lang="en-US" sz="1400" dirty="0"/>
              <a:t> to </a:t>
            </a:r>
            <a:r>
              <a:rPr lang="en-US" sz="1400" dirty="0" err="1"/>
              <a:t>edf</a:t>
            </a:r>
            <a:r>
              <a:rPr lang="en-US" sz="1400" dirty="0"/>
              <a:t> using </a:t>
            </a:r>
            <a:r>
              <a:rPr lang="en-US" sz="1400" dirty="0" err="1"/>
              <a:t>edfbrowser</a:t>
            </a:r>
            <a:r>
              <a:rPr lang="en-US" sz="1400" dirty="0"/>
              <a:t> (TODO: apply the multiplier from the </a:t>
            </a:r>
            <a:r>
              <a:rPr lang="en-US" sz="1400" dirty="0" err="1"/>
              <a:t>mef</a:t>
            </a:r>
            <a:r>
              <a:rPr lang="en-US" sz="1400" dirty="0"/>
              <a:t> header)</a:t>
            </a:r>
          </a:p>
          <a:p>
            <a:r>
              <a:rPr lang="en-US" sz="1400" dirty="0"/>
              <a:t>• Compare to the shape of the signal or montage in Christophe's original screens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1291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Verify </a:t>
            </a:r>
            <a:r>
              <a:rPr lang="en-US" sz="1600" b="1" dirty="0">
                <a:latin typeface="Andale Mono"/>
                <a:cs typeface="Andale Mono"/>
              </a:rPr>
              <a:t>edf2eeg</a:t>
            </a:r>
            <a:r>
              <a:rPr lang="en-US" sz="1600" b="1" dirty="0"/>
              <a:t> and </a:t>
            </a:r>
            <a:r>
              <a:rPr lang="en-US" sz="1600" b="1" dirty="0">
                <a:latin typeface="Andale Mono"/>
                <a:cs typeface="Andale Mono"/>
              </a:rPr>
              <a:t>eeg2fsv</a:t>
            </a:r>
            <a:r>
              <a:rPr lang="en-US" sz="1600" b="1" dirty="0"/>
              <a:t> output</a:t>
            </a:r>
            <a:endParaRPr lang="en-US" sz="1600" b="1" dirty="0" smtClean="0"/>
          </a:p>
          <a:p>
            <a:endParaRPr lang="en-US" dirty="0" smtClean="0"/>
          </a:p>
          <a:p>
            <a:r>
              <a:rPr lang="en-US" sz="1400" dirty="0"/>
              <a:t>• Confirm that the edf2eeg process gives me the same results that </a:t>
            </a:r>
            <a:r>
              <a:rPr lang="en-US" sz="1400" dirty="0" err="1"/>
              <a:t>Bhaskar</a:t>
            </a:r>
            <a:r>
              <a:rPr lang="en-US" sz="1400" dirty="0"/>
              <a:t> got for the EDF file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he </a:t>
            </a:r>
            <a:r>
              <a:rPr lang="en-US" sz="1400" dirty="0"/>
              <a:t>sent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• Confirm eeg2fsv gives me the same results as </a:t>
            </a:r>
            <a:r>
              <a:rPr lang="en-US" sz="1400" dirty="0" err="1"/>
              <a:t>Bhaskar</a:t>
            </a:r>
            <a:r>
              <a:rPr lang="en-US" sz="1400" dirty="0"/>
              <a:t> for the .mat files on the hard drives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that </a:t>
            </a:r>
            <a:r>
              <a:rPr lang="en-US" sz="1400" dirty="0"/>
              <a:t>correspond to the above EDF file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• Compare the distribution of MEF </a:t>
            </a:r>
            <a:r>
              <a:rPr lang="en-US" sz="1400" dirty="0" err="1"/>
              <a:t>ascii</a:t>
            </a:r>
            <a:r>
              <a:rPr lang="en-US" sz="1400" dirty="0"/>
              <a:t> to the shape of the data in the edf2eeg .mat </a:t>
            </a:r>
            <a:r>
              <a:rPr lang="en-US" sz="1400" dirty="0" smtClean="0"/>
              <a:t>files.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edf</a:t>
            </a:r>
            <a:r>
              <a:rPr lang="en-US" sz="1400" dirty="0"/>
              <a:t> apparently stores data in a contiguous stream for all </a:t>
            </a:r>
            <a:r>
              <a:rPr lang="en-US" sz="1400" dirty="0" smtClean="0"/>
              <a:t>channels, which may be reflected in</a:t>
            </a:r>
          </a:p>
          <a:p>
            <a:r>
              <a:rPr lang="en-US" sz="1400" dirty="0" smtClean="0"/>
              <a:t>  the .mat files.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9896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Regional </a:t>
            </a:r>
            <a:r>
              <a:rPr lang="en-US" b="1" dirty="0" err="1">
                <a:latin typeface="Andale Mono"/>
                <a:cs typeface="Andale Mono"/>
              </a:rPr>
              <a:t>pcspace</a:t>
            </a:r>
            <a:r>
              <a:rPr lang="en-US" b="1" dirty="0"/>
              <a:t> Model Calibration Workflow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410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535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Regional </a:t>
            </a:r>
            <a:r>
              <a:rPr lang="en-US" sz="1600" b="1" dirty="0" err="1" smtClean="0">
                <a:latin typeface="Andale Mono"/>
                <a:cs typeface="Andale Mono"/>
              </a:rPr>
              <a:t>pcspace</a:t>
            </a:r>
            <a:r>
              <a:rPr lang="en-US" sz="1600" b="1" dirty="0" smtClean="0"/>
              <a:t> </a:t>
            </a:r>
            <a:r>
              <a:rPr lang="en-US" sz="1600" b="1" dirty="0"/>
              <a:t>Model Calibration Workflow</a:t>
            </a:r>
          </a:p>
          <a:p>
            <a:endParaRPr lang="en-US" dirty="0"/>
          </a:p>
          <a:p>
            <a:r>
              <a:rPr lang="en-US" sz="1400" dirty="0" smtClean="0"/>
              <a:t>Given </a:t>
            </a:r>
            <a:r>
              <a:rPr lang="en-US" sz="1400" dirty="0"/>
              <a:t>reference patient data with known outcomes for a given region (temporal, parietal, etc.), create the </a:t>
            </a:r>
            <a:r>
              <a:rPr lang="en-US" sz="1400" dirty="0" err="1" smtClean="0">
                <a:latin typeface="Andale Mono"/>
                <a:cs typeface="Andale Mono"/>
              </a:rPr>
              <a:t>pcspace</a:t>
            </a:r>
            <a:r>
              <a:rPr lang="en-US" sz="1400" dirty="0" smtClean="0"/>
              <a:t> model for </a:t>
            </a:r>
            <a:r>
              <a:rPr lang="en-US" sz="1400" dirty="0"/>
              <a:t>that region:</a:t>
            </a:r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edf2eeg</a:t>
            </a:r>
            <a:r>
              <a:rPr lang="en-US" sz="1400" dirty="0" smtClean="0"/>
              <a:t> </a:t>
            </a:r>
            <a:r>
              <a:rPr lang="en-US" sz="1400" dirty="0"/>
              <a:t>or </a:t>
            </a:r>
            <a:r>
              <a:rPr lang="en-US" sz="1400" dirty="0" smtClean="0">
                <a:latin typeface="Andale Mono"/>
                <a:cs typeface="Andale Mono"/>
              </a:rPr>
              <a:t>mef2eeg -&gt;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eg2fsv -&gt;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f</a:t>
            </a:r>
            <a:r>
              <a:rPr lang="en-US" sz="1400" dirty="0" smtClean="0">
                <a:latin typeface="Andale Mono"/>
                <a:cs typeface="Andale Mono"/>
              </a:rPr>
              <a:t>sv2pcspace -&gt;</a:t>
            </a:r>
          </a:p>
          <a:p>
            <a:r>
              <a:rPr lang="en-US" sz="1400" dirty="0">
                <a:latin typeface="Andale Mono"/>
                <a:cs typeface="Andale Mono"/>
              </a:rPr>
              <a:t>f</a:t>
            </a:r>
            <a:r>
              <a:rPr lang="en-US" sz="1400" dirty="0" smtClean="0">
                <a:latin typeface="Andale Mono"/>
                <a:cs typeface="Andale Mono"/>
              </a:rPr>
              <a:t>sv2heatmap</a:t>
            </a:r>
          </a:p>
          <a:p>
            <a:endParaRPr lang="en-US" sz="1400" dirty="0"/>
          </a:p>
          <a:p>
            <a:r>
              <a:rPr lang="en-US" sz="1400" dirty="0"/>
              <a:t>• Classify a known patient with this model using </a:t>
            </a:r>
            <a:r>
              <a:rPr lang="en-US" sz="1400" dirty="0" smtClean="0">
                <a:latin typeface="Andale Mono"/>
                <a:cs typeface="Andale Mono"/>
              </a:rPr>
              <a:t>fsv2heatmap</a:t>
            </a:r>
            <a:r>
              <a:rPr lang="en-US" sz="1400" dirty="0" smtClean="0"/>
              <a:t> </a:t>
            </a:r>
            <a:r>
              <a:rPr lang="en-US" sz="1400" dirty="0"/>
              <a:t>and compare to reference results as a validation step.</a:t>
            </a:r>
          </a:p>
          <a:p>
            <a:endParaRPr lang="en-US" sz="1400" dirty="0"/>
          </a:p>
          <a:p>
            <a:r>
              <a:rPr lang="en-US" sz="1400" dirty="0"/>
              <a:t>The output of this process are the values of the </a:t>
            </a:r>
            <a:r>
              <a:rPr lang="en-US" sz="1400" dirty="0" err="1" smtClean="0">
                <a:latin typeface="Andale Mono"/>
                <a:cs typeface="Andale Mono"/>
              </a:rPr>
              <a:t>pcspace</a:t>
            </a:r>
            <a:r>
              <a:rPr lang="en-US" sz="1400" dirty="0" smtClean="0"/>
              <a:t> </a:t>
            </a:r>
            <a:r>
              <a:rPr lang="en-US" sz="1400" dirty="0"/>
              <a:t>model stored in CSV format for each brain region of interest</a:t>
            </a:r>
            <a:r>
              <a:rPr lang="en-US" sz="1400" dirty="0" smtClean="0"/>
              <a:t>. This model will be used to classify the electrodes of future patients and is the key input to </a:t>
            </a:r>
            <a:r>
              <a:rPr lang="en-US" sz="1400" dirty="0" smtClean="0">
                <a:latin typeface="Andale Mono"/>
                <a:cs typeface="Andale Mono"/>
              </a:rPr>
              <a:t>fsv2heatmap.</a:t>
            </a:r>
          </a:p>
          <a:p>
            <a:endParaRPr lang="en-US" sz="1400" dirty="0"/>
          </a:p>
          <a:p>
            <a:r>
              <a:rPr lang="en-US" sz="1400" i="1" dirty="0"/>
              <a:t>NB: Data for the initial edf2eeg / mef2eeg phase </a:t>
            </a:r>
            <a:r>
              <a:rPr lang="en-US" sz="1400" i="1" dirty="0" smtClean="0"/>
              <a:t>is of TB size. </a:t>
            </a:r>
            <a:r>
              <a:rPr lang="en-US" sz="1400" i="1" dirty="0"/>
              <a:t>Model development will </a:t>
            </a:r>
            <a:r>
              <a:rPr lang="en-US" sz="1400" i="1" dirty="0" smtClean="0"/>
              <a:t>most likely need </a:t>
            </a:r>
            <a:r>
              <a:rPr lang="en-US" sz="1400" i="1" dirty="0"/>
              <a:t>to be done </a:t>
            </a:r>
            <a:r>
              <a:rPr lang="en-US" sz="1400" i="1" dirty="0" smtClean="0"/>
              <a:t>offline through </a:t>
            </a:r>
            <a:r>
              <a:rPr lang="en-US" sz="1400" i="1" dirty="0"/>
              <a:t>physical transfer of hard drives (encrypted if necessary) </a:t>
            </a:r>
            <a:r>
              <a:rPr lang="en-US" sz="1400" i="1" dirty="0" smtClean="0"/>
              <a:t>to </a:t>
            </a:r>
            <a:r>
              <a:rPr lang="en-US" sz="1400" i="1" dirty="0" err="1" smtClean="0"/>
              <a:t>EZTrack</a:t>
            </a:r>
            <a:r>
              <a:rPr lang="en-US" sz="1400" i="1" dirty="0"/>
              <a:t> </a:t>
            </a:r>
            <a:r>
              <a:rPr lang="en-US" sz="1400" i="1" dirty="0" smtClean="0"/>
              <a:t>developers.</a:t>
            </a:r>
          </a:p>
          <a:p>
            <a:endParaRPr lang="en-US" sz="1400" i="1" dirty="0"/>
          </a:p>
          <a:p>
            <a:r>
              <a:rPr lang="en-US" sz="1400" i="1" dirty="0"/>
              <a:t>This is the work we are doing now with </a:t>
            </a:r>
            <a:r>
              <a:rPr lang="en-US" sz="1400" i="1" dirty="0" err="1"/>
              <a:t>Bhaskar's</a:t>
            </a:r>
            <a:r>
              <a:rPr lang="en-US" sz="1400" i="1" dirty="0"/>
              <a:t> data to provide the baseline for subsequent Hopkins classification.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5427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Neurology </a:t>
            </a:r>
            <a:r>
              <a:rPr lang="en-US" b="1" dirty="0"/>
              <a:t>Workflow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852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"/>
            <a:ext cx="8659744" cy="683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Neurology Workflow</a:t>
            </a:r>
            <a:endParaRPr lang="en-US" sz="1600" dirty="0"/>
          </a:p>
          <a:p>
            <a:endParaRPr lang="en-US" sz="1400" dirty="0"/>
          </a:p>
          <a:p>
            <a:r>
              <a:rPr lang="en-US" sz="1400" i="1" dirty="0"/>
              <a:t>• </a:t>
            </a:r>
            <a:r>
              <a:rPr lang="en-US" sz="1400" i="1" dirty="0" smtClean="0"/>
              <a:t>Context: Patient </a:t>
            </a:r>
            <a:r>
              <a:rPr lang="en-US" sz="1400" i="1" dirty="0"/>
              <a:t>has undergone previous treatment attempts that have been unsuccessful. Surgical resection is now the </a:t>
            </a:r>
            <a:r>
              <a:rPr lang="en-US" sz="1400" i="1" dirty="0" smtClean="0"/>
              <a:t>most promising </a:t>
            </a:r>
            <a:r>
              <a:rPr lang="en-US" sz="1400" i="1" dirty="0"/>
              <a:t>outcome. Previous scalp EEG treatment has been performed to narrow down the potential location of the </a:t>
            </a:r>
            <a:r>
              <a:rPr lang="en-US" sz="1400" i="1" dirty="0" smtClean="0"/>
              <a:t>EZ in </a:t>
            </a:r>
            <a:r>
              <a:rPr lang="en-US" sz="1400" i="1" dirty="0"/>
              <a:t>preparation for a craniotomy and implantation.</a:t>
            </a:r>
          </a:p>
          <a:p>
            <a:endParaRPr lang="en-US" sz="1400" i="1" dirty="0"/>
          </a:p>
          <a:p>
            <a:r>
              <a:rPr lang="en-US" sz="1400" dirty="0"/>
              <a:t>• Patient is implanted on </a:t>
            </a:r>
            <a:r>
              <a:rPr lang="en-US" sz="1400" dirty="0" smtClean="0"/>
              <a:t>Thursday by Neurosurgery.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Patient is connected to </a:t>
            </a:r>
            <a:r>
              <a:rPr lang="en-US" sz="1400" dirty="0" smtClean="0"/>
              <a:t>EEG on Friday by Neurology.</a:t>
            </a:r>
          </a:p>
          <a:p>
            <a:endParaRPr lang="en-US" sz="1400" dirty="0"/>
          </a:p>
          <a:p>
            <a:r>
              <a:rPr lang="en-US" sz="1400" dirty="0"/>
              <a:t>• Fellow exports Patient Event Report from NK </a:t>
            </a:r>
            <a:r>
              <a:rPr lang="en-US" sz="1400" dirty="0" smtClean="0"/>
              <a:t>on Monday.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• Fellow transfers report to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Fellow runs </a:t>
            </a:r>
            <a:r>
              <a:rPr lang="en-US" sz="1400" dirty="0" err="1"/>
              <a:t>eztrack</a:t>
            </a:r>
            <a:r>
              <a:rPr lang="en-US" sz="1400" dirty="0"/>
              <a:t> command </a:t>
            </a:r>
            <a:r>
              <a:rPr lang="en-US" sz="1400" dirty="0" smtClean="0"/>
              <a:t>to produce </a:t>
            </a:r>
            <a:r>
              <a:rPr lang="en-US" sz="1400" dirty="0"/>
              <a:t>a </a:t>
            </a:r>
            <a:r>
              <a:rPr lang="en-US" sz="1400" dirty="0" err="1"/>
              <a:t>heatmap</a:t>
            </a:r>
            <a:r>
              <a:rPr lang="en-US" sz="1400" dirty="0"/>
              <a:t> and </a:t>
            </a:r>
            <a:r>
              <a:rPr lang="en-US" sz="1400" dirty="0" err="1" smtClean="0"/>
              <a:t>csv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eztrack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temporal </a:t>
            </a:r>
            <a:r>
              <a:rPr lang="en-US" sz="1400" dirty="0" smtClean="0">
                <a:latin typeface="Andale Mono"/>
                <a:cs typeface="Andale Mono"/>
              </a:rPr>
              <a:t>~/reports/</a:t>
            </a:r>
            <a:r>
              <a:rPr lang="en-US" sz="1400" dirty="0" err="1" smtClean="0">
                <a:latin typeface="Andale Mono"/>
                <a:cs typeface="Andale Mono"/>
              </a:rPr>
              <a:t>event_report.txt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b="1" dirty="0" smtClean="0"/>
              <a:t> 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NB: Assume id can be inferred from the MEF files on Christophe’s server,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since there’s only one grid being monitored at a time.</a:t>
            </a:r>
            <a:endParaRPr lang="en-US" sz="1400" i="1" dirty="0"/>
          </a:p>
          <a:p>
            <a:endParaRPr lang="en-US" sz="1400" dirty="0" smtClean="0"/>
          </a:p>
          <a:p>
            <a:r>
              <a:rPr lang="en-US" sz="1400" dirty="0" smtClean="0"/>
              <a:t>• Transfer </a:t>
            </a:r>
            <a:r>
              <a:rPr lang="en-US" sz="1400" dirty="0" err="1" smtClean="0"/>
              <a:t>csv</a:t>
            </a:r>
            <a:r>
              <a:rPr lang="en-US" sz="1400" dirty="0" smtClean="0"/>
              <a:t> and / or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jpeg to fellow’s workstation</a:t>
            </a:r>
          </a:p>
          <a:p>
            <a:endParaRPr lang="en-US" sz="1400" dirty="0"/>
          </a:p>
          <a:p>
            <a:r>
              <a:rPr lang="en-US" sz="1400" dirty="0"/>
              <a:t>• Fellow prepares slides </a:t>
            </a:r>
            <a:r>
              <a:rPr lang="en-US" sz="1400" dirty="0" smtClean="0"/>
              <a:t>with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output with </a:t>
            </a:r>
            <a:r>
              <a:rPr lang="en-US" sz="1400" dirty="0"/>
              <a:t>preliminary diagnosis between fellow and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attending physician </a:t>
            </a:r>
            <a:r>
              <a:rPr lang="en-US" sz="1400" dirty="0"/>
              <a:t>on Monday.</a:t>
            </a:r>
          </a:p>
          <a:p>
            <a:endParaRPr lang="en-US" sz="1400" dirty="0"/>
          </a:p>
          <a:p>
            <a:r>
              <a:rPr lang="en-US" sz="1400" dirty="0"/>
              <a:t>• Information presented at Tuesday conference (Grand Rounds) within a 5 to 10 minute interval.</a:t>
            </a:r>
          </a:p>
          <a:p>
            <a:endParaRPr lang="en-US" sz="1400" dirty="0"/>
          </a:p>
          <a:p>
            <a:r>
              <a:rPr lang="en-US" sz="1400" dirty="0"/>
              <a:t>• Resection </a:t>
            </a:r>
            <a:r>
              <a:rPr lang="en-US" sz="1400" dirty="0" smtClean="0"/>
              <a:t>or patient release by </a:t>
            </a:r>
            <a:r>
              <a:rPr lang="en-US" sz="1400" dirty="0"/>
              <a:t>Thursday.</a:t>
            </a:r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3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Rajan Naik\Desktop\ez\150819 EZTrack v1200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6">
      <a:dk1>
        <a:srgbClr val="304D5B"/>
      </a:dk1>
      <a:lt1>
        <a:sysClr val="window" lastClr="FFFFFF"/>
      </a:lt1>
      <a:dk2>
        <a:srgbClr val="78AAB4"/>
      </a:dk2>
      <a:lt2>
        <a:srgbClr val="96BEC3"/>
      </a:lt2>
      <a:accent1>
        <a:srgbClr val="C87DB5"/>
      </a:accent1>
      <a:accent2>
        <a:srgbClr val="E6C8E6"/>
      </a:accent2>
      <a:accent3>
        <a:srgbClr val="304D5B"/>
      </a:accent3>
      <a:accent4>
        <a:srgbClr val="78AAB4"/>
      </a:accent4>
      <a:accent5>
        <a:srgbClr val="96BEC3"/>
      </a:accent5>
      <a:accent6>
        <a:srgbClr val="C87DB5"/>
      </a:accent6>
      <a:hlink>
        <a:srgbClr val="E6C8E6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29404</TotalTime>
  <Words>2125</Words>
  <Application>Microsoft Macintosh PowerPoint</Application>
  <PresentationFormat>On-screen Show (4:3)</PresentationFormat>
  <Paragraphs>298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Origin</vt:lpstr>
      <vt:lpstr>EZTrack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Robert Norton</cp:lastModifiedBy>
  <cp:revision>2127</cp:revision>
  <dcterms:created xsi:type="dcterms:W3CDTF">2011-03-06T17:56:55Z</dcterms:created>
  <dcterms:modified xsi:type="dcterms:W3CDTF">2015-10-11T19:57:58Z</dcterms:modified>
</cp:coreProperties>
</file>