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8" r:id="rId4"/>
    <p:sldId id="277" r:id="rId5"/>
    <p:sldId id="276" r:id="rId6"/>
    <p:sldId id="281" r:id="rId7"/>
    <p:sldId id="279" r:id="rId8"/>
    <p:sldId id="274" r:id="rId9"/>
    <p:sldId id="275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74" autoAdjust="0"/>
    <p:restoredTop sz="94660"/>
  </p:normalViewPr>
  <p:slideViewPr>
    <p:cSldViewPr snapToGrid="0">
      <p:cViewPr>
        <p:scale>
          <a:sx n="125" d="100"/>
          <a:sy n="125" d="100"/>
        </p:scale>
        <p:origin x="77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F72B-1772-4FE8-8402-114687E04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BB34-2A7A-47F1-AA4D-0B9AE031C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428B-D50D-41CD-97B7-2E1766F4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DE3E-5622-42C8-9923-AF805AE3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69DE-2D79-4476-A4EF-B3A8D09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2C4-C407-4D7B-BEAB-2AA4510F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99AAD-1DEF-4214-8C85-400DCAA0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EFA6F-61C8-4AB8-BC14-580D58B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EA27-1199-4B9B-9D64-5A3FD15C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CEAD-4C44-4A95-8033-9BA702B8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550EF-6FCA-434D-8966-1D89EC347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F7B43-A321-4A17-9021-461D71C5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B561-9BBF-490F-9927-DB4D8BBF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A8ED-2D28-44AC-BB23-382BD468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7442-8CFC-4947-AED8-6A17D6D7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2BA-EE76-4634-AAE9-6AD011FC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793A-FBB6-4D7B-B781-92985399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8AF0-B3E1-4FE7-880C-711C23BD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D9B0-A735-4557-88AF-177366B8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B89F-7A02-41A4-B28D-B7FF14AD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64F4-A51A-4409-8AE5-CEC0845D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476B7-8E1B-4707-BD61-5F7D7918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566-0096-4A08-93DE-D8B230BE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CB7E-C9EE-462B-9780-522A525B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D683-5A7D-4877-B953-B1B5E643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9A92-E70E-4575-BD93-69E9BCF6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4EC7-3CDE-4A25-9E14-1A49AD98F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445E2-4737-4987-871A-A2BF0E29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C1A90-761E-4A29-AAF5-6EED4C0A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56CFC-DAD5-4CCB-8ED5-E99BB08E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1E83-2A8B-4A19-A0F4-4B92C5ED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B148-CF99-4288-8034-697B76D8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0BB6-D06F-437C-B557-BA5AAE1A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77876-8652-4BF6-8519-2B21CD88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E1FE-549C-4A70-9790-BE10C9F1F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6FD8E-F9F8-4B94-8E8F-1E25F584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E8109-F699-4B67-9F5B-C16F3E61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983FE-28B6-4679-8AA8-29AB687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C685D-BDF5-4EF1-A811-AA9EE52F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0DD6-7B73-419C-95D5-9B8653FF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2AA0C-1C32-4D19-AF46-6E7F065C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DAD0-D30E-433C-9739-E7303F10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E5C2F-D74E-4DA2-A014-B5146D12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B51-3361-494B-B897-6FB55C07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E2207-A179-4D31-87B5-21F116C9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59A90-F884-4FA3-9264-B02C1F59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7EB8-44F2-4B46-8BD3-730709DB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B91-E98E-4FB7-8E3D-69603980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3781A-4979-4589-A9D2-F7886FEB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90324-D716-4F34-A839-48E12881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9F95E-DBAB-4104-BD10-33B25B22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DB25-0D6B-4BC3-A492-1F0191B6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92C3-08B0-4268-A533-949CCDEF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07FB9-BDCA-4DFC-A276-D31FCC30F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6E9B3-D466-489E-8F7A-93F70058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2762A-73A2-44F7-9835-C3500063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A4AB-1B6F-4882-87E2-EB8FB949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AA74A-7B14-44C2-A528-06D1C5B2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612CB-CFE0-4606-BDF2-A5D62CEF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6800-634B-4B54-8AAE-40A1E2BF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3D182-930A-4733-8433-44AC3FD46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A91B-E26E-4EA0-811C-4E5F7381AB2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D9D7-0E45-42A1-82BF-5631BB329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A6E7-B9AE-47A6-98C4-208D1E7FF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B850-EC46-4422-8A59-F01D340B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7" y="1290214"/>
            <a:ext cx="1065791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1" dirty="0"/>
              <a:t>Surficial Geology</a:t>
            </a:r>
            <a:br>
              <a:rPr lang="en-US" sz="6200" b="1" i="1" dirty="0"/>
            </a:br>
            <a:r>
              <a:rPr lang="en-US" sz="6200" b="1" i="1" dirty="0"/>
              <a:t>(parent material normalization)</a:t>
            </a:r>
            <a:br>
              <a:rPr lang="en-US" sz="6200" b="1" i="1" dirty="0"/>
            </a:br>
            <a:r>
              <a:rPr lang="en-US" sz="6200" b="1" i="1" dirty="0"/>
              <a:t>Project Ideas</a:t>
            </a:r>
          </a:p>
        </p:txBody>
      </p:sp>
    </p:spTree>
    <p:extLst>
      <p:ext uri="{BB962C8B-B14F-4D97-AF65-F5344CB8AC3E}">
        <p14:creationId xmlns:p14="http://schemas.microsoft.com/office/powerpoint/2010/main" val="145659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744FD6-64C8-483A-919F-4B51078E2B9F}"/>
              </a:ext>
            </a:extLst>
          </p:cNvPr>
          <p:cNvSpPr/>
          <p:nvPr/>
        </p:nvSpPr>
        <p:spPr>
          <a:xfrm>
            <a:off x="476888" y="115960"/>
            <a:ext cx="10848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Details to figure out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How many acres can we claim per change?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Work by MLRA or major `</a:t>
            </a:r>
            <a:r>
              <a:rPr lang="en-US" dirty="0" err="1">
                <a:latin typeface="Consolas" panose="020B0609020204030204" pitchFamily="49" charset="0"/>
              </a:rPr>
              <a:t>pmkind</a:t>
            </a:r>
            <a:r>
              <a:rPr lang="en-US" dirty="0">
                <a:latin typeface="Consolas" panose="020B0609020204030204" pitchFamily="49" charset="0"/>
              </a:rPr>
              <a:t>` groups (ALL, COL/RES, glacial, volcanic,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Should the review include </a:t>
            </a:r>
            <a:r>
              <a:rPr lang="en-US" dirty="0" err="1">
                <a:latin typeface="Consolas" panose="020B0609020204030204" pitchFamily="49" charset="0"/>
              </a:rPr>
              <a:t>geomorph</a:t>
            </a:r>
            <a:r>
              <a:rPr lang="en-US" dirty="0">
                <a:latin typeface="Consolas" panose="020B0609020204030204" pitchFamily="49" charset="0"/>
              </a:rPr>
              <a:t> table clean-up too?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Strategies for grouping required (e.g. </a:t>
            </a:r>
            <a:r>
              <a:rPr lang="en-US" dirty="0" err="1">
                <a:latin typeface="Consolas" panose="020B0609020204030204" pitchFamily="49" charset="0"/>
              </a:rPr>
              <a:t>eolian</a:t>
            </a:r>
            <a:r>
              <a:rPr lang="en-US" dirty="0">
                <a:latin typeface="Consolas" panose="020B0609020204030204" pitchFamily="49" charset="0"/>
              </a:rPr>
              <a:t> deposits, </a:t>
            </a:r>
            <a:r>
              <a:rPr lang="en-US" dirty="0" err="1">
                <a:latin typeface="Consolas" panose="020B0609020204030204" pitchFamily="49" charset="0"/>
              </a:rPr>
              <a:t>eolian</a:t>
            </a:r>
            <a:r>
              <a:rPr lang="en-US" dirty="0">
                <a:latin typeface="Consolas" panose="020B0609020204030204" pitchFamily="49" charset="0"/>
              </a:rPr>
              <a:t> sands)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Strategies for un-mixing required (e.g. “sandstone and shale”)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Strategy for selecting a single “RV” </a:t>
            </a:r>
            <a:r>
              <a:rPr lang="en-US" dirty="0" err="1">
                <a:latin typeface="Consolas" panose="020B0609020204030204" pitchFamily="49" charset="0"/>
              </a:rPr>
              <a:t>pmkind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pmorigin</a:t>
            </a:r>
            <a:r>
              <a:rPr lang="en-US" dirty="0">
                <a:latin typeface="Consolas" panose="020B0609020204030204" pitchFamily="49" charset="0"/>
              </a:rPr>
              <a:t> (post-processing step)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549D9-92A6-4967-B537-9A64EF475AC4}"/>
              </a:ext>
            </a:extLst>
          </p:cNvPr>
          <p:cNvSpPr/>
          <p:nvPr/>
        </p:nvSpPr>
        <p:spPr>
          <a:xfrm>
            <a:off x="476888" y="2857323"/>
            <a:ext cx="108484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Misc. Notes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Tehama Fm. and related MU good case-study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Andrew Conlin an ideal technical lead: valley, foothills, mountains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Historic descriptions of </a:t>
            </a:r>
            <a:r>
              <a:rPr lang="en-US" dirty="0" err="1">
                <a:latin typeface="Consolas" panose="020B0609020204030204" pitchFamily="49" charset="0"/>
              </a:rPr>
              <a:t>pmkind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pmorigin</a:t>
            </a:r>
            <a:r>
              <a:rPr lang="en-US" dirty="0">
                <a:latin typeface="Consolas" panose="020B0609020204030204" pitchFamily="49" charset="0"/>
              </a:rPr>
              <a:t> likely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2D “correlation” table / rules used for cartographic simplification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D7C7C5-00FD-4FE4-B161-8C8BED6D9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98286"/>
              </p:ext>
            </p:extLst>
          </p:nvPr>
        </p:nvGraphicFramePr>
        <p:xfrm>
          <a:off x="572877" y="4770304"/>
          <a:ext cx="10987028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5246">
                  <a:extLst>
                    <a:ext uri="{9D8B030D-6E8A-4147-A177-3AD203B41FA5}">
                      <a16:colId xmlns:a16="http://schemas.microsoft.com/office/drawing/2014/main" val="2654587735"/>
                    </a:ext>
                  </a:extLst>
                </a:gridCol>
                <a:gridCol w="1075246">
                  <a:extLst>
                    <a:ext uri="{9D8B030D-6E8A-4147-A177-3AD203B41FA5}">
                      <a16:colId xmlns:a16="http://schemas.microsoft.com/office/drawing/2014/main" val="1043351197"/>
                    </a:ext>
                  </a:extLst>
                </a:gridCol>
                <a:gridCol w="1075246">
                  <a:extLst>
                    <a:ext uri="{9D8B030D-6E8A-4147-A177-3AD203B41FA5}">
                      <a16:colId xmlns:a16="http://schemas.microsoft.com/office/drawing/2014/main" val="2204789463"/>
                    </a:ext>
                  </a:extLst>
                </a:gridCol>
                <a:gridCol w="1075246">
                  <a:extLst>
                    <a:ext uri="{9D8B030D-6E8A-4147-A177-3AD203B41FA5}">
                      <a16:colId xmlns:a16="http://schemas.microsoft.com/office/drawing/2014/main" val="1842189948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390988449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3846957651"/>
                    </a:ext>
                  </a:extLst>
                </a:gridCol>
                <a:gridCol w="1075246">
                  <a:extLst>
                    <a:ext uri="{9D8B030D-6E8A-4147-A177-3AD203B41FA5}">
                      <a16:colId xmlns:a16="http://schemas.microsoft.com/office/drawing/2014/main" val="3178579004"/>
                    </a:ext>
                  </a:extLst>
                </a:gridCol>
                <a:gridCol w="1075246">
                  <a:extLst>
                    <a:ext uri="{9D8B030D-6E8A-4147-A177-3AD203B41FA5}">
                      <a16:colId xmlns:a16="http://schemas.microsoft.com/office/drawing/2014/main" val="4257015061"/>
                    </a:ext>
                  </a:extLst>
                </a:gridCol>
                <a:gridCol w="1075246">
                  <a:extLst>
                    <a:ext uri="{9D8B030D-6E8A-4147-A177-3AD203B41FA5}">
                      <a16:colId xmlns:a16="http://schemas.microsoft.com/office/drawing/2014/main" val="998278813"/>
                    </a:ext>
                  </a:extLst>
                </a:gridCol>
                <a:gridCol w="1075246">
                  <a:extLst>
                    <a:ext uri="{9D8B030D-6E8A-4147-A177-3AD203B41FA5}">
                      <a16:colId xmlns:a16="http://schemas.microsoft.com/office/drawing/2014/main" val="311707870"/>
                    </a:ext>
                  </a:extLst>
                </a:gridCol>
              </a:tblGrid>
              <a:tr h="33270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pmorigin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454944"/>
                  </a:ext>
                </a:extLst>
              </a:tr>
              <a:tr h="332710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pmkind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02631"/>
                  </a:ext>
                </a:extLst>
              </a:tr>
              <a:tr h="332709">
                <a:tc vMerge="1"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766588"/>
                  </a:ext>
                </a:extLst>
              </a:tr>
              <a:tr h="332710">
                <a:tc vMerge="1">
                  <a:txBody>
                    <a:bodyPr/>
                    <a:lstStyle/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28479"/>
                  </a:ext>
                </a:extLst>
              </a:tr>
              <a:tr h="332709">
                <a:tc v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9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744FD6-64C8-483A-919F-4B51078E2B9F}"/>
              </a:ext>
            </a:extLst>
          </p:cNvPr>
          <p:cNvSpPr/>
          <p:nvPr/>
        </p:nvSpPr>
        <p:spPr>
          <a:xfrm>
            <a:off x="476889" y="115960"/>
            <a:ext cx="10506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Problem</a:t>
            </a:r>
            <a:br>
              <a:rPr lang="en-US" b="1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We need* a simplified, internally-consistent, and </a:t>
            </a:r>
            <a:r>
              <a:rPr lang="en-US" dirty="0" err="1">
                <a:latin typeface="Consolas" panose="020B0609020204030204" pitchFamily="49" charset="0"/>
              </a:rPr>
              <a:t>pedogenically</a:t>
            </a:r>
            <a:r>
              <a:rPr lang="en-US" dirty="0">
                <a:latin typeface="Consolas" panose="020B0609020204030204" pitchFamily="49" charset="0"/>
              </a:rPr>
              <a:t>-relevant surficial geology map. Component records are a fine candidate for this task, however, `</a:t>
            </a:r>
            <a:r>
              <a:rPr lang="en-US" dirty="0" err="1">
                <a:latin typeface="Consolas" panose="020B0609020204030204" pitchFamily="49" charset="0"/>
              </a:rPr>
              <a:t>pmgroupname</a:t>
            </a:r>
            <a:r>
              <a:rPr lang="en-US" dirty="0">
                <a:latin typeface="Consolas" panose="020B0609020204030204" pitchFamily="49" charset="0"/>
              </a:rPr>
              <a:t>` is far too variable and `</a:t>
            </a:r>
            <a:r>
              <a:rPr lang="en-US" dirty="0" err="1">
                <a:latin typeface="Consolas" panose="020B0609020204030204" pitchFamily="49" charset="0"/>
              </a:rPr>
              <a:t>pmkind</a:t>
            </a:r>
            <a:r>
              <a:rPr lang="en-US" dirty="0">
                <a:latin typeface="Consolas" panose="020B0609020204030204" pitchFamily="49" charset="0"/>
              </a:rPr>
              <a:t>` / `</a:t>
            </a:r>
            <a:r>
              <a:rPr lang="en-US" dirty="0" err="1">
                <a:latin typeface="Consolas" panose="020B0609020204030204" pitchFamily="49" charset="0"/>
              </a:rPr>
              <a:t>pmorigin</a:t>
            </a:r>
            <a:r>
              <a:rPr lang="en-US" dirty="0">
                <a:latin typeface="Consolas" panose="020B0609020204030204" pitchFamily="49" charset="0"/>
              </a:rPr>
              <a:t>` records are nearly as variable. There is (reasonable) consistency within SSA but not between.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*need: as a PR device (NRCS uniquely qualified and capable), as a input to DSM (currently missing), and as a unified base layer for MLRA update projects.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9836E-62EA-47B5-B527-E35EE1457C69}"/>
              </a:ext>
            </a:extLst>
          </p:cNvPr>
          <p:cNvSpPr/>
          <p:nvPr/>
        </p:nvSpPr>
        <p:spPr>
          <a:xfrm>
            <a:off x="476889" y="2999340"/>
            <a:ext cx="10506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Solution</a:t>
            </a:r>
            <a:br>
              <a:rPr lang="en-US" b="1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Changes* to the `</a:t>
            </a:r>
            <a:r>
              <a:rPr lang="en-US" dirty="0" err="1">
                <a:latin typeface="Consolas" panose="020B0609020204030204" pitchFamily="49" charset="0"/>
              </a:rPr>
              <a:t>pmkind</a:t>
            </a:r>
            <a:r>
              <a:rPr lang="en-US" dirty="0">
                <a:latin typeface="Consolas" panose="020B0609020204030204" pitchFamily="49" charset="0"/>
              </a:rPr>
              <a:t>` and `</a:t>
            </a:r>
            <a:r>
              <a:rPr lang="en-US" dirty="0" err="1">
                <a:latin typeface="Consolas" panose="020B0609020204030204" pitchFamily="49" charset="0"/>
              </a:rPr>
              <a:t>pmorigin</a:t>
            </a:r>
            <a:r>
              <a:rPr lang="en-US" dirty="0">
                <a:latin typeface="Consolas" panose="020B0609020204030204" pitchFamily="49" charset="0"/>
              </a:rPr>
              <a:t>` records, by MLRA, with the paired (opposing) goals of: retaining as much detail as necessary and reducing as much noise as possible. Changes would follow guidance developed by RO/MLRA staff based on a series of progressive rank-based priorities.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Merging of “like” `</a:t>
            </a:r>
            <a:r>
              <a:rPr lang="en-US" dirty="0" err="1">
                <a:latin typeface="Consolas" panose="020B0609020204030204" pitchFamily="49" charset="0"/>
              </a:rPr>
              <a:t>pmorigin</a:t>
            </a:r>
            <a:r>
              <a:rPr lang="en-US" dirty="0">
                <a:latin typeface="Consolas" panose="020B0609020204030204" pitchFamily="49" charset="0"/>
              </a:rPr>
              <a:t>` classes (granitoid, granite,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Replacement of vague `</a:t>
            </a:r>
            <a:r>
              <a:rPr lang="en-US" dirty="0" err="1">
                <a:latin typeface="Consolas" panose="020B0609020204030204" pitchFamily="49" charset="0"/>
              </a:rPr>
              <a:t>pmorigin</a:t>
            </a:r>
            <a:r>
              <a:rPr lang="en-US" dirty="0">
                <a:latin typeface="Consolas" panose="020B0609020204030204" pitchFamily="49" charset="0"/>
              </a:rPr>
              <a:t>` classes (sedimentary rock)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 second, cartographic simplification would be applied via series of rules, outside of NASIS.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*changes: obviously far more complex than can be described 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4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524B0D-018F-4BE3-91A6-012F3579D567}"/>
              </a:ext>
            </a:extLst>
          </p:cNvPr>
          <p:cNvCxnSpPr/>
          <p:nvPr/>
        </p:nvCxnSpPr>
        <p:spPr>
          <a:xfrm>
            <a:off x="1972019" y="3798332"/>
            <a:ext cx="69846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4DF57B-AAF0-4DDA-98E5-55CACE217516}"/>
              </a:ext>
            </a:extLst>
          </p:cNvPr>
          <p:cNvSpPr/>
          <p:nvPr/>
        </p:nvSpPr>
        <p:spPr>
          <a:xfrm>
            <a:off x="3602517" y="3798358"/>
            <a:ext cx="396607" cy="476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CF3DC-0E22-46AB-A9F8-CBC01780298E}"/>
              </a:ext>
            </a:extLst>
          </p:cNvPr>
          <p:cNvSpPr txBox="1"/>
          <p:nvPr/>
        </p:nvSpPr>
        <p:spPr>
          <a:xfrm>
            <a:off x="903383" y="342900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Change source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74180-C214-4247-BA15-02AF3161F38B}"/>
              </a:ext>
            </a:extLst>
          </p:cNvPr>
          <p:cNvSpPr txBox="1"/>
          <p:nvPr/>
        </p:nvSpPr>
        <p:spPr>
          <a:xfrm>
            <a:off x="7776770" y="344258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Post-processing (rules)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73056-F3E1-4B72-BAB8-1F52D9A14BE6}"/>
              </a:ext>
            </a:extLst>
          </p:cNvPr>
          <p:cNvSpPr txBox="1"/>
          <p:nvPr/>
        </p:nvSpPr>
        <p:spPr>
          <a:xfrm>
            <a:off x="903383" y="4167664"/>
            <a:ext cx="3639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Claim acres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SSURGO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“Complex”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Possibly lose history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Over-simplification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124B9-2EED-4938-8EBA-62A9EA5D4F1B}"/>
              </a:ext>
            </a:extLst>
          </p:cNvPr>
          <p:cNvSpPr txBox="1"/>
          <p:nvPr/>
        </p:nvSpPr>
        <p:spPr>
          <a:xfrm>
            <a:off x="7315199" y="4152529"/>
            <a:ext cx="4340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No acres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SSURGO unchanged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“Complex” ruleset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Derivatives always out of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BE065-B18F-4C59-AC57-492776DB913A}"/>
              </a:ext>
            </a:extLst>
          </p:cNvPr>
          <p:cNvSpPr txBox="1"/>
          <p:nvPr/>
        </p:nvSpPr>
        <p:spPr>
          <a:xfrm>
            <a:off x="2942955" y="64412"/>
            <a:ext cx="57919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What is the right balance between</a:t>
            </a:r>
            <a:br>
              <a:rPr lang="en-US" sz="2400" b="1" dirty="0">
                <a:latin typeface="Consolas" panose="020B0609020204030204" pitchFamily="49" charset="0"/>
              </a:rPr>
            </a:b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cleaning the source data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–and-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post-processing via rules</a:t>
            </a:r>
          </a:p>
        </p:txBody>
      </p:sp>
    </p:spTree>
    <p:extLst>
      <p:ext uri="{BB962C8B-B14F-4D97-AF65-F5344CB8AC3E}">
        <p14:creationId xmlns:p14="http://schemas.microsoft.com/office/powerpoint/2010/main" val="207316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B78FAF-BE15-4C5F-AFC2-2648355D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15" y="1294498"/>
            <a:ext cx="6235085" cy="48495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CEE594-20E3-4408-B9F8-F61D7B0E7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85" y="1261973"/>
            <a:ext cx="6235085" cy="4849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19770D-5927-4994-A0D5-FEB6561DDFC5}"/>
              </a:ext>
            </a:extLst>
          </p:cNvPr>
          <p:cNvSpPr/>
          <p:nvPr/>
        </p:nvSpPr>
        <p:spPr>
          <a:xfrm>
            <a:off x="5205475" y="13757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Currently…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93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08F9F-CCCB-4FBE-9ED7-9095F405A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75" y="-1134741"/>
            <a:ext cx="10424160" cy="86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E77D4-8B20-49BA-950F-C8F8A00061D3}"/>
              </a:ext>
            </a:extLst>
          </p:cNvPr>
          <p:cNvSpPr txBox="1"/>
          <p:nvPr/>
        </p:nvSpPr>
        <p:spPr>
          <a:xfrm>
            <a:off x="0" y="6253759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most common </a:t>
            </a:r>
            <a:r>
              <a:rPr lang="en-US" sz="2400" b="1" dirty="0" err="1">
                <a:latin typeface="Consolas" panose="020B0609020204030204" pitchFamily="49" charset="0"/>
              </a:rPr>
              <a:t>pmkind</a:t>
            </a:r>
            <a:r>
              <a:rPr lang="en-US" sz="2400" b="1" dirty="0">
                <a:latin typeface="Consolas" panose="020B0609020204030204" pitchFamily="49" charset="0"/>
              </a:rPr>
              <a:t> per 800m grid cell</a:t>
            </a:r>
          </a:p>
        </p:txBody>
      </p:sp>
    </p:spTree>
    <p:extLst>
      <p:ext uri="{BB962C8B-B14F-4D97-AF65-F5344CB8AC3E}">
        <p14:creationId xmlns:p14="http://schemas.microsoft.com/office/powerpoint/2010/main" val="172641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F566C-5C2C-40CD-95FF-57FAF7EB0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" y="-1134999"/>
            <a:ext cx="10953598" cy="91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C5210-4097-4D99-8EFC-9EBC78E43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5" y="0"/>
            <a:ext cx="1001836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E77D4-8B20-49BA-950F-C8F8A00061D3}"/>
              </a:ext>
            </a:extLst>
          </p:cNvPr>
          <p:cNvSpPr txBox="1"/>
          <p:nvPr/>
        </p:nvSpPr>
        <p:spPr>
          <a:xfrm>
            <a:off x="0" y="6253759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current </a:t>
            </a:r>
            <a:r>
              <a:rPr lang="en-US" sz="2400" b="1" dirty="0" err="1">
                <a:latin typeface="Consolas" panose="020B0609020204030204" pitchFamily="49" charset="0"/>
              </a:rPr>
              <a:t>pmgroupname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3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B56886-2CB0-4806-B27B-FD1D66091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5" y="0"/>
            <a:ext cx="1001836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E77D4-8B20-49BA-950F-C8F8A00061D3}"/>
              </a:ext>
            </a:extLst>
          </p:cNvPr>
          <p:cNvSpPr txBox="1"/>
          <p:nvPr/>
        </p:nvSpPr>
        <p:spPr>
          <a:xfrm>
            <a:off x="0" y="6253759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pmkind</a:t>
            </a:r>
            <a:r>
              <a:rPr lang="en-US" sz="2000" b="1" dirty="0">
                <a:latin typeface="Consolas" panose="020B0609020204030204" pitchFamily="49" charset="0"/>
              </a:rPr>
              <a:t> via soil series</a:t>
            </a:r>
          </a:p>
        </p:txBody>
      </p:sp>
    </p:spTree>
    <p:extLst>
      <p:ext uri="{BB962C8B-B14F-4D97-AF65-F5344CB8AC3E}">
        <p14:creationId xmlns:p14="http://schemas.microsoft.com/office/powerpoint/2010/main" val="181416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8D1A9-905F-42F2-9EAC-647BF0B2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5" y="0"/>
            <a:ext cx="1001836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E77D4-8B20-49BA-950F-C8F8A00061D3}"/>
              </a:ext>
            </a:extLst>
          </p:cNvPr>
          <p:cNvSpPr txBox="1"/>
          <p:nvPr/>
        </p:nvSpPr>
        <p:spPr>
          <a:xfrm>
            <a:off x="0" y="6253759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pmorigin</a:t>
            </a:r>
            <a:r>
              <a:rPr lang="en-US" sz="2000" b="1" dirty="0">
                <a:latin typeface="Consolas" panose="020B0609020204030204" pitchFamily="49" charset="0"/>
              </a:rPr>
              <a:t> via soil series</a:t>
            </a:r>
          </a:p>
        </p:txBody>
      </p:sp>
    </p:spTree>
    <p:extLst>
      <p:ext uri="{BB962C8B-B14F-4D97-AF65-F5344CB8AC3E}">
        <p14:creationId xmlns:p14="http://schemas.microsoft.com/office/powerpoint/2010/main" val="216562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Beaudette, Dylan - NRCS, Sonora, CA</dc:creator>
  <cp:lastModifiedBy>Beaudette, Dylan - NRCS, Sonora, CA</cp:lastModifiedBy>
  <cp:revision>33</cp:revision>
  <dcterms:created xsi:type="dcterms:W3CDTF">2018-06-19T16:16:11Z</dcterms:created>
  <dcterms:modified xsi:type="dcterms:W3CDTF">2019-02-12T18:50:45Z</dcterms:modified>
</cp:coreProperties>
</file>