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13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83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A9ABA3-12E1-4F01-A17D-4C827CCCE43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1A86CF-9D2B-4517-A1C1-957A5653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ocviz.co/" TargetMode="External" /><Relationship Id="rId3" Type="http://schemas.openxmlformats.org/officeDocument/2006/relationships/hyperlink" Target="http://pubs.usgs.gov/twri/twri4a3/" TargetMode="External" /><Relationship Id="rId4" Type="http://schemas.openxmlformats.org/officeDocument/2006/relationships/hyperlink" Target="https://rkabacoff.github.io/datavis/" TargetMode="External" /><Relationship Id="rId5" Type="http://schemas.openxmlformats.org/officeDocument/2006/relationships/hyperlink" Target="https://bookdown.org/rdpeng/exdata/" TargetMode="External" /><Relationship Id="rId6" Type="http://schemas.openxmlformats.org/officeDocument/2006/relationships/hyperlink" Target="https://serialmentor.com/dataviz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Stephen</a:t>
            </a:r>
            <a:r>
              <a:rPr/>
              <a:t> </a:t>
            </a:r>
            <a:r>
              <a:rPr/>
              <a:t>Roecker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Tom</a:t>
            </a:r>
            <a:r>
              <a:rPr/>
              <a:t> </a:t>
            </a:r>
            <a:r>
              <a:rPr/>
              <a:t>D’Avello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57300" y="1828800"/>
          <a:ext cx="8585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/>
                <a:gridCol w="2146300"/>
                <a:gridCol w="2146300"/>
                <a:gridCol w="2146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Plot</a:t>
                      </a:r>
                      <a:r>
                        <a:rPr/>
                        <a:t> </a:t>
                      </a:r>
                      <a:r>
                        <a:rPr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Base</a:t>
                      </a:r>
                      <a:r>
                        <a:rPr/>
                        <a:t> </a:t>
                      </a:r>
                      <a:r>
                        <a:rPr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lattice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ggplot</a:t>
                      </a:r>
                      <a:r>
                        <a:rPr/>
                        <a:t> </a:t>
                      </a:r>
                      <a:r>
                        <a:rPr/>
                        <a:t>geoms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barplot()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barchart()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geom_bar()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Histogram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hist()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histogram()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geom_histogram()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Density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plot(density())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densityplot()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geom_density()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Quantile-Quantile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qqnorm()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qq()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geom_qq()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Box-Whisker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boxplot()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bwplot()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geom_boxplot()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Scatter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plot()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xyplot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geom_point()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Distributions</a:t>
            </a:r>
          </a:p>
        </p:txBody>
      </p:sp>
      <p:pic>
        <p:nvPicPr>
          <p:cNvPr descr="ch4_prez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Normal</a:t>
            </a:r>
            <a:r>
              <a:rPr/>
              <a:t>’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ch4_prez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Quantiles</a:t>
            </a:r>
          </a:p>
        </p:txBody>
      </p:sp>
      <p:pic>
        <p:nvPicPr>
          <p:cNvPr descr="ch4_prez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Distributions</a:t>
            </a:r>
          </a:p>
        </p:txBody>
      </p:sp>
      <p:pic>
        <p:nvPicPr>
          <p:cNvPr descr="ch4_prez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Relationships</a:t>
            </a:r>
          </a:p>
        </p:txBody>
      </p:sp>
      <p:pic>
        <p:nvPicPr>
          <p:cNvPr descr="ch4_prez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Layers,</a:t>
            </a:r>
            <a:r>
              <a:rPr/>
              <a:t> </a:t>
            </a:r>
            <a:r>
              <a:rPr/>
              <a:t>etc…</a:t>
            </a:r>
          </a:p>
        </p:txBody>
      </p:sp>
      <p:pic>
        <p:nvPicPr>
          <p:cNvPr descr="ch4_prez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ch4_prez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Groups</a:t>
            </a:r>
          </a:p>
        </p:txBody>
      </p:sp>
      <p:pic>
        <p:nvPicPr>
          <p:cNvPr descr="ch4_prez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Facets</a:t>
            </a:r>
          </a:p>
        </p:txBody>
      </p:sp>
      <p:pic>
        <p:nvPicPr>
          <p:cNvPr descr="ch4_prez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methods for estimating Low, RV, and High values</a:t>
            </a:r>
          </a:p>
          <a:p>
            <a:pPr lvl="1"/>
            <a:r>
              <a:rPr/>
              <a:t>Review different methods for visualing soil 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Facets</a:t>
            </a:r>
          </a:p>
        </p:txBody>
      </p:sp>
      <p:pic>
        <p:nvPicPr>
          <p:cNvPr descr="ch4_prez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Correlation</a:t>
            </a:r>
          </a:p>
        </p:txBody>
      </p:sp>
      <p:pic>
        <p:nvPicPr>
          <p:cNvPr descr="ch4_prez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ggplot2</a:t>
            </a:r>
            <a:r>
              <a:rPr/>
              <a:t> </a:t>
            </a:r>
            <a:r>
              <a:rPr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horizons</a:t>
            </a:r>
            <a:r>
              <a:rPr>
                <a:latin typeface="Courier"/>
              </a:rPr>
              <a:t>(loafercreek)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set figure axis and aesthetics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h,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clay,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hzdept,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genhz))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add layers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4_prez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288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</a:p>
        </p:txBody>
      </p:sp>
      <p:pic>
        <p:nvPicPr>
          <p:cNvPr descr="ch4_prez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54200"/>
            <a:ext cx="85852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Healy, K., 2018. Data Visualization: a practical introduction. Princeton University Press. </a:t>
            </a:r>
            <a:r>
              <a:rPr>
                <a:hlinkClick r:id="rId2"/>
              </a:rPr>
              <a:t>http://socviz.co/</a:t>
            </a:r>
          </a:p>
          <a:p>
            <a:pPr lvl="0" marL="0" indent="0">
              <a:buNone/>
            </a:pPr>
            <a:r>
              <a:rPr/>
              <a:t>Helsel, D.R., and R.M. Hirsch, 2002. Statistical Methods in Water Resources Techniques of Water Resources Investigations, Book 4, chapter A3. U.S. Geological Survey. 522 pages. </a:t>
            </a:r>
            <a:r>
              <a:rPr>
                <a:hlinkClick r:id="rId3"/>
              </a:rPr>
              <a:t>http://pubs.usgs.gov/twri/twri4a3/</a:t>
            </a:r>
          </a:p>
          <a:p>
            <a:pPr lvl="0" marL="0" indent="0">
              <a:buNone/>
            </a:pPr>
            <a:r>
              <a:rPr/>
              <a:t>Kabacoff, R.I., 2018. Data Visualization in R. </a:t>
            </a:r>
            <a:r>
              <a:rPr>
                <a:hlinkClick r:id="rId4"/>
              </a:rPr>
              <a:t>https://rkabacoff.github.io/datavis/</a:t>
            </a:r>
          </a:p>
          <a:p>
            <a:pPr lvl="0" marL="0" indent="0">
              <a:buNone/>
            </a:pPr>
            <a:r>
              <a:rPr/>
              <a:t>Peng, R. D., 2016. Exploratory Data Analysis with R. Leanpub. </a:t>
            </a:r>
            <a:r>
              <a:rPr>
                <a:hlinkClick r:id="rId5"/>
              </a:rPr>
              <a:t>https://bookdown.org/rdpeng/exdata/</a:t>
            </a:r>
          </a:p>
          <a:p>
            <a:pPr lvl="0" marL="0" indent="0">
              <a:buNone/>
            </a:pPr>
            <a:r>
              <a:rPr/>
              <a:t>Wilke, C.O., 2019. Fundamentals of Data Visualization. O’Reily Media, Inc. </a:t>
            </a:r>
            <a:r>
              <a:rPr>
                <a:hlinkClick r:id="rId6"/>
              </a:rPr>
              <a:t>https://serialmentor.com/dataviz/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(RIC)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does the L, RV, and H clay represent?</a:t>
            </a:r>
          </a:p>
          <a:p>
            <a:pPr lvl="2"/>
            <a:r>
              <a:rPr/>
              <a:t>What taxonomic unit do they refer too?</a:t>
            </a:r>
          </a:p>
          <a:p>
            <a:pPr lvl="1"/>
            <a:r>
              <a:rPr/>
              <a:t>What is the L and H for texture?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57300" y="1828800"/>
          <a:ext cx="8585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hzname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clay_l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clay_r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clay_h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Bt1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2Bt2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2BCt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L,</a:t>
            </a:r>
            <a:r>
              <a:rPr/>
              <a:t> </a:t>
            </a:r>
            <a:r>
              <a:rPr/>
              <a:t>RV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57300" y="1828800"/>
          <a:ext cx="8585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/>
                <a:gridCol w="2146300"/>
                <a:gridCol w="2146300"/>
                <a:gridCol w="2146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</a:t>
                      </a:r>
                      <a:r>
                        <a:rPr/>
                        <a:t> </a:t>
                      </a:r>
                      <a:r>
                        <a:rPr/>
                        <a:t>function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arithmetic</a:t>
                      </a:r>
                      <a:r>
                        <a:rPr/>
                        <a:t> </a:t>
                      </a:r>
                      <a:r>
                        <a:rPr/>
                        <a:t>average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middle</a:t>
                      </a:r>
                      <a:r>
                        <a:rPr/>
                        <a:t> </a:t>
                      </a:r>
                      <a:r>
                        <a:rPr/>
                        <a:t>value,</a:t>
                      </a:r>
                      <a:r>
                        <a:rPr/>
                        <a:t> </a:t>
                      </a:r>
                      <a:r>
                        <a:rPr/>
                        <a:t>50%</a:t>
                      </a:r>
                      <a:r>
                        <a:rPr/>
                        <a:t> </a:t>
                      </a:r>
                      <a:r>
                        <a:rPr/>
                        <a:t>quantile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most</a:t>
                      </a:r>
                      <a:r>
                        <a:rPr/>
                        <a:t> </a:t>
                      </a:r>
                      <a:r>
                        <a:rPr/>
                        <a:t>frequent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sort(table(),</a:t>
                      </a:r>
                      <a:r>
                        <a:rPr/>
                        <a:t> </a:t>
                      </a:r>
                      <a:r>
                        <a:rPr/>
                        <a:t>decreasting</a:t>
                      </a:r>
                      <a:r>
                        <a:rPr/>
                        <a:t> </a:t>
                      </a:r>
                      <a:r>
                        <a:rPr/>
                        <a:t>=</a:t>
                      </a:r>
                      <a:r>
                        <a:rPr/>
                        <a:t> </a:t>
                      </a:r>
                      <a:r>
                        <a:rPr/>
                        <a:t>TRUE)[1]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Standard</a:t>
                      </a:r>
                      <a:r>
                        <a:rPr/>
                        <a:t> </a:t>
                      </a:r>
                      <a:r>
                        <a:rPr/>
                        <a:t>Deviation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variation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sd()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Quantiles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percent</a:t>
                      </a:r>
                      <a:r>
                        <a:rPr/>
                        <a:t> </a:t>
                      </a:r>
                      <a:r>
                        <a:rPr/>
                        <a:t>rank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values,</a:t>
                      </a:r>
                      <a:r>
                        <a:rPr/>
                        <a:t> </a:t>
                      </a:r>
                      <a:r>
                        <a:rPr/>
                        <a:t>such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&lt;=</a:t>
                      </a:r>
                      <a:r>
                        <a:rPr/>
                        <a:t> </a:t>
                      </a: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quantile()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"loafercreek"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horizons</a:t>
            </a:r>
            <a:r>
              <a:rPr>
                <a:latin typeface="Courier"/>
              </a:rPr>
              <a:t>(loafercreek) </a:t>
            </a:r>
            <a:br/>
            <a:r>
              <a:rPr>
                <a:latin typeface="Courier"/>
              </a:rPr>
              <a:t>h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texture_class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(h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texture_class)</a:t>
            </a:r>
            <a:br/>
            <a:br/>
            <a:r>
              <a:rPr>
                <a:latin typeface="Courier"/>
              </a:rPr>
              <a:t>h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(clay, phfield, total_frags_pct, texture_class)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clay          phfield     total_frags_pct texture_class
##  Min.   :10.00   Min.   :4.90   Min.   : 0.00   l      :265  
##  1st Qu.:18.00   1st Qu.:6.00   1st Qu.: 0.00   br     :105  
##  Median :22.00   Median :6.30   Median : 5.00   cl     :101  
##  Mean   :23.63   Mean   :6.18   Mean   :13.88   sil    : 56  
##  3rd Qu.:28.00   3rd Qu.:6.50   3rd Qu.:20.00   spm    : 22  
##  Max.   :60.00   Max.   :7.00   Max.   :95.00   (Other): 52  
##  NA's   :167     NA's   :381                    NA's   : 25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(h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genhz, h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texture_class, </a:t>
            </a:r>
            <a:r>
              <a:rPr>
                <a:solidFill>
                  <a:srgbClr val="7D9029"/>
                </a:solidFill>
                <a:latin typeface="Courier"/>
              </a:rPr>
              <a:t>useNA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"ifany"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
##        br  c cb cl gr  l pg scl sic sicl sil sl spm &lt;NA&gt;
##   2BCt  0  6  0  3  0  0  0   0   0    0   0  0   0    0
##   2Bt   0  5  0  1  0  0  0   0   0    0   0  0   0    0
##   A     0  0  0  1  0 97  0   0   0    1  29  7   0    3
##   BA    0  0  0  0  0  2  0   0   0    0   0  0   0    0
##   BCt   0  2  0  8  0  7  0   1   0    1   1  0   0    1
##   Bt    0  0  0 17  0 37  0   0   0    0   1  1   0    0
##   Bt1   0  1  0 13  0 57  0   3   0    1  12  0   0    2
##   Bt2   0  4  0 40  0 45  0   4   2    6   8  0   0    0
##   Bt3   0  0  0  6  0  2  0   0   0    0   0  0   0    0
##   Cr   55  1  1  1  3  1  1   1   0    0   0  0   0   10
##   Oi    0  0  0  0  0  0  0   0   0    0   0  0   4    0
##   R    43  0  0  0  0  0  0   0   0    0   0  0   0    2
##   &lt;NA&gt;  7  0  0 11  0 17  0   0   0    0   5  0  18    7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Inspection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Exclude</a:t>
            </a:r>
            <a:r>
              <a:rPr/>
              <a:t> all rows or columns that contain missing values using the function </a:t>
            </a:r>
            <a:r>
              <a:rPr>
                <a:latin typeface="Courier"/>
              </a:rPr>
              <a:t>na.exclude()</a:t>
            </a:r>
            <a:r>
              <a:rPr/>
              <a:t>, such as </a:t>
            </a:r>
            <a:r>
              <a:rPr>
                <a:latin typeface="Courier"/>
              </a:rPr>
              <a:t>h2 &lt;- na.exclude(h)</a:t>
            </a:r>
            <a:r>
              <a:rPr/>
              <a:t>. However this can be wasteful because it removes all rows (e.g., horizons), regardless if the row only has 1 missing value. Instead it’s sometimes best to create a temporary copy of the variable in question and then remove the missing variables, such as </a:t>
            </a:r>
            <a:r>
              <a:rPr>
                <a:latin typeface="Courier"/>
              </a:rPr>
              <a:t>clay &lt;- na.exclude(h$clay)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 b="1"/>
              <a:t>Replace</a:t>
            </a:r>
            <a:r>
              <a:rPr/>
              <a:t> missing values with another value, such as zero, a global constant, or the mean or median value for that column, such as </a:t>
            </a:r>
            <a:r>
              <a:rPr>
                <a:latin typeface="Courier"/>
              </a:rPr>
              <a:t>h$clay &lt;- ifelse(is.na(h$clay), 0, h$clay) # or h[is.na(h$clay), ] &lt;- 0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 b="1"/>
              <a:t>Read</a:t>
            </a:r>
            <a:r>
              <a:rPr/>
              <a:t> the help file for the function you’re attempting to use. Many functions have additional arguments for dealing with missing values, such as </a:t>
            </a:r>
            <a:r>
              <a:rPr>
                <a:latin typeface="Courier"/>
              </a:rPr>
              <a:t>na.rm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Descriptions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57300" y="1828800"/>
          <a:ext cx="8585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Plot</a:t>
                      </a:r>
                      <a:r>
                        <a:rPr/>
                        <a:t> </a:t>
                      </a:r>
                      <a:r>
                        <a:rPr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plot</a:t>
                      </a:r>
                      <a:r>
                        <a:rPr/>
                        <a:t> </a:t>
                      </a:r>
                      <a:r>
                        <a:rPr/>
                        <a:t>where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bar</a:t>
                      </a:r>
                      <a:r>
                        <a:rPr/>
                        <a:t> </a:t>
                      </a:r>
                      <a:r>
                        <a:rPr/>
                        <a:t>represents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frequency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observations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‘</a:t>
                      </a:r>
                      <a:r>
                        <a:rPr/>
                        <a:t>group</a:t>
                      </a:r>
                      <a:r>
                        <a:rPr/>
                        <a:t>’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Histogram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plot</a:t>
                      </a:r>
                      <a:r>
                        <a:rPr/>
                        <a:t> </a:t>
                      </a:r>
                      <a:r>
                        <a:rPr/>
                        <a:t>where</a:t>
                      </a:r>
                      <a:r>
                        <a:rPr/>
                        <a:t> </a:t>
                      </a:r>
                      <a:r>
                        <a:rPr/>
                        <a:t>each</a:t>
                      </a:r>
                      <a:r>
                        <a:rPr/>
                        <a:t> </a:t>
                      </a:r>
                      <a:r>
                        <a:rPr/>
                        <a:t>bar</a:t>
                      </a:r>
                      <a:r>
                        <a:rPr/>
                        <a:t> </a:t>
                      </a:r>
                      <a:r>
                        <a:rPr/>
                        <a:t>represents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frequency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observations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‘</a:t>
                      </a:r>
                      <a:r>
                        <a:rPr/>
                        <a:t>given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  <a:r>
                        <a:rPr/>
                        <a:t>’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Density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estimation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frequency</a:t>
                      </a:r>
                      <a:r>
                        <a:rPr/>
                        <a:t> </a:t>
                      </a:r>
                      <a:r>
                        <a:rPr/>
                        <a:t>distribution</a:t>
                      </a:r>
                      <a:r>
                        <a:rPr/>
                        <a:t> </a:t>
                      </a:r>
                      <a:r>
                        <a:rPr/>
                        <a:t>based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sample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Quantile-Quantile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plot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actual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values</a:t>
                      </a:r>
                      <a:r>
                        <a:rPr/>
                        <a:t> </a:t>
                      </a:r>
                      <a:r>
                        <a:rPr/>
                        <a:t>against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normal</a:t>
                      </a:r>
                      <a:r>
                        <a:rPr/>
                        <a:t> </a:t>
                      </a:r>
                      <a:r>
                        <a:rPr/>
                        <a:t>distribution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Box-Whisker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visual</a:t>
                      </a:r>
                      <a:r>
                        <a:rPr/>
                        <a:t> </a:t>
                      </a:r>
                      <a:r>
                        <a:rPr/>
                        <a:t>representation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median,</a:t>
                      </a:r>
                      <a:r>
                        <a:rPr/>
                        <a:t> </a:t>
                      </a:r>
                      <a:r>
                        <a:rPr/>
                        <a:t>quartiles,</a:t>
                      </a:r>
                      <a:r>
                        <a:rPr/>
                        <a:t> </a:t>
                      </a:r>
                      <a:r>
                        <a:rPr/>
                        <a:t>symmetry,</a:t>
                      </a:r>
                      <a:r>
                        <a:rPr/>
                        <a:t> </a:t>
                      </a:r>
                      <a:r>
                        <a:rPr/>
                        <a:t>skewness,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outliers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Scatter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graphical</a:t>
                      </a:r>
                      <a:r>
                        <a:rPr/>
                        <a:t> </a:t>
                      </a:r>
                      <a:r>
                        <a:rPr/>
                        <a:t>display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variable</a:t>
                      </a:r>
                      <a:r>
                        <a:rPr/>
                        <a:t> </a:t>
                      </a:r>
                      <a:r>
                        <a:rPr/>
                        <a:t>plotted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axis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another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  <a:r>
                        <a:rPr/>
                        <a:t> </a:t>
                      </a:r>
                      <a:r>
                        <a:rPr/>
                        <a:t>axis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Exploratory Data Analysis</dc:title>
  <dc:creator>Stephen Roecker and Tom D’Avello</dc:creator>
  <cp:keywords/>
  <dcterms:created xsi:type="dcterms:W3CDTF">2022-01-26T18:07:03Z</dcterms:created>
  <dcterms:modified xsi:type="dcterms:W3CDTF">2022-01-26T18:07:03Z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bibliography">
    <vt:lpwstr>../../newbook/book.bib</vt:lpwstr>
  </property>
  <property fmtid="{D5CDD505-2E9C-101B-9397-08002B2CF9AE}" pid="4" name="date">
    <vt:lpwstr>2022-01-26</vt:lpwstr>
  </property>
  <property fmtid="{D5CDD505-2E9C-101B-9397-08002B2CF9AE}" pid="5" name="editor_options">
    <vt:lpwstr/>
  </property>
  <property fmtid="{D5CDD505-2E9C-101B-9397-08002B2CF9AE}" pid="6" name="output">
    <vt:lpwstr/>
  </property>
</Properties>
</file>