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82" y="523"/>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 Id="rId2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8A9ABA3-12E1-4F01-A17D-4C827CCCE434}" type="datetimeFigureOut">
              <a:rPr lang="en-US" smtClean="0"/>
              <a:t>1/26/2022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81A86CF-9D2B-4517-A1C1-957A5653A9A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61305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9ABA3-12E1-4F01-A17D-4C827CCCE43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86CF-9D2B-4517-A1C1-957A5653A9AE}" type="slidenum">
              <a:rPr lang="en-US" smtClean="0"/>
              <a:t>‹#›</a:t>
            </a:fld>
            <a:endParaRPr lang="en-US"/>
          </a:p>
        </p:txBody>
      </p:sp>
    </p:spTree>
    <p:extLst>
      <p:ext uri="{BB962C8B-B14F-4D97-AF65-F5344CB8AC3E}">
        <p14:creationId xmlns:p14="http://schemas.microsoft.com/office/powerpoint/2010/main" val="58746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9ABA3-12E1-4F01-A17D-4C827CCCE43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86CF-9D2B-4517-A1C1-957A5653A9AE}" type="slidenum">
              <a:rPr lang="en-US" smtClean="0"/>
              <a:t>‹#›</a:t>
            </a:fld>
            <a:endParaRPr lang="en-US"/>
          </a:p>
        </p:txBody>
      </p:sp>
    </p:spTree>
    <p:extLst>
      <p:ext uri="{BB962C8B-B14F-4D97-AF65-F5344CB8AC3E}">
        <p14:creationId xmlns:p14="http://schemas.microsoft.com/office/powerpoint/2010/main" val="1970507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9ABA3-12E1-4F01-A17D-4C827CCCE43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86CF-9D2B-4517-A1C1-957A5653A9AE}" type="slidenum">
              <a:rPr lang="en-US" smtClean="0"/>
              <a:t>‹#›</a:t>
            </a:fld>
            <a:endParaRPr lang="en-US"/>
          </a:p>
        </p:txBody>
      </p:sp>
    </p:spTree>
    <p:extLst>
      <p:ext uri="{BB962C8B-B14F-4D97-AF65-F5344CB8AC3E}">
        <p14:creationId xmlns:p14="http://schemas.microsoft.com/office/powerpoint/2010/main" val="75042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9ABA3-12E1-4F01-A17D-4C827CCCE43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A86CF-9D2B-4517-A1C1-957A5653A9A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836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9ABA3-12E1-4F01-A17D-4C827CCCE434}"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A86CF-9D2B-4517-A1C1-957A5653A9AE}" type="slidenum">
              <a:rPr lang="en-US" smtClean="0"/>
              <a:t>‹#›</a:t>
            </a:fld>
            <a:endParaRPr lang="en-US"/>
          </a:p>
        </p:txBody>
      </p:sp>
    </p:spTree>
    <p:extLst>
      <p:ext uri="{BB962C8B-B14F-4D97-AF65-F5344CB8AC3E}">
        <p14:creationId xmlns:p14="http://schemas.microsoft.com/office/powerpoint/2010/main" val="299826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A9ABA3-12E1-4F01-A17D-4C827CCCE434}"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A86CF-9D2B-4517-A1C1-957A5653A9AE}" type="slidenum">
              <a:rPr lang="en-US" smtClean="0"/>
              <a:t>‹#›</a:t>
            </a:fld>
            <a:endParaRPr lang="en-US"/>
          </a:p>
        </p:txBody>
      </p:sp>
    </p:spTree>
    <p:extLst>
      <p:ext uri="{BB962C8B-B14F-4D97-AF65-F5344CB8AC3E}">
        <p14:creationId xmlns:p14="http://schemas.microsoft.com/office/powerpoint/2010/main" val="132443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A9ABA3-12E1-4F01-A17D-4C827CCCE434}"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A86CF-9D2B-4517-A1C1-957A5653A9AE}" type="slidenum">
              <a:rPr lang="en-US" smtClean="0"/>
              <a:t>‹#›</a:t>
            </a:fld>
            <a:endParaRPr lang="en-US"/>
          </a:p>
        </p:txBody>
      </p:sp>
    </p:spTree>
    <p:extLst>
      <p:ext uri="{BB962C8B-B14F-4D97-AF65-F5344CB8AC3E}">
        <p14:creationId xmlns:p14="http://schemas.microsoft.com/office/powerpoint/2010/main" val="57364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9ABA3-12E1-4F01-A17D-4C827CCCE434}"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A86CF-9D2B-4517-A1C1-957A5653A9AE}" type="slidenum">
              <a:rPr lang="en-US" smtClean="0"/>
              <a:t>‹#›</a:t>
            </a:fld>
            <a:endParaRPr lang="en-US"/>
          </a:p>
        </p:txBody>
      </p:sp>
    </p:spTree>
    <p:extLst>
      <p:ext uri="{BB962C8B-B14F-4D97-AF65-F5344CB8AC3E}">
        <p14:creationId xmlns:p14="http://schemas.microsoft.com/office/powerpoint/2010/main" val="184338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A9ABA3-12E1-4F01-A17D-4C827CCCE434}"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A86CF-9D2B-4517-A1C1-957A5653A9AE}" type="slidenum">
              <a:rPr lang="en-US" smtClean="0"/>
              <a:t>‹#›</a:t>
            </a:fld>
            <a:endParaRPr lang="en-US"/>
          </a:p>
        </p:txBody>
      </p:sp>
    </p:spTree>
    <p:extLst>
      <p:ext uri="{BB962C8B-B14F-4D97-AF65-F5344CB8AC3E}">
        <p14:creationId xmlns:p14="http://schemas.microsoft.com/office/powerpoint/2010/main" val="6547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A9ABA3-12E1-4F01-A17D-4C827CCCE434}"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A86CF-9D2B-4517-A1C1-957A5653A9AE}" type="slidenum">
              <a:rPr lang="en-US" smtClean="0"/>
              <a:t>‹#›</a:t>
            </a:fld>
            <a:endParaRPr lang="en-US"/>
          </a:p>
        </p:txBody>
      </p:sp>
    </p:spTree>
    <p:extLst>
      <p:ext uri="{BB962C8B-B14F-4D97-AF65-F5344CB8AC3E}">
        <p14:creationId xmlns:p14="http://schemas.microsoft.com/office/powerpoint/2010/main" val="371923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8A9ABA3-12E1-4F01-A17D-4C827CCCE434}" type="datetimeFigureOut">
              <a:rPr lang="en-US" smtClean="0"/>
              <a:t>1/26/2022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81A86CF-9D2B-4517-A1C1-957A5653A9AE}" type="slidenum">
              <a:rPr lang="en-US" smtClean="0"/>
              <a:t>‹#›</a:t>
            </a:fld>
            <a:endParaRPr lang="en-US"/>
          </a:p>
        </p:txBody>
      </p:sp>
    </p:spTree>
    <p:extLst>
      <p:ext uri="{BB962C8B-B14F-4D97-AF65-F5344CB8AC3E}">
        <p14:creationId xmlns:p14="http://schemas.microsoft.com/office/powerpoint/2010/main" val="426045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web/views/Spatial.html" TargetMode="External" /><Relationship Id="rId3" Type="http://schemas.openxmlformats.org/officeDocument/2006/relationships/hyperlink" Target="https://github.com/ncss-tech/aqp" TargetMode="External" /><Relationship Id="rId4" Type="http://schemas.openxmlformats.org/officeDocument/2006/relationships/hyperlink" Target="https://github.com/ncss-tech/soilDB" TargetMode="External" /><Relationship Id="rId5" Type="http://schemas.openxmlformats.org/officeDocument/2006/relationships/hyperlink" Target="https://github.com/ncss-tech/soilReports" TargetMode="External" /><Relationship Id="rId6" Type="http://schemas.openxmlformats.org/officeDocument/2006/relationships/hyperlink" Target="http://soiltexture.r-forge.r-project.org/" TargetMode="External" /><Relationship Id="rId7" Type="http://schemas.openxmlformats.org/officeDocument/2006/relationships/hyperlink" Target="https://cran.r-project.org/web/views/Environmetrics.html" TargetMode="External" /><Relationship Id="rId8" Type="http://schemas.openxmlformats.org/officeDocument/2006/relationships/hyperlink" Target="http://vegan.r-forge.r-project.org/" TargetMode="External" /><Relationship Id="rId9" Type="http://schemas.openxmlformats.org/officeDocument/2006/relationships/hyperlink" Target="http://rspatial.org/sdm/" TargetMode="Externa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gchang.people.ysu.edu/r/R_Instructions.html"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4ds.had.co.nz/index.html" TargetMode="External" /><Relationship Id="rId3" Type="http://schemas.openxmlformats.org/officeDocument/2006/relationships/hyperlink" Target="https://rstudio.com/resources/cheatsheets/" TargetMode="External" /><Relationship Id="rId4" Type="http://schemas.openxmlformats.org/officeDocument/2006/relationships/hyperlink" Target="https://www.statmethods.net/" TargetMode="External" /><Relationship Id="rId5" Type="http://schemas.openxmlformats.org/officeDocument/2006/relationships/hyperlink" Target="https://envirometrix.github.io/PredictiveSoilMapping/" TargetMode="External" /><Relationship Id="rId6" Type="http://schemas.openxmlformats.org/officeDocument/2006/relationships/hyperlink" Target="http://www.springer.com/us/book/9783319443256" TargetMode="External" /><Relationship Id="rId7" Type="http://schemas.openxmlformats.org/officeDocument/2006/relationships/hyperlink" Target="https://github.com/AlexandreWadoux/soilspec" TargetMode="External" /><Relationship Id="rId8" Type="http://schemas.openxmlformats.org/officeDocument/2006/relationships/hyperlink" Target="http://ncss-tech.github.io/AQP/" TargetMode="External" /><Relationship Id="rId9" Type="http://schemas.openxmlformats.org/officeDocument/2006/relationships/hyperlink" Target="https://www.isric.org/utilise/capacity-building/training-courses#examplecourses" TargetMode="External" /><Relationship Id="rId10" Type="http://schemas.openxmlformats.org/officeDocument/2006/relationships/hyperlink" Target="https://www.youtube.com/channel/UCNi1XYjdXWF9eAjvG40KqWg" TargetMode="External" /><Relationship Id="rId11" Type="http://schemas.openxmlformats.org/officeDocument/2006/relationships/hyperlink" Target="https://www.neonscience.org/resources/learning-hub/tutorials" TargetMode="External" /><Relationship Id="rId12" Type="http://schemas.openxmlformats.org/officeDocument/2006/relationships/hyperlink" Target="https://pierreroudier.github.io/teaching/index.html" TargetMode="Externa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2136/sssaspecpub28.c1" TargetMode="External" /><Relationship Id="rId3" Type="http://schemas.openxmlformats.org/officeDocument/2006/relationships/hyperlink" Target="https://doi.org/10.1016/j.catena.2016.06.021" TargetMode="External" /><Relationship Id="rId4" Type="http://schemas.openxmlformats.org/officeDocument/2006/relationships/hyperlink" Target="https://doi.org/10.1016/j.geoderma.2016.03.025" TargetMode="External" /><Relationship Id="rId5" Type="http://schemas.openxmlformats.org/officeDocument/2006/relationships/hyperlink" Target="http://www.css.cornell.edu/faculty/dgr2/Docs/ChaAm/ChaAmKeynoteHennemann.pdf" TargetMode="External" /><Relationship Id="rId6" Type="http://schemas.openxmlformats.org/officeDocument/2006/relationships/hyperlink" Target="https://doi.org/10.2136/sssaj2011.0424" TargetMode="External" /><Relationship Id="rId7" Type="http://schemas.openxmlformats.org/officeDocument/2006/relationships/hyperlink" Target="https://doi.org/10.1016/j.geoderma.2007.04.027" TargetMode="External" /><Relationship Id="rId8" Type="http://schemas.openxmlformats.org/officeDocument/2006/relationships/hyperlink" Target="https://www.nrcs.usda.gov/Internet/FSE_DOCUMENTS/nrcs142p2_051833.pdf" TargetMode="External" /><Relationship Id="rId9" Type="http://schemas.openxmlformats.org/officeDocument/2006/relationships/hyperlink" Target="https://doi.org/10.2136/sssaj2018.09.0346" TargetMode="External" /><Relationship Id="rId10" Type="http://schemas.openxmlformats.org/officeDocument/2006/relationships/hyperlink" Target="https://doi.org/10.2136/sssaj2017.04.0122"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nu.org/philosophy/free-sw.html" TargetMode="External" /><Relationship Id="rId3" Type="http://schemas.openxmlformats.org/officeDocument/2006/relationships/hyperlink" Target="http://christophergandrud.github.io/RepResR-RStudio/" TargetMode="External" /><Relationship Id="rId4" Type="http://schemas.openxmlformats.org/officeDocument/2006/relationships/hyperlink" Target="https://www.youtube.com/watch?time_continue=1&amp;v=s3JldKoA0zw" TargetMode="External" /><Relationship Id="rId5" Type="http://schemas.openxmlformats.org/officeDocument/2006/relationships/hyperlink" Target="https://www.youtube.com/watch?v=dXKbkpilQME" TargetMode="External" /><Relationship Id="rId6" Type="http://schemas.openxmlformats.org/officeDocument/2006/relationships/hyperlink" Target="https://cran.r-project.org/web/views/" TargetMode="External" /><Relationship Id="rId7" Type="http://schemas.openxmlformats.org/officeDocument/2006/relationships/hyperlink" Target="https://jumpingrivers.github.io/meetingsR/r-user-groups.html#north-america" TargetMode="External" /><Relationship Id="rId8" Type="http://schemas.openxmlformats.org/officeDocument/2006/relationships/hyperlink" Target="https://stackoverflow.com/" TargetMode="External" /><Relationship Id="rId9" Type="http://schemas.openxmlformats.org/officeDocument/2006/relationships/hyperlink" Target="https://www.r-project.org/doc/bib/R-books.html" TargetMode="External" /><Relationship Id="rId10" Type="http://schemas.openxmlformats.org/officeDocument/2006/relationships/hyperlink" Target="https://bookdown.or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lstStyle/>
          <a:p>
            <a:pPr lvl="0" marL="0" indent="0">
              <a:buNone/>
            </a:pPr>
            <a:r>
              <a:rPr/>
              <a:t>Introduction</a:t>
            </a:r>
            <a:r>
              <a:rPr/>
              <a:t> </a:t>
            </a:r>
            <a:r>
              <a:rPr/>
              <a:t>to</a:t>
            </a:r>
            <a:r>
              <a:rPr/>
              <a:t> </a:t>
            </a:r>
            <a:r>
              <a:rPr/>
              <a:t>R</a:t>
            </a:r>
            <a:r>
              <a:rPr/>
              <a:t> </a:t>
            </a:r>
            <a:r>
              <a:rPr/>
              <a:t>and</a:t>
            </a:r>
            <a:r>
              <a:rPr/>
              <a:t> </a:t>
            </a:r>
            <a:r>
              <a:rPr/>
              <a:t>RStudio</a:t>
            </a:r>
          </a:p>
        </p:txBody>
      </p:sp>
      <p:sp>
        <p:nvSpPr>
          <p:cNvPr id="3" name="Subtitle 2"/>
          <p:cNvSpPr>
            <a:spLocks noGrp="1"/>
          </p:cNvSpPr>
          <p:nvPr>
            <p:ph type="subTitle" idx="1"/>
          </p:nvPr>
        </p:nvSpPr>
        <p:spPr>
          <a:xfrm>
            <a:off x="1261872" y="4800600"/>
            <a:ext cx="9418320" cy="1691640"/>
          </a:xfrm>
        </p:spPr>
        <p:txBody>
          <a:bodyPr/>
          <a:lstStyle/>
          <a:p>
            <a:pPr lvl="0" marL="0" indent="0">
              <a:buNone/>
            </a:pPr>
            <a:br/>
            <a:br/>
            <a:r>
              <a:rPr/>
              <a:t>Stephen</a:t>
            </a:r>
            <a:r>
              <a:rPr/>
              <a:t> </a:t>
            </a:r>
            <a:r>
              <a:rPr/>
              <a:t>Roecker,</a:t>
            </a:r>
            <a:r>
              <a:rPr/>
              <a:t> </a:t>
            </a:r>
            <a:r>
              <a:rPr/>
              <a:t>Skye</a:t>
            </a:r>
            <a:r>
              <a:rPr/>
              <a:t> </a:t>
            </a:r>
            <a:r>
              <a:rPr/>
              <a:t>Wills,</a:t>
            </a:r>
            <a:r>
              <a:rPr/>
              <a:t> </a:t>
            </a:r>
            <a:r>
              <a:rPr/>
              <a:t>Katey</a:t>
            </a:r>
            <a:r>
              <a:rPr/>
              <a:t> </a:t>
            </a:r>
            <a:r>
              <a:rPr/>
              <a:t>Yoast</a:t>
            </a:r>
            <a:r>
              <a:rPr/>
              <a:t> </a:t>
            </a:r>
            <a:r>
              <a:rPr/>
              <a:t>and</a:t>
            </a:r>
            <a:r>
              <a:rPr/>
              <a:t> </a:t>
            </a:r>
            <a:r>
              <a:rPr/>
              <a:t>Tom</a:t>
            </a:r>
            <a:r>
              <a:rPr/>
              <a:t> </a:t>
            </a:r>
            <a:r>
              <a:rPr/>
              <a:t>D’Avello</a:t>
            </a:r>
          </a:p>
        </p:txBody>
      </p:sp>
      <p:sp>
        <p:nvSpPr>
          <p:cNvPr id="4" name="Date Placeholder 3"/>
          <p:cNvSpPr>
            <a:spLocks noGrp="1"/>
          </p:cNvSpPr>
          <p:nvPr>
            <p:ph type="dt" sz="half" idx="10"/>
          </p:nvPr>
        </p:nvSpPr>
        <p:spPr/>
        <p:txBody>
          <a:bodyPr/>
          <a:lstStyle/>
          <a:p>
            <a:pPr lvl="0" marL="0" indent="0">
              <a:buNone/>
            </a:pPr>
            <a:r>
              <a:rPr/>
              <a:t>2022-01-26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can</a:t>
            </a:r>
            <a:r>
              <a:rPr/>
              <a:t> </a:t>
            </a:r>
            <a:r>
              <a:rPr/>
              <a:t>R</a:t>
            </a:r>
            <a:r>
              <a:rPr/>
              <a:t> </a:t>
            </a:r>
            <a:r>
              <a:rPr/>
              <a:t>do?</a:t>
            </a:r>
            <a:r>
              <a:rPr/>
              <a:t> </a:t>
            </a:r>
            <a:r>
              <a:rPr/>
              <a:t>-</a:t>
            </a:r>
            <a:r>
              <a:rPr/>
              <a:t> </a:t>
            </a:r>
            <a:r>
              <a:rPr/>
              <a:t>Packages</a:t>
            </a:r>
          </a:p>
        </p:txBody>
      </p:sp>
      <p:sp>
        <p:nvSpPr>
          <p:cNvPr id="3" name="Content Placeholder 2"/>
          <p:cNvSpPr>
            <a:spLocks noGrp="1"/>
          </p:cNvSpPr>
          <p:nvPr>
            <p:ph idx="1"/>
          </p:nvPr>
        </p:nvSpPr>
        <p:spPr/>
        <p:txBody>
          <a:bodyPr/>
          <a:lstStyle/>
          <a:p>
            <a:pPr lvl="1"/>
            <a:r>
              <a:rPr/>
              <a:t>Base R (</a:t>
            </a:r>
            <a:r>
              <a:rPr i="1"/>
              <a:t>functionality is extended through packages</a:t>
            </a:r>
            <a:r>
              <a:rPr/>
              <a:t>)</a:t>
            </a:r>
          </a:p>
          <a:p>
            <a:pPr lvl="2"/>
            <a:r>
              <a:rPr/>
              <a:t>basic summaries of quantitative or qualitative data</a:t>
            </a:r>
          </a:p>
          <a:p>
            <a:pPr lvl="2"/>
            <a:r>
              <a:rPr/>
              <a:t>data exploration via graphics</a:t>
            </a:r>
          </a:p>
          <a:p>
            <a:pPr lvl="2"/>
            <a:r>
              <a:rPr>
                <a:hlinkClick r:id="rId2"/>
              </a:rPr>
              <a:t>GIS</a:t>
            </a:r>
            <a:r>
              <a:rPr/>
              <a:t> data processing and analysis</a:t>
            </a:r>
          </a:p>
          <a:p>
            <a:pPr lvl="1"/>
            <a:r>
              <a:rPr/>
              <a:t>Soil Science R Packages</a:t>
            </a:r>
          </a:p>
          <a:p>
            <a:pPr lvl="2"/>
            <a:r>
              <a:rPr>
                <a:hlinkClick r:id="rId3"/>
              </a:rPr>
              <a:t>aqp</a:t>
            </a:r>
            <a:r>
              <a:rPr/>
              <a:t> - visualization, aggregation, classification</a:t>
            </a:r>
          </a:p>
          <a:p>
            <a:pPr lvl="2"/>
            <a:r>
              <a:rPr>
                <a:hlinkClick r:id="rId4"/>
              </a:rPr>
              <a:t>soilDB</a:t>
            </a:r>
            <a:r>
              <a:rPr/>
              <a:t> - access to commonly used soil databases</a:t>
            </a:r>
          </a:p>
          <a:p>
            <a:pPr lvl="2"/>
            <a:r>
              <a:rPr>
                <a:hlinkClick r:id="rId5"/>
              </a:rPr>
              <a:t>soilReports</a:t>
            </a:r>
            <a:r>
              <a:rPr/>
              <a:t> - handful of report templates</a:t>
            </a:r>
          </a:p>
          <a:p>
            <a:pPr lvl="2"/>
            <a:r>
              <a:rPr>
                <a:hlinkClick r:id="rId6"/>
              </a:rPr>
              <a:t>soiltexture</a:t>
            </a:r>
            <a:r>
              <a:rPr/>
              <a:t> - textural triangles</a:t>
            </a:r>
          </a:p>
          <a:p>
            <a:pPr lvl="1"/>
            <a:r>
              <a:rPr>
                <a:hlinkClick r:id="rId7"/>
              </a:rPr>
              <a:t>Ecology</a:t>
            </a:r>
            <a:r>
              <a:rPr/>
              <a:t> R packages</a:t>
            </a:r>
          </a:p>
          <a:p>
            <a:pPr lvl="2"/>
            <a:r>
              <a:rPr>
                <a:hlinkClick r:id="rId8"/>
              </a:rPr>
              <a:t>vegan</a:t>
            </a:r>
            <a:r>
              <a:rPr/>
              <a:t> - ordination, diversity analysis, etc…</a:t>
            </a:r>
          </a:p>
          <a:p>
            <a:pPr lvl="2"/>
            <a:r>
              <a:rPr>
                <a:hlinkClick r:id="rId9"/>
              </a:rPr>
              <a:t>dismo</a:t>
            </a:r>
            <a:r>
              <a:rPr/>
              <a:t> - species distribution modeling</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can</a:t>
            </a:r>
            <a:r>
              <a:rPr/>
              <a:t> </a:t>
            </a:r>
            <a:r>
              <a:rPr/>
              <a:t>R</a:t>
            </a:r>
            <a:r>
              <a:rPr/>
              <a:t> </a:t>
            </a:r>
            <a:r>
              <a:rPr/>
              <a:t>do?</a:t>
            </a:r>
            <a:r>
              <a:rPr/>
              <a:t> </a:t>
            </a:r>
            <a:r>
              <a:rPr/>
              <a:t>-</a:t>
            </a:r>
            <a:r>
              <a:rPr/>
              <a:t> </a:t>
            </a:r>
            <a:r>
              <a:rPr/>
              <a:t>Create</a:t>
            </a:r>
            <a:r>
              <a:rPr/>
              <a:t> </a:t>
            </a:r>
            <a:r>
              <a:rPr/>
              <a:t>Maps</a:t>
            </a:r>
          </a:p>
        </p:txBody>
      </p:sp>
      <p:pic>
        <p:nvPicPr>
          <p:cNvPr descr="static-figures/ssurgo_timeline.png" id="0" name="Picture 1"/>
          <p:cNvPicPr>
            <a:picLocks noGrp="1" noChangeAspect="1"/>
          </p:cNvPicPr>
          <p:nvPr/>
        </p:nvPicPr>
        <p:blipFill>
          <a:blip r:embed="rId2"/>
          <a:stretch>
            <a:fillRect/>
          </a:stretch>
        </p:blipFill>
        <p:spPr bwMode="auto">
          <a:xfrm>
            <a:off x="2260600" y="1828800"/>
            <a:ext cx="65786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can</a:t>
            </a:r>
            <a:r>
              <a:rPr/>
              <a:t> </a:t>
            </a:r>
            <a:r>
              <a:rPr/>
              <a:t>R</a:t>
            </a:r>
            <a:r>
              <a:rPr/>
              <a:t> </a:t>
            </a:r>
            <a:r>
              <a:rPr/>
              <a:t>do?</a:t>
            </a:r>
            <a:r>
              <a:rPr/>
              <a:t> </a:t>
            </a:r>
            <a:r>
              <a:rPr/>
              <a:t>-</a:t>
            </a:r>
            <a:r>
              <a:rPr/>
              <a:t> </a:t>
            </a:r>
            <a:r>
              <a:rPr/>
              <a:t>Draw</a:t>
            </a:r>
            <a:r>
              <a:rPr/>
              <a:t> </a:t>
            </a:r>
            <a:r>
              <a:rPr/>
              <a:t>Soil</a:t>
            </a:r>
            <a:r>
              <a:rPr/>
              <a:t> </a:t>
            </a:r>
            <a:r>
              <a:rPr/>
              <a:t>Profiles</a:t>
            </a:r>
          </a:p>
        </p:txBody>
      </p:sp>
      <p:pic>
        <p:nvPicPr>
          <p:cNvPr descr="ch1_prez_files/figure-pptx/unnamed-chunk-1-1.png" id="0" name="Picture 1"/>
          <p:cNvPicPr>
            <a:picLocks noGrp="1" noChangeAspect="1"/>
          </p:cNvPicPr>
          <p:nvPr/>
        </p:nvPicPr>
        <p:blipFill>
          <a:blip r:embed="rId2"/>
          <a:stretch>
            <a:fillRect/>
          </a:stretch>
        </p:blipFill>
        <p:spPr bwMode="auto">
          <a:xfrm>
            <a:off x="1257300" y="1854200"/>
            <a:ext cx="85852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can</a:t>
            </a:r>
            <a:r>
              <a:rPr/>
              <a:t> </a:t>
            </a:r>
            <a:r>
              <a:rPr/>
              <a:t>R</a:t>
            </a:r>
            <a:r>
              <a:rPr/>
              <a:t> </a:t>
            </a:r>
            <a:r>
              <a:rPr/>
              <a:t>do?</a:t>
            </a:r>
            <a:r>
              <a:rPr/>
              <a:t> </a:t>
            </a:r>
            <a:r>
              <a:rPr/>
              <a:t>-</a:t>
            </a:r>
            <a:r>
              <a:rPr/>
              <a:t> </a:t>
            </a:r>
            <a:r>
              <a:rPr/>
              <a:t>Draw</a:t>
            </a:r>
            <a:r>
              <a:rPr/>
              <a:t> </a:t>
            </a:r>
            <a:r>
              <a:rPr/>
              <a:t>Depth</a:t>
            </a:r>
            <a:r>
              <a:rPr/>
              <a:t> </a:t>
            </a:r>
            <a:r>
              <a:rPr/>
              <a:t>Plots</a:t>
            </a:r>
          </a:p>
        </p:txBody>
      </p:sp>
      <p:pic>
        <p:nvPicPr>
          <p:cNvPr descr="ch1_prez_files/figure-pptx/unnamed-chunk-2-1.png" id="0" name="Picture 1"/>
          <p:cNvPicPr>
            <a:picLocks noGrp="1" noChangeAspect="1"/>
          </p:cNvPicPr>
          <p:nvPr/>
        </p:nvPicPr>
        <p:blipFill>
          <a:blip r:embed="rId2"/>
          <a:stretch>
            <a:fillRect/>
          </a:stretch>
        </p:blipFill>
        <p:spPr bwMode="auto">
          <a:xfrm>
            <a:off x="1257300" y="1854200"/>
            <a:ext cx="8585200" cy="4292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can</a:t>
            </a:r>
            <a:r>
              <a:rPr/>
              <a:t> </a:t>
            </a:r>
            <a:r>
              <a:rPr/>
              <a:t>R</a:t>
            </a:r>
            <a:r>
              <a:rPr/>
              <a:t> </a:t>
            </a:r>
            <a:r>
              <a:rPr/>
              <a:t>do?</a:t>
            </a:r>
            <a:r>
              <a:rPr/>
              <a:t> </a:t>
            </a:r>
            <a:r>
              <a:rPr/>
              <a:t>-</a:t>
            </a:r>
            <a:r>
              <a:rPr/>
              <a:t> </a:t>
            </a:r>
            <a:r>
              <a:rPr/>
              <a:t>Estimate</a:t>
            </a:r>
            <a:r>
              <a:rPr/>
              <a:t> </a:t>
            </a:r>
            <a:r>
              <a:rPr/>
              <a:t>RIC</a:t>
            </a:r>
          </a:p>
        </p:txBody>
      </p:sp>
      <p:graphicFrame>
        <p:nvGraphicFramePr>
          <p:cNvPr id="6" name="Content Placeholder 5"/>
          <p:cNvGraphicFramePr>
            <a:graphicFrameLocks noGrp="1"/>
          </p:cNvGraphicFramePr>
          <p:nvPr>
            <p:ph idx="1"/>
          </p:nvPr>
        </p:nvGraphicFramePr>
        <p:xfrm>
          <a:off x="1257300" y="1828800"/>
          <a:ext cx="8585200" cy="4343400"/>
        </p:xfrm>
        <a:graphic>
          <a:graphicData uri="http://schemas.openxmlformats.org/drawingml/2006/table">
            <a:tbl>
              <a:tblPr firstRow="1" bandRow="1">
                <a:tableStyleId>{5C22544A-7EE6-4342-B048-85BDC9FD1C3A}</a:tableStyleId>
              </a:tblPr>
              <a:tblGrid>
                <a:gridCol w="1714500"/>
                <a:gridCol w="1714500"/>
                <a:gridCol w="1714500"/>
                <a:gridCol w="1714500"/>
                <a:gridCol w="1714500"/>
              </a:tblGrid>
              <a:tr h="0">
                <a:tc>
                  <a:txBody>
                    <a:bodyPr/>
                    <a:lstStyle/>
                    <a:p>
                      <a:pPr lvl="0" marL="0" indent="0" algn="l">
                        <a:buNone/>
                      </a:pPr>
                      <a:r>
                        <a:rPr/>
                        <a:t>genhz</a:t>
                      </a:r>
                    </a:p>
                  </a:txBody>
                  <a:tcPr/>
                </a:tc>
                <a:tc>
                  <a:txBody>
                    <a:bodyPr/>
                    <a:lstStyle/>
                    <a:p>
                      <a:pPr lvl="0" marL="0" indent="0" algn="l">
                        <a:buNone/>
                      </a:pPr>
                      <a:r>
                        <a:rPr/>
                        <a:t>variable</a:t>
                      </a:r>
                    </a:p>
                  </a:txBody>
                  <a:tcPr/>
                </a:tc>
                <a:tc>
                  <a:txBody>
                    <a:bodyPr/>
                    <a:lstStyle/>
                    <a:p>
                      <a:pPr lvl="0" marL="0" indent="0" algn="r">
                        <a:buNone/>
                      </a:pPr>
                      <a:r>
                        <a:rPr/>
                        <a:t>pct10</a:t>
                      </a:r>
                    </a:p>
                  </a:txBody>
                  <a:tcPr/>
                </a:tc>
                <a:tc>
                  <a:txBody>
                    <a:bodyPr/>
                    <a:lstStyle/>
                    <a:p>
                      <a:pPr lvl="0" marL="0" indent="0" algn="r">
                        <a:buNone/>
                      </a:pPr>
                      <a:r>
                        <a:rPr/>
                        <a:t>median</a:t>
                      </a:r>
                    </a:p>
                  </a:txBody>
                  <a:tcPr/>
                </a:tc>
                <a:tc>
                  <a:txBody>
                    <a:bodyPr/>
                    <a:lstStyle/>
                    <a:p>
                      <a:pPr lvl="0" marL="0" indent="0" algn="r">
                        <a:buNone/>
                      </a:pPr>
                      <a:r>
                        <a:rPr/>
                        <a:t>pct90</a:t>
                      </a:r>
                    </a:p>
                  </a:txBody>
                  <a:tcPr/>
                </a:tc>
              </a:tr>
              <a:tr h="0">
                <a:tc>
                  <a:txBody>
                    <a:bodyPr/>
                    <a:lstStyle/>
                    <a:p>
                      <a:pPr lvl="0" marL="0" indent="0" algn="l">
                        <a:buNone/>
                      </a:pPr>
                      <a:r>
                        <a:rPr/>
                        <a:t>A</a:t>
                      </a:r>
                    </a:p>
                  </a:txBody>
                </a:tc>
                <a:tc>
                  <a:txBody>
                    <a:bodyPr/>
                    <a:lstStyle/>
                    <a:p>
                      <a:pPr lvl="0" marL="0" indent="0" algn="l">
                        <a:buNone/>
                      </a:pPr>
                      <a:r>
                        <a:rPr/>
                        <a:t>clay</a:t>
                      </a:r>
                    </a:p>
                  </a:txBody>
                </a:tc>
                <a:tc>
                  <a:txBody>
                    <a:bodyPr/>
                    <a:lstStyle/>
                    <a:p>
                      <a:pPr lvl="0" marL="0" indent="0" algn="r">
                        <a:buNone/>
                      </a:pPr>
                      <a:r>
                        <a:rPr/>
                        <a:t>13</a:t>
                      </a:r>
                    </a:p>
                  </a:txBody>
                </a:tc>
                <a:tc>
                  <a:txBody>
                    <a:bodyPr/>
                    <a:lstStyle/>
                    <a:p>
                      <a:pPr lvl="0" marL="0" indent="0" algn="r">
                        <a:buNone/>
                      </a:pPr>
                      <a:r>
                        <a:rPr/>
                        <a:t>16</a:t>
                      </a:r>
                    </a:p>
                  </a:txBody>
                </a:tc>
                <a:tc>
                  <a:txBody>
                    <a:bodyPr/>
                    <a:lstStyle/>
                    <a:p>
                      <a:pPr lvl="0" marL="0" indent="0" algn="r">
                        <a:buNone/>
                      </a:pPr>
                      <a:r>
                        <a:rPr/>
                        <a:t>22</a:t>
                      </a:r>
                    </a:p>
                  </a:txBody>
                </a:tc>
              </a:tr>
              <a:tr h="0">
                <a:tc>
                  <a:txBody>
                    <a:bodyPr/>
                    <a:lstStyle/>
                    <a:p>
                      <a:pPr lvl="0" marL="0" indent="0" algn="l">
                        <a:buNone/>
                      </a:pPr>
                      <a:r>
                        <a:rPr/>
                        <a:t>BAt</a:t>
                      </a:r>
                    </a:p>
                  </a:txBody>
                </a:tc>
                <a:tc>
                  <a:txBody>
                    <a:bodyPr/>
                    <a:lstStyle/>
                    <a:p>
                      <a:pPr lvl="0" marL="0" indent="0" algn="l">
                        <a:buNone/>
                      </a:pPr>
                      <a:r>
                        <a:rPr/>
                        <a:t>clay</a:t>
                      </a:r>
                    </a:p>
                  </a:txBody>
                </a:tc>
                <a:tc>
                  <a:txBody>
                    <a:bodyPr/>
                    <a:lstStyle/>
                    <a:p>
                      <a:pPr lvl="0" marL="0" indent="0" algn="r">
                        <a:buNone/>
                      </a:pPr>
                      <a:r>
                        <a:rPr/>
                        <a:t>16</a:t>
                      </a:r>
                    </a:p>
                  </a:txBody>
                </a:tc>
                <a:tc>
                  <a:txBody>
                    <a:bodyPr/>
                    <a:lstStyle/>
                    <a:p>
                      <a:pPr lvl="0" marL="0" indent="0" algn="r">
                        <a:buNone/>
                      </a:pPr>
                      <a:r>
                        <a:rPr/>
                        <a:t>19</a:t>
                      </a:r>
                    </a:p>
                  </a:txBody>
                </a:tc>
                <a:tc>
                  <a:txBody>
                    <a:bodyPr/>
                    <a:lstStyle/>
                    <a:p>
                      <a:pPr lvl="0" marL="0" indent="0" algn="r">
                        <a:buNone/>
                      </a:pPr>
                      <a:r>
                        <a:rPr/>
                        <a:t>25</a:t>
                      </a:r>
                    </a:p>
                  </a:txBody>
                </a:tc>
              </a:tr>
              <a:tr h="0">
                <a:tc>
                  <a:txBody>
                    <a:bodyPr/>
                    <a:lstStyle/>
                    <a:p>
                      <a:pPr lvl="0" marL="0" indent="0" algn="l">
                        <a:buNone/>
                      </a:pPr>
                      <a:r>
                        <a:rPr/>
                        <a:t>Bt1</a:t>
                      </a:r>
                    </a:p>
                  </a:txBody>
                </a:tc>
                <a:tc>
                  <a:txBody>
                    <a:bodyPr/>
                    <a:lstStyle/>
                    <a:p>
                      <a:pPr lvl="0" marL="0" indent="0" algn="l">
                        <a:buNone/>
                      </a:pPr>
                      <a:r>
                        <a:rPr/>
                        <a:t>clay</a:t>
                      </a:r>
                    </a:p>
                  </a:txBody>
                </a:tc>
                <a:tc>
                  <a:txBody>
                    <a:bodyPr/>
                    <a:lstStyle/>
                    <a:p>
                      <a:pPr lvl="0" marL="0" indent="0" algn="r">
                        <a:buNone/>
                      </a:pPr>
                      <a:r>
                        <a:rPr/>
                        <a:t>18</a:t>
                      </a:r>
                    </a:p>
                  </a:txBody>
                </a:tc>
                <a:tc>
                  <a:txBody>
                    <a:bodyPr/>
                    <a:lstStyle/>
                    <a:p>
                      <a:pPr lvl="0" marL="0" indent="0" algn="r">
                        <a:buNone/>
                      </a:pPr>
                      <a:r>
                        <a:rPr/>
                        <a:t>24</a:t>
                      </a:r>
                    </a:p>
                  </a:txBody>
                </a:tc>
                <a:tc>
                  <a:txBody>
                    <a:bodyPr/>
                    <a:lstStyle/>
                    <a:p>
                      <a:pPr lvl="0" marL="0" indent="0" algn="r">
                        <a:buNone/>
                      </a:pPr>
                      <a:r>
                        <a:rPr/>
                        <a:t>32</a:t>
                      </a:r>
                    </a:p>
                  </a:txBody>
                </a:tc>
              </a:tr>
              <a:tr h="0">
                <a:tc>
                  <a:txBody>
                    <a:bodyPr/>
                    <a:lstStyle/>
                    <a:p>
                      <a:pPr lvl="0" marL="0" indent="0" algn="l">
                        <a:buNone/>
                      </a:pPr>
                      <a:r>
                        <a:rPr/>
                        <a:t>Bt2</a:t>
                      </a:r>
                    </a:p>
                  </a:txBody>
                </a:tc>
                <a:tc>
                  <a:txBody>
                    <a:bodyPr/>
                    <a:lstStyle/>
                    <a:p>
                      <a:pPr lvl="0" marL="0" indent="0" algn="l">
                        <a:buNone/>
                      </a:pPr>
                      <a:r>
                        <a:rPr/>
                        <a:t>clay</a:t>
                      </a:r>
                    </a:p>
                  </a:txBody>
                </a:tc>
                <a:tc>
                  <a:txBody>
                    <a:bodyPr/>
                    <a:lstStyle/>
                    <a:p>
                      <a:pPr lvl="0" marL="0" indent="0" algn="r">
                        <a:buNone/>
                      </a:pPr>
                      <a:r>
                        <a:rPr/>
                        <a:t>22</a:t>
                      </a:r>
                    </a:p>
                  </a:txBody>
                </a:tc>
                <a:tc>
                  <a:txBody>
                    <a:bodyPr/>
                    <a:lstStyle/>
                    <a:p>
                      <a:pPr lvl="0" marL="0" indent="0" algn="r">
                        <a:buNone/>
                      </a:pPr>
                      <a:r>
                        <a:rPr/>
                        <a:t>30</a:t>
                      </a:r>
                    </a:p>
                  </a:txBody>
                </a:tc>
                <a:tc>
                  <a:txBody>
                    <a:bodyPr/>
                    <a:lstStyle/>
                    <a:p>
                      <a:pPr lvl="0" marL="0" indent="0" algn="r">
                        <a:buNone/>
                      </a:pPr>
                      <a:r>
                        <a:rPr/>
                        <a:t>44</a:t>
                      </a:r>
                    </a:p>
                  </a:txBody>
                </a:tc>
              </a:tr>
              <a:tr h="0">
                <a:tc>
                  <a:txBody>
                    <a:bodyPr/>
                    <a:lstStyle/>
                    <a:p>
                      <a:pPr lvl="0" marL="0" indent="0" algn="l">
                        <a:buNone/>
                      </a:pPr>
                      <a:r>
                        <a:rPr/>
                        <a:t>Cr</a:t>
                      </a:r>
                    </a:p>
                  </a:txBody>
                </a:tc>
                <a:tc>
                  <a:txBody>
                    <a:bodyPr/>
                    <a:lstStyle/>
                    <a:p>
                      <a:pPr lvl="0" marL="0" indent="0" algn="l">
                        <a:buNone/>
                      </a:pPr>
                      <a:r>
                        <a:rPr/>
                        <a:t>clay</a:t>
                      </a:r>
                    </a:p>
                  </a:txBody>
                </a:tc>
                <a:tc>
                  <a:txBody>
                    <a:bodyPr/>
                    <a:lstStyle/>
                    <a:p>
                      <a:pPr lvl="0" marL="0" indent="0" algn="r">
                        <a:buNone/>
                      </a:pPr>
                      <a:r>
                        <a:rPr/>
                        <a:t>15</a:t>
                      </a:r>
                    </a:p>
                  </a:txBody>
                </a:tc>
                <a:tc>
                  <a:txBody>
                    <a:bodyPr/>
                    <a:lstStyle/>
                    <a:p>
                      <a:pPr lvl="0" marL="0" indent="0" algn="r">
                        <a:buNone/>
                      </a:pPr>
                      <a:r>
                        <a:rPr/>
                        <a:t>15</a:t>
                      </a:r>
                    </a:p>
                  </a:txBody>
                </a:tc>
                <a:tc>
                  <a:txBody>
                    <a:bodyPr/>
                    <a:lstStyle/>
                    <a:p>
                      <a:pPr lvl="0" marL="0" indent="0" algn="r">
                        <a:buNone/>
                      </a:pPr>
                      <a:r>
                        <a:rPr/>
                        <a:t>15</a:t>
                      </a:r>
                    </a:p>
                  </a:txBody>
                </a:tc>
              </a:tr>
              <a:tr h="0">
                <a:tc>
                  <a:txBody>
                    <a:bodyPr/>
                    <a:lstStyle/>
                    <a:p>
                      <a:pPr lvl="0" marL="0" indent="0" algn="l">
                        <a:buNone/>
                      </a:pPr>
                      <a:r>
                        <a:rPr/>
                        <a:t>A</a:t>
                      </a:r>
                    </a:p>
                  </a:txBody>
                </a:tc>
                <a:tc>
                  <a:txBody>
                    <a:bodyPr/>
                    <a:lstStyle/>
                    <a:p>
                      <a:pPr lvl="0" marL="0" indent="0" algn="l">
                        <a:buNone/>
                      </a:pPr>
                      <a:r>
                        <a:rPr/>
                        <a:t>phfield</a:t>
                      </a:r>
                    </a:p>
                  </a:txBody>
                </a:tc>
                <a:tc>
                  <a:txBody>
                    <a:bodyPr/>
                    <a:lstStyle/>
                    <a:p>
                      <a:pPr lvl="0" marL="0" indent="0" algn="r">
                        <a:buNone/>
                      </a:pPr>
                      <a:r>
                        <a:rPr/>
                        <a:t>6</a:t>
                      </a:r>
                    </a:p>
                  </a:txBody>
                </a:tc>
                <a:tc>
                  <a:txBody>
                    <a:bodyPr/>
                    <a:lstStyle/>
                    <a:p>
                      <a:pPr lvl="0" marL="0" indent="0" algn="r">
                        <a:buNone/>
                      </a:pPr>
                      <a:r>
                        <a:rPr/>
                        <a:t>6</a:t>
                      </a:r>
                    </a:p>
                  </a:txBody>
                </a:tc>
                <a:tc>
                  <a:txBody>
                    <a:bodyPr/>
                    <a:lstStyle/>
                    <a:p>
                      <a:pPr lvl="0" marL="0" indent="0" algn="r">
                        <a:buNone/>
                      </a:pPr>
                      <a:r>
                        <a:rPr/>
                        <a:t>7</a:t>
                      </a:r>
                    </a:p>
                  </a:txBody>
                </a:tc>
              </a:tr>
              <a:tr h="0">
                <a:tc>
                  <a:txBody>
                    <a:bodyPr/>
                    <a:lstStyle/>
                    <a:p>
                      <a:pPr lvl="0" marL="0" indent="0" algn="l">
                        <a:buNone/>
                      </a:pPr>
                      <a:r>
                        <a:rPr/>
                        <a:t>BAt</a:t>
                      </a:r>
                    </a:p>
                  </a:txBody>
                </a:tc>
                <a:tc>
                  <a:txBody>
                    <a:bodyPr/>
                    <a:lstStyle/>
                    <a:p>
                      <a:pPr lvl="0" marL="0" indent="0" algn="l">
                        <a:buNone/>
                      </a:pPr>
                      <a:r>
                        <a:rPr/>
                        <a:t>phfield</a:t>
                      </a:r>
                    </a:p>
                  </a:txBody>
                </a:tc>
                <a:tc>
                  <a:txBody>
                    <a:bodyPr/>
                    <a:lstStyle/>
                    <a:p>
                      <a:pPr lvl="0" marL="0" indent="0" algn="r">
                        <a:buNone/>
                      </a:pPr>
                      <a:r>
                        <a:rPr/>
                        <a:t>5</a:t>
                      </a:r>
                    </a:p>
                  </a:txBody>
                </a:tc>
                <a:tc>
                  <a:txBody>
                    <a:bodyPr/>
                    <a:lstStyle/>
                    <a:p>
                      <a:pPr lvl="0" marL="0" indent="0" algn="r">
                        <a:buNone/>
                      </a:pPr>
                      <a:r>
                        <a:rPr/>
                        <a:t>6</a:t>
                      </a:r>
                    </a:p>
                  </a:txBody>
                </a:tc>
                <a:tc>
                  <a:txBody>
                    <a:bodyPr/>
                    <a:lstStyle/>
                    <a:p>
                      <a:pPr lvl="0" marL="0" indent="0" algn="r">
                        <a:buNone/>
                      </a:pPr>
                      <a:r>
                        <a:rPr/>
                        <a:t>6</a:t>
                      </a:r>
                    </a:p>
                  </a:txBody>
                </a:tc>
              </a:tr>
              <a:tr h="0">
                <a:tc>
                  <a:txBody>
                    <a:bodyPr/>
                    <a:lstStyle/>
                    <a:p>
                      <a:pPr lvl="0" marL="0" indent="0" algn="l">
                        <a:buNone/>
                      </a:pPr>
                      <a:r>
                        <a:rPr/>
                        <a:t>Bt1</a:t>
                      </a:r>
                    </a:p>
                  </a:txBody>
                </a:tc>
                <a:tc>
                  <a:txBody>
                    <a:bodyPr/>
                    <a:lstStyle/>
                    <a:p>
                      <a:pPr lvl="0" marL="0" indent="0" algn="l">
                        <a:buNone/>
                      </a:pPr>
                      <a:r>
                        <a:rPr/>
                        <a:t>phfield</a:t>
                      </a:r>
                    </a:p>
                  </a:txBody>
                </a:tc>
                <a:tc>
                  <a:txBody>
                    <a:bodyPr/>
                    <a:lstStyle/>
                    <a:p>
                      <a:pPr lvl="0" marL="0" indent="0" algn="r">
                        <a:buNone/>
                      </a:pPr>
                      <a:r>
                        <a:rPr/>
                        <a:t>5</a:t>
                      </a:r>
                    </a:p>
                  </a:txBody>
                </a:tc>
                <a:tc>
                  <a:txBody>
                    <a:bodyPr/>
                    <a:lstStyle/>
                    <a:p>
                      <a:pPr lvl="0" marL="0" indent="0" algn="r">
                        <a:buNone/>
                      </a:pPr>
                      <a:r>
                        <a:rPr/>
                        <a:t>6</a:t>
                      </a:r>
                    </a:p>
                  </a:txBody>
                </a:tc>
                <a:tc>
                  <a:txBody>
                    <a:bodyPr/>
                    <a:lstStyle/>
                    <a:p>
                      <a:pPr lvl="0" marL="0" indent="0" algn="r">
                        <a:buNone/>
                      </a:pPr>
                      <a:r>
                        <a:rPr/>
                        <a:t>7</a:t>
                      </a: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can</a:t>
            </a:r>
            <a:r>
              <a:rPr/>
              <a:t> </a:t>
            </a:r>
            <a:r>
              <a:rPr/>
              <a:t>R</a:t>
            </a:r>
            <a:r>
              <a:rPr/>
              <a:t> </a:t>
            </a:r>
            <a:r>
              <a:rPr/>
              <a:t>do?</a:t>
            </a:r>
            <a:r>
              <a:rPr/>
              <a:t> </a:t>
            </a:r>
            <a:r>
              <a:rPr/>
              <a:t>-</a:t>
            </a:r>
            <a:r>
              <a:rPr/>
              <a:t> </a:t>
            </a:r>
            <a:r>
              <a:rPr/>
              <a:t>etc…</a:t>
            </a:r>
          </a:p>
        </p:txBody>
      </p:sp>
      <p:sp>
        <p:nvSpPr>
          <p:cNvPr id="3" name="Content Placeholder 2"/>
          <p:cNvSpPr>
            <a:spLocks noGrp="1"/>
          </p:cNvSpPr>
          <p:nvPr>
            <p:ph idx="1"/>
          </p:nvPr>
        </p:nvSpPr>
        <p:spPr/>
        <p:txBody>
          <a:bodyPr/>
          <a:lstStyle/>
          <a:p>
            <a:pPr lvl="1"/>
            <a:r>
              <a:rPr/>
              <a:t>Query and import data from NASIS or SDA</a:t>
            </a:r>
          </a:p>
          <a:p>
            <a:pPr lvl="1"/>
            <a:r>
              <a:rPr/>
              <a:t>Develop reports, websites, presentations</a:t>
            </a:r>
          </a:p>
          <a:p>
            <a:pPr lvl="1"/>
            <a:r>
              <a:rPr/>
              <a:t>Construct a sampling plan</a:t>
            </a:r>
          </a:p>
          <a:p>
            <a:pPr lvl="1"/>
            <a:r>
              <a:rPr/>
              <a:t>Develop pedotransfer functions (e.g. NASIS calculations)</a:t>
            </a:r>
          </a:p>
          <a:p>
            <a:pPr lvl="1"/>
            <a:r>
              <a:rPr/>
              <a:t>Digital soil mapping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RStudio</a:t>
            </a:r>
            <a:r>
              <a:rPr/>
              <a:t> </a:t>
            </a:r>
            <a:r>
              <a:rPr/>
              <a:t>-</a:t>
            </a:r>
            <a:r>
              <a:rPr/>
              <a:t> </a:t>
            </a:r>
            <a:r>
              <a:rPr/>
              <a:t>Integrated</a:t>
            </a:r>
            <a:r>
              <a:rPr/>
              <a:t> </a:t>
            </a:r>
            <a:r>
              <a:rPr/>
              <a:t>Development</a:t>
            </a:r>
            <a:r>
              <a:rPr/>
              <a:t> </a:t>
            </a:r>
            <a:r>
              <a:rPr/>
              <a:t>Environment</a:t>
            </a:r>
          </a:p>
        </p:txBody>
      </p:sp>
      <p:pic>
        <p:nvPicPr>
          <p:cNvPr descr="figure/ch1_rstudio2.png" id="0" name="Picture 1"/>
          <p:cNvPicPr>
            <a:picLocks noGrp="1" noChangeAspect="1"/>
          </p:cNvPicPr>
          <p:nvPr/>
        </p:nvPicPr>
        <p:blipFill>
          <a:blip r:embed="rId2"/>
          <a:stretch>
            <a:fillRect/>
          </a:stretch>
        </p:blipFill>
        <p:spPr bwMode="auto">
          <a:xfrm>
            <a:off x="1866900" y="1828800"/>
            <a:ext cx="73660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Rcmdr</a:t>
            </a:r>
            <a:r>
              <a:rPr/>
              <a:t> </a:t>
            </a:r>
            <a:r>
              <a:rPr/>
              <a:t>(R</a:t>
            </a:r>
            <a:r>
              <a:rPr/>
              <a:t> </a:t>
            </a:r>
            <a:r>
              <a:rPr/>
              <a:t>Commander):</a:t>
            </a:r>
            <a:r>
              <a:rPr/>
              <a:t> </a:t>
            </a:r>
            <a:r>
              <a:rPr/>
              <a:t>A</a:t>
            </a:r>
            <a:r>
              <a:rPr/>
              <a:t> </a:t>
            </a:r>
            <a:r>
              <a:rPr/>
              <a:t>Graphical</a:t>
            </a:r>
            <a:r>
              <a:rPr/>
              <a:t> </a:t>
            </a:r>
            <a:r>
              <a:rPr/>
              <a:t>User</a:t>
            </a:r>
            <a:r>
              <a:rPr/>
              <a:t> </a:t>
            </a:r>
            <a:r>
              <a:rPr/>
              <a:t>Interface</a:t>
            </a:r>
            <a:r>
              <a:rPr/>
              <a:t> </a:t>
            </a:r>
            <a:r>
              <a:rPr/>
              <a:t>for</a:t>
            </a:r>
            <a:r>
              <a:rPr/>
              <a:t> </a:t>
            </a:r>
            <a:r>
              <a:rPr/>
              <a:t>R</a:t>
            </a:r>
          </a:p>
        </p:txBody>
      </p:sp>
      <p:sp>
        <p:nvSpPr>
          <p:cNvPr id="3" name="Content Placeholder 2"/>
          <p:cNvSpPr>
            <a:spLocks noGrp="1"/>
          </p:cNvSpPr>
          <p:nvPr>
            <p:ph idx="1"/>
          </p:nvPr>
        </p:nvSpPr>
        <p:spPr/>
        <p:txBody>
          <a:bodyPr/>
          <a:lstStyle/>
          <a:p>
            <a:pPr lvl="0" marL="0" indent="0">
              <a:buNone/>
            </a:pPr>
            <a:r>
              <a:rPr>
                <a:hlinkClick r:id="rId2"/>
              </a:rPr>
              <a:t>Rcmdr Tutorials by Andy Chang &amp; G. Jay Kerns</a:t>
            </a:r>
          </a:p>
          <a:p>
            <a:pPr lvl="0" indent="0">
              <a:buNone/>
            </a:pPr>
            <a:r>
              <a:rPr>
                <a:solidFill>
                  <a:srgbClr val="06287E"/>
                </a:solidFill>
                <a:latin typeface="Courier"/>
              </a:rPr>
              <a:t>install.packages</a:t>
            </a:r>
            <a:r>
              <a:rPr>
                <a:latin typeface="Courier"/>
              </a:rPr>
              <a:t>(Rcmdr)</a:t>
            </a:r>
            <a:br/>
            <a:r>
              <a:rPr>
                <a:solidFill>
                  <a:srgbClr val="06287E"/>
                </a:solidFill>
                <a:latin typeface="Courier"/>
              </a:rPr>
              <a:t>library</a:t>
            </a:r>
            <a:r>
              <a:rPr>
                <a:latin typeface="Courier"/>
              </a:rPr>
              <a:t>(Rcmdr)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ure/ch1_rcmdr.png" id="0" name="Picture 1"/>
          <p:cNvPicPr>
            <a:picLocks noGrp="1" noChangeAspect="1"/>
          </p:cNvPicPr>
          <p:nvPr/>
        </p:nvPicPr>
        <p:blipFill>
          <a:blip r:embed="rId2"/>
          <a:stretch>
            <a:fillRect/>
          </a:stretch>
        </p:blipFill>
        <p:spPr bwMode="auto">
          <a:xfrm>
            <a:off x="1930400" y="1828800"/>
            <a:ext cx="7239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p>
        </p:txBody>
      </p:sp>
      <p:sp>
        <p:nvSpPr>
          <p:cNvPr id="3" name="Content Placeholder 2"/>
          <p:cNvSpPr>
            <a:spLocks noGrp="1"/>
          </p:cNvSpPr>
          <p:nvPr>
            <p:ph idx="1"/>
          </p:nvPr>
        </p:nvSpPr>
        <p:spPr/>
        <p:txBody>
          <a:bodyPr/>
          <a:lstStyle/>
          <a:p>
            <a:pPr lvl="1">
              <a:buAutoNum type="arabicPeriod"/>
            </a:pPr>
            <a:r>
              <a:rPr/>
              <a:t>Can you think of a situation where an existing hypothesis or convientional wisdom was not repeatable?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Outline</a:t>
            </a:r>
          </a:p>
        </p:txBody>
      </p:sp>
      <p:sp>
        <p:nvSpPr>
          <p:cNvPr id="3" name="Content Placeholder 2"/>
          <p:cNvSpPr>
            <a:spLocks noGrp="1"/>
          </p:cNvSpPr>
          <p:nvPr>
            <p:ph idx="1"/>
          </p:nvPr>
        </p:nvSpPr>
        <p:spPr/>
        <p:txBody>
          <a:bodyPr/>
          <a:lstStyle/>
          <a:p>
            <a:pPr lvl="1">
              <a:buAutoNum type="arabicPeriod"/>
            </a:pPr>
            <a:r>
              <a:rPr/>
              <a:t>Course Overview</a:t>
            </a:r>
          </a:p>
          <a:p>
            <a:pPr lvl="2">
              <a:buAutoNum type="arabicPeriod"/>
            </a:pPr>
            <a:r>
              <a:rPr/>
              <a:t>Review Course Objectives</a:t>
            </a:r>
          </a:p>
          <a:p>
            <a:pPr lvl="2">
              <a:buAutoNum type="arabicPeriod"/>
            </a:pPr>
            <a:r>
              <a:rPr/>
              <a:t>Why is this training needed?</a:t>
            </a:r>
          </a:p>
          <a:p>
            <a:pPr lvl="2">
              <a:buAutoNum type="arabicPeriod"/>
            </a:pPr>
            <a:r>
              <a:rPr/>
              <a:t>Why is course organized this way?</a:t>
            </a:r>
          </a:p>
          <a:p>
            <a:pPr lvl="1">
              <a:buAutoNum type="arabicPeriod"/>
            </a:pPr>
            <a:r>
              <a:rPr/>
              <a:t>What is R?</a:t>
            </a:r>
          </a:p>
          <a:p>
            <a:pPr lvl="2">
              <a:buAutoNum type="arabicPeriod"/>
            </a:pPr>
            <a:r>
              <a:rPr/>
              <a:t>Why should I use R?</a:t>
            </a:r>
          </a:p>
          <a:p>
            <a:pPr lvl="2">
              <a:buAutoNum type="arabicPeriod"/>
            </a:pPr>
            <a:r>
              <a:rPr/>
              <a:t>What can R do?</a:t>
            </a:r>
          </a:p>
          <a:p>
            <a:pPr lvl="1">
              <a:buAutoNum type="arabicPeriod"/>
            </a:pPr>
            <a:r>
              <a:rPr/>
              <a:t>How do I get started?</a:t>
            </a:r>
          </a:p>
          <a:p>
            <a:pPr lvl="2">
              <a:buAutoNum type="arabicPeriod"/>
            </a:pPr>
            <a:r>
              <a:rPr/>
              <a:t>RStudio interface</a:t>
            </a:r>
          </a:p>
          <a:p>
            <a:pPr lvl="2">
              <a:buAutoNum type="arabicPeriod"/>
            </a:pPr>
            <a:r>
              <a:rPr/>
              <a:t>What are packages?</a:t>
            </a:r>
          </a:p>
          <a:p>
            <a:pPr lvl="2">
              <a:buAutoNum type="arabicPeriod"/>
            </a:pPr>
            <a:r>
              <a:rPr/>
              <a:t>How to navigate the Help tab</a:t>
            </a:r>
          </a:p>
          <a:p>
            <a:pPr lvl="2">
              <a:buAutoNum type="arabicPeriod"/>
            </a:pPr>
            <a:r>
              <a:rPr/>
              <a:t>How to save files</a:t>
            </a:r>
          </a:p>
          <a:p>
            <a:pPr lvl="1">
              <a:buAutoNum type="arabicPeriod"/>
            </a:pPr>
            <a:r>
              <a:rPr/>
              <a:t>Manipulating data</a:t>
            </a:r>
          </a:p>
          <a:p>
            <a:pPr lvl="2">
              <a:buAutoNum type="arabicPeriod"/>
            </a:pPr>
            <a:r>
              <a:rPr/>
              <a:t>Loading &amp; viewing data</a:t>
            </a:r>
          </a:p>
          <a:p>
            <a:pPr lvl="2">
              <a:buAutoNum type="arabicPeriod"/>
            </a:pPr>
            <a:r>
              <a:rPr/>
              <a:t>Filtering, transforming, merging, aggregating and reshaping data</a:t>
            </a:r>
          </a:p>
          <a:p>
            <a:pPr lvl="2">
              <a:buAutoNum type="arabicPeriod"/>
            </a:pPr>
            <a:r>
              <a:rPr/>
              <a:t>Exporting 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(Free)</a:t>
            </a:r>
            <a:r>
              <a:rPr/>
              <a:t> </a:t>
            </a:r>
            <a:r>
              <a:rPr/>
              <a:t>R</a:t>
            </a:r>
            <a:r>
              <a:rPr/>
              <a:t> </a:t>
            </a:r>
            <a:r>
              <a:rPr/>
              <a:t>Learning</a:t>
            </a:r>
            <a:r>
              <a:rPr/>
              <a:t> </a:t>
            </a:r>
            <a:r>
              <a:rPr/>
              <a:t>Resources</a:t>
            </a:r>
          </a:p>
        </p:txBody>
      </p:sp>
      <p:sp>
        <p:nvSpPr>
          <p:cNvPr id="3" name="Content Placeholder 2"/>
          <p:cNvSpPr>
            <a:spLocks noGrp="1"/>
          </p:cNvSpPr>
          <p:nvPr>
            <p:ph idx="1"/>
          </p:nvPr>
        </p:nvSpPr>
        <p:spPr/>
        <p:txBody>
          <a:bodyPr/>
          <a:lstStyle/>
          <a:p>
            <a:pPr lvl="1"/>
            <a:r>
              <a:rPr/>
              <a:t>Introductory R Books</a:t>
            </a:r>
          </a:p>
          <a:p>
            <a:pPr lvl="2"/>
            <a:r>
              <a:rPr>
                <a:hlinkClick r:id="rId2"/>
              </a:rPr>
              <a:t>R for Data Science</a:t>
            </a:r>
          </a:p>
          <a:p>
            <a:pPr lvl="2"/>
            <a:r>
              <a:rPr>
                <a:hlinkClick r:id="rId3"/>
              </a:rPr>
              <a:t>RStudio Cheatsheets</a:t>
            </a:r>
          </a:p>
          <a:p>
            <a:pPr lvl="2"/>
            <a:r>
              <a:rPr>
                <a:hlinkClick r:id="rId4"/>
              </a:rPr>
              <a:t>Quick-R</a:t>
            </a:r>
          </a:p>
          <a:p>
            <a:pPr lvl="1"/>
            <a:r>
              <a:rPr/>
              <a:t>Advanced DSM R Books</a:t>
            </a:r>
          </a:p>
          <a:p>
            <a:pPr lvl="2"/>
            <a:r>
              <a:rPr>
                <a:hlinkClick r:id="rId5"/>
              </a:rPr>
              <a:t>Predictive Soil Mapping with R</a:t>
            </a:r>
          </a:p>
          <a:p>
            <a:pPr lvl="2"/>
            <a:r>
              <a:rPr>
                <a:hlinkClick r:id="rId6"/>
              </a:rPr>
              <a:t>Using R for Digital Soil Mapping (not free)</a:t>
            </a:r>
          </a:p>
          <a:p>
            <a:pPr lvl="2"/>
            <a:r>
              <a:rPr>
                <a:hlinkClick r:id="rId7"/>
              </a:rPr>
              <a:t>Soil Spectral Inference with R (not free)</a:t>
            </a:r>
          </a:p>
          <a:p>
            <a:pPr lvl="1"/>
            <a:r>
              <a:rPr/>
              <a:t>Soil Science R Tutorials</a:t>
            </a:r>
          </a:p>
          <a:p>
            <a:pPr lvl="2"/>
            <a:r>
              <a:rPr>
                <a:hlinkClick r:id="rId8"/>
              </a:rPr>
              <a:t>aqp and soilDB tutorials</a:t>
            </a:r>
          </a:p>
          <a:p>
            <a:pPr lvl="2"/>
            <a:r>
              <a:rPr>
                <a:hlinkClick r:id="rId9"/>
              </a:rPr>
              <a:t>ISRIC World Soil Information Example Training Courses</a:t>
            </a:r>
          </a:p>
          <a:p>
            <a:pPr lvl="2"/>
            <a:r>
              <a:rPr>
                <a:hlinkClick r:id="rId10"/>
              </a:rPr>
              <a:t>ISRIC World Soil Information YouTube Channel</a:t>
            </a:r>
          </a:p>
          <a:p>
            <a:pPr lvl="2"/>
            <a:r>
              <a:rPr>
                <a:hlinkClick r:id="rId11"/>
              </a:rPr>
              <a:t>NEON Tutorials</a:t>
            </a:r>
          </a:p>
          <a:p>
            <a:pPr lvl="2"/>
            <a:r>
              <a:rPr>
                <a:hlinkClick r:id="rId12"/>
              </a:rPr>
              <a:t>Pierre Roudier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Arnold, R. W., and L. P. Wilding. 1991. “The Need to Quantify Spatial Variability.” In </a:t>
            </a:r>
            <a:r>
              <a:rPr i="1"/>
              <a:t>SSSA Special Publications</a:t>
            </a:r>
            <a:r>
              <a:rPr/>
              <a:t>, edited by M. J. Mausbach and L. P. Wilding, 1–8. Madison, WI, USA: Soil Science Society of America. </a:t>
            </a:r>
            <a:r>
              <a:rPr>
                <a:hlinkClick r:id="rId2"/>
              </a:rPr>
              <a:t>https://doi.org/10.2136/sssaspecpub28.c1</a:t>
            </a:r>
            <a:r>
              <a:rPr/>
              <a:t>.</a:t>
            </a:r>
          </a:p>
          <a:p>
            <a:pPr lvl="0" marL="0" indent="0">
              <a:buNone/>
            </a:pPr>
            <a:r>
              <a:rPr/>
              <a:t>Brevik, Eric C., Jeffrey A. Homburg, Bradley A. Miller, Thomas E. Fenton, James A. Doolittle, and Samuel J. Indorante. 2016. “Selected Highlights in American Soil Science History from the 1980s to the Mid-2010s.” </a:t>
            </a:r>
            <a:r>
              <a:rPr i="1"/>
              <a:t>CATENA</a:t>
            </a:r>
            <a:r>
              <a:rPr/>
              <a:t> 146 (November): 128–46. </a:t>
            </a:r>
            <a:r>
              <a:rPr>
                <a:hlinkClick r:id="rId3"/>
              </a:rPr>
              <a:t>https://doi.org/10.1016/j.catena.2016.06.021</a:t>
            </a:r>
            <a:r>
              <a:rPr/>
              <a:t>.</a:t>
            </a:r>
          </a:p>
          <a:p>
            <a:pPr lvl="0" marL="0" indent="0">
              <a:buNone/>
            </a:pPr>
            <a:r>
              <a:rPr/>
              <a:t>Chaney, Nathaniel W., Eric F. Wood, Alexander B. McBratney, Jonathan W. Hempel, Travis W. Nauman, Colby W. Brungard, and Nathan P. Odgers. 2016. “POLARIS: A 30-Meter Probabilistic Soil Series Map of the Contiguous United States.” </a:t>
            </a:r>
            <a:r>
              <a:rPr i="1"/>
              <a:t>Geoderma</a:t>
            </a:r>
            <a:r>
              <a:rPr/>
              <a:t> 274: 54–67. </a:t>
            </a:r>
            <a:r>
              <a:rPr>
                <a:hlinkClick r:id="rId4"/>
              </a:rPr>
              <a:t>https://doi.org/10.1016/j.geoderma.2016.03.025</a:t>
            </a:r>
            <a:r>
              <a:rPr/>
              <a:t>.</a:t>
            </a:r>
          </a:p>
          <a:p>
            <a:pPr lvl="0" marL="0" indent="0">
              <a:buNone/>
            </a:pPr>
            <a:r>
              <a:rPr/>
              <a:t>Hennemann, G R, and D G Rossiter. 2004. “Training Needs for the Next Generation of Soil Surveyors.” In </a:t>
            </a:r>
            <a:r>
              <a:rPr i="1"/>
              <a:t>International Conference on Innovative Techniques in Soil Survey, Cha’am, Thailand, 21-26 March 2004</a:t>
            </a:r>
            <a:r>
              <a:rPr/>
              <a:t>, 22–26. Cha-Am, Thailand: Land Development Department. </a:t>
            </a:r>
            <a:r>
              <a:rPr>
                <a:hlinkClick r:id="rId5"/>
              </a:rPr>
              <a:t>http://www.css.cornell.edu/faculty/dgr2/Docs/ChaAm/ChaAmKeynoteHennemann.pdf</a:t>
            </a:r>
            <a:r>
              <a:rPr/>
              <a:t>.</a:t>
            </a:r>
          </a:p>
          <a:p>
            <a:pPr lvl="0" marL="0" indent="0">
              <a:buNone/>
            </a:pPr>
            <a:r>
              <a:rPr/>
              <a:t>Kempen, Bas, Dick J. Brus, Jetse J. Stoorvogel, Gerard B. M. Heuvelink, and Folkert de Vries. 2012. “Efficiency Comparison of Conventional and Digital Soil Mapping for Updating Soil Maps.” </a:t>
            </a:r>
            <a:r>
              <a:rPr i="1"/>
              <a:t>Soil Science Society of America Journal</a:t>
            </a:r>
            <a:r>
              <a:rPr/>
              <a:t> 76 (6): 2097–2115. https://doi.org/</a:t>
            </a:r>
            <a:r>
              <a:rPr>
                <a:hlinkClick r:id="rId6"/>
              </a:rPr>
              <a:t>https://doi.org/10.2136/sssaj2011.0424</a:t>
            </a:r>
            <a:r>
              <a:rPr/>
              <a:t>.</a:t>
            </a:r>
          </a:p>
          <a:p>
            <a:pPr lvl="0" marL="0" indent="0">
              <a:buNone/>
            </a:pPr>
            <a:r>
              <a:rPr/>
              <a:t>MacMillan, Robert A., David E. Moon, and Ray A. Coupé. 2007. “Automated Predictive Ecological Mapping in a Forest Region of b.c., Canada, 2001–2005.” </a:t>
            </a:r>
            <a:r>
              <a:rPr i="1"/>
              <a:t>Geoderma</a:t>
            </a:r>
            <a:r>
              <a:rPr/>
              <a:t> 140 (4): 353–73. </a:t>
            </a:r>
            <a:r>
              <a:rPr>
                <a:hlinkClick r:id="rId7"/>
              </a:rPr>
              <a:t>https://doi.org/10.1016/j.geoderma.2007.04.027</a:t>
            </a:r>
            <a:r>
              <a:rPr/>
              <a:t>.</a:t>
            </a:r>
          </a:p>
          <a:p>
            <a:pPr lvl="0" marL="0" indent="0">
              <a:buNone/>
            </a:pPr>
            <a:r>
              <a:rPr/>
              <a:t>Mausbach, M. J. 2003. “The Importance of Statistical Documentation - Keeping Soil Survey Information Relevant in the 21st Century.” In </a:t>
            </a:r>
            <a:r>
              <a:rPr i="1"/>
              <a:t>2003 National Cooperative Soil Survey Conference</a:t>
            </a:r>
            <a:r>
              <a:rPr/>
              <a:t>, 3–6. Plymouth, Massachusetts: National Cooperative Soil Survey. </a:t>
            </a:r>
            <a:r>
              <a:rPr>
                <a:hlinkClick r:id="rId8"/>
              </a:rPr>
              <a:t>https://www.nrcs.usda.gov/Internet/FSE_DOCUMENTS/nrcs142p2_051833.pdf</a:t>
            </a:r>
            <a:r>
              <a:rPr/>
              <a:t>.</a:t>
            </a:r>
          </a:p>
          <a:p>
            <a:pPr lvl="0" marL="0" indent="0">
              <a:buNone/>
            </a:pPr>
            <a:r>
              <a:rPr/>
              <a:t>Maynard, Jonathan J., Travis W. Nauman, Shawn W. Salley, Brandon T. Bestelmeyer, Michael C. Duniway, Curtis J. Talbot, and Joel R. Brown. 2019. “Digital Mapping of Ecological Land Units Using a Nationally Scalable Modeling Framework.” </a:t>
            </a:r>
            <a:r>
              <a:rPr i="1"/>
              <a:t>Soil Science Society of America Journal</a:t>
            </a:r>
            <a:r>
              <a:rPr/>
              <a:t> 83 (3): 666–66. </a:t>
            </a:r>
            <a:r>
              <a:rPr>
                <a:hlinkClick r:id="rId9"/>
              </a:rPr>
              <a:t>https://doi.org/10.2136/sssaj2018.09.0346</a:t>
            </a:r>
            <a:r>
              <a:rPr/>
              <a:t>.</a:t>
            </a:r>
          </a:p>
          <a:p>
            <a:pPr lvl="0" marL="0" indent="0">
              <a:buNone/>
            </a:pPr>
            <a:r>
              <a:rPr/>
              <a:t>Ramcharan, Amanda, Tomislav Hengl, Travis Nauman, Colby Brungard, Sharon Waltman, Skye Wills, and James Thompson. 2018. “Soil Property and Class Maps of the Conterminous United States at 100-Meter Spatial Resolution.” </a:t>
            </a:r>
            <a:r>
              <a:rPr i="1"/>
              <a:t>Soil Science Society of America Journal</a:t>
            </a:r>
            <a:r>
              <a:rPr/>
              <a:t> 82 (1): 186–201. https://doi.org/</a:t>
            </a:r>
            <a:r>
              <a:rPr>
                <a:hlinkClick r:id="rId10"/>
              </a:rPr>
              <a:t>https://doi.org/10.2136/sssaj2017.04.0122</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Objectives</a:t>
            </a:r>
          </a:p>
        </p:txBody>
      </p:sp>
      <p:sp>
        <p:nvSpPr>
          <p:cNvPr id="3" name="Content Placeholder 2"/>
          <p:cNvSpPr>
            <a:spLocks noGrp="1"/>
          </p:cNvSpPr>
          <p:nvPr>
            <p:ph idx="1"/>
          </p:nvPr>
        </p:nvSpPr>
        <p:spPr/>
        <p:txBody>
          <a:bodyPr/>
          <a:lstStyle/>
          <a:p>
            <a:pPr lvl="1"/>
            <a:r>
              <a:rPr/>
              <a:t>Develop solutions to investigate soil survey correlation problems and update activities</a:t>
            </a:r>
          </a:p>
          <a:p>
            <a:pPr lvl="1"/>
            <a:r>
              <a:rPr/>
              <a:t>Evaluate investigations for interpretive results and determine how to proceed</a:t>
            </a:r>
          </a:p>
          <a:p>
            <a:pPr lvl="1"/>
            <a:r>
              <a:rPr/>
              <a:t>Summarize data for populations in NASIS</a:t>
            </a:r>
          </a:p>
          <a:p>
            <a:pPr lvl="1"/>
            <a:r>
              <a:rPr/>
              <a:t>Analyze spatial data to investigate soil-landscape relationships</a:t>
            </a:r>
          </a:p>
          <a:p>
            <a:pPr lvl="1"/>
            <a:r>
              <a:rPr/>
              <a:t>Help to pursue the question “why”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is</a:t>
            </a:r>
            <a:r>
              <a:rPr/>
              <a:t> </a:t>
            </a:r>
            <a:r>
              <a:rPr/>
              <a:t>this</a:t>
            </a:r>
            <a:r>
              <a:rPr/>
              <a:t> </a:t>
            </a:r>
            <a:r>
              <a:rPr/>
              <a:t>training</a:t>
            </a:r>
            <a:r>
              <a:rPr/>
              <a:t> </a:t>
            </a:r>
            <a:r>
              <a:rPr/>
              <a:t>needed?</a:t>
            </a:r>
          </a:p>
        </p:txBody>
      </p:sp>
      <p:sp>
        <p:nvSpPr>
          <p:cNvPr id="3" name="Content Placeholder 2"/>
          <p:cNvSpPr>
            <a:spLocks noGrp="1"/>
          </p:cNvSpPr>
          <p:nvPr>
            <p:ph idx="1"/>
          </p:nvPr>
        </p:nvSpPr>
        <p:spPr/>
        <p:txBody>
          <a:bodyPr/>
          <a:lstStyle/>
          <a:p>
            <a:pPr lvl="1"/>
            <a:r>
              <a:rPr/>
              <a:t>Long standing goal of the Soil Science Division to have a course in statistics (Mausbach 2003)</a:t>
            </a:r>
          </a:p>
          <a:p>
            <a:pPr lvl="1"/>
            <a:r>
              <a:rPr/>
              <a:t>Opportunities to learn these techniques are limited, especially at the undergraduate level (Hennemann and Rossiter 2004)</a:t>
            </a:r>
          </a:p>
          <a:p>
            <a:pPr lvl="1"/>
            <a:r>
              <a:rPr/>
              <a:t>Consistent methodology (data analysis, data population, sampling design, etc.)</a:t>
            </a:r>
          </a:p>
          <a:p>
            <a:pPr lvl="1"/>
            <a:r>
              <a:rPr/>
              <a:t>There is continually a greater need to use these techniques:</a:t>
            </a:r>
          </a:p>
          <a:p>
            <a:pPr lvl="2"/>
            <a:r>
              <a:rPr/>
              <a:t>Mapping of lands at high production rates (MacMillan, Moon, and Coupé 2007; Kempen et al. 2012; Brevik et al. 2016)</a:t>
            </a:r>
          </a:p>
          <a:p>
            <a:pPr lvl="2"/>
            <a:r>
              <a:rPr/>
              <a:t>Ecological Sites (Maynard et al. 2019)</a:t>
            </a:r>
          </a:p>
          <a:p>
            <a:pPr lvl="2"/>
            <a:r>
              <a:rPr/>
              <a:t>Soil survey refinement (disaggregation) (Chaney et al. 2016; Ramcharan et al. 2018)</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is</a:t>
            </a:r>
            <a:r>
              <a:rPr/>
              <a:t> </a:t>
            </a:r>
            <a:r>
              <a:rPr/>
              <a:t>course</a:t>
            </a:r>
            <a:r>
              <a:rPr/>
              <a:t> </a:t>
            </a:r>
            <a:r>
              <a:rPr/>
              <a:t>organized</a:t>
            </a:r>
            <a:r>
              <a:rPr/>
              <a:t> </a:t>
            </a:r>
            <a:r>
              <a:rPr/>
              <a:t>this</a:t>
            </a:r>
            <a:r>
              <a:rPr/>
              <a:t> </a:t>
            </a:r>
            <a:r>
              <a:rPr/>
              <a:t>way?</a:t>
            </a:r>
          </a:p>
        </p:txBody>
      </p:sp>
      <p:sp>
        <p:nvSpPr>
          <p:cNvPr id="3" name="Content Placeholder 2"/>
          <p:cNvSpPr>
            <a:spLocks noGrp="1"/>
          </p:cNvSpPr>
          <p:nvPr>
            <p:ph idx="1"/>
          </p:nvPr>
        </p:nvSpPr>
        <p:spPr/>
        <p:txBody>
          <a:bodyPr/>
          <a:lstStyle/>
          <a:p>
            <a:pPr lvl="1"/>
            <a:r>
              <a:rPr/>
              <a:t>Our best judgement for assembling into </a:t>
            </a:r>
            <a:r>
              <a:rPr b="1"/>
              <a:t>24</a:t>
            </a:r>
            <a:r>
              <a:rPr/>
              <a:t> hours what could be </a:t>
            </a:r>
            <a:r>
              <a:rPr b="1"/>
              <a:t>6</a:t>
            </a:r>
            <a:r>
              <a:rPr/>
              <a:t> University level courses</a:t>
            </a:r>
          </a:p>
          <a:p>
            <a:pPr lvl="1"/>
            <a:r>
              <a:rPr/>
              <a:t>Mixture of slides and script enabled web pages is new for NRCS</a:t>
            </a:r>
          </a:p>
          <a:p>
            <a:pPr lvl="1"/>
            <a:r>
              <a:rPr/>
              <a:t>The web content is a long-term investment and should serve as a permanent reference</a:t>
            </a:r>
          </a:p>
          <a:p>
            <a:pPr lvl="1"/>
            <a:r>
              <a:rPr/>
              <a:t>Feel free to provide guidance for improving the class for future offerings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R?</a:t>
            </a:r>
            <a:r>
              <a:rPr/>
              <a:t> </a:t>
            </a:r>
            <a:r>
              <a:rPr/>
              <a:t>-</a:t>
            </a:r>
            <a:r>
              <a:rPr/>
              <a:t> </a:t>
            </a:r>
            <a:r>
              <a:rPr/>
              <a:t>Open</a:t>
            </a:r>
            <a:r>
              <a:rPr/>
              <a:t> </a:t>
            </a:r>
            <a:r>
              <a:rPr/>
              <a:t>Source</a:t>
            </a:r>
            <a:r>
              <a:rPr/>
              <a:t> </a:t>
            </a:r>
            <a:r>
              <a:rPr/>
              <a:t>Project</a:t>
            </a:r>
          </a:p>
        </p:txBody>
      </p:sp>
      <p:sp>
        <p:nvSpPr>
          <p:cNvPr id="3" name="Content Placeholder 2"/>
          <p:cNvSpPr>
            <a:spLocks noGrp="1"/>
          </p:cNvSpPr>
          <p:nvPr>
            <p:ph idx="1"/>
          </p:nvPr>
        </p:nvSpPr>
        <p:spPr/>
        <p:txBody>
          <a:bodyPr/>
          <a:lstStyle/>
          <a:p>
            <a:pPr lvl="1">
              <a:buAutoNum type="arabicPeriod"/>
            </a:pPr>
            <a:r>
              <a:rPr/>
              <a:t>a software environment: statistics, graphics, programming, calculator, GIS, etc…</a:t>
            </a:r>
          </a:p>
          <a:p>
            <a:pPr lvl="1">
              <a:buAutoNum type="arabicPeriod"/>
            </a:pPr>
            <a:r>
              <a:rPr/>
              <a:t>a language: vocabulary to explore, summarize, and model data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tic-figures/rproject.png" id="0" name="Picture 1"/>
          <p:cNvPicPr>
            <a:picLocks noGrp="1" noChangeAspect="1"/>
          </p:cNvPicPr>
          <p:nvPr/>
        </p:nvPicPr>
        <p:blipFill>
          <a:blip r:embed="rId2"/>
          <a:stretch>
            <a:fillRect/>
          </a:stretch>
        </p:blipFill>
        <p:spPr bwMode="auto">
          <a:xfrm>
            <a:off x="3187700" y="1828800"/>
            <a:ext cx="47244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R?</a:t>
            </a:r>
            <a:r>
              <a:rPr/>
              <a:t> </a:t>
            </a:r>
            <a:r>
              <a:rPr/>
              <a:t>-</a:t>
            </a:r>
            <a:r>
              <a:rPr/>
              <a:t> </a:t>
            </a:r>
            <a:r>
              <a:rPr/>
              <a:t>“</a:t>
            </a:r>
            <a:r>
              <a:rPr/>
              <a:t>One</a:t>
            </a:r>
            <a:r>
              <a:rPr/>
              <a:t> </a:t>
            </a:r>
            <a:r>
              <a:rPr/>
              <a:t>Tool</a:t>
            </a:r>
            <a:r>
              <a:rPr/>
              <a:t>”</a:t>
            </a:r>
            <a:r>
              <a:rPr/>
              <a:t>"</a:t>
            </a:r>
          </a:p>
        </p:txBody>
      </p:sp>
      <p:pic>
        <p:nvPicPr>
          <p:cNvPr descr="static-figures/triangle.png" id="0" name="Picture 1"/>
          <p:cNvPicPr>
            <a:picLocks noGrp="1" noChangeAspect="1"/>
          </p:cNvPicPr>
          <p:nvPr/>
        </p:nvPicPr>
        <p:blipFill>
          <a:blip r:embed="rId2"/>
          <a:stretch>
            <a:fillRect/>
          </a:stretch>
        </p:blipFill>
        <p:spPr bwMode="auto">
          <a:xfrm>
            <a:off x="2908300" y="1828800"/>
            <a:ext cx="5270500" cy="3835400"/>
          </a:xfrm>
          <a:prstGeom prst="rect">
            <a:avLst/>
          </a:prstGeom>
          <a:noFill/>
          <a:ln w="9525">
            <a:noFill/>
            <a:headEnd/>
            <a:tailEnd/>
          </a:ln>
        </p:spPr>
      </p:pic>
      <p:sp>
        <p:nvSpPr>
          <p:cNvPr id="1" name="TextBox 3"/>
          <p:cNvSpPr txBox="1"/>
          <p:nvPr/>
        </p:nvSpPr>
        <p:spPr>
          <a:xfrm>
            <a:off x="1257300" y="5664200"/>
            <a:ext cx="8585200" cy="508000"/>
          </a:xfrm>
          <a:prstGeom prst="rect">
            <a:avLst/>
          </a:prstGeom>
          <a:noFill/>
        </p:spPr>
        <p:txBody>
          <a:bodyPr/>
          <a:lstStyle/>
          <a:p>
            <a:pPr lvl="0" marL="0" indent="0" algn="ctr">
              <a:buNone/>
            </a:pPr>
            <a:r>
              <a:rPr i="1"/>
              <a:t>ODBC</a:t>
            </a:r>
            <a:r>
              <a:rPr i="1"/>
              <a:t> </a:t>
            </a:r>
            <a:r>
              <a:rPr i="1"/>
              <a:t>and</a:t>
            </a:r>
            <a:r>
              <a:rPr i="1"/>
              <a:t> </a:t>
            </a:r>
            <a:r>
              <a:rPr i="1"/>
              <a:t>GDAL</a:t>
            </a:r>
            <a:r>
              <a:rPr i="1"/>
              <a:t> </a:t>
            </a:r>
            <a:r>
              <a:rPr i="1"/>
              <a:t>link</a:t>
            </a:r>
            <a:r>
              <a:rPr i="1"/>
              <a:t> </a:t>
            </a:r>
            <a:r>
              <a:rPr i="1"/>
              <a:t>R</a:t>
            </a:r>
            <a:r>
              <a:rPr i="1"/>
              <a:t> </a:t>
            </a:r>
            <a:r>
              <a:rPr i="1"/>
              <a:t>to</a:t>
            </a:r>
            <a:r>
              <a:rPr i="1"/>
              <a:t> </a:t>
            </a:r>
            <a:r>
              <a:rPr i="1"/>
              <a:t>nearly</a:t>
            </a:r>
            <a:r>
              <a:rPr i="1"/>
              <a:t> </a:t>
            </a:r>
            <a:r>
              <a:rPr i="1"/>
              <a:t>all</a:t>
            </a:r>
            <a:r>
              <a:rPr i="1"/>
              <a:t> </a:t>
            </a:r>
            <a:r>
              <a:rPr i="1"/>
              <a:t>possible</a:t>
            </a:r>
            <a:r>
              <a:rPr i="1"/>
              <a:t> </a:t>
            </a:r>
            <a:r>
              <a:rPr i="1"/>
              <a:t>formats/interfaces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should</a:t>
            </a:r>
            <a:r>
              <a:rPr/>
              <a:t> </a:t>
            </a:r>
            <a:r>
              <a:rPr/>
              <a:t>I</a:t>
            </a:r>
            <a:r>
              <a:rPr/>
              <a:t> </a:t>
            </a:r>
            <a:r>
              <a:rPr/>
              <a:t>use</a:t>
            </a:r>
            <a:r>
              <a:rPr/>
              <a:t> </a:t>
            </a:r>
            <a:r>
              <a:rPr/>
              <a:t>R?</a:t>
            </a:r>
            <a:r>
              <a:rPr/>
              <a:t> </a:t>
            </a:r>
            <a:r>
              <a:rPr/>
              <a:t>-</a:t>
            </a:r>
            <a:r>
              <a:rPr/>
              <a:t> </a:t>
            </a:r>
            <a:r>
              <a:rPr/>
              <a:t>3</a:t>
            </a:r>
            <a:r>
              <a:rPr/>
              <a:t> </a:t>
            </a:r>
            <a:r>
              <a:rPr/>
              <a:t>Reasons!</a:t>
            </a:r>
          </a:p>
        </p:txBody>
      </p:sp>
      <p:sp>
        <p:nvSpPr>
          <p:cNvPr id="3" name="Content Placeholder 2"/>
          <p:cNvSpPr>
            <a:spLocks noGrp="1"/>
          </p:cNvSpPr>
          <p:nvPr>
            <p:ph idx="1"/>
          </p:nvPr>
        </p:nvSpPr>
        <p:spPr/>
        <p:txBody>
          <a:bodyPr/>
          <a:lstStyle/>
          <a:p>
            <a:pPr lvl="1">
              <a:buAutoNum type="arabicPeriod"/>
            </a:pPr>
            <a:r>
              <a:rPr/>
              <a:t>Cost. R is free! </a:t>
            </a:r>
            <a:r>
              <a:rPr>
                <a:hlinkClick r:id="rId2"/>
              </a:rPr>
              <a:t>“Free as in free speech, not free beer!”</a:t>
            </a:r>
          </a:p>
          <a:p>
            <a:pPr lvl="1">
              <a:buAutoNum type="arabicPeriod"/>
            </a:pPr>
            <a:r>
              <a:rPr>
                <a:hlinkClick r:id="rId3"/>
              </a:rPr>
              <a:t>Reproducible Research</a:t>
            </a:r>
            <a:r>
              <a:rPr/>
              <a:t> (</a:t>
            </a:r>
            <a:r>
              <a:rPr i="1"/>
              <a:t>self-documenting, repeatable</a:t>
            </a:r>
            <a:r>
              <a:rPr/>
              <a:t>)</a:t>
            </a:r>
          </a:p>
          <a:p>
            <a:pPr lvl="2"/>
            <a:r>
              <a:rPr/>
              <a:t>repeatable:</a:t>
            </a:r>
          </a:p>
          <a:p>
            <a:pPr lvl="3"/>
            <a:r>
              <a:rPr/>
              <a:t>code + output in a single document </a:t>
            </a:r>
            <a:r>
              <a:rPr i="1"/>
              <a:t>(‘I want the right answer, not a quick answer’ - Paul Finnell)</a:t>
            </a:r>
          </a:p>
          <a:p>
            <a:pPr lvl="3"/>
            <a:r>
              <a:rPr/>
              <a:t>easier the next time (</a:t>
            </a:r>
            <a:r>
              <a:rPr>
                <a:hlinkClick r:id="rId4"/>
              </a:rPr>
              <a:t>humorous example</a:t>
            </a:r>
            <a:r>
              <a:rPr/>
              <a:t>)</a:t>
            </a:r>
          </a:p>
          <a:p>
            <a:pPr lvl="3"/>
            <a:r>
              <a:rPr/>
              <a:t>numerous Excel horror stories of scientific studies gone wrong exist (</a:t>
            </a:r>
            <a:r>
              <a:rPr>
                <a:hlinkClick r:id="rId5"/>
              </a:rPr>
              <a:t>TED Talk</a:t>
            </a:r>
            <a:r>
              <a:rPr/>
              <a:t>)</a:t>
            </a:r>
          </a:p>
          <a:p>
            <a:pPr lvl="2"/>
            <a:r>
              <a:rPr/>
              <a:t>scalable: applicable to small or large problems</a:t>
            </a:r>
          </a:p>
          <a:p>
            <a:pPr lvl="1">
              <a:buAutoNum type="arabicPeriod"/>
            </a:pPr>
            <a:r>
              <a:rPr/>
              <a:t>R in a Community</a:t>
            </a:r>
          </a:p>
          <a:p>
            <a:pPr lvl="2"/>
            <a:r>
              <a:rPr>
                <a:hlinkClick r:id="rId6"/>
              </a:rPr>
              <a:t>Numerous Discipline Specific R Groups</a:t>
            </a:r>
          </a:p>
          <a:p>
            <a:pPr lvl="2"/>
            <a:r>
              <a:rPr>
                <a:hlinkClick r:id="rId7"/>
              </a:rPr>
              <a:t>Numerous Local R User Groups (including R-Ladies Groups)</a:t>
            </a:r>
          </a:p>
          <a:p>
            <a:pPr lvl="2"/>
            <a:r>
              <a:rPr>
                <a:hlinkClick r:id="rId8"/>
              </a:rPr>
              <a:t>Stack Overflow</a:t>
            </a:r>
          </a:p>
          <a:p>
            <a:pPr lvl="1">
              <a:buAutoNum type="arabicPeriod"/>
            </a:pPr>
            <a:r>
              <a:rPr/>
              <a:t>Learning Resources </a:t>
            </a:r>
            <a:r>
              <a:rPr i="1"/>
              <a:t>(quantity and quality)</a:t>
            </a:r>
          </a:p>
          <a:p>
            <a:pPr lvl="2"/>
            <a:r>
              <a:rPr>
                <a:hlinkClick r:id="rId9"/>
              </a:rPr>
              <a:t>R books</a:t>
            </a:r>
          </a:p>
          <a:p>
            <a:pPr lvl="2"/>
            <a:r>
              <a:rPr>
                <a:hlinkClick r:id="rId10"/>
              </a:rPr>
              <a:t>(Free Online) R Books</a:t>
            </a:r>
          </a:p>
          <a:p>
            <a:pPr lvl="1">
              <a:buAutoNum type="arabicPeriod"/>
            </a:pPr>
            <a:r>
              <a:rPr/>
              <a:t>R is ‘becoming’ the new norm (paradigm shift?). “If we don’t accept these challenges, other who are less qualified will; and soil scientists will be displaced by apathy.” (Arnold and Wilding 1991)</a:t>
            </a:r>
          </a:p>
        </p:txBody>
      </p:sp>
    </p:spTree>
  </p:cSld>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Schoolbook</vt:lpstr>
      <vt:lpstr>Wingdings 2</vt:lpstr>
      <vt:lpst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and RStudio</dc:title>
  <dc:creator>Stephen Roecker, Skye Wills, Katey Yoast and Tom D’Avello</dc:creator>
  <cp:keywords/>
  <dcterms:created xsi:type="dcterms:W3CDTF">2022-01-26T16:53:48Z</dcterms:created>
  <dcterms:modified xsi:type="dcterms:W3CDTF">2022-01-26T16:53:48Z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style">
    <vt:lpwstr>apalike</vt:lpwstr>
  </property>
  <property fmtid="{D5CDD505-2E9C-101B-9397-08002B2CF9AE}" pid="3" name="bibliography">
    <vt:lpwstr>../../newbook/book.bib</vt:lpwstr>
  </property>
  <property fmtid="{D5CDD505-2E9C-101B-9397-08002B2CF9AE}" pid="4" name="date">
    <vt:lpwstr>2022-01-26</vt:lpwstr>
  </property>
  <property fmtid="{D5CDD505-2E9C-101B-9397-08002B2CF9AE}" pid="5" name="editor_options">
    <vt:lpwstr/>
  </property>
  <property fmtid="{D5CDD505-2E9C-101B-9397-08002B2CF9AE}" pid="6" name="output">
    <vt:lpwstr/>
  </property>
</Properties>
</file>