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 Light"/>
      <p:regular r:id="rId28"/>
      <p:bold r:id="rId29"/>
      <p:italic r:id="rId30"/>
      <p:boldItalic r:id="rId31"/>
    </p:embeddedFont>
    <p:embeddedFont>
      <p:font typeface="Open Sans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hyf7DlqCl8XRD37/eBJewcvhW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Light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boldItalic.fntdata"/><Relationship Id="rId3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33" Type="http://schemas.openxmlformats.org/officeDocument/2006/relationships/font" Target="fonts/OpenSansLight-bold.fntdata"/><Relationship Id="rId10" Type="http://schemas.openxmlformats.org/officeDocument/2006/relationships/slide" Target="slides/slide5.xml"/><Relationship Id="rId32" Type="http://schemas.openxmlformats.org/officeDocument/2006/relationships/font" Target="fonts/OpenSansLight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326b4cf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d326b4cf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d326b4cff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326b4cff4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d326b4cff4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2d326b4cff4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326b4cff4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d326b4cff4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2d326b4cff4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326b4cff4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d326b4cff4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d326b4cff4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42f6b2f0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42f6b2f0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042f6b2f0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6881d25e7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06881d25e7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06881d25e7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6d6bd0317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6d6bd031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6d6bd0317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6d6bd0317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326b4cff4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d326b4cff4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d326b4cff4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37f28bd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f37f28bd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f37f28bd3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326b4cff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d326b4cff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d326b4cff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326b4cff4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d326b4cff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2d326b4cff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326b4cff4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d326b4cff4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d326b4cff4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326b4cff4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d326b4cff4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2d326b4cff4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6d6bd0317_1_161"/>
          <p:cNvSpPr txBox="1"/>
          <p:nvPr>
            <p:ph type="ctrTitle"/>
          </p:nvPr>
        </p:nvSpPr>
        <p:spPr>
          <a:xfrm>
            <a:off x="914400" y="213042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3" name="Google Shape;113;g306d6bd0317_1_161"/>
          <p:cNvSpPr txBox="1"/>
          <p:nvPr>
            <p:ph idx="1" type="subTitle"/>
          </p:nvPr>
        </p:nvSpPr>
        <p:spPr>
          <a:xfrm>
            <a:off x="1828800" y="3886200"/>
            <a:ext cx="85344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g306d6bd0317_1_161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5" name="Google Shape;115;g306d6bd0317_1_161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6" name="Google Shape;116;g306d6bd0317_1_161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6d6bd0317_1_167"/>
          <p:cNvSpPr txBox="1"/>
          <p:nvPr>
            <p:ph type="title"/>
          </p:nvPr>
        </p:nvSpPr>
        <p:spPr>
          <a:xfrm>
            <a:off x="609600" y="900113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9" name="Google Shape;119;g306d6bd0317_1_167"/>
          <p:cNvSpPr txBox="1"/>
          <p:nvPr>
            <p:ph idx="1" type="body"/>
          </p:nvPr>
        </p:nvSpPr>
        <p:spPr>
          <a:xfrm>
            <a:off x="609600" y="3022600"/>
            <a:ext cx="109728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120" name="Google Shape;120;g306d6bd0317_1_167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1" name="Google Shape;121;g306d6bd0317_1_167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2" name="Google Shape;122;g306d6bd0317_1_167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6d6bd0317_1_173"/>
          <p:cNvSpPr txBox="1"/>
          <p:nvPr>
            <p:ph type="title"/>
          </p:nvPr>
        </p:nvSpPr>
        <p:spPr>
          <a:xfrm>
            <a:off x="609600" y="900113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5" name="Google Shape;125;g306d6bd0317_1_173"/>
          <p:cNvSpPr txBox="1"/>
          <p:nvPr>
            <p:ph idx="1" type="body"/>
          </p:nvPr>
        </p:nvSpPr>
        <p:spPr>
          <a:xfrm>
            <a:off x="609600" y="1968503"/>
            <a:ext cx="53847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6355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126" name="Google Shape;126;g306d6bd0317_1_173"/>
          <p:cNvSpPr txBox="1"/>
          <p:nvPr>
            <p:ph idx="2" type="body"/>
          </p:nvPr>
        </p:nvSpPr>
        <p:spPr>
          <a:xfrm>
            <a:off x="6197600" y="1968503"/>
            <a:ext cx="53847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6355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127" name="Google Shape;127;g306d6bd0317_1_173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8" name="Google Shape;128;g306d6bd0317_1_173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9" name="Google Shape;129;g306d6bd0317_1_173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d6bd0317_1_180"/>
          <p:cNvSpPr txBox="1"/>
          <p:nvPr>
            <p:ph type="title"/>
          </p:nvPr>
        </p:nvSpPr>
        <p:spPr>
          <a:xfrm>
            <a:off x="609604" y="273049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1"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2" name="Google Shape;132;g306d6bd0317_1_180"/>
          <p:cNvSpPr txBox="1"/>
          <p:nvPr>
            <p:ph idx="1" type="body"/>
          </p:nvPr>
        </p:nvSpPr>
        <p:spPr>
          <a:xfrm>
            <a:off x="4766733" y="273052"/>
            <a:ext cx="6815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50165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133" name="Google Shape;133;g306d6bd0317_1_180"/>
          <p:cNvSpPr txBox="1"/>
          <p:nvPr>
            <p:ph idx="2" type="body"/>
          </p:nvPr>
        </p:nvSpPr>
        <p:spPr>
          <a:xfrm>
            <a:off x="609604" y="1435103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g306d6bd0317_1_180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5" name="Google Shape;135;g306d6bd0317_1_180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6" name="Google Shape;136;g306d6bd0317_1_180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6d6bd0317_1_187"/>
          <p:cNvSpPr txBox="1"/>
          <p:nvPr>
            <p:ph type="title"/>
          </p:nvPr>
        </p:nvSpPr>
        <p:spPr>
          <a:xfrm>
            <a:off x="963084" y="138075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1" sz="53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9" name="Google Shape;139;g306d6bd0317_1_187"/>
          <p:cNvSpPr txBox="1"/>
          <p:nvPr>
            <p:ph idx="1" type="body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g306d6bd0317_1_187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1" name="Google Shape;141;g306d6bd0317_1_187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2" name="Google Shape;142;g306d6bd0317_1_187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6d6bd0317_1_193"/>
          <p:cNvSpPr txBox="1"/>
          <p:nvPr>
            <p:ph type="title"/>
          </p:nvPr>
        </p:nvSpPr>
        <p:spPr>
          <a:xfrm>
            <a:off x="609604" y="867339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5" name="Google Shape;145;g306d6bd0317_1_193"/>
          <p:cNvSpPr txBox="1"/>
          <p:nvPr>
            <p:ph idx="1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146" name="Google Shape;146;g306d6bd0317_1_193"/>
          <p:cNvSpPr txBox="1"/>
          <p:nvPr>
            <p:ph idx="2" type="body"/>
          </p:nvPr>
        </p:nvSpPr>
        <p:spPr>
          <a:xfrm>
            <a:off x="6193371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147" name="Google Shape;147;g306d6bd0317_1_193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8" name="Google Shape;148;g306d6bd0317_1_193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9" name="Google Shape;149;g306d6bd0317_1_193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6d6bd0317_1_200"/>
          <p:cNvSpPr txBox="1"/>
          <p:nvPr>
            <p:ph type="title"/>
          </p:nvPr>
        </p:nvSpPr>
        <p:spPr>
          <a:xfrm>
            <a:off x="609600" y="900113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2" name="Google Shape;152;g306d6bd0317_1_200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3" name="Google Shape;153;g306d6bd0317_1_200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4" name="Google Shape;154;g306d6bd0317_1_200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6d6bd0317_1_205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7" name="Google Shape;157;g306d6bd0317_1_205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8" name="Google Shape;158;g306d6bd0317_1_205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306d6bd0317_1_205"/>
          <p:cNvSpPr txBox="1"/>
          <p:nvPr>
            <p:ph idx="1" type="body"/>
          </p:nvPr>
        </p:nvSpPr>
        <p:spPr>
          <a:xfrm>
            <a:off x="539261" y="851877"/>
            <a:ext cx="11043300" cy="5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005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d6bd0317_1_210"/>
          <p:cNvSpPr txBox="1"/>
          <p:nvPr>
            <p:ph type="title"/>
          </p:nvPr>
        </p:nvSpPr>
        <p:spPr>
          <a:xfrm>
            <a:off x="2389717" y="4800601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1" sz="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2" name="Google Shape;162;g306d6bd0317_1_2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g306d6bd0317_1_210"/>
          <p:cNvSpPr txBox="1"/>
          <p:nvPr>
            <p:ph idx="1" type="body"/>
          </p:nvPr>
        </p:nvSpPr>
        <p:spPr>
          <a:xfrm>
            <a:off x="2389717" y="5367339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4" name="Google Shape;164;g306d6bd0317_1_210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5" name="Google Shape;165;g306d6bd0317_1_210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6" name="Google Shape;166;g306d6bd0317_1_210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6d6bd0317_1_217"/>
          <p:cNvSpPr txBox="1"/>
          <p:nvPr>
            <p:ph type="title"/>
          </p:nvPr>
        </p:nvSpPr>
        <p:spPr>
          <a:xfrm>
            <a:off x="609600" y="900113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69" name="Google Shape;169;g306d6bd0317_1_217"/>
          <p:cNvSpPr txBox="1"/>
          <p:nvPr>
            <p:ph idx="1" type="body"/>
          </p:nvPr>
        </p:nvSpPr>
        <p:spPr>
          <a:xfrm rot="5400000">
            <a:off x="4544250" y="-912050"/>
            <a:ext cx="31035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170" name="Google Shape;170;g306d6bd0317_1_217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1" name="Google Shape;171;g306d6bd0317_1_217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2" name="Google Shape;172;g306d6bd0317_1_217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d6bd0317_1_223"/>
          <p:cNvSpPr txBox="1"/>
          <p:nvPr>
            <p:ph type="title"/>
          </p:nvPr>
        </p:nvSpPr>
        <p:spPr>
          <a:xfrm rot="5400000">
            <a:off x="7285050" y="1828790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5" name="Google Shape;175;g306d6bd0317_1_223"/>
          <p:cNvSpPr txBox="1"/>
          <p:nvPr>
            <p:ph idx="1" type="body"/>
          </p:nvPr>
        </p:nvSpPr>
        <p:spPr>
          <a:xfrm rot="5400000">
            <a:off x="1697000" y="-812860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indent="-3810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indent="-3810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  <p:sp>
        <p:nvSpPr>
          <p:cNvPr id="176" name="Google Shape;176;g306d6bd0317_1_223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7" name="Google Shape;177;g306d6bd0317_1_223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78" name="Google Shape;178;g306d6bd0317_1_223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35457" y="113198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2832265" y="2831472"/>
            <a:ext cx="2725387" cy="182430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2766950" y="231568"/>
            <a:ext cx="92686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PROFESSIONAL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9"/>
          <p:cNvSpPr txBox="1"/>
          <p:nvPr/>
        </p:nvSpPr>
        <p:spPr>
          <a:xfrm>
            <a:off x="2766950" y="1080655"/>
            <a:ext cx="38179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COHORT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 txBox="1"/>
          <p:nvPr/>
        </p:nvSpPr>
        <p:spPr>
          <a:xfrm>
            <a:off x="2832266" y="1840675"/>
            <a:ext cx="8924306" cy="8309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Learn about the All-campus Data science through Accessible Project-based Teaching and learning (ADAPT) Model</a:t>
            </a:r>
            <a:endParaRPr b="0" i="0" sz="2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2832265" y="2856502"/>
            <a:ext cx="17476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9"/>
          <p:cNvSpPr/>
          <p:nvPr/>
        </p:nvSpPr>
        <p:spPr>
          <a:xfrm>
            <a:off x="2832265" y="4813998"/>
            <a:ext cx="2725387" cy="182430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2832265" y="4839028"/>
            <a:ext cx="27253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WILL LEARN</a:t>
            </a:r>
            <a:endParaRPr b="1" i="1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5676407" y="2733392"/>
            <a:ext cx="38179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2927268" y="3318167"/>
            <a:ext cx="25235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text here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2927268" y="5255991"/>
            <a:ext cx="25235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text here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" name="Google Shape;58;p9"/>
          <p:cNvGrpSpPr/>
          <p:nvPr/>
        </p:nvGrpSpPr>
        <p:grpSpPr>
          <a:xfrm>
            <a:off x="5700159" y="3156335"/>
            <a:ext cx="2712338" cy="1200329"/>
            <a:chOff x="623456" y="3965240"/>
            <a:chExt cx="2712338" cy="1200329"/>
          </a:xfrm>
        </p:grpSpPr>
        <p:sp>
          <p:nvSpPr>
            <p:cNvPr id="59" name="Google Shape;59;p9"/>
            <p:cNvSpPr txBox="1"/>
            <p:nvPr/>
          </p:nvSpPr>
          <p:spPr>
            <a:xfrm>
              <a:off x="623456" y="3965240"/>
              <a:ext cx="84314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b="1" i="0" lang="en-US" sz="7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$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1281362" y="4380738"/>
              <a:ext cx="205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Stipend: $1,000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9"/>
          <p:cNvGrpSpPr/>
          <p:nvPr/>
        </p:nvGrpSpPr>
        <p:grpSpPr>
          <a:xfrm>
            <a:off x="8859580" y="3312446"/>
            <a:ext cx="3498456" cy="1774823"/>
            <a:chOff x="5207331" y="3582094"/>
            <a:chExt cx="3190868" cy="1551528"/>
          </a:xfrm>
        </p:grpSpPr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07597" y="3997186"/>
              <a:ext cx="1135903" cy="1136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9"/>
            <p:cNvSpPr txBox="1"/>
            <p:nvPr/>
          </p:nvSpPr>
          <p:spPr>
            <a:xfrm>
              <a:off x="5795158" y="4010205"/>
              <a:ext cx="205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 hours in person</a:t>
              </a:r>
              <a:endParaRPr b="1" i="1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9"/>
            <p:cNvSpPr txBox="1"/>
            <p:nvPr/>
          </p:nvSpPr>
          <p:spPr>
            <a:xfrm>
              <a:off x="6343767" y="4622303"/>
              <a:ext cx="205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5 hours virtual</a:t>
              </a:r>
              <a:endParaRPr b="1" i="1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9"/>
            <p:cNvSpPr txBox="1"/>
            <p:nvPr/>
          </p:nvSpPr>
          <p:spPr>
            <a:xfrm>
              <a:off x="5207331" y="3582094"/>
              <a:ext cx="205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10 hours PD total</a:t>
              </a:r>
              <a:endParaRPr b="1" i="1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9"/>
          <p:cNvGrpSpPr/>
          <p:nvPr/>
        </p:nvGrpSpPr>
        <p:grpSpPr>
          <a:xfrm>
            <a:off x="5820713" y="4380033"/>
            <a:ext cx="2704606" cy="769606"/>
            <a:chOff x="8259288" y="3990982"/>
            <a:chExt cx="4410091" cy="1148845"/>
          </a:xfrm>
        </p:grpSpPr>
        <p:pic>
          <p:nvPicPr>
            <p:cNvPr id="67" name="Google Shape;6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9288" y="3990982"/>
              <a:ext cx="1148845" cy="1148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9"/>
            <p:cNvSpPr txBox="1"/>
            <p:nvPr/>
          </p:nvSpPr>
          <p:spPr>
            <a:xfrm>
              <a:off x="9517596" y="4115076"/>
              <a:ext cx="3151783" cy="964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Saturdays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9 A.M. TO 3 P.M.</a:t>
              </a:r>
              <a:endParaRPr b="1" i="1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69" name="Google Shape;6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4323" y="6469108"/>
            <a:ext cx="3416947" cy="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0" y="6080171"/>
            <a:ext cx="2701636" cy="9377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6">
            <a:alphaModFix/>
          </a:blip>
          <a:srcRect b="0" l="0" r="0" t="48670"/>
          <a:stretch/>
        </p:blipFill>
        <p:spPr>
          <a:xfrm>
            <a:off x="47502" y="6096754"/>
            <a:ext cx="2584517" cy="744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4822" y="5349936"/>
            <a:ext cx="3462434" cy="13948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8238" y="-1"/>
            <a:ext cx="3805881" cy="213643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327171" y="2533015"/>
            <a:ext cx="473139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PROFESSIONAL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0"/>
          <p:cNvGrpSpPr/>
          <p:nvPr/>
        </p:nvGrpSpPr>
        <p:grpSpPr>
          <a:xfrm>
            <a:off x="4354994" y="247936"/>
            <a:ext cx="4628509" cy="6119913"/>
            <a:chOff x="4354994" y="247936"/>
            <a:chExt cx="4628509" cy="5565635"/>
          </a:xfrm>
        </p:grpSpPr>
        <p:grpSp>
          <p:nvGrpSpPr>
            <p:cNvPr id="78" name="Google Shape;78;p10"/>
            <p:cNvGrpSpPr/>
            <p:nvPr/>
          </p:nvGrpSpPr>
          <p:grpSpPr>
            <a:xfrm>
              <a:off x="4354994" y="247936"/>
              <a:ext cx="4628509" cy="5565635"/>
              <a:chOff x="4505995" y="469920"/>
              <a:chExt cx="4628509" cy="5192785"/>
            </a:xfrm>
          </p:grpSpPr>
          <p:pic>
            <p:nvPicPr>
              <p:cNvPr id="79" name="Google Shape;7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505995" y="469920"/>
                <a:ext cx="4628509" cy="519278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0"/>
              <p:cNvSpPr txBox="1"/>
              <p:nvPr/>
            </p:nvSpPr>
            <p:spPr>
              <a:xfrm>
                <a:off x="4566481" y="666116"/>
                <a:ext cx="2405449" cy="496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b="1" i="1" lang="en-US" sz="3200" u="none" cap="none" strike="noStrike">
                    <a:solidFill>
                      <a:schemeClr val="lt2"/>
                    </a:solidFill>
                    <a:latin typeface="Roboto"/>
                    <a:ea typeface="Roboto"/>
                    <a:cs typeface="Roboto"/>
                    <a:sym typeface="Roboto"/>
                  </a:rPr>
                  <a:t>COHORT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0"/>
            <p:cNvSpPr txBox="1"/>
            <p:nvPr/>
          </p:nvSpPr>
          <p:spPr>
            <a:xfrm>
              <a:off x="5058562" y="2491825"/>
              <a:ext cx="15100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PROGRAM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6996796" y="4899324"/>
              <a:ext cx="15100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PERKS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0"/>
            <p:cNvSpPr txBox="1"/>
            <p:nvPr/>
          </p:nvSpPr>
          <p:spPr>
            <a:xfrm>
              <a:off x="5629014" y="3703160"/>
              <a:ext cx="224303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YOU WILL LEARN</a:t>
              </a:r>
              <a:endPara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1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" name="Google Shape;1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7818" y="6377048"/>
            <a:ext cx="3416947" cy="30946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6d6bd0317_1_154"/>
          <p:cNvSpPr txBox="1"/>
          <p:nvPr>
            <p:ph type="title"/>
          </p:nvPr>
        </p:nvSpPr>
        <p:spPr>
          <a:xfrm>
            <a:off x="609600" y="900113"/>
            <a:ext cx="109728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4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g306d6bd0317_1_154"/>
          <p:cNvSpPr txBox="1"/>
          <p:nvPr>
            <p:ph idx="1" type="body"/>
          </p:nvPr>
        </p:nvSpPr>
        <p:spPr>
          <a:xfrm>
            <a:off x="609600" y="3022600"/>
            <a:ext cx="109728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431800" lvl="0" marL="4572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431800" lvl="1" marL="914400" marR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81000" lvl="2" marL="1371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92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1150" lvl="4" marL="22860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400050" lvl="5" marL="2743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g306d6bd0317_1_154"/>
          <p:cNvSpPr txBox="1"/>
          <p:nvPr>
            <p:ph idx="10" type="dt"/>
          </p:nvPr>
        </p:nvSpPr>
        <p:spPr>
          <a:xfrm>
            <a:off x="609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g306d6bd0317_1_154"/>
          <p:cNvSpPr txBox="1"/>
          <p:nvPr>
            <p:ph idx="11" type="ftr"/>
          </p:nvPr>
        </p:nvSpPr>
        <p:spPr>
          <a:xfrm>
            <a:off x="4165600" y="6356352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g306d6bd0317_1_154"/>
          <p:cNvSpPr txBox="1"/>
          <p:nvPr>
            <p:ph idx="12" type="sldNum"/>
          </p:nvPr>
        </p:nvSpPr>
        <p:spPr>
          <a:xfrm>
            <a:off x="8737600" y="6356352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g306d6bd0317_1_1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97" y="0"/>
            <a:ext cx="12200132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hyperlink" Target="https://datascienceacademy.ncsu.edu/courses/" TargetMode="External"/><Relationship Id="rId7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26b4cff4_0_0"/>
          <p:cNvSpPr txBox="1"/>
          <p:nvPr>
            <p:ph type="title"/>
          </p:nvPr>
        </p:nvSpPr>
        <p:spPr>
          <a:xfrm>
            <a:off x="3038963" y="1154325"/>
            <a:ext cx="940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6100"/>
              <a:t>Data at Work:  </a:t>
            </a:r>
            <a:r>
              <a:rPr b="0" lang="en-US" sz="6100"/>
              <a:t>Building Insights from Survey, and Census data</a:t>
            </a:r>
            <a:endParaRPr b="0" sz="6100"/>
          </a:p>
        </p:txBody>
      </p:sp>
      <p:sp>
        <p:nvSpPr>
          <p:cNvPr id="185" name="Google Shape;185;g2d326b4cff4_0_0"/>
          <p:cNvSpPr txBox="1"/>
          <p:nvPr/>
        </p:nvSpPr>
        <p:spPr>
          <a:xfrm>
            <a:off x="682750" y="4383000"/>
            <a:ext cx="5961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Dr. Christy Byrd 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Associate Professor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 Coordinator, Educational Equity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Education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d326b4cff4_0_0"/>
          <p:cNvSpPr txBox="1"/>
          <p:nvPr/>
        </p:nvSpPr>
        <p:spPr>
          <a:xfrm>
            <a:off x="7175000" y="4383000"/>
            <a:ext cx="495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Dr. Jeanne McClure </a:t>
            </a:r>
            <a:endParaRPr b="1"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Postdoctoral </a:t>
            </a: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Scholar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Science and AI Academy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g2d326b4cf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53" y="6165648"/>
            <a:ext cx="654375" cy="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d326b4cf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00" y="6253950"/>
            <a:ext cx="1247709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d326b4cff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125" y="6253940"/>
            <a:ext cx="2223875" cy="47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.S. Census Bureau logo post-2011.svg - Wikimedia Commons" id="190" name="Google Shape;190;g2d326b4cff4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000" y="6253949"/>
            <a:ext cx="1133819" cy="47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d326b4cff4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51681">
            <a:off x="441725" y="360837"/>
            <a:ext cx="2444688" cy="2444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g2d326b4cff4_0_126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331" name="Google Shape;331;g2d326b4cff4_0_126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g2d326b4cff4_0_126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3" name="Google Shape;333;g2d326b4cff4_0_126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g2d326b4cff4_0_126"/>
          <p:cNvSpPr txBox="1"/>
          <p:nvPr/>
        </p:nvSpPr>
        <p:spPr>
          <a:xfrm>
            <a:off x="74550" y="1844950"/>
            <a:ext cx="43278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47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Sampling Methods</a:t>
            </a:r>
            <a:endParaRPr b="0" i="0" sz="3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○"/>
            </a:pPr>
            <a:r>
              <a:rPr b="0" i="0" lang="en-US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Random Sample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 Surveys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Stratification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Multi-stage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○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Probability</a:t>
            </a:r>
            <a:endParaRPr b="0" i="0" sz="47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2d326b4cff4_0_126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g2d326b4cff4_0_126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g2d326b4cff4_0_126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2d326b4cff4_0_126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2d326b4cff4_0_126"/>
          <p:cNvSpPr txBox="1"/>
          <p:nvPr/>
        </p:nvSpPr>
        <p:spPr>
          <a:xfrm>
            <a:off x="6571100" y="14691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Population divided into clusters; entire clusters are sampled.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2d326b4cff4_0_126"/>
          <p:cNvSpPr txBox="1"/>
          <p:nvPr/>
        </p:nvSpPr>
        <p:spPr>
          <a:xfrm>
            <a:off x="7553100" y="25384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Clusters often based on geography 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 organization.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types: single-stage and two-stage cluster sampling.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g2d326b4cff4_0_126"/>
          <p:cNvSpPr txBox="1"/>
          <p:nvPr/>
        </p:nvSpPr>
        <p:spPr>
          <a:xfrm>
            <a:off x="7553100" y="4023750"/>
            <a:ext cx="463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sampling error compared to simple random sampling.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Clusters may not be homogeneous.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g2d326b4cff4_0_126"/>
          <p:cNvSpPr txBox="1"/>
          <p:nvPr/>
        </p:nvSpPr>
        <p:spPr>
          <a:xfrm>
            <a:off x="7553100" y="54340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Cost-effective for geographically dispersed populations.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Reduces travel and administrative costs.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g2d326b4cff4_0_147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349" name="Google Shape;349;g2d326b4cff4_0_147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g2d326b4cff4_0_147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1" name="Google Shape;351;g2d326b4cff4_0_147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g2d326b4cff4_0_147"/>
          <p:cNvSpPr txBox="1"/>
          <p:nvPr/>
        </p:nvSpPr>
        <p:spPr>
          <a:xfrm>
            <a:off x="74550" y="1844950"/>
            <a:ext cx="43278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47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Sampling Methods</a:t>
            </a:r>
            <a:endParaRPr b="0" i="0" sz="3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○"/>
            </a:pPr>
            <a:r>
              <a:rPr b="0" i="0" lang="en-US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Random Sample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Surveys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Stratification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Multi-stage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○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Probability</a:t>
            </a:r>
            <a:endParaRPr b="0" i="0" sz="47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g2d326b4cff4_0_147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g2d326b4cff4_0_147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g2d326b4cff4_0_147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g2d326b4cff4_0_147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g2d326b4cff4_0_147"/>
          <p:cNvSpPr txBox="1"/>
          <p:nvPr/>
        </p:nvSpPr>
        <p:spPr>
          <a:xfrm>
            <a:off x="6571100" y="14691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Combines multiple sampling methods in stages.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g2d326b4cff4_0_147"/>
          <p:cNvSpPr txBox="1"/>
          <p:nvPr/>
        </p:nvSpPr>
        <p:spPr>
          <a:xfrm>
            <a:off x="7553100" y="25384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Involves selecting clusters, then sampling within them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Flexible and adaptable to complex populations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2d326b4cff4_0_147"/>
          <p:cNvSpPr txBox="1"/>
          <p:nvPr/>
        </p:nvSpPr>
        <p:spPr>
          <a:xfrm>
            <a:off x="7553100" y="417615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 design and analysis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Increased potential for sampling error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2d326b4cff4_0_147"/>
          <p:cNvSpPr txBox="1"/>
          <p:nvPr/>
        </p:nvSpPr>
        <p:spPr>
          <a:xfrm>
            <a:off x="7553100" y="5510250"/>
            <a:ext cx="504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Efficient for large-scale surveys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Reduces costs while maintaining representativeness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g2d326b4cff4_0_168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367" name="Google Shape;367;g2d326b4cff4_0_168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g2d326b4cff4_0_168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9" name="Google Shape;369;g2d326b4cff4_0_168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g2d326b4cff4_0_168"/>
          <p:cNvSpPr txBox="1"/>
          <p:nvPr/>
        </p:nvSpPr>
        <p:spPr>
          <a:xfrm>
            <a:off x="150750" y="1616350"/>
            <a:ext cx="43278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47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Sampling Methods</a:t>
            </a:r>
            <a:endParaRPr b="0" i="0" sz="3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○"/>
            </a:pPr>
            <a:r>
              <a:rPr b="0" i="0" lang="en-US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Random Sample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Surveys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Stratification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Multi-stage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Char char="○"/>
            </a:pPr>
            <a:r>
              <a:rPr b="0" i="0" lang="en-US" sz="3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Non Probability</a:t>
            </a:r>
            <a:endParaRPr b="0" i="0" sz="47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g2d326b4cff4_0_168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g2d326b4cff4_0_168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g2d326b4cff4_0_168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g2d326b4cff4_0_168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g2d326b4cff4_0_168"/>
          <p:cNvSpPr txBox="1"/>
          <p:nvPr/>
        </p:nvSpPr>
        <p:spPr>
          <a:xfrm>
            <a:off x="6571100" y="12405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Sampling methods where not every member has a known chance of being selected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2d326b4cff4_0_168"/>
          <p:cNvSpPr txBox="1"/>
          <p:nvPr/>
        </p:nvSpPr>
        <p:spPr>
          <a:xfrm>
            <a:off x="7553100" y="26908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Convenience Sampling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Quota Sampling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Purposive (Judgmental) Sampling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Snowball Sampling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g2d326b4cff4_0_168"/>
          <p:cNvSpPr txBox="1"/>
          <p:nvPr/>
        </p:nvSpPr>
        <p:spPr>
          <a:xfrm>
            <a:off x="7553100" y="417615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 risk of sampling bias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Limits ability to generalize findings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g2d326b4cff4_0_168"/>
          <p:cNvSpPr txBox="1"/>
          <p:nvPr/>
        </p:nvSpPr>
        <p:spPr>
          <a:xfrm>
            <a:off x="7553100" y="5510250"/>
            <a:ext cx="504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Easier and quicker to conduct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Useful for exploratory research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3042f6b2f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50" y="-16975"/>
            <a:ext cx="10620151" cy="58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042f6b2f0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353" y="6165648"/>
            <a:ext cx="654375" cy="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3042f6b2f0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400" y="6253950"/>
            <a:ext cx="1247709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3042f6b2f0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9125" y="6253940"/>
            <a:ext cx="2223875" cy="47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.S. Census Bureau logo post-2011.svg - Wikimedia Commons" id="388" name="Google Shape;388;g3042f6b2f0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000" y="6253949"/>
            <a:ext cx="1133819" cy="4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3042f6b2f0f_0_0"/>
          <p:cNvSpPr txBox="1"/>
          <p:nvPr/>
        </p:nvSpPr>
        <p:spPr>
          <a:xfrm>
            <a:off x="7586350" y="752400"/>
            <a:ext cx="206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(Krumm et al., 2018)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06881d25e7_0_11"/>
          <p:cNvSpPr txBox="1"/>
          <p:nvPr/>
        </p:nvSpPr>
        <p:spPr>
          <a:xfrm>
            <a:off x="673588" y="1259150"/>
            <a:ext cx="105339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Kalton, G. (2020). </a:t>
            </a:r>
            <a:r>
              <a:rPr i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Introduction to survey sampling</a:t>
            </a: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 (No. 35). Sage Publications.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Krumm, A., Means, B., &amp; Bienkowski, M. (2018). </a:t>
            </a:r>
            <a:r>
              <a:rPr i="1" lang="en-US" sz="1700">
                <a:solidFill>
                  <a:srgbClr val="222222"/>
                </a:solidFill>
                <a:highlight>
                  <a:schemeClr val="lt1"/>
                </a:highlight>
              </a:rPr>
              <a:t>Learning analytics goes to school: A collaborative approach to improving education</a:t>
            </a:r>
            <a:r>
              <a:rPr lang="en-US" sz="1700">
                <a:solidFill>
                  <a:srgbClr val="222222"/>
                </a:solidFill>
                <a:highlight>
                  <a:schemeClr val="lt1"/>
                </a:highlight>
              </a:rPr>
              <a:t>. Routledge.</a:t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Lohr, S. L. (2021). </a:t>
            </a:r>
            <a:r>
              <a:rPr i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Sampling: design and analysis</a:t>
            </a: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. Chapman and Hall/CRC.</a:t>
            </a:r>
            <a:endParaRPr sz="1700"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Rossi, P. H., Wright, J. D., &amp; Anderson, A. B. (Eds.). (2013). </a:t>
            </a:r>
            <a:r>
              <a:rPr i="1" lang="en-US" sz="1700">
                <a:solidFill>
                  <a:srgbClr val="222222"/>
                </a:solidFill>
                <a:highlight>
                  <a:srgbClr val="FFFFFF"/>
                </a:highlight>
              </a:rPr>
              <a:t>Handbook of survey research</a:t>
            </a:r>
            <a:r>
              <a:rPr lang="en-US" sz="1700">
                <a:solidFill>
                  <a:srgbClr val="222222"/>
                </a:solidFill>
                <a:highlight>
                  <a:srgbClr val="FFFFFF"/>
                </a:highlight>
              </a:rPr>
              <a:t>. Academic press.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396" name="Google Shape;396;g306881d25e7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53" y="6165648"/>
            <a:ext cx="654375" cy="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06881d25e7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00" y="6253950"/>
            <a:ext cx="1247709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06881d25e7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125" y="6253940"/>
            <a:ext cx="2223875" cy="47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.S. Census Bureau logo post-2011.svg - Wikimedia Commons" id="399" name="Google Shape;399;g306881d25e7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000" y="6253949"/>
            <a:ext cx="1133819" cy="477774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306881d25e7_0_11"/>
          <p:cNvSpPr txBox="1"/>
          <p:nvPr/>
        </p:nvSpPr>
        <p:spPr>
          <a:xfrm>
            <a:off x="619550" y="683325"/>
            <a:ext cx="107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6d6bd0317_1_128"/>
          <p:cNvSpPr txBox="1"/>
          <p:nvPr>
            <p:ph type="title"/>
          </p:nvPr>
        </p:nvSpPr>
        <p:spPr>
          <a:xfrm>
            <a:off x="386233" y="749713"/>
            <a:ext cx="10972800" cy="1068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ABOUT - </a:t>
            </a:r>
            <a:r>
              <a:rPr b="0" lang="en-US">
                <a:latin typeface="Roboto"/>
                <a:ea typeface="Roboto"/>
                <a:cs typeface="Roboto"/>
                <a:sym typeface="Roboto"/>
              </a:rPr>
              <a:t>The DSA Offers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306d6bd0317_1_128"/>
          <p:cNvSpPr/>
          <p:nvPr/>
        </p:nvSpPr>
        <p:spPr>
          <a:xfrm>
            <a:off x="1241483" y="4367833"/>
            <a:ext cx="1554300" cy="15543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8" name="Google Shape;198;g306d6bd0317_1_128"/>
          <p:cNvSpPr/>
          <p:nvPr/>
        </p:nvSpPr>
        <p:spPr>
          <a:xfrm>
            <a:off x="7018274" y="4367817"/>
            <a:ext cx="1554300" cy="1554300"/>
          </a:xfrm>
          <a:prstGeom prst="ellipse">
            <a:avLst/>
          </a:prstGeom>
          <a:solidFill>
            <a:srgbClr val="D14905"/>
          </a:solidFill>
          <a:ln cap="flat" cmpd="sng" w="9525">
            <a:solidFill>
              <a:srgbClr val="D149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9" name="Google Shape;199;g306d6bd0317_1_128"/>
          <p:cNvSpPr/>
          <p:nvPr/>
        </p:nvSpPr>
        <p:spPr>
          <a:xfrm>
            <a:off x="7018274" y="1759550"/>
            <a:ext cx="1554300" cy="1554300"/>
          </a:xfrm>
          <a:prstGeom prst="ellipse">
            <a:avLst/>
          </a:prstGeom>
          <a:solidFill>
            <a:srgbClr val="6F7D1C"/>
          </a:solidFill>
          <a:ln cap="flat" cmpd="sng" w="9525">
            <a:solidFill>
              <a:srgbClr val="6F7D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0" name="Google Shape;200;g306d6bd0317_1_128"/>
          <p:cNvSpPr/>
          <p:nvPr/>
        </p:nvSpPr>
        <p:spPr>
          <a:xfrm>
            <a:off x="1241483" y="1885267"/>
            <a:ext cx="1554300" cy="1554300"/>
          </a:xfrm>
          <a:prstGeom prst="ellipse">
            <a:avLst/>
          </a:prstGeom>
          <a:solidFill>
            <a:srgbClr val="008473"/>
          </a:solidFill>
          <a:ln cap="flat" cmpd="sng" w="9525">
            <a:solidFill>
              <a:srgbClr val="0084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1" name="Google Shape;201;g306d6bd0317_1_128"/>
          <p:cNvSpPr/>
          <p:nvPr/>
        </p:nvSpPr>
        <p:spPr>
          <a:xfrm>
            <a:off x="4155274" y="1818100"/>
            <a:ext cx="1554300" cy="1554300"/>
          </a:xfrm>
          <a:prstGeom prst="ellipse">
            <a:avLst/>
          </a:prstGeom>
          <a:solidFill>
            <a:srgbClr val="FAC800"/>
          </a:solidFill>
          <a:ln cap="flat" cmpd="sng" w="9525">
            <a:solidFill>
              <a:srgbClr val="FAC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2" name="Google Shape;202;g306d6bd0317_1_128"/>
          <p:cNvSpPr/>
          <p:nvPr/>
        </p:nvSpPr>
        <p:spPr>
          <a:xfrm>
            <a:off x="4155274" y="4380269"/>
            <a:ext cx="1554300" cy="1554300"/>
          </a:xfrm>
          <a:prstGeom prst="ellipse">
            <a:avLst/>
          </a:prstGeom>
          <a:solidFill>
            <a:srgbClr val="4156A1"/>
          </a:solidFill>
          <a:ln cap="flat" cmpd="sng" w="9525">
            <a:solidFill>
              <a:srgbClr val="4156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203" name="Google Shape;203;g306d6bd0317_1_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032" y="4710377"/>
            <a:ext cx="869299" cy="8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06d6bd0317_1_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0823" y="4710334"/>
            <a:ext cx="869299" cy="8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06d6bd0317_1_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824" y="2160666"/>
            <a:ext cx="869299" cy="8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06d6bd0317_1_1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0823" y="2102310"/>
            <a:ext cx="869299" cy="86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06d6bd0317_1_1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4015" y="2227800"/>
            <a:ext cx="869335" cy="869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06d6bd0317_1_1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7807" y="4722599"/>
            <a:ext cx="869335" cy="86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06d6bd0317_1_128"/>
          <p:cNvSpPr txBox="1"/>
          <p:nvPr/>
        </p:nvSpPr>
        <p:spPr>
          <a:xfrm>
            <a:off x="1061883" y="5989367"/>
            <a:ext cx="191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PROGRAMS</a:t>
            </a:r>
            <a:endParaRPr sz="2100">
              <a:solidFill>
                <a:srgbClr val="99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0" name="Google Shape;210;g306d6bd0317_1_128"/>
          <p:cNvSpPr txBox="1"/>
          <p:nvPr/>
        </p:nvSpPr>
        <p:spPr>
          <a:xfrm>
            <a:off x="6737074" y="3439650"/>
            <a:ext cx="2116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6F7D1C"/>
                </a:solidFill>
                <a:latin typeface="Roboto Medium"/>
                <a:ea typeface="Roboto Medium"/>
                <a:cs typeface="Roboto Medium"/>
                <a:sym typeface="Roboto Medium"/>
              </a:rPr>
              <a:t>SEED GRANTS</a:t>
            </a:r>
            <a:endParaRPr sz="2100">
              <a:solidFill>
                <a:srgbClr val="6F7D1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1" name="Google Shape;211;g306d6bd0317_1_128"/>
          <p:cNvSpPr txBox="1"/>
          <p:nvPr/>
        </p:nvSpPr>
        <p:spPr>
          <a:xfrm>
            <a:off x="6838674" y="5989350"/>
            <a:ext cx="1913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D14905"/>
                </a:solidFill>
                <a:latin typeface="Roboto Medium"/>
                <a:ea typeface="Roboto Medium"/>
                <a:cs typeface="Roboto Medium"/>
                <a:sym typeface="Roboto Medium"/>
              </a:rPr>
              <a:t>K-12 OUTREACH</a:t>
            </a:r>
            <a:endParaRPr sz="2100">
              <a:solidFill>
                <a:srgbClr val="D1490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g306d6bd0317_1_128"/>
          <p:cNvSpPr txBox="1"/>
          <p:nvPr/>
        </p:nvSpPr>
        <p:spPr>
          <a:xfrm>
            <a:off x="3761674" y="3439650"/>
            <a:ext cx="23415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INTERNSHIPS</a:t>
            </a:r>
            <a:endParaRPr sz="21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g306d6bd0317_1_128"/>
          <p:cNvSpPr txBox="1"/>
          <p:nvPr/>
        </p:nvSpPr>
        <p:spPr>
          <a:xfrm>
            <a:off x="548883" y="3439650"/>
            <a:ext cx="29397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8473"/>
                </a:solidFill>
                <a:latin typeface="Roboto Medium"/>
                <a:ea typeface="Roboto Medium"/>
                <a:cs typeface="Roboto Medium"/>
                <a:sym typeface="Roboto Medium"/>
              </a:rPr>
              <a:t>COURSES (DSC)</a:t>
            </a:r>
            <a:endParaRPr sz="2100">
              <a:solidFill>
                <a:srgbClr val="00847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4" name="Google Shape;214;g306d6bd0317_1_128"/>
          <p:cNvSpPr txBox="1"/>
          <p:nvPr/>
        </p:nvSpPr>
        <p:spPr>
          <a:xfrm>
            <a:off x="3710874" y="5973702"/>
            <a:ext cx="24432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4156A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COLLABORATIVE CONSULTING</a:t>
            </a:r>
            <a:endParaRPr sz="2100">
              <a:solidFill>
                <a:srgbClr val="4156A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5" name="Google Shape;215;g306d6bd0317_1_128"/>
          <p:cNvSpPr/>
          <p:nvPr/>
        </p:nvSpPr>
        <p:spPr>
          <a:xfrm>
            <a:off x="9664549" y="1746850"/>
            <a:ext cx="1554300" cy="1554300"/>
          </a:xfrm>
          <a:prstGeom prst="ellipse">
            <a:avLst/>
          </a:prstGeom>
          <a:solidFill>
            <a:srgbClr val="595959"/>
          </a:solidFill>
          <a:ln cap="flat" cmpd="sng" w="9525">
            <a:solidFill>
              <a:srgbClr val="6F7D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16" name="Google Shape;216;g306d6bd0317_1_128"/>
          <p:cNvSpPr txBox="1"/>
          <p:nvPr/>
        </p:nvSpPr>
        <p:spPr>
          <a:xfrm>
            <a:off x="9383349" y="3426950"/>
            <a:ext cx="21168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595959"/>
                </a:solidFill>
                <a:latin typeface="Roboto Medium"/>
                <a:ea typeface="Roboto Medium"/>
                <a:cs typeface="Roboto Medium"/>
                <a:sym typeface="Roboto Medium"/>
              </a:rPr>
              <a:t>MINOR and CERTIFICATES</a:t>
            </a:r>
            <a:endParaRPr sz="2100">
              <a:solidFill>
                <a:srgbClr val="59595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7" name="Google Shape;217;g306d6bd0317_1_128" title="File:White check.svg - Wikimedia Commons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007050" y="2102100"/>
            <a:ext cx="869299" cy="86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6d6bd0317_1_229"/>
          <p:cNvSpPr txBox="1"/>
          <p:nvPr>
            <p:ph type="title"/>
          </p:nvPr>
        </p:nvSpPr>
        <p:spPr>
          <a:xfrm>
            <a:off x="1425600" y="723317"/>
            <a:ext cx="2809500" cy="1068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COURSES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306d6bd0317_1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00" y="822866"/>
            <a:ext cx="869299" cy="8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06d6bd0317_1_229"/>
          <p:cNvSpPr txBox="1"/>
          <p:nvPr/>
        </p:nvSpPr>
        <p:spPr>
          <a:xfrm>
            <a:off x="4744233" y="822917"/>
            <a:ext cx="73533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The DSA offers 1-credit hour, project-based courses at three levels ensuring we reach all interested learners.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g306d6bd0317_1_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67" y="2101724"/>
            <a:ext cx="3489136" cy="19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06d6bd0317_1_229"/>
          <p:cNvSpPr txBox="1"/>
          <p:nvPr/>
        </p:nvSpPr>
        <p:spPr>
          <a:xfrm>
            <a:off x="407967" y="4254667"/>
            <a:ext cx="34497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Science Academy designs and delivers instruction through the ADAPT model: </a:t>
            </a: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ll-campus </a:t>
            </a: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 science through </a:t>
            </a: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ccessible </a:t>
            </a: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roject-based </a:t>
            </a:r>
            <a:r>
              <a:rPr b="1"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eaching and learning. </a:t>
            </a:r>
            <a:endParaRPr sz="17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7" name="Google Shape;227;g306d6bd0317_1_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6900" y="2230299"/>
            <a:ext cx="7750535" cy="422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06d6bd0317_1_229" title="File:Media Viewer Icon - Link Hover.svg - Wikimedia Commons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0450" y="2101725"/>
            <a:ext cx="371508" cy="48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326b4cff4_0_7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Welcome and agenda</a:t>
            </a:r>
            <a:endParaRPr/>
          </a:p>
        </p:txBody>
      </p:sp>
      <p:sp>
        <p:nvSpPr>
          <p:cNvPr id="235" name="Google Shape;235;g2d326b4cff4_0_72"/>
          <p:cNvSpPr txBox="1"/>
          <p:nvPr/>
        </p:nvSpPr>
        <p:spPr>
          <a:xfrm>
            <a:off x="920500" y="1690825"/>
            <a:ext cx="4918800" cy="437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 1 - Sept. 30 (2pm - 4pm)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Surveys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 LA Workflow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 to Survey Analysis in R with dataset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2d326b4cff4_0_72"/>
          <p:cNvSpPr txBox="1"/>
          <p:nvPr/>
        </p:nvSpPr>
        <p:spPr>
          <a:xfrm>
            <a:off x="6374200" y="1690875"/>
            <a:ext cx="4918800" cy="437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DAY 2 - Oct. 7 (2pm - 4pm)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 Census 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weights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{tidycensus} workbook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 your own analysis!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g2d326b4cff4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353" y="6165648"/>
            <a:ext cx="654375" cy="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d326b4cff4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400" y="6253950"/>
            <a:ext cx="1247709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d326b4cff4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125" y="6253940"/>
            <a:ext cx="2223875" cy="47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.S. Census Bureau logo post-2011.svg - Wikimedia Commons" id="240" name="Google Shape;240;g2d326b4cff4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000" y="6253949"/>
            <a:ext cx="1133819" cy="4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37f28bd3b_0_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Fundamentals of Survey Design</a:t>
            </a:r>
            <a:endParaRPr/>
          </a:p>
        </p:txBody>
      </p:sp>
      <p:pic>
        <p:nvPicPr>
          <p:cNvPr id="247" name="Google Shape;247;g2f37f28bd3b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958" r="12951" t="0"/>
          <a:stretch/>
        </p:blipFill>
        <p:spPr>
          <a:xfrm>
            <a:off x="5183188" y="987425"/>
            <a:ext cx="6172200" cy="48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f37f28bd3b_0_0"/>
          <p:cNvSpPr txBox="1"/>
          <p:nvPr>
            <p:ph idx="1" type="body"/>
          </p:nvPr>
        </p:nvSpPr>
        <p:spPr>
          <a:xfrm>
            <a:off x="839800" y="2057400"/>
            <a:ext cx="39321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Types of Surveys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Census or Universal</a:t>
            </a:r>
            <a:endParaRPr sz="20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Sample Survey</a:t>
            </a:r>
            <a:endParaRPr sz="2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Sampling Methods</a:t>
            </a:r>
            <a:endParaRPr sz="2200"/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Probability</a:t>
            </a:r>
            <a:endParaRPr sz="20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Simple Random Sample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Complex Surveys</a:t>
            </a:r>
            <a:endParaRPr sz="1800"/>
          </a:p>
          <a:p>
            <a: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Stratification</a:t>
            </a:r>
            <a:endParaRPr sz="1800"/>
          </a:p>
          <a:p>
            <a: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Clustering</a:t>
            </a:r>
            <a:endParaRPr sz="18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Multi-stage</a:t>
            </a:r>
            <a:endParaRPr sz="18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Non Probability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49" name="Google Shape;249;g2f37f28bd3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353" y="6165648"/>
            <a:ext cx="654375" cy="65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f37f28bd3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3400" y="6253950"/>
            <a:ext cx="1247709" cy="47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f37f28bd3b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79125" y="6253940"/>
            <a:ext cx="2223875" cy="477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.S. Census Bureau logo post-2011.svg - Wikimedia Commons" id="252" name="Google Shape;252;g2f37f28bd3b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000" y="6253949"/>
            <a:ext cx="1133819" cy="47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2d326b4cff4_0_11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259" name="Google Shape;259;g2d326b4cff4_0_11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g2d326b4cff4_0_11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1" name="Google Shape;261;g2d326b4cff4_0_11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2d326b4cff4_0_11"/>
          <p:cNvSpPr txBox="1"/>
          <p:nvPr/>
        </p:nvSpPr>
        <p:spPr>
          <a:xfrm>
            <a:off x="74550" y="1844950"/>
            <a:ext cx="47769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Types of Surveys</a:t>
            </a:r>
            <a:endParaRPr b="0" i="0" sz="36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Census or Universal</a:t>
            </a:r>
            <a:endParaRPr b="0" i="0" sz="3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Sample Survey</a:t>
            </a:r>
            <a:endParaRPr b="0" i="0" sz="36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d326b4cff4_0_11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2d326b4cff4_0_11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2d326b4cff4_0_11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2d326b4cff4_0_11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2d326b4cff4_0_11"/>
          <p:cNvSpPr txBox="1"/>
          <p:nvPr/>
        </p:nvSpPr>
        <p:spPr>
          <a:xfrm>
            <a:off x="6571100" y="1545325"/>
            <a:ext cx="5267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Collect data from every member of the target population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2d326b4cff4_0_11"/>
          <p:cNvSpPr txBox="1"/>
          <p:nvPr/>
        </p:nvSpPr>
        <p:spPr>
          <a:xfrm>
            <a:off x="7553100" y="284325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Comprehensive and detailed information.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Eliminates sampling error</a:t>
            </a:r>
            <a:endParaRPr b="0" i="0" sz="2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2d326b4cff4_0_11"/>
          <p:cNvSpPr txBox="1"/>
          <p:nvPr/>
        </p:nvSpPr>
        <p:spPr>
          <a:xfrm>
            <a:off x="7553100" y="426150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Time-consuming and costly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Logistically complex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 non-response issues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2d326b4cff4_0_11"/>
          <p:cNvSpPr txBox="1"/>
          <p:nvPr/>
        </p:nvSpPr>
        <p:spPr>
          <a:xfrm>
            <a:off x="7553100" y="566265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Complete population coverage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Enables in-depth subgroup analysis</a:t>
            </a:r>
            <a:endParaRPr b="0" i="0" sz="2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g2d326b4cff4_0_55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277" name="Google Shape;277;g2d326b4cff4_0_55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g2d326b4cff4_0_55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9" name="Google Shape;279;g2d326b4cff4_0_55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g2d326b4cff4_0_55"/>
          <p:cNvSpPr txBox="1"/>
          <p:nvPr/>
        </p:nvSpPr>
        <p:spPr>
          <a:xfrm>
            <a:off x="74550" y="1844950"/>
            <a:ext cx="47769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Types of Surveys</a:t>
            </a:r>
            <a:endParaRPr b="0" i="0" sz="36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Census or Universal</a:t>
            </a:r>
            <a:endParaRPr b="0" i="0" sz="36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 Survey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d326b4cff4_0_55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g2d326b4cff4_0_55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2d326b4cff4_0_55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2d326b4cff4_0_55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2d326b4cff4_0_55"/>
          <p:cNvSpPr txBox="1"/>
          <p:nvPr/>
        </p:nvSpPr>
        <p:spPr>
          <a:xfrm>
            <a:off x="6571100" y="15453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Collect data from a subset (sample) of the target population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2d326b4cff4_0_55"/>
          <p:cNvSpPr txBox="1"/>
          <p:nvPr/>
        </p:nvSpPr>
        <p:spPr>
          <a:xfrm>
            <a:off x="7553100" y="2843250"/>
            <a:ext cx="463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Less comprehensive but more efficient than a census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Involves estimation and sampling error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g2d326b4cff4_0_55"/>
          <p:cNvSpPr txBox="1"/>
          <p:nvPr/>
        </p:nvSpPr>
        <p:spPr>
          <a:xfrm>
            <a:off x="7553100" y="426150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Potential sampling bias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Requires careful design to ensure representativeness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g2d326b4cff4_0_55"/>
          <p:cNvSpPr txBox="1"/>
          <p:nvPr/>
        </p:nvSpPr>
        <p:spPr>
          <a:xfrm>
            <a:off x="7553100" y="5662650"/>
            <a:ext cx="463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Cost-effective and time-saving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Easier to manage and implement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g2d326b4cff4_0_84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295" name="Google Shape;295;g2d326b4cff4_0_84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g2d326b4cff4_0_84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7" name="Google Shape;297;g2d326b4cff4_0_84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2d326b4cff4_0_84"/>
          <p:cNvSpPr txBox="1"/>
          <p:nvPr/>
        </p:nvSpPr>
        <p:spPr>
          <a:xfrm>
            <a:off x="74550" y="1844950"/>
            <a:ext cx="43278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47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Sampling Methods</a:t>
            </a:r>
            <a:endParaRPr b="0" i="0" sz="3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○"/>
            </a:pPr>
            <a:r>
              <a:rPr b="0" i="0" lang="en-US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 Random Sample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Surveys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Stratification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Multi-stage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○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Probability</a:t>
            </a:r>
            <a:endParaRPr b="0" i="0" sz="47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2d326b4cff4_0_84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g2d326b4cff4_0_84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g2d326b4cff4_0_84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g2d326b4cff4_0_84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2d326b4cff4_0_84"/>
          <p:cNvSpPr txBox="1"/>
          <p:nvPr/>
        </p:nvSpPr>
        <p:spPr>
          <a:xfrm>
            <a:off x="6571100" y="15453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Every individual has an equal chance of being selected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2d326b4cff4_0_84"/>
          <p:cNvSpPr txBox="1"/>
          <p:nvPr/>
        </p:nvSpPr>
        <p:spPr>
          <a:xfrm>
            <a:off x="7553100" y="2690850"/>
            <a:ext cx="4638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Selection is completely random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Simplest form of probability sampling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2d326b4cff4_0_84"/>
          <p:cNvSpPr txBox="1"/>
          <p:nvPr/>
        </p:nvSpPr>
        <p:spPr>
          <a:xfrm>
            <a:off x="7553100" y="3871350"/>
            <a:ext cx="463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Requires a comprehensive list of the population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May not be efficient for large populations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g2d326b4cff4_0_84"/>
          <p:cNvSpPr txBox="1"/>
          <p:nvPr/>
        </p:nvSpPr>
        <p:spPr>
          <a:xfrm>
            <a:off x="7553100" y="53578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Easy to implement with a complete sampling frame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Unbiased representation of the population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g2d326b4cff4_0_105"/>
          <p:cNvGrpSpPr/>
          <p:nvPr/>
        </p:nvGrpSpPr>
        <p:grpSpPr>
          <a:xfrm>
            <a:off x="4" y="0"/>
            <a:ext cx="12192183" cy="1171500"/>
            <a:chOff x="279550" y="-14250"/>
            <a:chExt cx="11398825" cy="1171500"/>
          </a:xfrm>
        </p:grpSpPr>
        <p:sp>
          <p:nvSpPr>
            <p:cNvPr id="313" name="Google Shape;313;g2d326b4cff4_0_105"/>
            <p:cNvSpPr/>
            <p:nvPr/>
          </p:nvSpPr>
          <p:spPr>
            <a:xfrm>
              <a:off x="279550" y="-14250"/>
              <a:ext cx="1484700" cy="117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g2d326b4cff4_0_105"/>
            <p:cNvSpPr/>
            <p:nvPr/>
          </p:nvSpPr>
          <p:spPr>
            <a:xfrm>
              <a:off x="1039475" y="-14250"/>
              <a:ext cx="10638900" cy="11715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5" name="Google Shape;315;g2d326b4cff4_0_105"/>
          <p:cNvSpPr txBox="1"/>
          <p:nvPr/>
        </p:nvSpPr>
        <p:spPr>
          <a:xfrm>
            <a:off x="1292300" y="200450"/>
            <a:ext cx="10899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Fundamentals of Survey Design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g2d326b4cff4_0_105"/>
          <p:cNvSpPr txBox="1"/>
          <p:nvPr/>
        </p:nvSpPr>
        <p:spPr>
          <a:xfrm>
            <a:off x="74550" y="1844950"/>
            <a:ext cx="4327800" cy="45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4700"/>
              <a:buFont typeface="Arial"/>
              <a:buChar char="●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Sampling Methods</a:t>
            </a:r>
            <a:endParaRPr b="0" i="0" sz="3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25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○"/>
            </a:pPr>
            <a:r>
              <a:rPr b="0" i="0" lang="en-US" sz="3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endParaRPr b="0" i="0" sz="3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 Random Sample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Complex Surveys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Stratification</a:t>
            </a:r>
            <a:endParaRPr b="0" i="0" sz="29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●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27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■"/>
            </a:pPr>
            <a:r>
              <a:rPr b="0" i="0" lang="en-US" sz="2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Multi-stage</a:t>
            </a:r>
            <a:endParaRPr b="0" i="0" sz="2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81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○"/>
            </a:pPr>
            <a:r>
              <a:rPr b="0" i="0" lang="en-US" sz="3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Probability</a:t>
            </a:r>
            <a:endParaRPr b="0" i="0" sz="47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g2d326b4cff4_0_105"/>
          <p:cNvSpPr txBox="1"/>
          <p:nvPr/>
        </p:nvSpPr>
        <p:spPr>
          <a:xfrm>
            <a:off x="4756700" y="152192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2d326b4cff4_0_105"/>
          <p:cNvSpPr txBox="1"/>
          <p:nvPr/>
        </p:nvSpPr>
        <p:spPr>
          <a:xfrm>
            <a:off x="4812525" y="2843250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2d326b4cff4_0_105"/>
          <p:cNvSpPr txBox="1"/>
          <p:nvPr/>
        </p:nvSpPr>
        <p:spPr>
          <a:xfrm>
            <a:off x="4812525" y="41645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2d326b4cff4_0_105"/>
          <p:cNvSpPr txBox="1"/>
          <p:nvPr/>
        </p:nvSpPr>
        <p:spPr>
          <a:xfrm>
            <a:off x="4812525" y="5536175"/>
            <a:ext cx="70815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Advantages: </a:t>
            </a:r>
            <a:endParaRPr b="0" i="1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g2d326b4cff4_0_105"/>
          <p:cNvSpPr txBox="1"/>
          <p:nvPr/>
        </p:nvSpPr>
        <p:spPr>
          <a:xfrm>
            <a:off x="6571100" y="1545325"/>
            <a:ext cx="5621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Divides population into subgroups (strata) and samples from each</a:t>
            </a:r>
            <a:endParaRPr b="0" i="1" sz="2800" u="none" cap="none" strike="noStrike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g2d326b4cff4_0_105"/>
          <p:cNvSpPr txBox="1"/>
          <p:nvPr/>
        </p:nvSpPr>
        <p:spPr>
          <a:xfrm>
            <a:off x="7553100" y="2690850"/>
            <a:ext cx="504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Strata are based on shared characteristics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be proportionate or disproportionate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g2d326b4cff4_0_105"/>
          <p:cNvSpPr txBox="1"/>
          <p:nvPr/>
        </p:nvSpPr>
        <p:spPr>
          <a:xfrm>
            <a:off x="7553100" y="4176150"/>
            <a:ext cx="4638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Requires detailed population information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complex to design and analyze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2d326b4cff4_0_105"/>
          <p:cNvSpPr txBox="1"/>
          <p:nvPr/>
        </p:nvSpPr>
        <p:spPr>
          <a:xfrm>
            <a:off x="7553100" y="5662650"/>
            <a:ext cx="504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Ensures representation of all subgroups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Char char="●"/>
            </a:pPr>
            <a:r>
              <a:rPr b="0" i="1" lang="en-US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Increases precision of estimates</a:t>
            </a:r>
            <a:endParaRPr b="0" i="1" sz="21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C State Color Palette">
      <a:dk1>
        <a:srgbClr val="000000"/>
      </a:dk1>
      <a:lt1>
        <a:srgbClr val="FFFFFF"/>
      </a:lt1>
      <a:dk2>
        <a:srgbClr val="990000"/>
      </a:dk2>
      <a:lt2>
        <a:srgbClr val="FFFFFF"/>
      </a:lt2>
      <a:accent1>
        <a:srgbClr val="CC0000"/>
      </a:accent1>
      <a:accent2>
        <a:srgbClr val="D14905"/>
      </a:accent2>
      <a:accent3>
        <a:srgbClr val="FAC800"/>
      </a:accent3>
      <a:accent4>
        <a:srgbClr val="6F7D1C"/>
      </a:accent4>
      <a:accent5>
        <a:srgbClr val="008473"/>
      </a:accent5>
      <a:accent6>
        <a:srgbClr val="427E93"/>
      </a:accent6>
      <a:hlink>
        <a:srgbClr val="4156A1"/>
      </a:hlink>
      <a:folHlink>
        <a:srgbClr val="D8D8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2023-10-20T20:21:41Z</dcterms:created>
  <dc:creator>Haley Houser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0x010100B6022962E5EBD94881866EF256562FD2</vt:lpwstr>
  </property>
</Properties>
</file>