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918" autoAdjust="0"/>
  </p:normalViewPr>
  <p:slideViewPr>
    <p:cSldViewPr snapToGrid="0">
      <p:cViewPr varScale="1">
        <p:scale>
          <a:sx n="70" d="100"/>
          <a:sy n="70" d="100"/>
        </p:scale>
        <p:origin x="21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AU" sz="4400" b="0" strike="noStrike" spc="-1">
                <a:latin typeface="Arial"/>
              </a:rPr>
              <a:t>Click to move the slide</a:t>
            </a:r>
          </a:p>
        </p:txBody>
      </p:sp>
      <p:sp>
        <p:nvSpPr>
          <p:cNvPr id="159" name="PlaceHolder 2"/>
          <p:cNvSpPr>
            <a:spLocks noGrp="1"/>
          </p:cNvSpPr>
          <p:nvPr>
            <p:ph type="body"/>
          </p:nvPr>
        </p:nvSpPr>
        <p:spPr>
          <a:xfrm>
            <a:off x="777240" y="4777560"/>
            <a:ext cx="6217560" cy="4525920"/>
          </a:xfrm>
          <a:prstGeom prst="rect">
            <a:avLst/>
          </a:prstGeom>
        </p:spPr>
        <p:txBody>
          <a:bodyPr lIns="0" tIns="0" rIns="0" bIns="0">
            <a:noAutofit/>
          </a:bodyPr>
          <a:lstStyle/>
          <a:p>
            <a:r>
              <a:rPr lang="en-AU" sz="2000" b="0" strike="noStrike" spc="-1">
                <a:latin typeface="Arial"/>
              </a:rPr>
              <a:t>Click to edit the notes format</a:t>
            </a:r>
          </a:p>
        </p:txBody>
      </p:sp>
      <p:sp>
        <p:nvSpPr>
          <p:cNvPr id="160" name="PlaceHolder 3"/>
          <p:cNvSpPr>
            <a:spLocks noGrp="1"/>
          </p:cNvSpPr>
          <p:nvPr>
            <p:ph type="hdr"/>
          </p:nvPr>
        </p:nvSpPr>
        <p:spPr>
          <a:xfrm>
            <a:off x="0" y="0"/>
            <a:ext cx="3372840" cy="502560"/>
          </a:xfrm>
          <a:prstGeom prst="rect">
            <a:avLst/>
          </a:prstGeom>
        </p:spPr>
        <p:txBody>
          <a:bodyPr lIns="0" tIns="0" rIns="0" bIns="0">
            <a:noAutofit/>
          </a:bodyPr>
          <a:lstStyle/>
          <a:p>
            <a:r>
              <a:rPr lang="en-AU" sz="1400" b="0" strike="noStrike" spc="-1">
                <a:latin typeface="Times New Roman"/>
              </a:rPr>
              <a:t>&lt;header&gt;</a:t>
            </a:r>
          </a:p>
        </p:txBody>
      </p:sp>
      <p:sp>
        <p:nvSpPr>
          <p:cNvPr id="161"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AU" sz="1400" b="0" strike="noStrike" spc="-1">
                <a:latin typeface="Times New Roman"/>
              </a:rPr>
              <a:t>&lt;date/time&gt;</a:t>
            </a:r>
          </a:p>
        </p:txBody>
      </p:sp>
      <p:sp>
        <p:nvSpPr>
          <p:cNvPr id="162"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AU" sz="1400" b="0" strike="noStrike" spc="-1">
                <a:latin typeface="Times New Roman"/>
              </a:rPr>
              <a:t>&lt;footer&gt;</a:t>
            </a:r>
          </a:p>
        </p:txBody>
      </p:sp>
      <p:sp>
        <p:nvSpPr>
          <p:cNvPr id="163"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54613603-BE45-4D41-9D49-1AA45921195B}" type="slidenum">
              <a:rPr lang="en-AU" sz="1400" b="0" strike="noStrike" spc="-1">
                <a:latin typeface="Times New Roman"/>
              </a:rPr>
              <a:t>‹#›</a:t>
            </a:fld>
            <a:endParaRPr lang="en-A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noRot="1" noChangeAspect="1"/>
          </p:cNvSpPr>
          <p:nvPr>
            <p:ph type="sldImg"/>
          </p:nvPr>
        </p:nvSpPr>
        <p:spPr>
          <a:xfrm>
            <a:off x="444500" y="708025"/>
            <a:ext cx="6297613" cy="3541713"/>
          </a:xfrm>
          <a:prstGeom prst="rect">
            <a:avLst/>
          </a:prstGeom>
        </p:spPr>
      </p:sp>
      <p:sp>
        <p:nvSpPr>
          <p:cNvPr id="268"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6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0C28610-1A92-40C3-A017-4D1019C8F438}" type="slidenum">
              <a:rPr lang="en-AU" sz="1200" b="0" strike="noStrike" spc="-1">
                <a:solidFill>
                  <a:srgbClr val="000000"/>
                </a:solidFill>
                <a:latin typeface="+mn-lt"/>
                <a:ea typeface="+mn-ea"/>
              </a:rPr>
              <a:t>3</a:t>
            </a:fld>
            <a:endParaRPr lang="en-AU"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noRot="1" noChangeAspect="1"/>
          </p:cNvSpPr>
          <p:nvPr>
            <p:ph type="sldImg"/>
          </p:nvPr>
        </p:nvSpPr>
        <p:spPr>
          <a:xfrm>
            <a:off x="444600" y="708120"/>
            <a:ext cx="6298200" cy="3542400"/>
          </a:xfrm>
          <a:prstGeom prst="rect">
            <a:avLst/>
          </a:prstGeom>
        </p:spPr>
      </p:sp>
      <p:sp>
        <p:nvSpPr>
          <p:cNvPr id="295"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9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F9F2069-FB83-4CC7-BC7B-30D4657558F3}" type="slidenum">
              <a:rPr lang="en-AU" sz="1200" b="0" strike="noStrike" spc="-1">
                <a:solidFill>
                  <a:srgbClr val="000000"/>
                </a:solidFill>
                <a:latin typeface="+mn-lt"/>
                <a:ea typeface="+mn-ea"/>
              </a:rPr>
              <a:t>12</a:t>
            </a:fld>
            <a:endParaRPr lang="en-AU"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444500" y="708025"/>
            <a:ext cx="6297613" cy="3541713"/>
          </a:xfrm>
          <a:prstGeom prst="rect">
            <a:avLst/>
          </a:prstGeom>
        </p:spPr>
      </p:sp>
      <p:sp>
        <p:nvSpPr>
          <p:cNvPr id="298"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9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8B060BD-85CF-445F-88DA-0AD6AC4D66C0}" type="slidenum">
              <a:rPr lang="en-AU" sz="1200" b="0" strike="noStrike" spc="-1">
                <a:solidFill>
                  <a:srgbClr val="000000"/>
                </a:solidFill>
                <a:latin typeface="+mn-lt"/>
                <a:ea typeface="+mn-ea"/>
              </a:rPr>
              <a:t>13</a:t>
            </a:fld>
            <a:endParaRPr lang="en-AU"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444600" y="708120"/>
            <a:ext cx="6298200" cy="3542400"/>
          </a:xfrm>
          <a:prstGeom prst="rect">
            <a:avLst/>
          </a:prstGeom>
        </p:spPr>
      </p:sp>
      <p:sp>
        <p:nvSpPr>
          <p:cNvPr id="301"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dirty="0">
                <a:uFillTx/>
                <a:latin typeface="Arial"/>
              </a:rPr>
              <a:t>(NFYVP) </a:t>
            </a:r>
            <a:endParaRPr lang="en-AU" sz="2000" b="0" strike="noStrike" spc="-1" dirty="0">
              <a:latin typeface="Arial"/>
            </a:endParaRPr>
          </a:p>
          <a:p>
            <a:pPr marL="216000" indent="-215280">
              <a:lnSpc>
                <a:spcPct val="100000"/>
              </a:lnSpc>
            </a:pPr>
            <a:r>
              <a:rPr lang="en-AU" sz="2000" b="0" strike="noStrike" spc="-1" dirty="0">
                <a:latin typeface="Arial"/>
              </a:rPr>
              <a:t>National Forum on Youth Violence Prevention</a:t>
            </a:r>
          </a:p>
          <a:p>
            <a:pPr marL="216000" indent="-215280">
              <a:lnSpc>
                <a:spcPct val="100000"/>
              </a:lnSpc>
            </a:pPr>
            <a:r>
              <a:rPr lang="en-AU" sz="2000" b="0" strike="noStrike" spc="-1" dirty="0">
                <a:latin typeface="Arial"/>
              </a:rPr>
              <a:t>City of Chicago Youth Violence Prevention Plan- Rahm Emanuel </a:t>
            </a:r>
          </a:p>
        </p:txBody>
      </p:sp>
      <p:sp>
        <p:nvSpPr>
          <p:cNvPr id="30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62EE11A-03A3-466F-B4F8-367541B7C17E}" type="slidenum">
              <a:rPr lang="en-AU" sz="1200" b="0" strike="noStrike" spc="-1">
                <a:solidFill>
                  <a:srgbClr val="000000"/>
                </a:solidFill>
                <a:latin typeface="+mn-lt"/>
                <a:ea typeface="+mn-ea"/>
              </a:rPr>
              <a:t>14</a:t>
            </a:fld>
            <a:endParaRPr lang="en-AU"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444500" y="708025"/>
            <a:ext cx="6297613" cy="3541713"/>
          </a:xfrm>
          <a:prstGeom prst="rect">
            <a:avLst/>
          </a:prstGeom>
        </p:spPr>
      </p:sp>
      <p:sp>
        <p:nvSpPr>
          <p:cNvPr id="304"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30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753CBE-6FC0-49CF-A72E-6546569663D9}" type="slidenum">
              <a:rPr lang="en-AU" sz="1200" b="0" strike="noStrike" spc="-1">
                <a:solidFill>
                  <a:srgbClr val="000000"/>
                </a:solidFill>
                <a:latin typeface="+mn-lt"/>
                <a:ea typeface="+mn-ea"/>
              </a:rPr>
              <a:t>15</a:t>
            </a:fld>
            <a:endParaRPr lang="en-AU"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444600" y="708120"/>
            <a:ext cx="6298200" cy="3542400"/>
          </a:xfrm>
          <a:prstGeom prst="rect">
            <a:avLst/>
          </a:prstGeom>
        </p:spPr>
      </p:sp>
      <p:sp>
        <p:nvSpPr>
          <p:cNvPr id="307"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30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25327E-6BB6-4722-8581-09C951C3C656}" type="slidenum">
              <a:rPr lang="en-AU" sz="1200" b="0" strike="noStrike" spc="-1">
                <a:solidFill>
                  <a:srgbClr val="000000"/>
                </a:solidFill>
                <a:latin typeface="+mn-lt"/>
                <a:ea typeface="+mn-ea"/>
              </a:rPr>
              <a:t>17</a:t>
            </a:fld>
            <a:endParaRPr lang="en-AU"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444600" y="708120"/>
            <a:ext cx="6298200" cy="3542400"/>
          </a:xfrm>
          <a:prstGeom prst="rect">
            <a:avLst/>
          </a:prstGeom>
        </p:spPr>
      </p:sp>
      <p:sp>
        <p:nvSpPr>
          <p:cNvPr id="310"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31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C640720-6DF7-46D9-8563-03618E0A686D}" type="slidenum">
              <a:rPr lang="en-AU" sz="1200" b="0" strike="noStrike" spc="-1">
                <a:solidFill>
                  <a:srgbClr val="000000"/>
                </a:solidFill>
                <a:latin typeface="+mn-lt"/>
                <a:ea typeface="+mn-ea"/>
              </a:rPr>
              <a:t>18</a:t>
            </a:fld>
            <a:endParaRPr lang="en-AU"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444600" y="708120"/>
            <a:ext cx="6298200" cy="3542400"/>
          </a:xfrm>
          <a:prstGeom prst="rect">
            <a:avLst/>
          </a:prstGeom>
        </p:spPr>
      </p:sp>
      <p:sp>
        <p:nvSpPr>
          <p:cNvPr id="313"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31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9F51905-7A19-4603-9D75-759DA5EDBD47}" type="slidenum">
              <a:rPr lang="en-AU" sz="1200" b="0" strike="noStrike" spc="-1">
                <a:solidFill>
                  <a:srgbClr val="000000"/>
                </a:solidFill>
                <a:latin typeface="+mn-lt"/>
                <a:ea typeface="+mn-ea"/>
              </a:rPr>
              <a:t>19</a:t>
            </a:fld>
            <a:endParaRPr lang="en-AU"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444600" y="708120"/>
            <a:ext cx="6298200" cy="3542400"/>
          </a:xfrm>
          <a:prstGeom prst="rect">
            <a:avLst/>
          </a:prstGeom>
        </p:spPr>
      </p:sp>
      <p:sp>
        <p:nvSpPr>
          <p:cNvPr id="316"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31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01A6E86-4F02-4BA7-B2C1-6C91BE2AB536}" type="slidenum">
              <a:rPr lang="en-AU" sz="1200" b="0" strike="noStrike" spc="-1">
                <a:solidFill>
                  <a:srgbClr val="000000"/>
                </a:solidFill>
                <a:latin typeface="+mn-lt"/>
                <a:ea typeface="+mn-ea"/>
              </a:rPr>
              <a:t>20</a:t>
            </a:fld>
            <a:endParaRPr lang="en-AU"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444500" y="708025"/>
            <a:ext cx="6297613" cy="3541713"/>
          </a:xfrm>
          <a:prstGeom prst="rect">
            <a:avLst/>
          </a:prstGeom>
        </p:spPr>
      </p:sp>
      <p:sp>
        <p:nvSpPr>
          <p:cNvPr id="319"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32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1FD3CA-6F8B-428E-9B5D-0889CA87F7B5}" type="slidenum">
              <a:rPr lang="en-AU" sz="1200" b="0" strike="noStrike" spc="-1">
                <a:solidFill>
                  <a:srgbClr val="000000"/>
                </a:solidFill>
                <a:latin typeface="+mn-lt"/>
                <a:ea typeface="+mn-ea"/>
              </a:rPr>
              <a:t>21</a:t>
            </a:fld>
            <a:endParaRPr lang="en-AU"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444600" y="708120"/>
            <a:ext cx="6298200" cy="3542400"/>
          </a:xfrm>
          <a:prstGeom prst="rect">
            <a:avLst/>
          </a:prstGeom>
        </p:spPr>
      </p:sp>
      <p:sp>
        <p:nvSpPr>
          <p:cNvPr id="322"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32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80D0013-D22D-4F9C-8339-EE3C0A3F0B60}" type="slidenum">
              <a:rPr lang="en-AU" sz="1200" b="0" strike="noStrike" spc="-1">
                <a:solidFill>
                  <a:srgbClr val="000000"/>
                </a:solidFill>
                <a:latin typeface="+mn-lt"/>
                <a:ea typeface="+mn-ea"/>
              </a:rPr>
              <a:t>22</a:t>
            </a:fld>
            <a:endParaRPr lang="en-AU"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noRot="1" noChangeAspect="1"/>
          </p:cNvSpPr>
          <p:nvPr>
            <p:ph type="sldImg"/>
          </p:nvPr>
        </p:nvSpPr>
        <p:spPr>
          <a:xfrm>
            <a:off x="444600" y="708120"/>
            <a:ext cx="6298200" cy="3542400"/>
          </a:xfrm>
          <a:prstGeom prst="rect">
            <a:avLst/>
          </a:prstGeom>
        </p:spPr>
      </p:sp>
      <p:sp>
        <p:nvSpPr>
          <p:cNvPr id="271"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7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F33016A-A0BC-4DA1-9778-54C7EFED8EE0}" type="slidenum">
              <a:rPr lang="en-AU" sz="1200" b="0" strike="noStrike" spc="-1">
                <a:solidFill>
                  <a:srgbClr val="000000"/>
                </a:solidFill>
                <a:latin typeface="+mn-lt"/>
                <a:ea typeface="+mn-ea"/>
              </a:rPr>
              <a:t>4</a:t>
            </a:fld>
            <a:endParaRPr lang="en-AU"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444600" y="708120"/>
            <a:ext cx="6298200" cy="3542400"/>
          </a:xfrm>
          <a:prstGeom prst="rect">
            <a:avLst/>
          </a:prstGeom>
        </p:spPr>
      </p:sp>
      <p:sp>
        <p:nvSpPr>
          <p:cNvPr id="325"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32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527E02B-5B5C-444D-901C-2988C768A759}" type="slidenum">
              <a:rPr lang="en-AU" sz="1200" b="0" strike="noStrike" spc="-1">
                <a:solidFill>
                  <a:srgbClr val="000000"/>
                </a:solidFill>
                <a:latin typeface="+mn-lt"/>
                <a:ea typeface="+mn-ea"/>
              </a:rPr>
              <a:t>23</a:t>
            </a:fld>
            <a:endParaRPr lang="en-AU"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noRot="1" noChangeAspect="1"/>
          </p:cNvSpPr>
          <p:nvPr>
            <p:ph type="sldImg"/>
          </p:nvPr>
        </p:nvSpPr>
        <p:spPr>
          <a:xfrm>
            <a:off x="444500" y="708025"/>
            <a:ext cx="6297613" cy="3541713"/>
          </a:xfrm>
          <a:prstGeom prst="rect">
            <a:avLst/>
          </a:prstGeom>
        </p:spPr>
      </p:sp>
      <p:sp>
        <p:nvSpPr>
          <p:cNvPr id="328"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dirty="0">
                <a:uFillTx/>
                <a:latin typeface="Arial"/>
              </a:rPr>
              <a:t>(NFYVP) </a:t>
            </a:r>
            <a:endParaRPr lang="en-AU" sz="2000" b="0" strike="noStrike" spc="-1" dirty="0">
              <a:latin typeface="Arial"/>
            </a:endParaRPr>
          </a:p>
          <a:p>
            <a:pPr marL="216000" indent="-215280">
              <a:lnSpc>
                <a:spcPct val="100000"/>
              </a:lnSpc>
            </a:pPr>
            <a:r>
              <a:rPr lang="en-AU" sz="2000" b="0" strike="noStrike" spc="-1" dirty="0">
                <a:latin typeface="Arial"/>
              </a:rPr>
              <a:t>National Forum on Youth Violence Prevention</a:t>
            </a:r>
          </a:p>
          <a:p>
            <a:pPr marL="216000" indent="-215280">
              <a:lnSpc>
                <a:spcPct val="100000"/>
              </a:lnSpc>
            </a:pPr>
            <a:r>
              <a:rPr lang="en-AU" sz="2000" b="0" strike="noStrike" spc="-1" dirty="0">
                <a:latin typeface="Arial"/>
              </a:rPr>
              <a:t>City of Chicago Youth Violence Prevention Plan- Rahm Emanuel </a:t>
            </a:r>
          </a:p>
        </p:txBody>
      </p:sp>
      <p:sp>
        <p:nvSpPr>
          <p:cNvPr id="32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3399064-6F46-4662-8EAA-F5177113F347}" type="slidenum">
              <a:rPr lang="en-AU" sz="1200" b="0" strike="noStrike" spc="-1">
                <a:solidFill>
                  <a:srgbClr val="000000"/>
                </a:solidFill>
                <a:latin typeface="+mn-lt"/>
                <a:ea typeface="+mn-ea"/>
              </a:rPr>
              <a:t>24</a:t>
            </a:fld>
            <a:endParaRPr lang="en-AU"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444600" y="708120"/>
            <a:ext cx="6298200" cy="3542400"/>
          </a:xfrm>
          <a:prstGeom prst="rect">
            <a:avLst/>
          </a:prstGeom>
        </p:spPr>
      </p:sp>
      <p:sp>
        <p:nvSpPr>
          <p:cNvPr id="331"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dirty="0">
                <a:uFillTx/>
                <a:latin typeface="Arial"/>
              </a:rPr>
              <a:t>(NFYVP) </a:t>
            </a:r>
            <a:endParaRPr lang="en-AU" sz="2000" b="0" strike="noStrike" spc="-1" dirty="0">
              <a:latin typeface="Arial"/>
            </a:endParaRPr>
          </a:p>
          <a:p>
            <a:pPr marL="216000" indent="-215280">
              <a:lnSpc>
                <a:spcPct val="100000"/>
              </a:lnSpc>
            </a:pPr>
            <a:r>
              <a:rPr lang="en-AU" sz="2000" b="0" strike="noStrike" spc="-1" dirty="0">
                <a:latin typeface="Arial"/>
              </a:rPr>
              <a:t>National Forum on Youth Violence Prevention</a:t>
            </a:r>
          </a:p>
          <a:p>
            <a:pPr marL="216000" indent="-215280">
              <a:lnSpc>
                <a:spcPct val="100000"/>
              </a:lnSpc>
            </a:pPr>
            <a:r>
              <a:rPr lang="en-AU" sz="2000" b="0" strike="noStrike" spc="-1" dirty="0">
                <a:latin typeface="Arial"/>
              </a:rPr>
              <a:t>City of Chicago Youth Violence Prevention Plan- Rahm Emanuel </a:t>
            </a:r>
          </a:p>
        </p:txBody>
      </p:sp>
      <p:sp>
        <p:nvSpPr>
          <p:cNvPr id="33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3AE7667-74B2-4DBC-ACA7-3978FC93BC8B}" type="slidenum">
              <a:rPr lang="en-AU" sz="1200" b="0" strike="noStrike" spc="-1">
                <a:solidFill>
                  <a:srgbClr val="000000"/>
                </a:solidFill>
                <a:latin typeface="+mn-lt"/>
                <a:ea typeface="+mn-ea"/>
              </a:rPr>
              <a:t>25</a:t>
            </a:fld>
            <a:endParaRPr lang="en-AU"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444600" y="708120"/>
            <a:ext cx="6298200" cy="3542400"/>
          </a:xfrm>
          <a:prstGeom prst="rect">
            <a:avLst/>
          </a:prstGeom>
        </p:spPr>
      </p:sp>
      <p:sp>
        <p:nvSpPr>
          <p:cNvPr id="334"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dirty="0">
                <a:uFillTx/>
                <a:latin typeface="Arial"/>
              </a:rPr>
              <a:t>(NFYVP) </a:t>
            </a:r>
            <a:endParaRPr lang="en-AU" sz="2000" b="0" strike="noStrike" spc="-1" dirty="0">
              <a:latin typeface="Arial"/>
            </a:endParaRPr>
          </a:p>
          <a:p>
            <a:pPr marL="216000" indent="-215280">
              <a:lnSpc>
                <a:spcPct val="100000"/>
              </a:lnSpc>
            </a:pPr>
            <a:r>
              <a:rPr lang="en-AU" sz="2000" b="0" strike="noStrike" spc="-1" dirty="0">
                <a:latin typeface="Arial"/>
              </a:rPr>
              <a:t>National Forum on Youth Violence Prevention</a:t>
            </a:r>
          </a:p>
          <a:p>
            <a:pPr marL="216000" indent="-215280">
              <a:lnSpc>
                <a:spcPct val="100000"/>
              </a:lnSpc>
            </a:pPr>
            <a:r>
              <a:rPr lang="en-AU" sz="2000" b="0" strike="noStrike" spc="-1" dirty="0">
                <a:latin typeface="Arial"/>
              </a:rPr>
              <a:t>City of Chicago Youth Violence Prevention Plan- Rahm Emanuel </a:t>
            </a:r>
          </a:p>
        </p:txBody>
      </p:sp>
      <p:sp>
        <p:nvSpPr>
          <p:cNvPr id="33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6096D2A-75BD-4BAE-A236-D95BA1273ABE}" type="slidenum">
              <a:rPr lang="en-AU" sz="1200" b="0" strike="noStrike" spc="-1">
                <a:solidFill>
                  <a:srgbClr val="000000"/>
                </a:solidFill>
                <a:latin typeface="+mn-lt"/>
                <a:ea typeface="+mn-ea"/>
              </a:rPr>
              <a:t>26</a:t>
            </a:fld>
            <a:endParaRPr lang="en-AU"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noRot="1" noChangeAspect="1"/>
          </p:cNvSpPr>
          <p:nvPr>
            <p:ph type="sldImg"/>
          </p:nvPr>
        </p:nvSpPr>
        <p:spPr>
          <a:xfrm>
            <a:off x="444500" y="708025"/>
            <a:ext cx="6297613" cy="3541713"/>
          </a:xfrm>
          <a:prstGeom prst="rect">
            <a:avLst/>
          </a:prstGeom>
        </p:spPr>
      </p:sp>
      <p:sp>
        <p:nvSpPr>
          <p:cNvPr id="337" name="PlaceHolder 2"/>
          <p:cNvSpPr>
            <a:spLocks noGrp="1"/>
          </p:cNvSpPr>
          <p:nvPr>
            <p:ph type="body"/>
          </p:nvPr>
        </p:nvSpPr>
        <p:spPr>
          <a:xfrm>
            <a:off x="685800" y="4400640"/>
            <a:ext cx="5485320" cy="3599280"/>
          </a:xfrm>
          <a:prstGeom prst="rect">
            <a:avLst/>
          </a:prstGeom>
        </p:spPr>
        <p:txBody>
          <a:bodyPr lIns="0" tIns="0" rIns="0" bIns="0">
            <a:noAutofit/>
          </a:bodyPr>
          <a:lstStyle/>
          <a:p>
            <a:pPr marL="343620" indent="-342900">
              <a:lnSpc>
                <a:spcPct val="100000"/>
              </a:lnSpc>
              <a:buFontTx/>
              <a:buChar char="-"/>
            </a:pPr>
            <a:r>
              <a:rPr lang="en-AU" sz="2000" b="0" strike="noStrike" spc="-1" dirty="0">
                <a:latin typeface="Arial"/>
              </a:rPr>
              <a:t>Can socio economic factors predict number of crimes?</a:t>
            </a:r>
          </a:p>
          <a:p>
            <a:pPr marL="343620" indent="-342900">
              <a:lnSpc>
                <a:spcPct val="100000"/>
              </a:lnSpc>
              <a:buFontTx/>
              <a:buChar char="-"/>
            </a:pPr>
            <a:r>
              <a:rPr lang="en-AU" sz="2000" b="0" strike="noStrike" spc="-1" dirty="0">
                <a:latin typeface="Arial"/>
              </a:rPr>
              <a:t>To verify this the number of crimes committed in an area are counted and are noted against the areas socio economic factors</a:t>
            </a:r>
          </a:p>
          <a:p>
            <a:pPr marL="343620" indent="-342900">
              <a:lnSpc>
                <a:spcPct val="100000"/>
              </a:lnSpc>
              <a:buFontTx/>
              <a:buChar char="-"/>
            </a:pPr>
            <a:r>
              <a:rPr lang="en-AU" sz="2000" b="0" strike="noStrike" spc="-1" dirty="0">
                <a:latin typeface="Arial"/>
              </a:rPr>
              <a:t>The </a:t>
            </a:r>
            <a:r>
              <a:rPr lang="en-AU" sz="2000" b="0" strike="noStrike" spc="-1" dirty="0" err="1">
                <a:latin typeface="Arial"/>
              </a:rPr>
              <a:t>pairplot</a:t>
            </a:r>
            <a:r>
              <a:rPr lang="en-AU" sz="2000" b="0" strike="noStrike" spc="-1" dirty="0">
                <a:latin typeface="Arial"/>
              </a:rPr>
              <a:t> of crimes against these factors is pretty random</a:t>
            </a:r>
          </a:p>
          <a:p>
            <a:pPr marL="343620" indent="-342900">
              <a:lnSpc>
                <a:spcPct val="100000"/>
              </a:lnSpc>
              <a:buFontTx/>
              <a:buChar char="-"/>
            </a:pPr>
            <a:r>
              <a:rPr lang="en-AU" sz="2000" b="0" strike="noStrike" spc="-1" dirty="0">
                <a:latin typeface="Arial"/>
              </a:rPr>
              <a:t>Hence fitting a model may not yield good results</a:t>
            </a:r>
          </a:p>
        </p:txBody>
      </p:sp>
      <p:sp>
        <p:nvSpPr>
          <p:cNvPr id="33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3E9CF68-BA0F-4A82-A7EA-EEC8E44D3223}" type="slidenum">
              <a:rPr lang="en-AU" sz="1200" b="0" strike="noStrike" spc="-1">
                <a:solidFill>
                  <a:srgbClr val="000000"/>
                </a:solidFill>
                <a:latin typeface="+mn-lt"/>
                <a:ea typeface="+mn-ea"/>
              </a:rPr>
              <a:t>27</a:t>
            </a:fld>
            <a:endParaRPr lang="en-AU"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Tx/>
              <a:buChar char="-"/>
            </a:pPr>
            <a:r>
              <a:rPr lang="en-US" dirty="0"/>
              <a:t>As we can see, the models fitted give a mediocre r2 score on training data</a:t>
            </a:r>
          </a:p>
          <a:p>
            <a:pPr marL="171450" indent="-171450">
              <a:buFontTx/>
              <a:buChar char="-"/>
            </a:pPr>
            <a:r>
              <a:rPr lang="en-US" dirty="0"/>
              <a:t>But an abysmal score on testing data</a:t>
            </a:r>
          </a:p>
          <a:p>
            <a:pPr marL="171450" indent="-171450">
              <a:buFontTx/>
              <a:buChar char="-"/>
            </a:pPr>
            <a:r>
              <a:rPr lang="en-US" dirty="0"/>
              <a:t>We can </a:t>
            </a:r>
            <a:r>
              <a:rPr lang="en-US" dirty="0" err="1"/>
              <a:t>ths</a:t>
            </a:r>
            <a:r>
              <a:rPr lang="en-US" dirty="0"/>
              <a:t> say that socio economic factors are not a good way to predict number of </a:t>
            </a:r>
            <a:r>
              <a:rPr lang="en-US" dirty="0" err="1"/>
              <a:t>cerimes</a:t>
            </a:r>
            <a:r>
              <a:rPr lang="en-US" dirty="0"/>
              <a:t> </a:t>
            </a:r>
            <a:endParaRPr lang="en-IN" dirty="0"/>
          </a:p>
        </p:txBody>
      </p:sp>
      <p:sp>
        <p:nvSpPr>
          <p:cNvPr id="4" name="Slide Number Placeholder 3"/>
          <p:cNvSpPr>
            <a:spLocks noGrp="1"/>
          </p:cNvSpPr>
          <p:nvPr>
            <p:ph type="sldNum"/>
          </p:nvPr>
        </p:nvSpPr>
        <p:spPr/>
        <p:txBody>
          <a:bodyPr/>
          <a:lstStyle/>
          <a:p>
            <a:pPr algn="r"/>
            <a:fld id="{54613603-BE45-4D41-9D49-1AA45921195B}" type="slidenum">
              <a:rPr lang="en-AU" sz="1400" b="0" strike="noStrike" spc="-1" smtClean="0">
                <a:latin typeface="Times New Roman"/>
              </a:rPr>
              <a:t>28</a:t>
            </a:fld>
            <a:endParaRPr lang="en-AU" sz="1400" b="0" strike="noStrike" spc="-1">
              <a:latin typeface="Times New Roman"/>
            </a:endParaRPr>
          </a:p>
        </p:txBody>
      </p:sp>
    </p:spTree>
    <p:extLst>
      <p:ext uri="{BB962C8B-B14F-4D97-AF65-F5344CB8AC3E}">
        <p14:creationId xmlns:p14="http://schemas.microsoft.com/office/powerpoint/2010/main" val="24697503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Tx/>
              <a:buChar char="-"/>
            </a:pPr>
            <a:r>
              <a:rPr lang="en-US" dirty="0"/>
              <a:t>Random forest in particular overfits itself way too much on the training data with r2 score of .88</a:t>
            </a:r>
          </a:p>
          <a:p>
            <a:pPr marL="171450" indent="-171450">
              <a:buFontTx/>
              <a:buChar char="-"/>
            </a:pPr>
            <a:r>
              <a:rPr lang="en-US" dirty="0"/>
              <a:t>Whereas with test data the r2 score is very bad</a:t>
            </a:r>
            <a:endParaRPr lang="en-IN" dirty="0"/>
          </a:p>
        </p:txBody>
      </p:sp>
      <p:sp>
        <p:nvSpPr>
          <p:cNvPr id="4" name="Slide Number Placeholder 3"/>
          <p:cNvSpPr>
            <a:spLocks noGrp="1"/>
          </p:cNvSpPr>
          <p:nvPr>
            <p:ph type="sldNum"/>
          </p:nvPr>
        </p:nvSpPr>
        <p:spPr/>
        <p:txBody>
          <a:bodyPr/>
          <a:lstStyle/>
          <a:p>
            <a:pPr algn="r"/>
            <a:fld id="{54613603-BE45-4D41-9D49-1AA45921195B}" type="slidenum">
              <a:rPr lang="en-AU" sz="1400" b="0" strike="noStrike" spc="-1" smtClean="0">
                <a:latin typeface="Times New Roman"/>
              </a:rPr>
              <a:t>29</a:t>
            </a:fld>
            <a:endParaRPr lang="en-AU" sz="1400" b="0" strike="noStrike" spc="-1">
              <a:latin typeface="Times New Roman"/>
            </a:endParaRPr>
          </a:p>
        </p:txBody>
      </p:sp>
    </p:spTree>
    <p:extLst>
      <p:ext uri="{BB962C8B-B14F-4D97-AF65-F5344CB8AC3E}">
        <p14:creationId xmlns:p14="http://schemas.microsoft.com/office/powerpoint/2010/main" val="3800149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Tx/>
              <a:buChar char="-"/>
            </a:pPr>
            <a:r>
              <a:rPr lang="en-US" dirty="0"/>
              <a:t>Hence we move on to time series modelling using ARIMA</a:t>
            </a:r>
          </a:p>
          <a:p>
            <a:pPr marL="171450" indent="-171450">
              <a:buFontTx/>
              <a:buChar char="-"/>
            </a:pPr>
            <a:r>
              <a:rPr lang="en-US" dirty="0"/>
              <a:t>Arima uses past data to forecast future number of crimes</a:t>
            </a:r>
            <a:endParaRPr lang="en-IN" dirty="0"/>
          </a:p>
        </p:txBody>
      </p:sp>
      <p:sp>
        <p:nvSpPr>
          <p:cNvPr id="4" name="Slide Number Placeholder 3"/>
          <p:cNvSpPr>
            <a:spLocks noGrp="1"/>
          </p:cNvSpPr>
          <p:nvPr>
            <p:ph type="sldNum"/>
          </p:nvPr>
        </p:nvSpPr>
        <p:spPr/>
        <p:txBody>
          <a:bodyPr/>
          <a:lstStyle/>
          <a:p>
            <a:pPr algn="r"/>
            <a:fld id="{54613603-BE45-4D41-9D49-1AA45921195B}" type="slidenum">
              <a:rPr lang="en-AU" sz="1400" b="0" strike="noStrike" spc="-1" smtClean="0">
                <a:latin typeface="Times New Roman"/>
              </a:rPr>
              <a:t>30</a:t>
            </a:fld>
            <a:endParaRPr lang="en-AU" sz="1400" b="0" strike="noStrike" spc="-1">
              <a:latin typeface="Times New Roman"/>
            </a:endParaRPr>
          </a:p>
        </p:txBody>
      </p:sp>
    </p:spTree>
    <p:extLst>
      <p:ext uri="{BB962C8B-B14F-4D97-AF65-F5344CB8AC3E}">
        <p14:creationId xmlns:p14="http://schemas.microsoft.com/office/powerpoint/2010/main" val="1856557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Tx/>
              <a:buChar char="-"/>
            </a:pPr>
            <a:r>
              <a:rPr lang="en-US" dirty="0"/>
              <a:t>According to these sequence charts the data obtained from the first order seasonal and non-seasonal transformation looks to be the most stationary</a:t>
            </a:r>
          </a:p>
          <a:p>
            <a:pPr marL="171450" indent="-171450">
              <a:buFontTx/>
              <a:buChar char="-"/>
            </a:pPr>
            <a:r>
              <a:rPr lang="en-US" dirty="0"/>
              <a:t>Hence we use this transformation to plot ACF and PACF plots</a:t>
            </a:r>
            <a:endParaRPr lang="en-IN" dirty="0"/>
          </a:p>
        </p:txBody>
      </p:sp>
      <p:sp>
        <p:nvSpPr>
          <p:cNvPr id="4" name="Slide Number Placeholder 3"/>
          <p:cNvSpPr>
            <a:spLocks noGrp="1"/>
          </p:cNvSpPr>
          <p:nvPr>
            <p:ph type="sldNum"/>
          </p:nvPr>
        </p:nvSpPr>
        <p:spPr/>
        <p:txBody>
          <a:bodyPr/>
          <a:lstStyle/>
          <a:p>
            <a:pPr algn="r"/>
            <a:fld id="{54613603-BE45-4D41-9D49-1AA45921195B}" type="slidenum">
              <a:rPr lang="en-AU" sz="1400" b="0" strike="noStrike" spc="-1" smtClean="0">
                <a:latin typeface="Times New Roman"/>
              </a:rPr>
              <a:t>31</a:t>
            </a:fld>
            <a:endParaRPr lang="en-AU" sz="1400" b="0" strike="noStrike" spc="-1">
              <a:latin typeface="Times New Roman"/>
            </a:endParaRPr>
          </a:p>
        </p:txBody>
      </p:sp>
    </p:spTree>
    <p:extLst>
      <p:ext uri="{BB962C8B-B14F-4D97-AF65-F5344CB8AC3E}">
        <p14:creationId xmlns:p14="http://schemas.microsoft.com/office/powerpoint/2010/main" val="2348481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 ACF plot is gradually decreasing whereas the PACF plot shows sig cutoff at lag 3 with a seasonal component at lag 12</a:t>
            </a:r>
            <a:endParaRPr lang="en-IN" dirty="0"/>
          </a:p>
        </p:txBody>
      </p:sp>
      <p:sp>
        <p:nvSpPr>
          <p:cNvPr id="4" name="Slide Number Placeholder 3"/>
          <p:cNvSpPr>
            <a:spLocks noGrp="1"/>
          </p:cNvSpPr>
          <p:nvPr>
            <p:ph type="sldNum"/>
          </p:nvPr>
        </p:nvSpPr>
        <p:spPr/>
        <p:txBody>
          <a:bodyPr/>
          <a:lstStyle/>
          <a:p>
            <a:pPr algn="r"/>
            <a:fld id="{54613603-BE45-4D41-9D49-1AA45921195B}" type="slidenum">
              <a:rPr lang="en-AU" sz="1400" b="0" strike="noStrike" spc="-1" smtClean="0">
                <a:latin typeface="Times New Roman"/>
              </a:rPr>
              <a:t>32</a:t>
            </a:fld>
            <a:endParaRPr lang="en-AU" sz="1400" b="0" strike="noStrike" spc="-1">
              <a:latin typeface="Times New Roman"/>
            </a:endParaRPr>
          </a:p>
        </p:txBody>
      </p:sp>
    </p:spTree>
    <p:extLst>
      <p:ext uri="{BB962C8B-B14F-4D97-AF65-F5344CB8AC3E}">
        <p14:creationId xmlns:p14="http://schemas.microsoft.com/office/powerpoint/2010/main" val="149409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444600" y="708120"/>
            <a:ext cx="6298200" cy="3542400"/>
          </a:xfrm>
          <a:prstGeom prst="rect">
            <a:avLst/>
          </a:prstGeom>
        </p:spPr>
      </p:sp>
      <p:sp>
        <p:nvSpPr>
          <p:cNvPr id="274"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7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5A81633-7615-4933-99D3-4485BD84C4C1}" type="slidenum">
              <a:rPr lang="en-AU" sz="1200" b="0" strike="noStrike" spc="-1">
                <a:solidFill>
                  <a:srgbClr val="000000"/>
                </a:solidFill>
                <a:latin typeface="+mn-lt"/>
                <a:ea typeface="+mn-ea"/>
              </a:rPr>
              <a:t>5</a:t>
            </a:fld>
            <a:endParaRPr lang="en-AU"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Tx/>
              <a:buChar char="-"/>
            </a:pPr>
            <a:r>
              <a:rPr lang="en-US" dirty="0"/>
              <a:t>However to take out the human error factor in this, we automate the factor selection </a:t>
            </a:r>
          </a:p>
          <a:p>
            <a:pPr marL="171450" indent="-171450">
              <a:buFontTx/>
              <a:buChar char="-"/>
            </a:pPr>
            <a:r>
              <a:rPr lang="en-US" dirty="0"/>
              <a:t>The model with the least BIC value is chosen</a:t>
            </a:r>
          </a:p>
          <a:p>
            <a:pPr marL="171450" indent="-171450">
              <a:buFontTx/>
              <a:buChar char="-"/>
            </a:pPr>
            <a:r>
              <a:rPr lang="en-US" dirty="0"/>
              <a:t>BIC is a statistic that reduces overfitting</a:t>
            </a:r>
            <a:endParaRPr lang="en-IN" dirty="0"/>
          </a:p>
        </p:txBody>
      </p:sp>
      <p:sp>
        <p:nvSpPr>
          <p:cNvPr id="4" name="Slide Number Placeholder 3"/>
          <p:cNvSpPr>
            <a:spLocks noGrp="1"/>
          </p:cNvSpPr>
          <p:nvPr>
            <p:ph type="sldNum"/>
          </p:nvPr>
        </p:nvSpPr>
        <p:spPr/>
        <p:txBody>
          <a:bodyPr/>
          <a:lstStyle/>
          <a:p>
            <a:pPr algn="r"/>
            <a:fld id="{54613603-BE45-4D41-9D49-1AA45921195B}" type="slidenum">
              <a:rPr lang="en-AU" sz="1400" b="0" strike="noStrike" spc="-1" smtClean="0">
                <a:latin typeface="Times New Roman"/>
              </a:rPr>
              <a:t>33</a:t>
            </a:fld>
            <a:endParaRPr lang="en-AU" sz="1400" b="0" strike="noStrike" spc="-1">
              <a:latin typeface="Times New Roman"/>
            </a:endParaRPr>
          </a:p>
        </p:txBody>
      </p:sp>
    </p:spTree>
    <p:extLst>
      <p:ext uri="{BB962C8B-B14F-4D97-AF65-F5344CB8AC3E}">
        <p14:creationId xmlns:p14="http://schemas.microsoft.com/office/powerpoint/2010/main" val="3042402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Tx/>
              <a:buChar char="-"/>
            </a:pPr>
            <a:r>
              <a:rPr lang="en-US" dirty="0"/>
              <a:t>The best model thus obtained is ARIMA 011 011 with periodicity of 12</a:t>
            </a:r>
          </a:p>
          <a:p>
            <a:pPr marL="171450" indent="-171450">
              <a:buFontTx/>
              <a:buChar char="-"/>
            </a:pPr>
            <a:r>
              <a:rPr lang="en-US" dirty="0"/>
              <a:t>The model is fitted an the following summary is obtained</a:t>
            </a:r>
          </a:p>
          <a:p>
            <a:pPr marL="171450" indent="-171450">
              <a:buFontTx/>
              <a:buChar char="-"/>
            </a:pPr>
            <a:r>
              <a:rPr lang="en-US" dirty="0"/>
              <a:t>As we can see the Box </a:t>
            </a:r>
            <a:r>
              <a:rPr lang="en-US" dirty="0" err="1"/>
              <a:t>Ljung</a:t>
            </a:r>
            <a:r>
              <a:rPr lang="en-US" dirty="0"/>
              <a:t> statistic is non-sig indicating that no more parameters are needed</a:t>
            </a:r>
          </a:p>
          <a:p>
            <a:pPr marL="171450" indent="-171450">
              <a:buFontTx/>
              <a:buChar char="-"/>
            </a:pPr>
            <a:r>
              <a:rPr lang="en-US" dirty="0"/>
              <a:t>All the p values of the parameters are significant indicating that they contribute towards the model</a:t>
            </a:r>
          </a:p>
          <a:p>
            <a:pPr marL="171450" indent="-171450">
              <a:buFontTx/>
              <a:buChar char="-"/>
            </a:pPr>
            <a:r>
              <a:rPr lang="en-US" dirty="0"/>
              <a:t>Hence this can be considered a good model to forecast values</a:t>
            </a:r>
            <a:endParaRPr lang="en-IN" dirty="0"/>
          </a:p>
        </p:txBody>
      </p:sp>
      <p:sp>
        <p:nvSpPr>
          <p:cNvPr id="4" name="Slide Number Placeholder 3"/>
          <p:cNvSpPr>
            <a:spLocks noGrp="1"/>
          </p:cNvSpPr>
          <p:nvPr>
            <p:ph type="sldNum"/>
          </p:nvPr>
        </p:nvSpPr>
        <p:spPr/>
        <p:txBody>
          <a:bodyPr/>
          <a:lstStyle/>
          <a:p>
            <a:pPr algn="r"/>
            <a:fld id="{54613603-BE45-4D41-9D49-1AA45921195B}" type="slidenum">
              <a:rPr lang="en-AU" sz="1400" b="0" strike="noStrike" spc="-1" smtClean="0">
                <a:latin typeface="Times New Roman"/>
              </a:rPr>
              <a:t>34</a:t>
            </a:fld>
            <a:endParaRPr lang="en-AU" sz="1400" b="0" strike="noStrike" spc="-1">
              <a:latin typeface="Times New Roman"/>
            </a:endParaRPr>
          </a:p>
        </p:txBody>
      </p:sp>
    </p:spTree>
    <p:extLst>
      <p:ext uri="{BB962C8B-B14F-4D97-AF65-F5344CB8AC3E}">
        <p14:creationId xmlns:p14="http://schemas.microsoft.com/office/powerpoint/2010/main" val="1938428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Tx/>
              <a:buChar char="-"/>
            </a:pPr>
            <a:r>
              <a:rPr lang="en-US" dirty="0"/>
              <a:t>As we can see from this graph</a:t>
            </a:r>
          </a:p>
          <a:p>
            <a:pPr marL="171450" indent="-171450">
              <a:buFontTx/>
              <a:buChar char="-"/>
            </a:pPr>
            <a:r>
              <a:rPr lang="en-US" dirty="0"/>
              <a:t>Blue is the actual number of crimes</a:t>
            </a:r>
          </a:p>
          <a:p>
            <a:pPr marL="171450" indent="-171450">
              <a:buFontTx/>
              <a:buChar char="-"/>
            </a:pPr>
            <a:r>
              <a:rPr lang="en-US" dirty="0"/>
              <a:t>Orange is the predicted values according to the model</a:t>
            </a:r>
          </a:p>
          <a:p>
            <a:pPr marL="171450" indent="-171450">
              <a:buFontTx/>
              <a:buChar char="-"/>
            </a:pPr>
            <a:r>
              <a:rPr lang="en-US" dirty="0"/>
              <a:t>Except of one spike at the start, the predicted </a:t>
            </a:r>
            <a:r>
              <a:rPr lang="en-US"/>
              <a:t>values represent </a:t>
            </a:r>
            <a:r>
              <a:rPr lang="en-US" dirty="0"/>
              <a:t>the actual data pretty well</a:t>
            </a:r>
          </a:p>
          <a:p>
            <a:pPr marL="171450" indent="-171450">
              <a:buFontTx/>
              <a:buChar char="-"/>
            </a:pPr>
            <a:r>
              <a:rPr lang="en-US" dirty="0"/>
              <a:t>Green are the forecasted values for the next year.</a:t>
            </a:r>
            <a:endParaRPr lang="en-IN" dirty="0"/>
          </a:p>
        </p:txBody>
      </p:sp>
      <p:sp>
        <p:nvSpPr>
          <p:cNvPr id="4" name="Slide Number Placeholder 3"/>
          <p:cNvSpPr>
            <a:spLocks noGrp="1"/>
          </p:cNvSpPr>
          <p:nvPr>
            <p:ph type="sldNum"/>
          </p:nvPr>
        </p:nvSpPr>
        <p:spPr/>
        <p:txBody>
          <a:bodyPr/>
          <a:lstStyle/>
          <a:p>
            <a:pPr algn="r"/>
            <a:fld id="{54613603-BE45-4D41-9D49-1AA45921195B}" type="slidenum">
              <a:rPr lang="en-AU" sz="1400" b="0" strike="noStrike" spc="-1" smtClean="0">
                <a:latin typeface="Times New Roman"/>
              </a:rPr>
              <a:t>35</a:t>
            </a:fld>
            <a:endParaRPr lang="en-AU" sz="1400" b="0" strike="noStrike" spc="-1">
              <a:latin typeface="Times New Roman"/>
            </a:endParaRPr>
          </a:p>
        </p:txBody>
      </p:sp>
    </p:spTree>
    <p:extLst>
      <p:ext uri="{BB962C8B-B14F-4D97-AF65-F5344CB8AC3E}">
        <p14:creationId xmlns:p14="http://schemas.microsoft.com/office/powerpoint/2010/main" val="390049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444600" y="708120"/>
            <a:ext cx="6298200" cy="3542400"/>
          </a:xfrm>
          <a:prstGeom prst="rect">
            <a:avLst/>
          </a:prstGeom>
        </p:spPr>
      </p:sp>
      <p:sp>
        <p:nvSpPr>
          <p:cNvPr id="277"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7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56FEF8E-322F-44DA-B497-7813BF4F8D0E}" type="slidenum">
              <a:rPr lang="en-AU" sz="1200" b="0" strike="noStrike" spc="-1">
                <a:solidFill>
                  <a:srgbClr val="000000"/>
                </a:solidFill>
                <a:latin typeface="+mn-lt"/>
                <a:ea typeface="+mn-ea"/>
              </a:rPr>
              <a:t>6</a:t>
            </a:fld>
            <a:endParaRPr lang="en-AU"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444600" y="708120"/>
            <a:ext cx="6298200" cy="3542400"/>
          </a:xfrm>
          <a:prstGeom prst="rect">
            <a:avLst/>
          </a:prstGeom>
        </p:spPr>
      </p:sp>
      <p:sp>
        <p:nvSpPr>
          <p:cNvPr id="280"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8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801FE89-33DB-41A9-9C3F-525B284668F7}" type="slidenum">
              <a:rPr lang="en-AU" sz="1200" b="0" strike="noStrike" spc="-1">
                <a:solidFill>
                  <a:srgbClr val="000000"/>
                </a:solidFill>
                <a:latin typeface="+mn-lt"/>
                <a:ea typeface="+mn-ea"/>
              </a:rPr>
              <a:t>7</a:t>
            </a:fld>
            <a:endParaRPr lang="en-AU"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444600" y="708120"/>
            <a:ext cx="6298200" cy="3542400"/>
          </a:xfrm>
          <a:prstGeom prst="rect">
            <a:avLst/>
          </a:prstGeom>
        </p:spPr>
      </p:sp>
      <p:sp>
        <p:nvSpPr>
          <p:cNvPr id="283"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8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DE64330-362A-42CB-8D42-E7DCA4D1997E}" type="slidenum">
              <a:rPr lang="en-AU" sz="1200" b="0" strike="noStrike" spc="-1">
                <a:solidFill>
                  <a:srgbClr val="000000"/>
                </a:solidFill>
                <a:latin typeface="+mn-lt"/>
                <a:ea typeface="+mn-ea"/>
              </a:rPr>
              <a:t>8</a:t>
            </a:fld>
            <a:endParaRPr lang="en-AU"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noRot="1" noChangeAspect="1"/>
          </p:cNvSpPr>
          <p:nvPr>
            <p:ph type="sldImg"/>
          </p:nvPr>
        </p:nvSpPr>
        <p:spPr>
          <a:xfrm>
            <a:off x="444600" y="708120"/>
            <a:ext cx="6298200" cy="3542400"/>
          </a:xfrm>
          <a:prstGeom prst="rect">
            <a:avLst/>
          </a:prstGeom>
        </p:spPr>
      </p:sp>
      <p:sp>
        <p:nvSpPr>
          <p:cNvPr id="286"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8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D6995DC-3AAB-4417-B50A-CEE58CE42DBB}" type="slidenum">
              <a:rPr lang="en-AU" sz="1200" b="0" strike="noStrike" spc="-1">
                <a:solidFill>
                  <a:srgbClr val="000000"/>
                </a:solidFill>
                <a:latin typeface="+mn-lt"/>
                <a:ea typeface="+mn-ea"/>
              </a:rPr>
              <a:t>9</a:t>
            </a:fld>
            <a:endParaRPr lang="en-AU"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noRot="1" noChangeAspect="1"/>
          </p:cNvSpPr>
          <p:nvPr>
            <p:ph type="sldImg"/>
          </p:nvPr>
        </p:nvSpPr>
        <p:spPr>
          <a:xfrm>
            <a:off x="444600" y="708120"/>
            <a:ext cx="6298200" cy="3542400"/>
          </a:xfrm>
          <a:prstGeom prst="rect">
            <a:avLst/>
          </a:prstGeom>
        </p:spPr>
      </p:sp>
      <p:sp>
        <p:nvSpPr>
          <p:cNvPr id="289"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9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88D15EE-35FB-4B7C-9CCC-224909031B93}" type="slidenum">
              <a:rPr lang="en-AU" sz="1200" b="0" strike="noStrike" spc="-1">
                <a:solidFill>
                  <a:srgbClr val="000000"/>
                </a:solidFill>
                <a:latin typeface="+mn-lt"/>
                <a:ea typeface="+mn-ea"/>
              </a:rPr>
              <a:t>10</a:t>
            </a:fld>
            <a:endParaRPr lang="en-AU"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noRot="1" noChangeAspect="1"/>
          </p:cNvSpPr>
          <p:nvPr>
            <p:ph type="sldImg"/>
          </p:nvPr>
        </p:nvSpPr>
        <p:spPr>
          <a:xfrm>
            <a:off x="444600" y="708120"/>
            <a:ext cx="6298200" cy="3542400"/>
          </a:xfrm>
          <a:prstGeom prst="rect">
            <a:avLst/>
          </a:prstGeom>
        </p:spPr>
      </p:sp>
      <p:sp>
        <p:nvSpPr>
          <p:cNvPr id="292" name="PlaceHolder 2"/>
          <p:cNvSpPr>
            <a:spLocks noGrp="1"/>
          </p:cNvSpPr>
          <p:nvPr>
            <p:ph type="body"/>
          </p:nvPr>
        </p:nvSpPr>
        <p:spPr>
          <a:xfrm>
            <a:off x="685800" y="4400640"/>
            <a:ext cx="5485320" cy="3599280"/>
          </a:xfrm>
          <a:prstGeom prst="rect">
            <a:avLst/>
          </a:prstGeom>
        </p:spPr>
        <p:txBody>
          <a:bodyPr lIns="0" tIns="0" rIns="0" bIns="0">
            <a:noAutofit/>
          </a:bodyPr>
          <a:lstStyle/>
          <a:p>
            <a:pPr marL="216000" indent="-215280">
              <a:lnSpc>
                <a:spcPct val="100000"/>
              </a:lnSpc>
            </a:pPr>
            <a:r>
              <a:rPr lang="en-AU" sz="2000" b="1" u="sng" strike="noStrike" spc="-1">
                <a:uFillTx/>
                <a:latin typeface="Arial"/>
              </a:rPr>
              <a:t>(NFYVP) </a:t>
            </a:r>
            <a:endParaRPr lang="en-AU" sz="2000" b="0" strike="noStrike" spc="-1">
              <a:latin typeface="Arial"/>
            </a:endParaRPr>
          </a:p>
          <a:p>
            <a:pPr marL="216000" indent="-215280">
              <a:lnSpc>
                <a:spcPct val="100000"/>
              </a:lnSpc>
            </a:pPr>
            <a:r>
              <a:rPr lang="en-AU" sz="2000" b="0" strike="noStrike" spc="-1">
                <a:latin typeface="Arial"/>
              </a:rPr>
              <a:t>National Forum on Youth Violence Prevention</a:t>
            </a:r>
          </a:p>
          <a:p>
            <a:pPr marL="216000" indent="-215280">
              <a:lnSpc>
                <a:spcPct val="100000"/>
              </a:lnSpc>
            </a:pPr>
            <a:r>
              <a:rPr lang="en-AU" sz="2000" b="0" strike="noStrike" spc="-1">
                <a:latin typeface="Arial"/>
              </a:rPr>
              <a:t>City of Chicago Youth Violence Prevention Plan- Rahm Emanuel </a:t>
            </a:r>
          </a:p>
        </p:txBody>
      </p:sp>
      <p:sp>
        <p:nvSpPr>
          <p:cNvPr id="29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22619E6-BFB1-4F68-919B-6BB9D8C95F29}" type="slidenum">
              <a:rPr lang="en-AU" sz="1200" b="0" strike="noStrike" spc="-1">
                <a:solidFill>
                  <a:srgbClr val="000000"/>
                </a:solidFill>
                <a:latin typeface="+mn-lt"/>
                <a:ea typeface="+mn-ea"/>
              </a:rPr>
              <a:t>11</a:t>
            </a:fld>
            <a:endParaRPr lang="en-AU"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AU"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AU"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AU" sz="3200" b="0" strike="noStrike" spc="-1">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AU" sz="3200" b="0" strike="noStrike" spc="-1">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AU" sz="3200" b="0" strike="noStrike" spc="-1">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AU" sz="3200" b="0" strike="noStrike" spc="-1">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AU" sz="3200" b="0" strike="noStrike" spc="-1">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AU" sz="3200" b="0" strike="noStrike" spc="-1">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AU"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AU" sz="3200" b="0" strike="noStrike" spc="-1">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AU" sz="4400" b="0" strike="noStrike" spc="-1">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AU" sz="3200" b="0" strike="noStrike" spc="-1">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AU" sz="3200" b="0" strike="noStrike" spc="-1">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AU"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4" name="Group 1"/>
          <p:cNvGrpSpPr/>
          <p:nvPr/>
        </p:nvGrpSpPr>
        <p:grpSpPr>
          <a:xfrm>
            <a:off x="0" y="-8640"/>
            <a:ext cx="12191040" cy="6866640"/>
            <a:chOff x="0" y="-8640"/>
            <a:chExt cx="12191040" cy="6866640"/>
          </a:xfrm>
        </p:grpSpPr>
        <p:sp>
          <p:nvSpPr>
            <p:cNvPr id="25"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360" cy="686556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7320" cy="686556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360" cy="686556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160" cy="686556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8840" cy="686556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480" cy="284364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1080" y="-8640"/>
            <a:ext cx="12189960" cy="6866640"/>
            <a:chOff x="1080" y="-8640"/>
            <a:chExt cx="12189960" cy="6866640"/>
          </a:xfrm>
        </p:grpSpPr>
        <p:sp>
          <p:nvSpPr>
            <p:cNvPr id="12" name="Line 13"/>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6360" cy="686556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7320" cy="686556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3360" cy="686556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160" cy="686556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8840" cy="686556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1080" y="1080"/>
              <a:ext cx="841680" cy="5664960"/>
            </a:xfrm>
            <a:prstGeom prst="triangle">
              <a:avLst>
                <a:gd name="adj" fmla="val 10000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09480" y="273240"/>
            <a:ext cx="10972080" cy="1145160"/>
          </a:xfrm>
          <a:prstGeom prst="rect">
            <a:avLst/>
          </a:prstGeom>
        </p:spPr>
        <p:txBody>
          <a:bodyPr lIns="0" tIns="0" rIns="0" bIns="0" anchor="ctr">
            <a:spAutoFit/>
          </a:bodyPr>
          <a:lstStyle/>
          <a:p>
            <a:r>
              <a:rPr lang="en-AU" sz="1800" b="0" strike="noStrike" spc="-1">
                <a:latin typeface="Arial"/>
              </a:rPr>
              <a:t>Click to edit the title text format</a:t>
            </a:r>
          </a:p>
        </p:txBody>
      </p:sp>
      <p:sp>
        <p:nvSpPr>
          <p:cNvPr id="23" name="PlaceHolder 24"/>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AU"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AU" sz="1800" b="0" strike="noStrike" spc="-1">
                <a:latin typeface="Arial"/>
              </a:rPr>
              <a:t>Second Outline Level</a:t>
            </a:r>
          </a:p>
          <a:p>
            <a:pPr marL="1296000" lvl="2" indent="-288000">
              <a:spcBef>
                <a:spcPts val="850"/>
              </a:spcBef>
              <a:buClr>
                <a:srgbClr val="FFFFFF"/>
              </a:buClr>
              <a:buSzPct val="45000"/>
              <a:buFont typeface="Wingdings" charset="2"/>
              <a:buChar char=""/>
            </a:pPr>
            <a:r>
              <a:rPr lang="en-AU" sz="1800" b="0" strike="noStrike" spc="-1">
                <a:latin typeface="Arial"/>
              </a:rPr>
              <a:t>Third Outline Level</a:t>
            </a:r>
          </a:p>
          <a:p>
            <a:pPr marL="1728000" lvl="3" indent="-216000">
              <a:spcBef>
                <a:spcPts val="567"/>
              </a:spcBef>
              <a:buClr>
                <a:srgbClr val="FFFFFF"/>
              </a:buClr>
              <a:buSzPct val="75000"/>
              <a:buFont typeface="Symbol" charset="2"/>
              <a:buChar char=""/>
            </a:pPr>
            <a:r>
              <a:rPr lang="en-AU" sz="1800" b="0" strike="noStrike" spc="-1">
                <a:latin typeface="Arial"/>
              </a:rPr>
              <a:t>Fourth Outline Level</a:t>
            </a:r>
          </a:p>
          <a:p>
            <a:pPr marL="2160000" lvl="4" indent="-216000">
              <a:spcBef>
                <a:spcPts val="283"/>
              </a:spcBef>
              <a:buClr>
                <a:srgbClr val="FFFFFF"/>
              </a:buClr>
              <a:buSzPct val="45000"/>
              <a:buFont typeface="Wingdings" charset="2"/>
              <a:buChar char=""/>
            </a:pPr>
            <a:r>
              <a:rPr lang="en-AU" sz="1800" b="0" strike="noStrike" spc="-1">
                <a:latin typeface="Arial"/>
              </a:rPr>
              <a:t>Fifth Outline Level</a:t>
            </a:r>
          </a:p>
          <a:p>
            <a:pPr marL="2592000" lvl="5" indent="-216000">
              <a:spcBef>
                <a:spcPts val="283"/>
              </a:spcBef>
              <a:buClr>
                <a:srgbClr val="FFFFFF"/>
              </a:buClr>
              <a:buSzPct val="45000"/>
              <a:buFont typeface="Wingdings" charset="2"/>
              <a:buChar char=""/>
            </a:pPr>
            <a:r>
              <a:rPr lang="en-AU" sz="1800" b="0" strike="noStrike" spc="-1">
                <a:latin typeface="Arial"/>
              </a:rPr>
              <a:t>Sixth Outline Level</a:t>
            </a:r>
          </a:p>
          <a:p>
            <a:pPr marL="3024000" lvl="6" indent="-216000">
              <a:spcBef>
                <a:spcPts val="283"/>
              </a:spcBef>
              <a:buClr>
                <a:srgbClr val="FFFFFF"/>
              </a:buClr>
              <a:buSzPct val="45000"/>
              <a:buFont typeface="Wingdings" charset="2"/>
              <a:buChar char=""/>
            </a:pPr>
            <a:r>
              <a:rPr lang="en-AU"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60" name="Group 1"/>
          <p:cNvGrpSpPr/>
          <p:nvPr/>
        </p:nvGrpSpPr>
        <p:grpSpPr>
          <a:xfrm>
            <a:off x="0" y="-8640"/>
            <a:ext cx="12191040" cy="6866640"/>
            <a:chOff x="0" y="-8640"/>
            <a:chExt cx="12191040" cy="6866640"/>
          </a:xfrm>
        </p:grpSpPr>
        <p:sp>
          <p:nvSpPr>
            <p:cNvPr id="61"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6360" cy="686556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7320" cy="686556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3360" cy="686556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9160" cy="686556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8840" cy="686556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7480" cy="284364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AU" sz="4400" b="0" strike="noStrike" spc="-1">
                <a:latin typeface="Arial"/>
              </a:rPr>
              <a:t>Click to edit the title text format</a:t>
            </a:r>
          </a:p>
        </p:txBody>
      </p:sp>
      <p:sp>
        <p:nvSpPr>
          <p:cNvPr id="72"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AU"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AU" sz="2800" b="0" strike="noStrike" spc="-1">
                <a:latin typeface="Arial"/>
              </a:rPr>
              <a:t>Second Outline Level</a:t>
            </a:r>
          </a:p>
          <a:p>
            <a:pPr marL="1296000" lvl="2" indent="-288000">
              <a:spcBef>
                <a:spcPts val="850"/>
              </a:spcBef>
              <a:buClr>
                <a:srgbClr val="FFFFFF"/>
              </a:buClr>
              <a:buSzPct val="45000"/>
              <a:buFont typeface="Wingdings" charset="2"/>
              <a:buChar char=""/>
            </a:pPr>
            <a:r>
              <a:rPr lang="en-AU" sz="2400" b="0" strike="noStrike" spc="-1">
                <a:latin typeface="Arial"/>
              </a:rPr>
              <a:t>Third Outline Level</a:t>
            </a:r>
          </a:p>
          <a:p>
            <a:pPr marL="1728000" lvl="3" indent="-216000">
              <a:spcBef>
                <a:spcPts val="567"/>
              </a:spcBef>
              <a:buClr>
                <a:srgbClr val="FFFFFF"/>
              </a:buClr>
              <a:buSzPct val="75000"/>
              <a:buFont typeface="Symbol" charset="2"/>
              <a:buChar char=""/>
            </a:pPr>
            <a:r>
              <a:rPr lang="en-AU" sz="2000" b="0" strike="noStrike" spc="-1">
                <a:latin typeface="Arial"/>
              </a:rPr>
              <a:t>Fourth Outline Level</a:t>
            </a:r>
          </a:p>
          <a:p>
            <a:pPr marL="2160000" lvl="4" indent="-216000">
              <a:spcBef>
                <a:spcPts val="283"/>
              </a:spcBef>
              <a:buClr>
                <a:srgbClr val="FFFFFF"/>
              </a:buClr>
              <a:buSzPct val="45000"/>
              <a:buFont typeface="Wingdings" charset="2"/>
              <a:buChar char=""/>
            </a:pPr>
            <a:r>
              <a:rPr lang="en-AU" sz="2000" b="0" strike="noStrike" spc="-1">
                <a:latin typeface="Arial"/>
              </a:rPr>
              <a:t>Fifth Outline Level</a:t>
            </a:r>
          </a:p>
          <a:p>
            <a:pPr marL="2592000" lvl="5" indent="-216000">
              <a:spcBef>
                <a:spcPts val="283"/>
              </a:spcBef>
              <a:buClr>
                <a:srgbClr val="FFFFFF"/>
              </a:buClr>
              <a:buSzPct val="45000"/>
              <a:buFont typeface="Wingdings" charset="2"/>
              <a:buChar char=""/>
            </a:pPr>
            <a:r>
              <a:rPr lang="en-AU" sz="2000" b="0" strike="noStrike" spc="-1">
                <a:latin typeface="Arial"/>
              </a:rPr>
              <a:t>Sixth Outline Level</a:t>
            </a:r>
          </a:p>
          <a:p>
            <a:pPr marL="3024000" lvl="6" indent="-216000">
              <a:spcBef>
                <a:spcPts val="283"/>
              </a:spcBef>
              <a:buClr>
                <a:srgbClr val="FFFFFF"/>
              </a:buClr>
              <a:buSzPct val="45000"/>
              <a:buFont typeface="Wingdings" charset="2"/>
              <a:buChar char=""/>
            </a:pPr>
            <a:r>
              <a:rPr lang="en-AU"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109" name="Group 1"/>
          <p:cNvGrpSpPr/>
          <p:nvPr/>
        </p:nvGrpSpPr>
        <p:grpSpPr>
          <a:xfrm>
            <a:off x="0" y="-8640"/>
            <a:ext cx="12191040" cy="6866640"/>
            <a:chOff x="0" y="-8640"/>
            <a:chExt cx="12191040" cy="6866640"/>
          </a:xfrm>
        </p:grpSpPr>
        <p:sp>
          <p:nvSpPr>
            <p:cNvPr id="110" name="Line 2"/>
            <p:cNvSpPr/>
            <p:nvPr/>
          </p:nvSpPr>
          <p:spPr>
            <a:xfrm>
              <a:off x="9370800" y="0"/>
              <a:ext cx="1219320" cy="6858000"/>
            </a:xfrm>
            <a:prstGeom prst="line">
              <a:avLst/>
            </a:prstGeom>
            <a:ln w="9360" cap="rnd">
              <a:solidFill>
                <a:schemeClr val="bg1">
                  <a:lumMod val="75000"/>
                </a:schemeClr>
              </a:solidFill>
              <a:round/>
            </a:ln>
          </p:spPr>
          <p:style>
            <a:lnRef idx="2">
              <a:schemeClr val="accent1"/>
            </a:lnRef>
            <a:fillRef idx="0">
              <a:schemeClr val="accent1"/>
            </a:fillRef>
            <a:effectRef idx="1">
              <a:schemeClr val="accent1"/>
            </a:effectRef>
            <a:fontRef idx="minor"/>
          </p:style>
        </p:sp>
        <p:sp>
          <p:nvSpPr>
            <p:cNvPr id="111" name="Line 3"/>
            <p:cNvSpPr/>
            <p:nvPr/>
          </p:nvSpPr>
          <p:spPr>
            <a:xfrm flipH="1">
              <a:off x="7425000" y="3681360"/>
              <a:ext cx="4763520" cy="3176640"/>
            </a:xfrm>
            <a:prstGeom prst="line">
              <a:avLst/>
            </a:prstGeom>
            <a:ln w="9360" cap="rnd">
              <a:solidFill>
                <a:schemeClr val="bg1">
                  <a:lumMod val="85000"/>
                </a:schemeClr>
              </a:solidFill>
              <a:round/>
            </a:ln>
          </p:spPr>
          <p:style>
            <a:lnRef idx="2">
              <a:schemeClr val="accent1"/>
            </a:lnRef>
            <a:fillRef idx="0">
              <a:schemeClr val="accent1"/>
            </a:fillRef>
            <a:effectRef idx="1">
              <a:schemeClr val="accent1"/>
            </a:effectRef>
            <a:fontRef idx="minor"/>
          </p:style>
        </p:sp>
        <p:sp>
          <p:nvSpPr>
            <p:cNvPr id="112" name="CustomShape 4"/>
            <p:cNvSpPr/>
            <p:nvPr/>
          </p:nvSpPr>
          <p:spPr>
            <a:xfrm>
              <a:off x="9181440" y="-8640"/>
              <a:ext cx="3006360" cy="686556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3" name="CustomShape 5"/>
            <p:cNvSpPr/>
            <p:nvPr/>
          </p:nvSpPr>
          <p:spPr>
            <a:xfrm>
              <a:off x="9603360" y="-8640"/>
              <a:ext cx="2587320" cy="686556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4" name="CustomShape 6"/>
            <p:cNvSpPr/>
            <p:nvPr/>
          </p:nvSpPr>
          <p:spPr>
            <a:xfrm>
              <a:off x="8932320" y="3048120"/>
              <a:ext cx="3258720" cy="3808800"/>
            </a:xfrm>
            <a:prstGeom prst="triangle">
              <a:avLst>
                <a:gd name="adj" fmla="val 100000"/>
              </a:avLst>
            </a:prstGeom>
            <a:solidFill>
              <a:schemeClr val="accent2">
                <a:alpha val="72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5" name="CustomShape 7"/>
            <p:cNvSpPr/>
            <p:nvPr/>
          </p:nvSpPr>
          <p:spPr>
            <a:xfrm>
              <a:off x="9334440" y="-8640"/>
              <a:ext cx="2853360" cy="686556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6" name="CustomShape 8"/>
            <p:cNvSpPr/>
            <p:nvPr/>
          </p:nvSpPr>
          <p:spPr>
            <a:xfrm>
              <a:off x="10898640" y="-8640"/>
              <a:ext cx="1289160" cy="686556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7" name="CustomShape 9"/>
            <p:cNvSpPr/>
            <p:nvPr/>
          </p:nvSpPr>
          <p:spPr>
            <a:xfrm>
              <a:off x="10938960" y="-8640"/>
              <a:ext cx="1248840" cy="686556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8" name="CustomShape 10"/>
            <p:cNvSpPr/>
            <p:nvPr/>
          </p:nvSpPr>
          <p:spPr>
            <a:xfrm>
              <a:off x="10371600" y="3589920"/>
              <a:ext cx="1816200" cy="3267000"/>
            </a:xfrm>
            <a:prstGeom prst="triangle">
              <a:avLst>
                <a:gd name="adj" fmla="val 100000"/>
              </a:avLst>
            </a:prstGeom>
            <a:solidFill>
              <a:schemeClr val="accent1">
                <a:alpha val="80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9" name="CustomShape 11"/>
            <p:cNvSpPr/>
            <p:nvPr/>
          </p:nvSpPr>
          <p:spPr>
            <a:xfrm>
              <a:off x="0" y="4013280"/>
              <a:ext cx="447480" cy="2843640"/>
            </a:xfrm>
            <a:prstGeom prst="triangle">
              <a:avLst>
                <a:gd name="adj" fmla="val 0"/>
              </a:avLst>
            </a:prstGeom>
            <a:solidFill>
              <a:schemeClr val="accent1">
                <a:alpha val="85000"/>
              </a:schemeClr>
            </a:solidFill>
            <a:ln>
              <a:noFill/>
            </a:ln>
            <a:effectLst>
              <a:outerShdw blurRad="38100" dist="25560" dir="540000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20" name="PlaceHolder 1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AU" sz="4400" b="0" strike="noStrike" spc="-1">
                <a:latin typeface="Arial"/>
              </a:rPr>
              <a:t>Click to edit the title text format</a:t>
            </a:r>
          </a:p>
        </p:txBody>
      </p:sp>
      <p:sp>
        <p:nvSpPr>
          <p:cNvPr id="121"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AU"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AU" sz="2800" b="0" strike="noStrike" spc="-1">
                <a:latin typeface="Arial"/>
              </a:rPr>
              <a:t>Second Outline Level</a:t>
            </a:r>
          </a:p>
          <a:p>
            <a:pPr marL="1296000" lvl="2" indent="-288000">
              <a:spcBef>
                <a:spcPts val="850"/>
              </a:spcBef>
              <a:buClr>
                <a:srgbClr val="FFFFFF"/>
              </a:buClr>
              <a:buSzPct val="45000"/>
              <a:buFont typeface="Wingdings" charset="2"/>
              <a:buChar char=""/>
            </a:pPr>
            <a:r>
              <a:rPr lang="en-AU" sz="2400" b="0" strike="noStrike" spc="-1">
                <a:latin typeface="Arial"/>
              </a:rPr>
              <a:t>Third Outline Level</a:t>
            </a:r>
          </a:p>
          <a:p>
            <a:pPr marL="1728000" lvl="3" indent="-216000">
              <a:spcBef>
                <a:spcPts val="567"/>
              </a:spcBef>
              <a:buClr>
                <a:srgbClr val="FFFFFF"/>
              </a:buClr>
              <a:buSzPct val="75000"/>
              <a:buFont typeface="Symbol" charset="2"/>
              <a:buChar char=""/>
            </a:pPr>
            <a:r>
              <a:rPr lang="en-AU" sz="2000" b="0" strike="noStrike" spc="-1">
                <a:latin typeface="Arial"/>
              </a:rPr>
              <a:t>Fourth Outline Level</a:t>
            </a:r>
          </a:p>
          <a:p>
            <a:pPr marL="2160000" lvl="4" indent="-216000">
              <a:spcBef>
                <a:spcPts val="283"/>
              </a:spcBef>
              <a:buClr>
                <a:srgbClr val="FFFFFF"/>
              </a:buClr>
              <a:buSzPct val="45000"/>
              <a:buFont typeface="Wingdings" charset="2"/>
              <a:buChar char=""/>
            </a:pPr>
            <a:r>
              <a:rPr lang="en-AU" sz="2000" b="0" strike="noStrike" spc="-1">
                <a:latin typeface="Arial"/>
              </a:rPr>
              <a:t>Fifth Outline Level</a:t>
            </a:r>
          </a:p>
          <a:p>
            <a:pPr marL="2592000" lvl="5" indent="-216000">
              <a:spcBef>
                <a:spcPts val="283"/>
              </a:spcBef>
              <a:buClr>
                <a:srgbClr val="FFFFFF"/>
              </a:buClr>
              <a:buSzPct val="45000"/>
              <a:buFont typeface="Wingdings" charset="2"/>
              <a:buChar char=""/>
            </a:pPr>
            <a:r>
              <a:rPr lang="en-AU" sz="2000" b="0" strike="noStrike" spc="-1">
                <a:latin typeface="Arial"/>
              </a:rPr>
              <a:t>Sixth Outline Level</a:t>
            </a:r>
          </a:p>
          <a:p>
            <a:pPr marL="3024000" lvl="6" indent="-216000">
              <a:spcBef>
                <a:spcPts val="283"/>
              </a:spcBef>
              <a:buClr>
                <a:srgbClr val="FFFFFF"/>
              </a:buClr>
              <a:buSzPct val="45000"/>
              <a:buFont typeface="Wingdings" charset="2"/>
              <a:buChar char=""/>
            </a:pPr>
            <a:r>
              <a:rPr lang="en-AU"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3"/>
          <p:cNvPicPr/>
          <p:nvPr/>
        </p:nvPicPr>
        <p:blipFill>
          <a:blip r:embed="rId2"/>
          <a:stretch/>
        </p:blipFill>
        <p:spPr>
          <a:xfrm>
            <a:off x="12600" y="0"/>
            <a:ext cx="12191040" cy="6856920"/>
          </a:xfrm>
          <a:prstGeom prst="rect">
            <a:avLst/>
          </a:prstGeom>
          <a:ln>
            <a:noFill/>
          </a:ln>
        </p:spPr>
      </p:pic>
      <p:sp>
        <p:nvSpPr>
          <p:cNvPr id="165" name="CustomShape 1"/>
          <p:cNvSpPr/>
          <p:nvPr/>
        </p:nvSpPr>
        <p:spPr>
          <a:xfrm>
            <a:off x="927000" y="175320"/>
            <a:ext cx="10833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AU" sz="3800" b="1" strike="noStrike" spc="-1">
                <a:solidFill>
                  <a:srgbClr val="FFFFFF"/>
                </a:solidFill>
                <a:latin typeface="Rockwell Extra Bold"/>
                <a:ea typeface="DejaVu Sans"/>
              </a:rPr>
              <a:t>INVESTIGATING CRIME IN CHICAGO</a:t>
            </a:r>
            <a:endParaRPr lang="en-AU" sz="3800" b="0" strike="noStrike" spc="-1">
              <a:latin typeface="Arial"/>
            </a:endParaRPr>
          </a:p>
        </p:txBody>
      </p:sp>
      <p:sp>
        <p:nvSpPr>
          <p:cNvPr id="166" name="CustomShape 2"/>
          <p:cNvSpPr/>
          <p:nvPr/>
        </p:nvSpPr>
        <p:spPr>
          <a:xfrm>
            <a:off x="7285680" y="5128560"/>
            <a:ext cx="5292720" cy="20098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AU" sz="1800" b="1" u="sng" strike="noStrike" spc="-1">
                <a:solidFill>
                  <a:srgbClr val="FFFFFF"/>
                </a:solidFill>
                <a:uFillTx/>
                <a:latin typeface="Trebuchet MS"/>
                <a:ea typeface="DejaVu Sans"/>
              </a:rPr>
              <a:t>PROJECT GROUP-C [Tuesday(1pm-3pm)]</a:t>
            </a:r>
            <a:endParaRPr lang="en-AU" sz="1800" b="0" strike="noStrike" spc="-1">
              <a:latin typeface="Arial"/>
            </a:endParaRPr>
          </a:p>
          <a:p>
            <a:pPr>
              <a:lnSpc>
                <a:spcPct val="100000"/>
              </a:lnSpc>
            </a:pPr>
            <a:endParaRPr lang="en-AU" sz="1800" b="0" strike="noStrike" spc="-1">
              <a:latin typeface="Arial"/>
            </a:endParaRPr>
          </a:p>
          <a:p>
            <a:pPr>
              <a:lnSpc>
                <a:spcPct val="100000"/>
              </a:lnSpc>
            </a:pPr>
            <a:r>
              <a:rPr lang="en-AU" sz="1800" b="1" strike="noStrike" spc="-1">
                <a:solidFill>
                  <a:srgbClr val="FFFFFF"/>
                </a:solidFill>
                <a:latin typeface="Trebuchet MS"/>
                <a:ea typeface="DejaVu Sans"/>
              </a:rPr>
              <a:t>1.  Canh Thanh Nguyen (45551936)</a:t>
            </a:r>
            <a:endParaRPr lang="en-AU" sz="1800" b="0" strike="noStrike" spc="-1">
              <a:latin typeface="Arial"/>
            </a:endParaRPr>
          </a:p>
          <a:p>
            <a:pPr>
              <a:lnSpc>
                <a:spcPct val="100000"/>
              </a:lnSpc>
            </a:pPr>
            <a:r>
              <a:rPr lang="en-AU" sz="1800" b="1" strike="noStrike" spc="-1">
                <a:solidFill>
                  <a:srgbClr val="FFFFFF"/>
                </a:solidFill>
                <a:latin typeface="Trebuchet MS"/>
                <a:ea typeface="DejaVu Sans"/>
              </a:rPr>
              <a:t>2. Jarred Reilly (43264204)</a:t>
            </a:r>
            <a:endParaRPr lang="en-AU" sz="1800" b="0" strike="noStrike" spc="-1">
              <a:latin typeface="Arial"/>
            </a:endParaRPr>
          </a:p>
          <a:p>
            <a:pPr>
              <a:lnSpc>
                <a:spcPct val="100000"/>
              </a:lnSpc>
            </a:pPr>
            <a:r>
              <a:rPr lang="en-AU" sz="1800" b="1" strike="noStrike" spc="-1">
                <a:solidFill>
                  <a:srgbClr val="FFFFFF"/>
                </a:solidFill>
                <a:latin typeface="Trebuchet MS"/>
                <a:ea typeface="DejaVu Sans"/>
              </a:rPr>
              <a:t>3. Soham Sarfare (45812748)</a:t>
            </a:r>
            <a:endParaRPr lang="en-AU" sz="1800" b="0" strike="noStrike" spc="-1">
              <a:latin typeface="Arial"/>
            </a:endParaRPr>
          </a:p>
          <a:p>
            <a:pPr>
              <a:lnSpc>
                <a:spcPct val="100000"/>
              </a:lnSpc>
            </a:pPr>
            <a:r>
              <a:rPr lang="en-AU" sz="1800" b="1" strike="noStrike" spc="-1">
                <a:solidFill>
                  <a:srgbClr val="FFFFFF"/>
                </a:solidFill>
                <a:latin typeface="Trebuchet MS"/>
                <a:ea typeface="DejaVu Sans"/>
              </a:rPr>
              <a:t>4. Sukhmani Arora (45574715)</a:t>
            </a:r>
            <a:endParaRPr lang="en-AU" sz="1800" b="0" strike="noStrike" spc="-1">
              <a:latin typeface="Arial"/>
            </a:endParaRPr>
          </a:p>
          <a:p>
            <a:pPr>
              <a:lnSpc>
                <a:spcPct val="100000"/>
              </a:lnSpc>
            </a:pPr>
            <a:endParaRPr lang="en-AU"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Predicting Location of Crime Results </a:t>
            </a:r>
            <a:endParaRPr lang="en-AU" sz="3600" b="0" strike="noStrike" spc="-1">
              <a:latin typeface="Arial"/>
            </a:endParaRPr>
          </a:p>
        </p:txBody>
      </p:sp>
      <p:sp>
        <p:nvSpPr>
          <p:cNvPr id="188" name="CustomShape 2"/>
          <p:cNvSpPr/>
          <p:nvPr/>
        </p:nvSpPr>
        <p:spPr>
          <a:xfrm>
            <a:off x="1156320" y="182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Test Accuracy Results:</a:t>
            </a:r>
            <a:endParaRPr lang="en-AU" sz="18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Logistic Regression (baseline): 72%</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Support Vector Machine: 69%</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K-nearest Neighbors: 71%</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Neural Network: 77%</a:t>
            </a:r>
            <a:endParaRPr lang="en-AU" sz="1400" b="0" strike="noStrike" spc="-1">
              <a:latin typeface="Arial"/>
            </a:endParaRPr>
          </a:p>
          <a:p>
            <a:pPr>
              <a:lnSpc>
                <a:spcPct val="100000"/>
              </a:lnSpc>
              <a:spcBef>
                <a:spcPts val="1134"/>
              </a:spcBef>
            </a:pPr>
            <a:endParaRPr lang="en-AU" sz="1400" b="0" strike="noStrike" spc="-1">
              <a:latin typeface="Arial"/>
            </a:endParaRPr>
          </a:p>
          <a:p>
            <a:pPr marL="432000" indent="-323280">
              <a:lnSpc>
                <a:spcPct val="100000"/>
              </a:lnSpc>
              <a:spcBef>
                <a:spcPts val="1134"/>
              </a:spcBef>
              <a:buClr>
                <a:srgbClr val="FFFFFF"/>
              </a:buClr>
              <a:buSzPct val="45000"/>
              <a:buFont typeface="Wingdings" charset="2"/>
              <a:buChar char=""/>
            </a:pPr>
            <a:r>
              <a:rPr lang="en-AU" sz="1400" b="0" strike="noStrike" spc="-1">
                <a:solidFill>
                  <a:srgbClr val="FFFFFF"/>
                </a:solidFill>
                <a:latin typeface="Trebuchet MS"/>
                <a:ea typeface="Noto Sans CJK SC"/>
              </a:rPr>
              <a:t>Random chance: 33%</a:t>
            </a:r>
            <a:endParaRPr lang="en-AU" sz="1400" b="0" strike="noStrike" spc="-1">
              <a:latin typeface="Arial"/>
            </a:endParaRPr>
          </a:p>
        </p:txBody>
      </p:sp>
      <p:pic>
        <p:nvPicPr>
          <p:cNvPr id="189" name="Picture 188"/>
          <p:cNvPicPr/>
          <p:nvPr/>
        </p:nvPicPr>
        <p:blipFill>
          <a:blip r:embed="rId3"/>
          <a:stretch/>
        </p:blipFill>
        <p:spPr>
          <a:xfrm>
            <a:off x="5787000" y="1645920"/>
            <a:ext cx="5084640" cy="3969720"/>
          </a:xfrm>
          <a:prstGeom prst="rect">
            <a:avLst/>
          </a:prstGeom>
          <a:ln>
            <a:noFill/>
          </a:ln>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Predicting Violent Crime </a:t>
            </a:r>
            <a:endParaRPr lang="en-AU" sz="3600" b="0" strike="noStrike" spc="-1">
              <a:latin typeface="Arial"/>
            </a:endParaRPr>
          </a:p>
        </p:txBody>
      </p:sp>
      <p:sp>
        <p:nvSpPr>
          <p:cNvPr id="191"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Example input: During the day, in an apartment, in Uptown, on the weekend, and an arrest was made.</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Task: Predict whether the crime was violent</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Label: true, false (2-class classification)</a:t>
            </a:r>
            <a:endParaRPr lang="en-AU" sz="1800" b="0" strike="noStrike" spc="-1">
              <a:latin typeface="Arial"/>
            </a:endParaRPr>
          </a:p>
          <a:p>
            <a:pPr>
              <a:lnSpc>
                <a:spcPct val="100000"/>
              </a:lnSpc>
              <a:spcBef>
                <a:spcPts val="1417"/>
              </a:spcBef>
            </a:pP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Classifiers used:</a:t>
            </a:r>
            <a:endParaRPr lang="en-AU" sz="18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Logistic Regression (baseline)</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Support Vector Machine</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K-nearest Neighbors</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Naive Bayes</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Neural Network</a:t>
            </a:r>
            <a:endParaRPr lang="en-AU" sz="1400" b="0" strike="noStrike" spc="-1">
              <a:latin typeface="Aria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Predicting Arrest Results </a:t>
            </a:r>
            <a:endParaRPr lang="en-AU" sz="3600" b="0" strike="noStrike" spc="-1">
              <a:latin typeface="Arial"/>
            </a:endParaRPr>
          </a:p>
        </p:txBody>
      </p:sp>
      <p:sp>
        <p:nvSpPr>
          <p:cNvPr id="193" name="CustomShape 2"/>
          <p:cNvSpPr/>
          <p:nvPr/>
        </p:nvSpPr>
        <p:spPr>
          <a:xfrm>
            <a:off x="1156320" y="182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Test Accuracy Results:</a:t>
            </a:r>
            <a:endParaRPr lang="en-AU" sz="18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Logistic Regression (baseline): 77%</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Support Vector Machine: 74%</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K-nearest Neighbors: 71%</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Naive Bayes: 73%</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Neural Network: 78%</a:t>
            </a:r>
            <a:endParaRPr lang="en-AU" sz="1400" b="0" strike="noStrike" spc="-1">
              <a:latin typeface="Arial"/>
            </a:endParaRPr>
          </a:p>
          <a:p>
            <a:pPr>
              <a:lnSpc>
                <a:spcPct val="100000"/>
              </a:lnSpc>
              <a:spcBef>
                <a:spcPts val="1134"/>
              </a:spcBef>
            </a:pPr>
            <a:endParaRPr lang="en-AU" sz="1400" b="0" strike="noStrike" spc="-1">
              <a:latin typeface="Arial"/>
            </a:endParaRPr>
          </a:p>
          <a:p>
            <a:pPr marL="432000" indent="-323280">
              <a:lnSpc>
                <a:spcPct val="100000"/>
              </a:lnSpc>
              <a:spcBef>
                <a:spcPts val="1134"/>
              </a:spcBef>
              <a:buClr>
                <a:srgbClr val="FFFFFF"/>
              </a:buClr>
              <a:buSzPct val="45000"/>
              <a:buFont typeface="Wingdings" charset="2"/>
              <a:buChar char=""/>
            </a:pPr>
            <a:r>
              <a:rPr lang="en-AU" sz="1400" b="0" strike="noStrike" spc="-1">
                <a:solidFill>
                  <a:srgbClr val="FFFFFF"/>
                </a:solidFill>
                <a:latin typeface="Trebuchet MS"/>
                <a:ea typeface="Noto Sans CJK SC"/>
              </a:rPr>
              <a:t>Random chance: 50%</a:t>
            </a:r>
            <a:endParaRPr lang="en-AU" sz="1400" b="0" strike="noStrike" spc="-1">
              <a:latin typeface="Arial"/>
            </a:endParaRPr>
          </a:p>
        </p:txBody>
      </p:sp>
      <p:pic>
        <p:nvPicPr>
          <p:cNvPr id="194" name="Picture 193"/>
          <p:cNvPicPr/>
          <p:nvPr/>
        </p:nvPicPr>
        <p:blipFill>
          <a:blip r:embed="rId3"/>
          <a:stretch/>
        </p:blipFill>
        <p:spPr>
          <a:xfrm>
            <a:off x="5904000" y="1512000"/>
            <a:ext cx="4895640" cy="4018680"/>
          </a:xfrm>
          <a:prstGeom prst="rect">
            <a:avLst/>
          </a:prstGeom>
          <a:ln>
            <a:noFill/>
          </a:ln>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Which type of crime will happen?</a:t>
            </a:r>
            <a:endParaRPr lang="en-AU" sz="3600" b="0" strike="noStrike" spc="-1">
              <a:latin typeface="Arial"/>
            </a:endParaRPr>
          </a:p>
        </p:txBody>
      </p:sp>
      <p:sp>
        <p:nvSpPr>
          <p:cNvPr id="196"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Goal: Given a feature vector, we want to know whether it would be possible to predict what type of crime it would be.</a:t>
            </a:r>
            <a:br/>
            <a:r>
              <a:rPr lang="en-AU" sz="1800" b="0" strike="noStrike" spc="-1">
                <a:solidFill>
                  <a:srgbClr val="FFFFFF"/>
                </a:solidFill>
                <a:latin typeface="Trebuchet MS"/>
                <a:ea typeface="DejaVu Sans"/>
              </a:rPr>
              <a:t> </a:t>
            </a:r>
            <a:endParaRPr lang="en-AU" sz="1800" b="0" strike="noStrike" spc="-1">
              <a:latin typeface="Arial"/>
            </a:endParaRPr>
          </a:p>
        </p:txBody>
      </p:sp>
      <p:pic>
        <p:nvPicPr>
          <p:cNvPr id="197" name="Picture 1"/>
          <p:cNvPicPr/>
          <p:nvPr/>
        </p:nvPicPr>
        <p:blipFill>
          <a:blip r:embed="rId3"/>
          <a:stretch/>
        </p:blipFill>
        <p:spPr>
          <a:xfrm>
            <a:off x="900000" y="1762200"/>
            <a:ext cx="8391600" cy="2691360"/>
          </a:xfrm>
          <a:prstGeom prst="rect">
            <a:avLst/>
          </a:prstGeom>
          <a:ln>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Problem:</a:t>
            </a:r>
            <a:endParaRPr lang="en-AU" sz="3600" b="0" strike="noStrike" spc="-1">
              <a:latin typeface="Arial"/>
            </a:endParaRPr>
          </a:p>
        </p:txBody>
      </p:sp>
      <p:sp>
        <p:nvSpPr>
          <p:cNvPr id="199"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br/>
            <a:br/>
            <a:br/>
            <a:r>
              <a:rPr lang="en-AU" sz="1800" b="0" strike="noStrike" spc="-1">
                <a:solidFill>
                  <a:srgbClr val="FFFFFF"/>
                </a:solidFill>
                <a:latin typeface="Trebuchet MS"/>
                <a:ea typeface="DejaVu Sans"/>
              </a:rPr>
              <a:t>- Too many labels</a:t>
            </a:r>
            <a:br/>
            <a:r>
              <a:rPr lang="en-AU" sz="1800" b="0" strike="noStrike" spc="-1">
                <a:solidFill>
                  <a:srgbClr val="FFFFFF"/>
                </a:solidFill>
                <a:latin typeface="Trebuchet MS"/>
                <a:ea typeface="DejaVu Sans"/>
              </a:rPr>
              <a:t>- Heavily imbalanced dataset (leaned towards majority label</a:t>
            </a:r>
            <a:endParaRPr lang="en-AU" sz="1800" b="0" strike="noStrike" spc="-1">
              <a:latin typeface="Arial"/>
            </a:endParaRPr>
          </a:p>
        </p:txBody>
      </p:sp>
      <p:pic>
        <p:nvPicPr>
          <p:cNvPr id="200" name="Picture 1"/>
          <p:cNvPicPr/>
          <p:nvPr/>
        </p:nvPicPr>
        <p:blipFill>
          <a:blip r:embed="rId3"/>
          <a:stretch/>
        </p:blipFill>
        <p:spPr>
          <a:xfrm>
            <a:off x="2314080" y="1270080"/>
            <a:ext cx="5970240" cy="3408840"/>
          </a:xfrm>
          <a:prstGeom prst="rect">
            <a:avLst/>
          </a:prstGeom>
          <a:ln>
            <a:noFill/>
          </a:ln>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AU" sz="3600" b="0" strike="noStrike" spc="-1">
                <a:solidFill>
                  <a:srgbClr val="DDDDDD"/>
                </a:solidFill>
                <a:latin typeface="Trebuchet MS"/>
                <a:ea typeface="DejaVu Sans"/>
              </a:rPr>
              <a:t>Solution:</a:t>
            </a:r>
            <a:endParaRPr lang="en-AU" sz="3600" b="0" strike="noStrike" spc="-1">
              <a:latin typeface="Arial"/>
            </a:endParaRPr>
          </a:p>
        </p:txBody>
      </p:sp>
      <p:sp>
        <p:nvSpPr>
          <p:cNvPr id="202"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Wingdings 3" charset="2"/>
              <a:buChar char=""/>
            </a:pPr>
            <a:r>
              <a:rPr lang="en-AU" sz="1800" b="0" strike="noStrike" spc="-1" dirty="0">
                <a:solidFill>
                  <a:srgbClr val="FFFFFF"/>
                </a:solidFill>
                <a:latin typeface="Trebuchet MS"/>
                <a:ea typeface="DejaVu Sans"/>
              </a:rPr>
              <a:t>Reduce number of labels:</a:t>
            </a:r>
            <a:br>
              <a:rPr dirty="0"/>
            </a:br>
            <a:r>
              <a:rPr lang="en-AU" sz="1800" b="0" strike="noStrike" spc="-1" dirty="0">
                <a:solidFill>
                  <a:srgbClr val="FFFFFF"/>
                </a:solidFill>
                <a:latin typeface="Trebuchet MS"/>
                <a:ea typeface="DejaVu Sans"/>
              </a:rPr>
              <a:t>		- Split the data into subgroups</a:t>
            </a:r>
            <a:br>
              <a:rPr dirty="0"/>
            </a:br>
            <a:r>
              <a:rPr lang="en-AU" sz="1800" b="0" strike="noStrike" spc="-1" dirty="0">
                <a:solidFill>
                  <a:srgbClr val="FFFFFF"/>
                </a:solidFill>
                <a:latin typeface="Trebuchet MS"/>
                <a:ea typeface="DejaVu Sans"/>
              </a:rPr>
              <a:t> </a:t>
            </a:r>
            <a:endParaRPr lang="en-AU" sz="1800" b="0" strike="noStrike" spc="-1" dirty="0">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dirty="0">
                <a:solidFill>
                  <a:srgbClr val="FFFFFF"/>
                </a:solidFill>
                <a:latin typeface="Trebuchet MS"/>
                <a:ea typeface="DejaVu Sans"/>
              </a:rPr>
              <a:t>Balance out dataset</a:t>
            </a:r>
            <a:br>
              <a:rPr dirty="0"/>
            </a:br>
            <a:r>
              <a:rPr lang="en-AU" sz="1800" b="0" strike="noStrike" spc="-1" dirty="0">
                <a:solidFill>
                  <a:srgbClr val="FFFFFF"/>
                </a:solidFill>
                <a:latin typeface="Trebuchet MS"/>
                <a:ea typeface="DejaVu Sans"/>
              </a:rPr>
              <a:t>		- Resample:</a:t>
            </a:r>
            <a:br>
              <a:rPr dirty="0"/>
            </a:br>
            <a:r>
              <a:rPr lang="en-AU" sz="1800" b="0" strike="noStrike" spc="-1" dirty="0">
                <a:solidFill>
                  <a:srgbClr val="FFFFFF"/>
                </a:solidFill>
                <a:latin typeface="Trebuchet MS"/>
                <a:ea typeface="DejaVu Sans"/>
              </a:rPr>
              <a:t>			+ Under-sample majority labels</a:t>
            </a:r>
            <a:br>
              <a:rPr dirty="0"/>
            </a:br>
            <a:r>
              <a:rPr lang="en-AU" sz="1800" b="0" strike="noStrike" spc="-1" dirty="0">
                <a:solidFill>
                  <a:srgbClr val="FFFFFF"/>
                </a:solidFill>
                <a:latin typeface="Trebuchet MS"/>
                <a:ea typeface="DejaVu Sans"/>
              </a:rPr>
              <a:t> 			+ Over-sample minority labels</a:t>
            </a:r>
            <a:br>
              <a:rPr dirty="0"/>
            </a:br>
            <a:r>
              <a:rPr lang="en-AU" sz="1800" b="0" strike="noStrike" spc="-1" dirty="0">
                <a:solidFill>
                  <a:srgbClr val="FFFFFF"/>
                </a:solidFill>
                <a:latin typeface="Trebuchet MS"/>
                <a:ea typeface="DejaVu Sans"/>
              </a:rPr>
              <a:t>	</a:t>
            </a:r>
            <a:br>
              <a:rPr dirty="0"/>
            </a:br>
            <a:r>
              <a:rPr lang="en-AU" sz="1800" b="0" strike="noStrike" spc="-1" dirty="0">
                <a:solidFill>
                  <a:srgbClr val="FFFFFF"/>
                </a:solidFill>
                <a:latin typeface="Trebuchet MS"/>
                <a:ea typeface="DejaVu Sans"/>
              </a:rPr>
              <a:t>		- Keep imbalanced data, but add class weights when doing classification models</a:t>
            </a:r>
            <a:endParaRPr lang="en-AU" sz="1800" b="0" strike="noStrike" spc="-1" dirty="0">
              <a:latin typeface="Aria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Splitting the dataset into 2 sub-groups</a:t>
            </a:r>
            <a:endParaRPr lang="en-AU" sz="3600" b="0" strike="noStrike" spc="-1">
              <a:latin typeface="Arial"/>
            </a:endParaRPr>
          </a:p>
        </p:txBody>
      </p:sp>
      <p:pic>
        <p:nvPicPr>
          <p:cNvPr id="204" name="Content Placeholder 3"/>
          <p:cNvPicPr/>
          <p:nvPr/>
        </p:nvPicPr>
        <p:blipFill>
          <a:blip r:embed="rId2"/>
          <a:stretch/>
        </p:blipFill>
        <p:spPr>
          <a:xfrm>
            <a:off x="677160" y="1500480"/>
            <a:ext cx="6306480" cy="2533680"/>
          </a:xfrm>
          <a:prstGeom prst="rect">
            <a:avLst/>
          </a:prstGeom>
          <a:ln>
            <a:noFill/>
          </a:ln>
        </p:spPr>
      </p:pic>
      <p:pic>
        <p:nvPicPr>
          <p:cNvPr id="205" name="Picture 4"/>
          <p:cNvPicPr/>
          <p:nvPr/>
        </p:nvPicPr>
        <p:blipFill>
          <a:blip r:embed="rId3"/>
          <a:stretch/>
        </p:blipFill>
        <p:spPr>
          <a:xfrm>
            <a:off x="5759280" y="4140720"/>
            <a:ext cx="6128640" cy="24325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 Re-sampling Techniques</a:t>
            </a:r>
            <a:endParaRPr lang="en-AU" sz="3600" b="0" strike="noStrike" spc="-1">
              <a:latin typeface="Arial"/>
            </a:endParaRPr>
          </a:p>
        </p:txBody>
      </p:sp>
      <p:sp>
        <p:nvSpPr>
          <p:cNvPr id="207"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Oversampling:</a:t>
            </a:r>
            <a:br/>
            <a:r>
              <a:rPr lang="en-AU" sz="1800" b="0" strike="noStrike" spc="-1">
                <a:solidFill>
                  <a:srgbClr val="FFFFFF"/>
                </a:solidFill>
                <a:latin typeface="Trebuchet MS"/>
                <a:ea typeface="DejaVu Sans"/>
              </a:rPr>
              <a:t>		- SMOTE (Synthetic Minority Oversampling Technique): Generating synthetic datapoints to balance out all outcome labels (Type of crime), where the new datapoints will have its 5 nearest neighbours belonging to the same class.</a:t>
            </a:r>
            <a:br/>
            <a:r>
              <a:rPr lang="en-AU" sz="1800" b="0" strike="noStrike" spc="-1">
                <a:solidFill>
                  <a:srgbClr val="FFFFFF"/>
                </a:solidFill>
                <a:latin typeface="Trebuchet MS"/>
                <a:ea typeface="DejaVu Sans"/>
              </a:rPr>
              <a:t> </a:t>
            </a:r>
            <a:endParaRPr lang="en-AU" sz="1800" b="0" strike="noStrike" spc="-1">
              <a:latin typeface="Arial"/>
            </a:endParaRPr>
          </a:p>
        </p:txBody>
      </p:sp>
      <p:pic>
        <p:nvPicPr>
          <p:cNvPr id="208" name="Picture 1"/>
          <p:cNvPicPr/>
          <p:nvPr/>
        </p:nvPicPr>
        <p:blipFill>
          <a:blip r:embed="rId3"/>
          <a:stretch/>
        </p:blipFill>
        <p:spPr>
          <a:xfrm>
            <a:off x="6406200" y="3589200"/>
            <a:ext cx="4713840" cy="2799360"/>
          </a:xfrm>
          <a:prstGeom prst="rect">
            <a:avLst/>
          </a:prstGeom>
          <a:ln>
            <a:noFill/>
          </a:ln>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 Re-sampling Techniques</a:t>
            </a:r>
            <a:endParaRPr lang="en-AU" sz="3600" b="0" strike="noStrike" spc="-1">
              <a:latin typeface="Arial"/>
            </a:endParaRPr>
          </a:p>
        </p:txBody>
      </p:sp>
      <p:sp>
        <p:nvSpPr>
          <p:cNvPr id="210"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Undersampling:</a:t>
            </a:r>
            <a:br/>
            <a:r>
              <a:rPr lang="en-AU" sz="1800" b="0" strike="noStrike" spc="-1">
                <a:solidFill>
                  <a:srgbClr val="FFFFFF"/>
                </a:solidFill>
                <a:latin typeface="Trebuchet MS"/>
                <a:ea typeface="DejaVu Sans"/>
              </a:rPr>
              <a:t>	- Condensed Nearest Neighbours: </a:t>
            </a:r>
            <a:br/>
            <a:r>
              <a:rPr lang="en-AU" sz="1800" b="0" strike="noStrike" spc="-1">
                <a:solidFill>
                  <a:srgbClr val="FFFFFF"/>
                </a:solidFill>
                <a:latin typeface="Trebuchet MS"/>
                <a:ea typeface="DejaVu Sans"/>
              </a:rPr>
              <a:t>		+ It selects the set of prototypes (smaller sample) </a:t>
            </a:r>
            <a:r>
              <a:rPr lang="en-AU" sz="1800" b="0" i="1" strike="noStrike" spc="-1">
                <a:solidFill>
                  <a:srgbClr val="FFFFFF"/>
                </a:solidFill>
                <a:latin typeface="Trebuchet MS"/>
                <a:ea typeface="DejaVu Sans"/>
              </a:rPr>
              <a:t>U</a:t>
            </a:r>
            <a:r>
              <a:rPr lang="en-AU" sz="1800" b="0" strike="noStrike" spc="-1">
                <a:solidFill>
                  <a:srgbClr val="FFFFFF"/>
                </a:solidFill>
                <a:latin typeface="Trebuchet MS"/>
                <a:ea typeface="DejaVu Sans"/>
              </a:rPr>
              <a:t> from the training data, such that 1NN with </a:t>
            </a:r>
            <a:r>
              <a:rPr lang="en-AU" sz="1800" b="0" i="1" strike="noStrike" spc="-1">
                <a:solidFill>
                  <a:srgbClr val="FFFFFF"/>
                </a:solidFill>
                <a:latin typeface="Trebuchet MS"/>
                <a:ea typeface="DejaVu Sans"/>
              </a:rPr>
              <a:t>U</a:t>
            </a:r>
            <a:r>
              <a:rPr lang="en-AU" sz="1800" b="0" strike="noStrike" spc="-1">
                <a:solidFill>
                  <a:srgbClr val="FFFFFF"/>
                </a:solidFill>
                <a:latin typeface="Trebuchet MS"/>
                <a:ea typeface="DejaVu Sans"/>
              </a:rPr>
              <a:t> can classify the examples almost as accurately as 1NN does with the whole data set.</a:t>
            </a:r>
            <a:br/>
            <a:r>
              <a:rPr lang="en-AU" sz="1800" b="0" strike="noStrike" spc="-1">
                <a:solidFill>
                  <a:srgbClr val="FFFFFF"/>
                </a:solidFill>
                <a:latin typeface="Trebuchet MS"/>
                <a:ea typeface="DejaVu Sans"/>
              </a:rPr>
              <a:t>		+ Given a training set </a:t>
            </a:r>
            <a:r>
              <a:rPr lang="en-AU" sz="1800" b="0" i="1" strike="noStrike" spc="-1">
                <a:solidFill>
                  <a:srgbClr val="FFFFFF"/>
                </a:solidFill>
                <a:latin typeface="Trebuchet MS"/>
                <a:ea typeface="DejaVu Sans"/>
              </a:rPr>
              <a:t>X</a:t>
            </a:r>
            <a:r>
              <a:rPr lang="en-AU" sz="1800" b="0" strike="noStrike" spc="-1">
                <a:solidFill>
                  <a:srgbClr val="FFFFFF"/>
                </a:solidFill>
                <a:latin typeface="Trebuchet MS"/>
                <a:ea typeface="DejaVu Sans"/>
              </a:rPr>
              <a:t>, CNN works iteratively:</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Scan all elements of </a:t>
            </a:r>
            <a:r>
              <a:rPr lang="en-AU" sz="1800" b="0" i="1" strike="noStrike" spc="-1">
                <a:solidFill>
                  <a:srgbClr val="FFFFFF"/>
                </a:solidFill>
                <a:latin typeface="Trebuchet MS"/>
                <a:ea typeface="DejaVu Sans"/>
              </a:rPr>
              <a:t>X</a:t>
            </a:r>
            <a:r>
              <a:rPr lang="en-AU" sz="1800" b="0" strike="noStrike" spc="-1">
                <a:solidFill>
                  <a:srgbClr val="FFFFFF"/>
                </a:solidFill>
                <a:latin typeface="Trebuchet MS"/>
                <a:ea typeface="DejaVu Sans"/>
              </a:rPr>
              <a:t>, looking for an element </a:t>
            </a:r>
            <a:r>
              <a:rPr lang="en-AU" sz="1800" b="0" i="1" strike="noStrike" spc="-1">
                <a:solidFill>
                  <a:srgbClr val="FFFFFF"/>
                </a:solidFill>
                <a:latin typeface="Trebuchet MS"/>
                <a:ea typeface="DejaVu Sans"/>
              </a:rPr>
              <a:t>x</a:t>
            </a:r>
            <a:r>
              <a:rPr lang="en-AU" sz="1800" b="0" strike="noStrike" spc="-1">
                <a:solidFill>
                  <a:srgbClr val="FFFFFF"/>
                </a:solidFill>
                <a:latin typeface="Trebuchet MS"/>
                <a:ea typeface="DejaVu Sans"/>
              </a:rPr>
              <a:t> whose nearest prototype from </a:t>
            </a:r>
            <a:r>
              <a:rPr lang="en-AU" sz="1800" b="0" i="1" strike="noStrike" spc="-1">
                <a:solidFill>
                  <a:srgbClr val="FFFFFF"/>
                </a:solidFill>
                <a:latin typeface="Trebuchet MS"/>
                <a:ea typeface="DejaVu Sans"/>
              </a:rPr>
              <a:t>U</a:t>
            </a:r>
            <a:r>
              <a:rPr lang="en-AU" sz="1800" b="0" strike="noStrike" spc="-1">
                <a:solidFill>
                  <a:srgbClr val="FFFFFF"/>
                </a:solidFill>
                <a:latin typeface="Trebuchet MS"/>
                <a:ea typeface="DejaVu Sans"/>
              </a:rPr>
              <a:t> has a different label than </a:t>
            </a:r>
            <a:r>
              <a:rPr lang="en-AU" sz="1800" b="0" i="1" strike="noStrike" spc="-1">
                <a:solidFill>
                  <a:srgbClr val="FFFFFF"/>
                </a:solidFill>
                <a:latin typeface="Trebuchet MS"/>
                <a:ea typeface="DejaVu Sans"/>
              </a:rPr>
              <a:t>x</a:t>
            </a:r>
            <a:r>
              <a:rPr lang="en-AU" sz="1800" b="0" strike="noStrike" spc="-1">
                <a:solidFill>
                  <a:srgbClr val="FFFFFF"/>
                </a:solidFill>
                <a:latin typeface="Trebuchet MS"/>
                <a:ea typeface="DejaVu Sans"/>
              </a:rPr>
              <a:t>.</a:t>
            </a:r>
            <a:br/>
            <a:r>
              <a:rPr lang="en-AU" sz="1800" b="0" strike="noStrike" spc="-1">
                <a:solidFill>
                  <a:srgbClr val="FFFFFF"/>
                </a:solidFill>
                <a:latin typeface="Trebuchet MS"/>
                <a:ea typeface="DejaVu Sans"/>
              </a:rPr>
              <a:t>- Remove </a:t>
            </a:r>
            <a:r>
              <a:rPr lang="en-AU" sz="1800" b="0" i="1" strike="noStrike" spc="-1">
                <a:solidFill>
                  <a:srgbClr val="FFFFFF"/>
                </a:solidFill>
                <a:latin typeface="Trebuchet MS"/>
                <a:ea typeface="DejaVu Sans"/>
              </a:rPr>
              <a:t>x</a:t>
            </a:r>
            <a:r>
              <a:rPr lang="en-AU" sz="1800" b="0" strike="noStrike" spc="-1">
                <a:solidFill>
                  <a:srgbClr val="FFFFFF"/>
                </a:solidFill>
                <a:latin typeface="Trebuchet MS"/>
                <a:ea typeface="DejaVu Sans"/>
              </a:rPr>
              <a:t> from </a:t>
            </a:r>
            <a:r>
              <a:rPr lang="en-AU" sz="1800" b="0" i="1" strike="noStrike" spc="-1">
                <a:solidFill>
                  <a:srgbClr val="FFFFFF"/>
                </a:solidFill>
                <a:latin typeface="Trebuchet MS"/>
                <a:ea typeface="DejaVu Sans"/>
              </a:rPr>
              <a:t>X</a:t>
            </a:r>
            <a:r>
              <a:rPr lang="en-AU" sz="1800" b="0" strike="noStrike" spc="-1">
                <a:solidFill>
                  <a:srgbClr val="FFFFFF"/>
                </a:solidFill>
                <a:latin typeface="Trebuchet MS"/>
                <a:ea typeface="DejaVu Sans"/>
              </a:rPr>
              <a:t> and add it to </a:t>
            </a:r>
            <a:r>
              <a:rPr lang="en-AU" sz="1800" b="0" i="1" strike="noStrike" spc="-1">
                <a:solidFill>
                  <a:srgbClr val="FFFFFF"/>
                </a:solidFill>
                <a:latin typeface="Trebuchet MS"/>
                <a:ea typeface="DejaVu Sans"/>
              </a:rPr>
              <a:t>U</a:t>
            </a:r>
            <a:br/>
            <a:r>
              <a:rPr lang="en-AU" sz="1800" b="0" i="1" strike="noStrike" spc="-1">
                <a:solidFill>
                  <a:srgbClr val="FFFFFF"/>
                </a:solidFill>
                <a:latin typeface="Trebuchet MS"/>
                <a:ea typeface="DejaVu Sans"/>
              </a:rPr>
              <a:t>- </a:t>
            </a:r>
            <a:r>
              <a:rPr lang="en-AU" sz="1800" b="0" strike="noStrike" spc="-1">
                <a:solidFill>
                  <a:srgbClr val="FFFFFF"/>
                </a:solidFill>
                <a:latin typeface="Trebuchet MS"/>
                <a:ea typeface="DejaVu Sans"/>
              </a:rPr>
              <a:t>Repeat the scan until no more prototypes are added to </a:t>
            </a:r>
            <a:r>
              <a:rPr lang="en-AU" sz="1800" b="0" i="1" strike="noStrike" spc="-1">
                <a:solidFill>
                  <a:srgbClr val="FFFFFF"/>
                </a:solidFill>
                <a:latin typeface="Trebuchet MS"/>
                <a:ea typeface="DejaVu Sans"/>
              </a:rPr>
              <a:t>U</a:t>
            </a:r>
            <a:r>
              <a:rPr lang="en-AU" sz="1800" b="0" strike="noStrike" spc="-1">
                <a:solidFill>
                  <a:srgbClr val="FFFFFF"/>
                </a:solidFill>
                <a:latin typeface="Trebuchet MS"/>
                <a:ea typeface="DejaVu Sans"/>
              </a:rPr>
              <a:t>.</a:t>
            </a:r>
            <a:br/>
            <a:r>
              <a:rPr lang="en-AU" sz="1800" b="0" strike="noStrike" spc="-1">
                <a:solidFill>
                  <a:srgbClr val="FFFFFF"/>
                </a:solidFill>
                <a:latin typeface="Trebuchet MS"/>
                <a:ea typeface="DejaVu Sans"/>
              </a:rPr>
              <a:t>- Use </a:t>
            </a:r>
            <a:r>
              <a:rPr lang="en-AU" sz="1800" b="0" i="1" strike="noStrike" spc="-1">
                <a:solidFill>
                  <a:srgbClr val="FFFFFF"/>
                </a:solidFill>
                <a:latin typeface="Trebuchet MS"/>
                <a:ea typeface="DejaVu Sans"/>
              </a:rPr>
              <a:t>U</a:t>
            </a:r>
            <a:r>
              <a:rPr lang="en-AU" sz="1800" b="0" strike="noStrike" spc="-1">
                <a:solidFill>
                  <a:srgbClr val="FFFFFF"/>
                </a:solidFill>
                <a:latin typeface="Trebuchet MS"/>
                <a:ea typeface="DejaVu Sans"/>
              </a:rPr>
              <a:t> instead of </a:t>
            </a:r>
            <a:r>
              <a:rPr lang="en-AU" sz="1800" b="0" i="1" strike="noStrike" spc="-1">
                <a:solidFill>
                  <a:srgbClr val="FFFFFF"/>
                </a:solidFill>
                <a:latin typeface="Trebuchet MS"/>
                <a:ea typeface="DejaVu Sans"/>
              </a:rPr>
              <a:t>X</a:t>
            </a:r>
            <a:r>
              <a:rPr lang="en-AU" sz="1800" b="0" strike="noStrike" spc="-1">
                <a:solidFill>
                  <a:srgbClr val="FFFFFF"/>
                </a:solidFill>
                <a:latin typeface="Trebuchet MS"/>
                <a:ea typeface="DejaVu Sans"/>
              </a:rPr>
              <a:t> for classification.</a:t>
            </a:r>
            <a:br/>
            <a:r>
              <a:rPr lang="en-AU" sz="1800" b="0" strike="noStrike" spc="-1">
                <a:solidFill>
                  <a:srgbClr val="FFFFFF"/>
                </a:solidFill>
                <a:latin typeface="Trebuchet MS"/>
                <a:ea typeface="DejaVu Sans"/>
              </a:rPr>
              <a:t>		</a:t>
            </a:r>
            <a:br/>
            <a:r>
              <a:rPr lang="en-AU" sz="1800" b="0" strike="noStrike" spc="-1">
                <a:solidFill>
                  <a:srgbClr val="FFFFFF"/>
                </a:solidFill>
                <a:latin typeface="Trebuchet MS"/>
                <a:ea typeface="DejaVu Sans"/>
              </a:rPr>
              <a:t> </a:t>
            </a:r>
            <a:endParaRPr lang="en-AU" sz="1800" b="0" strike="noStrike" spc="-1">
              <a:latin typeface="Arial"/>
            </a:endParaRPr>
          </a:p>
        </p:txBody>
      </p:sp>
      <p:pic>
        <p:nvPicPr>
          <p:cNvPr id="211" name="Picture 1"/>
          <p:cNvPicPr/>
          <p:nvPr/>
        </p:nvPicPr>
        <p:blipFill>
          <a:blip r:embed="rId3"/>
          <a:stretch/>
        </p:blipFill>
        <p:spPr>
          <a:xfrm>
            <a:off x="6406920" y="4620600"/>
            <a:ext cx="3111840" cy="1980360"/>
          </a:xfrm>
          <a:prstGeom prst="rect">
            <a:avLst/>
          </a:prstGeom>
          <a:ln>
            <a:noFill/>
          </a:ln>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 Re-sampling Techniques</a:t>
            </a:r>
            <a:endParaRPr lang="en-AU" sz="3600" b="0" strike="noStrike" spc="-1">
              <a:latin typeface="Arial"/>
            </a:endParaRPr>
          </a:p>
        </p:txBody>
      </p:sp>
      <p:sp>
        <p:nvSpPr>
          <p:cNvPr id="213"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SMOTE-Tomek (combination of over and under-sampling):</a:t>
            </a:r>
            <a:br/>
            <a:r>
              <a:rPr lang="en-AU" sz="1800" b="0" strike="noStrike" spc="-1">
                <a:solidFill>
                  <a:srgbClr val="FFFFFF"/>
                </a:solidFill>
                <a:latin typeface="Trebuchet MS"/>
                <a:ea typeface="DejaVu Sans"/>
              </a:rPr>
              <a:t>- Generate synthetic datapoints using SMOTE</a:t>
            </a:r>
            <a:br/>
            <a:r>
              <a:rPr lang="en-AU" sz="1800" b="0" strike="noStrike" spc="-1">
                <a:solidFill>
                  <a:srgbClr val="FFFFFF"/>
                </a:solidFill>
                <a:latin typeface="Trebuchet MS"/>
                <a:ea typeface="DejaVu Sans"/>
              </a:rPr>
              <a:t>- Re-move datapoints that share too many similarities (Tomek links)</a:t>
            </a:r>
            <a:endParaRPr lang="en-AU" sz="1800" b="0" strike="noStrike" spc="-1">
              <a:latin typeface="Aria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38560" y="1766160"/>
            <a:ext cx="6023880" cy="42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4760">
              <a:lnSpc>
                <a:spcPct val="100000"/>
              </a:lnSpc>
              <a:buClr>
                <a:srgbClr val="FFFFFF"/>
              </a:buClr>
              <a:buFont typeface="StarSymbol"/>
              <a:buChar char="-"/>
            </a:pPr>
            <a:r>
              <a:rPr lang="en-AU" sz="1800" b="0" strike="noStrike" spc="-1">
                <a:solidFill>
                  <a:srgbClr val="FFFFFF"/>
                </a:solidFill>
                <a:latin typeface="Trebuchet MS"/>
                <a:ea typeface="DejaVu Sans"/>
              </a:rPr>
              <a:t>Chicago, the third most populous city in the United States of America, has a crime problem. </a:t>
            </a:r>
            <a:endParaRPr lang="en-AU" sz="1800" b="0" strike="noStrike" spc="-1">
              <a:latin typeface="Arial"/>
            </a:endParaRPr>
          </a:p>
          <a:p>
            <a:pPr>
              <a:lnSpc>
                <a:spcPct val="100000"/>
              </a:lnSpc>
            </a:pPr>
            <a:endParaRPr lang="en-AU" sz="1800" b="0" strike="noStrike" spc="-1">
              <a:latin typeface="Arial"/>
            </a:endParaRPr>
          </a:p>
          <a:p>
            <a:pPr marL="285840" indent="-284760">
              <a:lnSpc>
                <a:spcPct val="100000"/>
              </a:lnSpc>
              <a:buClr>
                <a:srgbClr val="FFFFFF"/>
              </a:buClr>
              <a:buFont typeface="StarSymbol"/>
              <a:buChar char="-"/>
            </a:pPr>
            <a:r>
              <a:rPr lang="en-AU" sz="1800" b="0" strike="noStrike" spc="-1">
                <a:solidFill>
                  <a:srgbClr val="FFFFFF"/>
                </a:solidFill>
                <a:latin typeface="Trebuchet MS"/>
                <a:ea typeface="DejaVu Sans"/>
              </a:rPr>
              <a:t>Violent crime per capita in Chicago is almost three times the national average, and in 2016 the city saw a large surge in homicides while the rest of the nation's crime rates remain near historic lows .</a:t>
            </a:r>
            <a:endParaRPr lang="en-AU" sz="1800" b="0" strike="noStrike" spc="-1">
              <a:latin typeface="Arial"/>
            </a:endParaRPr>
          </a:p>
          <a:p>
            <a:pPr>
              <a:lnSpc>
                <a:spcPct val="100000"/>
              </a:lnSpc>
            </a:pPr>
            <a:endParaRPr lang="en-AU" sz="1800" b="0" strike="noStrike" spc="-1">
              <a:latin typeface="Arial"/>
            </a:endParaRPr>
          </a:p>
          <a:p>
            <a:pPr marL="285840" indent="-284760">
              <a:lnSpc>
                <a:spcPct val="100000"/>
              </a:lnSpc>
              <a:buClr>
                <a:srgbClr val="FFFFFF"/>
              </a:buClr>
              <a:buFont typeface="StarSymbol"/>
              <a:buChar char="-"/>
            </a:pPr>
            <a:r>
              <a:rPr lang="en-AU" sz="1800" b="0" strike="noStrike" spc="-1">
                <a:solidFill>
                  <a:srgbClr val="FFFFFF"/>
                </a:solidFill>
                <a:latin typeface="Trebuchet MS"/>
                <a:ea typeface="DejaVu Sans"/>
              </a:rPr>
              <a:t>As Chicago is a unique case, we plan to do an investigation into what factors impact crime rates across the city. This is possible because the City of Chicago releases huge amounts of data that's freely available to the public for analysis . </a:t>
            </a:r>
            <a:endParaRPr lang="en-AU" sz="1800" b="0" strike="noStrike" spc="-1">
              <a:latin typeface="Arial"/>
            </a:endParaRPr>
          </a:p>
        </p:txBody>
      </p:sp>
      <p:sp>
        <p:nvSpPr>
          <p:cNvPr id="168" name="CustomShape 2"/>
          <p:cNvSpPr/>
          <p:nvPr/>
        </p:nvSpPr>
        <p:spPr>
          <a:xfrm>
            <a:off x="538560" y="555480"/>
            <a:ext cx="527220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AU" sz="4000" b="1" strike="noStrike" spc="-1">
                <a:solidFill>
                  <a:srgbClr val="FFFFFF"/>
                </a:solidFill>
                <a:latin typeface="Cooper Black"/>
                <a:ea typeface="DejaVu Sans"/>
              </a:rPr>
              <a:t>WHY  CHICAGO?</a:t>
            </a:r>
            <a:endParaRPr lang="en-AU" sz="4000" b="0" strike="noStrike" spc="-1">
              <a:latin typeface="Arial"/>
            </a:endParaRPr>
          </a:p>
        </p:txBody>
      </p:sp>
      <p:pic>
        <p:nvPicPr>
          <p:cNvPr id="169" name="Picture 2" descr="Image result for CHICAGO BLACK COLOUR CITY"/>
          <p:cNvPicPr/>
          <p:nvPr/>
        </p:nvPicPr>
        <p:blipFill>
          <a:blip r:embed="rId2"/>
          <a:stretch/>
        </p:blipFill>
        <p:spPr>
          <a:xfrm>
            <a:off x="7620120" y="0"/>
            <a:ext cx="4570920" cy="6856920"/>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Label prediction for violent crime</a:t>
            </a:r>
            <a:endParaRPr lang="en-AU" sz="3600" b="0" strike="noStrike" spc="-1">
              <a:latin typeface="Arial"/>
            </a:endParaRPr>
          </a:p>
        </p:txBody>
      </p:sp>
      <p:pic>
        <p:nvPicPr>
          <p:cNvPr id="215" name="Content Placeholder 1"/>
          <p:cNvPicPr/>
          <p:nvPr/>
        </p:nvPicPr>
        <p:blipFill>
          <a:blip r:embed="rId3"/>
          <a:stretch/>
        </p:blipFill>
        <p:spPr>
          <a:xfrm>
            <a:off x="1876320" y="1572480"/>
            <a:ext cx="7679160" cy="4505760"/>
          </a:xfrm>
          <a:prstGeom prst="rect">
            <a:avLst/>
          </a:prstGeom>
          <a:ln>
            <a:noFill/>
          </a:ln>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Performance Assessment</a:t>
            </a:r>
            <a:endParaRPr lang="en-AU" sz="3600" b="0" strike="noStrike" spc="-1">
              <a:latin typeface="Arial"/>
            </a:endParaRPr>
          </a:p>
        </p:txBody>
      </p:sp>
      <p:sp>
        <p:nvSpPr>
          <p:cNvPr id="217"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DDDDDD"/>
              </a:buClr>
              <a:buSzPct val="80000"/>
              <a:buFont typeface="Wingdings 3" charset="2"/>
              <a:buChar char=""/>
            </a:pPr>
            <a:r>
              <a:rPr lang="en-AU" sz="1500" b="0" strike="noStrike" spc="-1" dirty="0">
                <a:solidFill>
                  <a:srgbClr val="FFFFFF"/>
                </a:solidFill>
                <a:latin typeface="Trebuchet MS"/>
                <a:ea typeface="DejaVu Sans"/>
              </a:rPr>
              <a:t>In general, resampling algorithms depends very much on the quality of the dataset you have. If you have severe data imbalance, resampling algorithms may be ineffective in generating a high-quality dataset, despite their capability to balance out the dataset. </a:t>
            </a:r>
            <a:endParaRPr lang="en-AU" sz="1500" b="0" strike="noStrike" spc="-1" dirty="0">
              <a:latin typeface="Arial"/>
            </a:endParaRPr>
          </a:p>
          <a:p>
            <a:pPr marL="343080" indent="-342000">
              <a:lnSpc>
                <a:spcPct val="100000"/>
              </a:lnSpc>
              <a:spcBef>
                <a:spcPts val="1001"/>
              </a:spcBef>
              <a:buClr>
                <a:srgbClr val="DDDDDD"/>
              </a:buClr>
              <a:buSzPct val="80000"/>
              <a:buFont typeface="Wingdings 3" charset="2"/>
              <a:buChar char=""/>
            </a:pPr>
            <a:r>
              <a:rPr lang="en-AU" sz="1500" b="0" strike="noStrike" spc="-1" dirty="0">
                <a:solidFill>
                  <a:srgbClr val="FFFFFF"/>
                </a:solidFill>
                <a:latin typeface="Trebuchet MS"/>
                <a:ea typeface="DejaVu Sans"/>
              </a:rPr>
              <a:t>This could largely be due to the similarities between the two minority classes being very high (and hence the oversample resulting in low-quality repetitive data), despite them being acceptably close in terms of total occurrences' proportion. </a:t>
            </a:r>
            <a:endParaRPr lang="en-AU" sz="1500" b="0" strike="noStrike" spc="-1" dirty="0">
              <a:latin typeface="Arial"/>
            </a:endParaRPr>
          </a:p>
          <a:p>
            <a:pPr marL="343080" indent="-342000">
              <a:lnSpc>
                <a:spcPct val="100000"/>
              </a:lnSpc>
              <a:spcBef>
                <a:spcPts val="1001"/>
              </a:spcBef>
              <a:buClr>
                <a:srgbClr val="DDDDDD"/>
              </a:buClr>
              <a:buSzPct val="80000"/>
              <a:buFont typeface="Wingdings 3" charset="2"/>
              <a:buChar char=""/>
            </a:pPr>
            <a:r>
              <a:rPr lang="en-AU" sz="1500" b="0" strike="noStrike" spc="-1" dirty="0">
                <a:solidFill>
                  <a:srgbClr val="FFFFFF"/>
                </a:solidFill>
                <a:latin typeface="Trebuchet MS"/>
                <a:ea typeface="DejaVu Sans"/>
              </a:rPr>
              <a:t>To determine that this is the case, we will try to train a classification model on the minority classes (which are not as strongly skewed towards any class as the dataset above) and check the results if the classification accuracy remains low despite the relatively balanced dataset.</a:t>
            </a:r>
            <a:endParaRPr lang="en-AU" sz="1500" b="0" strike="noStrike" spc="-1" dirty="0">
              <a:latin typeface="Arial"/>
            </a:endParaRPr>
          </a:p>
          <a:p>
            <a:pPr marL="343080" indent="-342000">
              <a:lnSpc>
                <a:spcPct val="100000"/>
              </a:lnSpc>
              <a:spcBef>
                <a:spcPts val="1001"/>
              </a:spcBef>
              <a:buClr>
                <a:srgbClr val="DDDDDD"/>
              </a:buClr>
              <a:buSzPct val="80000"/>
              <a:buFont typeface="Wingdings 3" charset="2"/>
              <a:buChar char=""/>
            </a:pPr>
            <a:r>
              <a:rPr lang="en-AU" sz="1500" b="0" strike="noStrike" spc="-1" dirty="0">
                <a:solidFill>
                  <a:srgbClr val="FFFFFF"/>
                </a:solidFill>
                <a:latin typeface="Trebuchet MS"/>
                <a:ea typeface="DejaVu Sans"/>
              </a:rPr>
              <a:t>However, it could also be the case that we have too many irrelevant predictors. We will also be performing dimensionality reduction based on feature importance</a:t>
            </a:r>
            <a:endParaRPr lang="en-AU" sz="1500" b="0" strike="noStrike" spc="-1" dirty="0">
              <a:latin typeface="Arial"/>
            </a:endParaRPr>
          </a:p>
          <a:p>
            <a:pPr>
              <a:lnSpc>
                <a:spcPct val="100000"/>
              </a:lnSpc>
              <a:spcBef>
                <a:spcPts val="1001"/>
              </a:spcBef>
            </a:pPr>
            <a:endParaRPr lang="en-AU" sz="1500" b="0" strike="noStrike" spc="-1" dirty="0">
              <a:latin typeface="Arial"/>
            </a:endParaRPr>
          </a:p>
          <a:p>
            <a:pPr>
              <a:lnSpc>
                <a:spcPct val="100000"/>
              </a:lnSpc>
              <a:spcBef>
                <a:spcPts val="1001"/>
              </a:spcBef>
            </a:pPr>
            <a:endParaRPr lang="en-AU" sz="1500" b="0" strike="noStrike" spc="-1" dirty="0">
              <a:latin typeface="Arial"/>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Minority Classes Prediction</a:t>
            </a:r>
            <a:endParaRPr lang="en-AU" sz="3600" b="0" strike="noStrike" spc="-1">
              <a:latin typeface="Arial"/>
            </a:endParaRPr>
          </a:p>
        </p:txBody>
      </p:sp>
      <p:sp>
        <p:nvSpPr>
          <p:cNvPr id="219"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As suspected above, despite having a relatively "balanced" dataset, the models still perform poorly, even more so comparing to the logistic regression model with the original imbalanced dataset</a:t>
            </a:r>
            <a:endParaRPr lang="en-AU" sz="1800" b="0" strike="noStrike" spc="-1">
              <a:latin typeface="Arial"/>
            </a:endParaRPr>
          </a:p>
          <a:p>
            <a:pPr>
              <a:lnSpc>
                <a:spcPct val="100000"/>
              </a:lnSpc>
              <a:spcBef>
                <a:spcPts val="1001"/>
              </a:spcBef>
            </a:pPr>
            <a:endParaRPr lang="en-AU" sz="1800" b="0" strike="noStrike" spc="-1">
              <a:latin typeface="Arial"/>
            </a:endParaRPr>
          </a:p>
        </p:txBody>
      </p:sp>
      <p:pic>
        <p:nvPicPr>
          <p:cNvPr id="220" name="Content Placeholder 2"/>
          <p:cNvPicPr/>
          <p:nvPr/>
        </p:nvPicPr>
        <p:blipFill>
          <a:blip r:embed="rId3"/>
          <a:stretch/>
        </p:blipFill>
        <p:spPr>
          <a:xfrm>
            <a:off x="2346120" y="1536480"/>
            <a:ext cx="5661720" cy="3126600"/>
          </a:xfrm>
          <a:prstGeom prst="rect">
            <a:avLst/>
          </a:prstGeom>
          <a:ln>
            <a:noFill/>
          </a:ln>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Feature Selection</a:t>
            </a:r>
            <a:endParaRPr lang="en-AU" sz="3600" b="0" strike="noStrike" spc="-1">
              <a:latin typeface="Arial"/>
            </a:endParaRPr>
          </a:p>
        </p:txBody>
      </p:sp>
      <p:sp>
        <p:nvSpPr>
          <p:cNvPr id="222"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Using the top 5 features from Extra Trees Classifier (since it is one of the few classification models that have feature importance)</a:t>
            </a:r>
            <a:endParaRPr lang="en-AU" sz="1800" b="0" strike="noStrike" spc="-1">
              <a:latin typeface="Arial"/>
            </a:endParaRPr>
          </a:p>
        </p:txBody>
      </p:sp>
      <p:pic>
        <p:nvPicPr>
          <p:cNvPr id="223" name="Content Placeholder 1"/>
          <p:cNvPicPr/>
          <p:nvPr/>
        </p:nvPicPr>
        <p:blipFill>
          <a:blip r:embed="rId3"/>
          <a:stretch/>
        </p:blipFill>
        <p:spPr>
          <a:xfrm>
            <a:off x="1877040" y="1463040"/>
            <a:ext cx="7679160" cy="2967120"/>
          </a:xfrm>
          <a:prstGeom prst="rect">
            <a:avLst/>
          </a:prstGeom>
          <a:ln>
            <a:noFill/>
          </a:ln>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Feature Selection – With and Without resampling</a:t>
            </a:r>
            <a:endParaRPr lang="en-AU" sz="3600" b="0" strike="noStrike" spc="-1">
              <a:latin typeface="Arial"/>
            </a:endParaRPr>
          </a:p>
        </p:txBody>
      </p:sp>
      <p:sp>
        <p:nvSpPr>
          <p:cNvPr id="225"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4000"/>
          </a:bodyPr>
          <a:lstStyle/>
          <a:p>
            <a:pPr>
              <a:lnSpc>
                <a:spcPct val="100000"/>
              </a:lnSpc>
              <a:spcBef>
                <a:spcPts val="1001"/>
              </a:spcBef>
            </a:pPr>
            <a:endParaRPr lang="en-AU" sz="1800" b="0" strike="noStrike" spc="-1" dirty="0">
              <a:latin typeface="Arial"/>
            </a:endParaRPr>
          </a:p>
          <a:p>
            <a:pPr>
              <a:lnSpc>
                <a:spcPct val="100000"/>
              </a:lnSpc>
              <a:spcBef>
                <a:spcPts val="1001"/>
              </a:spcBef>
            </a:pPr>
            <a:endParaRPr lang="en-AU" sz="1800" b="0" strike="noStrike" spc="-1" dirty="0">
              <a:latin typeface="Arial"/>
            </a:endParaRPr>
          </a:p>
          <a:p>
            <a:pPr>
              <a:lnSpc>
                <a:spcPct val="100000"/>
              </a:lnSpc>
              <a:spcBef>
                <a:spcPts val="1001"/>
              </a:spcBef>
            </a:pPr>
            <a:endParaRPr lang="en-AU" sz="1800" b="0" strike="noStrike" spc="-1" dirty="0">
              <a:latin typeface="Arial"/>
            </a:endParaRPr>
          </a:p>
          <a:p>
            <a:pPr>
              <a:lnSpc>
                <a:spcPct val="100000"/>
              </a:lnSpc>
              <a:spcBef>
                <a:spcPts val="1001"/>
              </a:spcBef>
            </a:pPr>
            <a:endParaRPr lang="en-AU" sz="1800" b="0" strike="noStrike" spc="-1" dirty="0">
              <a:latin typeface="Arial"/>
            </a:endParaRPr>
          </a:p>
          <a:p>
            <a:pPr>
              <a:lnSpc>
                <a:spcPct val="100000"/>
              </a:lnSpc>
              <a:spcBef>
                <a:spcPts val="1001"/>
              </a:spcBef>
            </a:pPr>
            <a:endParaRPr lang="en-AU" sz="1800" b="0" strike="noStrike" spc="-1" dirty="0">
              <a:latin typeface="Arial"/>
            </a:endParaRPr>
          </a:p>
          <a:p>
            <a:pPr>
              <a:lnSpc>
                <a:spcPct val="100000"/>
              </a:lnSpc>
              <a:spcBef>
                <a:spcPts val="1001"/>
              </a:spcBef>
            </a:pPr>
            <a:endParaRPr lang="en-AU" sz="1800" b="0" strike="noStrike" spc="-1" dirty="0">
              <a:latin typeface="Arial"/>
            </a:endParaRPr>
          </a:p>
          <a:p>
            <a:pPr>
              <a:lnSpc>
                <a:spcPct val="100000"/>
              </a:lnSpc>
              <a:spcBef>
                <a:spcPts val="1001"/>
              </a:spcBef>
            </a:pPr>
            <a:endParaRPr lang="en-AU" sz="1800" b="0" strike="noStrike" spc="-1" dirty="0">
              <a:latin typeface="Arial"/>
            </a:endParaRPr>
          </a:p>
          <a:p>
            <a:pPr>
              <a:lnSpc>
                <a:spcPct val="100000"/>
              </a:lnSpc>
              <a:spcBef>
                <a:spcPts val="1001"/>
              </a:spcBef>
            </a:pPr>
            <a:endParaRPr lang="en-AU" sz="1800" b="0" strike="noStrike" spc="-1" dirty="0">
              <a:latin typeface="Arial"/>
            </a:endParaRPr>
          </a:p>
          <a:p>
            <a:pPr>
              <a:lnSpc>
                <a:spcPct val="100000"/>
              </a:lnSpc>
              <a:spcBef>
                <a:spcPts val="1001"/>
              </a:spcBef>
            </a:pPr>
            <a:endParaRPr lang="en-AU" sz="1800" b="0" strike="noStrike" spc="-1" dirty="0">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dirty="0">
                <a:solidFill>
                  <a:srgbClr val="FFFFFF"/>
                </a:solidFill>
                <a:latin typeface="Trebuchet MS"/>
                <a:ea typeface="DejaVu Sans"/>
              </a:rPr>
              <a:t>Looking at the accuracy score, we can see that despite the performance of </a:t>
            </a:r>
            <a:r>
              <a:rPr lang="en-AU" sz="1800" b="0" strike="noStrike" spc="-1">
                <a:solidFill>
                  <a:srgbClr val="FFFFFF"/>
                </a:solidFill>
                <a:latin typeface="Trebuchet MS"/>
                <a:ea typeface="DejaVu Sans"/>
              </a:rPr>
              <a:t>the 4 </a:t>
            </a:r>
            <a:r>
              <a:rPr lang="en-AU" sz="1800" b="0" strike="noStrike" spc="-1" dirty="0">
                <a:solidFill>
                  <a:srgbClr val="FFFFFF"/>
                </a:solidFill>
                <a:latin typeface="Trebuchet MS"/>
                <a:ea typeface="DejaVu Sans"/>
              </a:rPr>
              <a:t>models still being quite poor, but without resampling, at least they are performing consistently. There are no signs of underfitting or overfitting, however, the dataset is still very much imbalanced.</a:t>
            </a:r>
            <a:endParaRPr lang="en-AU" sz="1800" b="0" strike="noStrike" spc="-1" dirty="0">
              <a:latin typeface="Arial"/>
            </a:endParaRPr>
          </a:p>
          <a:p>
            <a:pPr>
              <a:lnSpc>
                <a:spcPct val="100000"/>
              </a:lnSpc>
              <a:spcBef>
                <a:spcPts val="1001"/>
              </a:spcBef>
            </a:pPr>
            <a:endParaRPr lang="en-AU" sz="1800" b="0" strike="noStrike" spc="-1" dirty="0">
              <a:latin typeface="Arial"/>
            </a:endParaRPr>
          </a:p>
          <a:p>
            <a:pPr>
              <a:lnSpc>
                <a:spcPct val="100000"/>
              </a:lnSpc>
              <a:spcBef>
                <a:spcPts val="1001"/>
              </a:spcBef>
            </a:pPr>
            <a:endParaRPr lang="en-AU" sz="1800" b="0" strike="noStrike" spc="-1" dirty="0">
              <a:latin typeface="Arial"/>
            </a:endParaRPr>
          </a:p>
        </p:txBody>
      </p:sp>
      <p:pic>
        <p:nvPicPr>
          <p:cNvPr id="226" name="Content Placeholder 1"/>
          <p:cNvPicPr/>
          <p:nvPr/>
        </p:nvPicPr>
        <p:blipFill>
          <a:blip r:embed="rId3"/>
          <a:stretch/>
        </p:blipFill>
        <p:spPr>
          <a:xfrm>
            <a:off x="3866760" y="1724400"/>
            <a:ext cx="4862520" cy="2997720"/>
          </a:xfrm>
          <a:prstGeom prst="rect">
            <a:avLst/>
          </a:prstGeom>
          <a:ln>
            <a:noFill/>
          </a:ln>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Prediction for non-violent crime</a:t>
            </a:r>
            <a:endParaRPr lang="en-AU" sz="3600" b="0" strike="noStrike" spc="-1">
              <a:latin typeface="Arial"/>
            </a:endParaRPr>
          </a:p>
        </p:txBody>
      </p:sp>
      <p:sp>
        <p:nvSpPr>
          <p:cNvPr id="228"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Similar trends were seen across different combinations of features and classification models</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However, the overall performance was considerably worse than classification for violent crime, since there are much more outcome labels to predict from.</a:t>
            </a:r>
            <a:endParaRPr lang="en-AU" sz="1800" b="0" strike="noStrike" spc="-1">
              <a:latin typeface="Arial"/>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Similar Figures</a:t>
            </a:r>
            <a:endParaRPr lang="en-AU" sz="3600" b="0" strike="noStrike" spc="-1">
              <a:latin typeface="Arial"/>
            </a:endParaRPr>
          </a:p>
        </p:txBody>
      </p:sp>
      <p:pic>
        <p:nvPicPr>
          <p:cNvPr id="230" name="Picture 1"/>
          <p:cNvPicPr/>
          <p:nvPr/>
        </p:nvPicPr>
        <p:blipFill>
          <a:blip r:embed="rId3"/>
          <a:stretch/>
        </p:blipFill>
        <p:spPr>
          <a:xfrm>
            <a:off x="677160" y="1329840"/>
            <a:ext cx="3777120" cy="2284560"/>
          </a:xfrm>
          <a:prstGeom prst="rect">
            <a:avLst/>
          </a:prstGeom>
          <a:ln>
            <a:noFill/>
          </a:ln>
        </p:spPr>
      </p:pic>
      <p:pic>
        <p:nvPicPr>
          <p:cNvPr id="231" name="Picture 2"/>
          <p:cNvPicPr/>
          <p:nvPr/>
        </p:nvPicPr>
        <p:blipFill>
          <a:blip r:embed="rId4"/>
          <a:stretch/>
        </p:blipFill>
        <p:spPr>
          <a:xfrm>
            <a:off x="6417720" y="1329840"/>
            <a:ext cx="4073760" cy="2284560"/>
          </a:xfrm>
          <a:prstGeom prst="rect">
            <a:avLst/>
          </a:prstGeom>
          <a:ln>
            <a:noFill/>
          </a:ln>
        </p:spPr>
      </p:pic>
      <p:pic>
        <p:nvPicPr>
          <p:cNvPr id="232" name="Picture 5"/>
          <p:cNvPicPr/>
          <p:nvPr/>
        </p:nvPicPr>
        <p:blipFill>
          <a:blip r:embed="rId5"/>
          <a:stretch/>
        </p:blipFill>
        <p:spPr>
          <a:xfrm>
            <a:off x="646920" y="4043880"/>
            <a:ext cx="5015160" cy="2037600"/>
          </a:xfrm>
          <a:prstGeom prst="rect">
            <a:avLst/>
          </a:prstGeom>
          <a:ln>
            <a:noFill/>
          </a:ln>
        </p:spPr>
      </p:pic>
      <p:pic>
        <p:nvPicPr>
          <p:cNvPr id="233" name="Picture 6"/>
          <p:cNvPicPr/>
          <p:nvPr/>
        </p:nvPicPr>
        <p:blipFill>
          <a:blip r:embed="rId6"/>
          <a:stretch/>
        </p:blipFill>
        <p:spPr>
          <a:xfrm>
            <a:off x="6490080" y="4012560"/>
            <a:ext cx="4458960" cy="2702880"/>
          </a:xfrm>
          <a:prstGeom prst="rect">
            <a:avLst/>
          </a:prstGeom>
          <a:ln>
            <a:noFill/>
          </a:ln>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Can Socio-Economic Factors predict crimes?	</a:t>
            </a:r>
            <a:endParaRPr lang="en-AU" sz="3600" b="0" strike="noStrike" spc="-1">
              <a:latin typeface="Arial"/>
            </a:endParaRPr>
          </a:p>
        </p:txBody>
      </p:sp>
      <p:sp>
        <p:nvSpPr>
          <p:cNvPr id="235" name="CustomShape 2"/>
          <p:cNvSpPr/>
          <p:nvPr/>
        </p:nvSpPr>
        <p:spPr>
          <a:xfrm>
            <a:off x="548640" y="193032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gn="just">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Everyone wants to know the cause behind the number of crimes. Is it because of the economic status of the people in the area? Is it because of the number of schools? So on and so forth.</a:t>
            </a:r>
            <a:endParaRPr lang="en-AU" sz="1800" b="0" strike="noStrike" spc="-1">
              <a:latin typeface="Arial"/>
            </a:endParaRPr>
          </a:p>
          <a:p>
            <a:pPr marL="343080" indent="-342000" algn="just">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Hence we test if number of crimes committed in an area are dependant on the Socio Economic indicators of that area.</a:t>
            </a:r>
            <a:endParaRPr lang="en-AU" sz="1800" b="0" strike="noStrike" spc="-1">
              <a:latin typeface="Arial"/>
            </a:endParaRPr>
          </a:p>
          <a:p>
            <a:pPr marL="343080" indent="-342000" algn="just">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Crimes committed in that area over the time period of this project are calculated and the current socio economic factors are noted.</a:t>
            </a:r>
            <a:endParaRPr lang="en-AU" sz="1800" b="0" strike="noStrike" spc="-1">
              <a:latin typeface="Arial"/>
            </a:endParaRPr>
          </a:p>
          <a:p>
            <a:pPr marL="343080" indent="-342000" algn="just">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A pair-plot is made of number of crimes against every other variable. </a:t>
            </a:r>
            <a:endParaRPr lang="en-AU" sz="1800" b="0" strike="noStrike" spc="-1">
              <a:latin typeface="Arial"/>
            </a:endParaRPr>
          </a:p>
          <a:p>
            <a:pPr marL="343080" indent="-342000" algn="just">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The pair-plot shows a random distribution of number of crimes with respect to the other variables indicating that a model may not be feasible. </a:t>
            </a:r>
            <a:endParaRPr lang="en-AU" sz="1800" b="0" strike="noStrike" spc="-1">
              <a:latin typeface="Arial"/>
            </a:endParaRPr>
          </a:p>
          <a:p>
            <a:pPr>
              <a:lnSpc>
                <a:spcPct val="100000"/>
              </a:lnSpc>
              <a:spcBef>
                <a:spcPts val="1001"/>
              </a:spcBef>
            </a:pPr>
            <a:endParaRPr lang="en-AU" sz="1800" b="0" strike="noStrike" spc="-1">
              <a:latin typeface="Arial"/>
            </a:endParaRPr>
          </a:p>
        </p:txBody>
      </p:sp>
      <p:pic>
        <p:nvPicPr>
          <p:cNvPr id="236" name="Picture 2"/>
          <p:cNvPicPr/>
          <p:nvPr/>
        </p:nvPicPr>
        <p:blipFill>
          <a:blip r:embed="rId3"/>
          <a:stretch/>
        </p:blipFill>
        <p:spPr>
          <a:xfrm>
            <a:off x="548640" y="5664240"/>
            <a:ext cx="10972800" cy="989640"/>
          </a:xfrm>
          <a:prstGeom prst="rect">
            <a:avLst/>
          </a:prstGeom>
          <a:ln>
            <a:noFill/>
          </a:ln>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677160" y="609480"/>
            <a:ext cx="8595720" cy="67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Comparing Various Models</a:t>
            </a:r>
            <a:endParaRPr lang="en-AU" sz="3600" b="0" strike="noStrike" spc="-1">
              <a:latin typeface="Arial"/>
            </a:endParaRPr>
          </a:p>
        </p:txBody>
      </p:sp>
      <p:sp>
        <p:nvSpPr>
          <p:cNvPr id="238" name="CustomShape 2"/>
          <p:cNvSpPr/>
          <p:nvPr/>
        </p:nvSpPr>
        <p:spPr>
          <a:xfrm>
            <a:off x="675720" y="2067840"/>
            <a:ext cx="418464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AU" sz="2400" b="0" strike="noStrike" spc="-1">
                <a:solidFill>
                  <a:srgbClr val="FFFFFF"/>
                </a:solidFill>
                <a:latin typeface="Trebuchet MS"/>
                <a:ea typeface="DejaVu Sans"/>
              </a:rPr>
              <a:t>Linear Model 	</a:t>
            </a:r>
            <a:endParaRPr lang="en-AU" sz="2400" b="0" strike="noStrike" spc="-1">
              <a:latin typeface="Arial"/>
            </a:endParaRPr>
          </a:p>
        </p:txBody>
      </p:sp>
      <p:sp>
        <p:nvSpPr>
          <p:cNvPr id="239" name="CustomShape 3"/>
          <p:cNvSpPr/>
          <p:nvPr/>
        </p:nvSpPr>
        <p:spPr>
          <a:xfrm>
            <a:off x="675720" y="2644200"/>
            <a:ext cx="4184640" cy="330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R^2 Score on Training Data: 0.3702</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R^2 Score on Test Data: -0.2674</a:t>
            </a:r>
            <a:endParaRPr lang="en-AU" sz="1800" b="0" strike="noStrike" spc="-1">
              <a:latin typeface="Arial"/>
            </a:endParaRPr>
          </a:p>
        </p:txBody>
      </p:sp>
      <p:sp>
        <p:nvSpPr>
          <p:cNvPr id="240" name="CustomShape 4"/>
          <p:cNvSpPr/>
          <p:nvPr/>
        </p:nvSpPr>
        <p:spPr>
          <a:xfrm>
            <a:off x="5943960" y="2067840"/>
            <a:ext cx="418464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spcBef>
                <a:spcPts val="1001"/>
              </a:spcBef>
            </a:pPr>
            <a:r>
              <a:rPr lang="en-AU" sz="2400" b="0" strike="noStrike" spc="-1">
                <a:solidFill>
                  <a:srgbClr val="FFFFFF"/>
                </a:solidFill>
                <a:latin typeface="Trebuchet MS"/>
                <a:ea typeface="DejaVu Sans"/>
              </a:rPr>
              <a:t>MLP Regression</a:t>
            </a:r>
            <a:endParaRPr lang="en-AU" sz="2400" b="0" strike="noStrike" spc="-1">
              <a:latin typeface="Arial"/>
            </a:endParaRPr>
          </a:p>
        </p:txBody>
      </p:sp>
      <p:pic>
        <p:nvPicPr>
          <p:cNvPr id="241" name="Content Placeholder 12"/>
          <p:cNvPicPr/>
          <p:nvPr/>
        </p:nvPicPr>
        <p:blipFill>
          <a:blip r:embed="rId3"/>
          <a:stretch/>
        </p:blipFill>
        <p:spPr>
          <a:xfrm>
            <a:off x="267120" y="3593520"/>
            <a:ext cx="5001840" cy="1666440"/>
          </a:xfrm>
          <a:prstGeom prst="rect">
            <a:avLst/>
          </a:prstGeom>
          <a:ln>
            <a:noFill/>
          </a:ln>
        </p:spPr>
      </p:pic>
      <p:sp>
        <p:nvSpPr>
          <p:cNvPr id="242" name="CustomShape 5"/>
          <p:cNvSpPr/>
          <p:nvPr/>
        </p:nvSpPr>
        <p:spPr>
          <a:xfrm>
            <a:off x="675720" y="1353960"/>
            <a:ext cx="104630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AU" sz="1800" b="0" strike="noStrike" spc="-1">
                <a:solidFill>
                  <a:srgbClr val="FFFFFF"/>
                </a:solidFill>
                <a:latin typeface="Trebuchet MS"/>
                <a:ea typeface="DejaVu Sans"/>
              </a:rPr>
              <a:t>After splitting the data in training and testing data the following models are tried on it</a:t>
            </a:r>
            <a:endParaRPr lang="en-AU" sz="1800" b="0" strike="noStrike" spc="-1">
              <a:latin typeface="Arial"/>
            </a:endParaRPr>
          </a:p>
        </p:txBody>
      </p:sp>
      <p:sp>
        <p:nvSpPr>
          <p:cNvPr id="243" name="CustomShape 6"/>
          <p:cNvSpPr/>
          <p:nvPr/>
        </p:nvSpPr>
        <p:spPr>
          <a:xfrm>
            <a:off x="5984640" y="2644200"/>
            <a:ext cx="4184640" cy="330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R^2 Score on Training Data: 0.1089</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R^2 Score on Test Data: -0.2644</a:t>
            </a:r>
            <a:endParaRPr lang="en-AU" sz="1800" b="0" strike="noStrike" spc="-1">
              <a:latin typeface="Arial"/>
            </a:endParaRPr>
          </a:p>
        </p:txBody>
      </p:sp>
      <p:pic>
        <p:nvPicPr>
          <p:cNvPr id="244" name="Picture 15"/>
          <p:cNvPicPr/>
          <p:nvPr/>
        </p:nvPicPr>
        <p:blipFill>
          <a:blip r:embed="rId4"/>
          <a:stretch/>
        </p:blipFill>
        <p:spPr>
          <a:xfrm>
            <a:off x="5576040" y="3593520"/>
            <a:ext cx="5001840" cy="166644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Random-Forest overfitting </a:t>
            </a:r>
            <a:br/>
            <a:endParaRPr lang="en-AU" sz="3600" b="0" strike="noStrike" spc="-1">
              <a:latin typeface="Arial"/>
            </a:endParaRPr>
          </a:p>
        </p:txBody>
      </p:sp>
      <p:sp>
        <p:nvSpPr>
          <p:cNvPr id="246" name="CustomShape 2"/>
          <p:cNvSpPr/>
          <p:nvPr/>
        </p:nvSpPr>
        <p:spPr>
          <a:xfrm>
            <a:off x="677160" y="2160720"/>
            <a:ext cx="8595720" cy="387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R^2 score for train data = 0.8891</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R^2 score for test data = -0.6109</a:t>
            </a:r>
            <a:endParaRPr lang="en-AU" sz="1800" b="0" strike="noStrike" spc="-1">
              <a:latin typeface="Arial"/>
            </a:endParaRPr>
          </a:p>
        </p:txBody>
      </p:sp>
      <p:pic>
        <p:nvPicPr>
          <p:cNvPr id="247" name="Picture 4"/>
          <p:cNvPicPr/>
          <p:nvPr/>
        </p:nvPicPr>
        <p:blipFill>
          <a:blip r:embed="rId3"/>
          <a:stretch/>
        </p:blipFill>
        <p:spPr>
          <a:xfrm>
            <a:off x="534960" y="3147840"/>
            <a:ext cx="10677240" cy="35582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677160" y="609480"/>
            <a:ext cx="8595720" cy="64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500" lnSpcReduction="10000"/>
          </a:bodyPr>
          <a:lstStyle/>
          <a:p>
            <a:pPr>
              <a:lnSpc>
                <a:spcPct val="100000"/>
              </a:lnSpc>
            </a:pPr>
            <a:r>
              <a:rPr lang="en-AU" sz="4000" b="0" strike="noStrike" spc="-1">
                <a:solidFill>
                  <a:srgbClr val="FFFFFF"/>
                </a:solidFill>
                <a:latin typeface="Cooper Black"/>
                <a:ea typeface="DejaVu Sans"/>
              </a:rPr>
              <a:t>DATA</a:t>
            </a:r>
            <a:r>
              <a:rPr lang="en-AU" sz="4000" b="0" strike="noStrike" spc="-1">
                <a:solidFill>
                  <a:srgbClr val="DDDDDD"/>
                </a:solidFill>
                <a:latin typeface="Cooper Black"/>
                <a:ea typeface="DejaVu Sans"/>
              </a:rPr>
              <a:t> </a:t>
            </a:r>
            <a:r>
              <a:rPr lang="en-AU" sz="4000" b="0" strike="noStrike" spc="-1">
                <a:solidFill>
                  <a:srgbClr val="FFFFFF"/>
                </a:solidFill>
                <a:latin typeface="Cooper Black"/>
                <a:ea typeface="DejaVu Sans"/>
              </a:rPr>
              <a:t>SOURCES</a:t>
            </a:r>
            <a:endParaRPr lang="en-AU" sz="4000" b="0" strike="noStrike" spc="-1">
              <a:latin typeface="Arial"/>
            </a:endParaRPr>
          </a:p>
        </p:txBody>
      </p:sp>
      <p:sp>
        <p:nvSpPr>
          <p:cNvPr id="171" name="CustomShape 2"/>
          <p:cNvSpPr/>
          <p:nvPr/>
        </p:nvSpPr>
        <p:spPr>
          <a:xfrm>
            <a:off x="677160" y="141300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a:lnSpc>
                <a:spcPct val="100000"/>
              </a:lnSpc>
              <a:spcBef>
                <a:spcPts val="1001"/>
              </a:spcBef>
            </a:pPr>
            <a:r>
              <a:rPr lang="en-AU" sz="1800" b="0" strike="noStrike" spc="-1">
                <a:solidFill>
                  <a:srgbClr val="FFFFFF"/>
                </a:solidFill>
                <a:latin typeface="Trebuchet MS"/>
                <a:ea typeface="DejaVu Sans"/>
              </a:rPr>
              <a:t>Three CSV files are used:</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AutoNum type="arabicPeriod"/>
            </a:pPr>
            <a:r>
              <a:rPr lang="en-AU" sz="1800" b="1" u="sng" strike="noStrike" spc="-1">
                <a:solidFill>
                  <a:srgbClr val="FFFFFF"/>
                </a:solidFill>
                <a:uFillTx/>
                <a:latin typeface="Trebuchet MS"/>
                <a:ea typeface="DejaVu Sans"/>
              </a:rPr>
              <a:t>Chicago Reported Crimes</a:t>
            </a:r>
            <a:r>
              <a:rPr lang="en-AU" sz="1800" b="0" strike="noStrike" spc="-1">
                <a:solidFill>
                  <a:srgbClr val="FFFFFF"/>
                </a:solidFill>
                <a:latin typeface="Trebuchet MS"/>
                <a:ea typeface="DejaVu Sans"/>
              </a:rPr>
              <a:t>: This dataset contains records of 10 million crimes reported to police in Chicago from 2001 to present.</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AutoNum type="arabicPeriod"/>
            </a:pPr>
            <a:r>
              <a:rPr lang="en-AU" sz="1800" b="0" strike="noStrike" spc="-1">
                <a:solidFill>
                  <a:srgbClr val="FFFFFF"/>
                </a:solidFill>
                <a:latin typeface="Trebuchet MS"/>
                <a:ea typeface="DejaVu Sans"/>
              </a:rPr>
              <a:t> </a:t>
            </a:r>
            <a:r>
              <a:rPr lang="en-AU" sz="1800" b="1" u="sng" strike="noStrike" spc="-1">
                <a:solidFill>
                  <a:srgbClr val="FFFFFF"/>
                </a:solidFill>
                <a:uFillTx/>
                <a:latin typeface="Trebuchet MS"/>
                <a:ea typeface="DejaVu Sans"/>
              </a:rPr>
              <a:t>Chicago Socioeconomic Factors</a:t>
            </a:r>
            <a:r>
              <a:rPr lang="en-AU" sz="1800" b="0" strike="noStrike" spc="-1">
                <a:solidFill>
                  <a:srgbClr val="FFFFFF"/>
                </a:solidFill>
                <a:latin typeface="Trebuchet MS"/>
                <a:ea typeface="DejaVu Sans"/>
              </a:rPr>
              <a:t>: This dataset contains socioeconomic indicators for all community areas in Chicago. This data is originally from the 2012 Census and contains information like unemployment rate, per capita income, and hardship index.</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AutoNum type="arabicPeriod"/>
            </a:pPr>
            <a:r>
              <a:rPr lang="en-AU" sz="1800" b="1" u="sng" strike="noStrike" spc="-1">
                <a:solidFill>
                  <a:srgbClr val="FFFFFF"/>
                </a:solidFill>
                <a:uFillTx/>
                <a:latin typeface="Trebuchet MS"/>
                <a:ea typeface="DejaVu Sans"/>
              </a:rPr>
              <a:t>Chicago Police Stations</a:t>
            </a:r>
            <a:r>
              <a:rPr lang="en-AU" sz="1800" b="0" strike="noStrike" spc="-1">
                <a:solidFill>
                  <a:srgbClr val="FFFFFF"/>
                </a:solidFill>
                <a:latin typeface="Trebuchet MS"/>
                <a:ea typeface="DejaVu Sans"/>
              </a:rPr>
              <a:t>: This dataset contains the location of all the police stations the city of Chicago. This could be useful to discover if there's positive or negative correlations between the location of crime and location of police stations.</a:t>
            </a: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r>
              <a:rPr lang="en-AU" sz="1800" b="0" strike="noStrike" spc="-1">
                <a:solidFill>
                  <a:srgbClr val="FFFFFF"/>
                </a:solidFill>
                <a:latin typeface="Trebuchet MS"/>
                <a:ea typeface="DejaVu Sans"/>
              </a:rPr>
              <a:t>	</a:t>
            </a:r>
            <a:r>
              <a:rPr lang="en-AU" sz="1800" b="0" i="1" strike="noStrike" spc="-1">
                <a:solidFill>
                  <a:srgbClr val="FFFFFF"/>
                </a:solidFill>
                <a:latin typeface="Trebuchet MS"/>
                <a:ea typeface="DejaVu Sans"/>
              </a:rPr>
              <a:t>*The above mentioned three datasets have been taken from following 	respectively:</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https://data.cityofchicago.org/Public-Safety/Crimes-2001-to-present/ijzp-q8t2   </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https://data.cityofchicago.org/Health-Human-Services/Census-Data-Selected-socioeconomic-indicators-in-C/kn9c-c2s2   </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https://data.cityofchicago.org/Public-Safety/Police-Stations/z8bn-74gv  </a:t>
            </a:r>
            <a:endParaRPr lang="en-AU" sz="1800" b="0" strike="noStrike" spc="-1">
              <a:latin typeface="Arial"/>
            </a:endParaRPr>
          </a:p>
          <a:p>
            <a:pPr>
              <a:lnSpc>
                <a:spcPct val="100000"/>
              </a:lnSpc>
              <a:spcBef>
                <a:spcPts val="1001"/>
              </a:spcBef>
            </a:pPr>
            <a:endParaRPr lang="en-AU" sz="1800" b="0" strike="noStrike" spc="-1">
              <a:latin typeface="Arial"/>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Predicting No of Crimes Based on Past Crimes	</a:t>
            </a:r>
            <a:endParaRPr lang="en-AU" sz="3600" b="0" strike="noStrike" spc="-1">
              <a:latin typeface="Arial"/>
            </a:endParaRPr>
          </a:p>
        </p:txBody>
      </p:sp>
      <p:sp>
        <p:nvSpPr>
          <p:cNvPr id="249" name="CustomShape 2"/>
          <p:cNvSpPr/>
          <p:nvPr/>
        </p:nvSpPr>
        <p:spPr>
          <a:xfrm>
            <a:off x="677160" y="1930320"/>
            <a:ext cx="8595720" cy="387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ARIMA modelling is a type of time series modelling which is used to forecast future values based on past information. </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Hence we use this modelling technique to predict the total number of crimes in the city of Chicago a year from now. </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For ARIMA to work properly we need data going further back in time. </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Hence a second sample is taken from the original Chicago Crimes Database, this time considering crimes going as back as 2011</a:t>
            </a:r>
            <a:endParaRPr lang="en-AU"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Sequence Charts</a:t>
            </a:r>
            <a:endParaRPr lang="en-AU" sz="3600" b="0" strike="noStrike" spc="-1">
              <a:latin typeface="Arial"/>
            </a:endParaRPr>
          </a:p>
        </p:txBody>
      </p:sp>
      <p:pic>
        <p:nvPicPr>
          <p:cNvPr id="251" name="Content Placeholder 4"/>
          <p:cNvPicPr/>
          <p:nvPr/>
        </p:nvPicPr>
        <p:blipFill>
          <a:blip r:embed="rId3"/>
          <a:stretch/>
        </p:blipFill>
        <p:spPr>
          <a:xfrm>
            <a:off x="870840" y="1270080"/>
            <a:ext cx="10449360" cy="522396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ACF PACF Plot </a:t>
            </a:r>
            <a:endParaRPr lang="en-AU" sz="3600" b="0" strike="noStrike" spc="-1">
              <a:latin typeface="Arial"/>
            </a:endParaRPr>
          </a:p>
        </p:txBody>
      </p:sp>
      <p:pic>
        <p:nvPicPr>
          <p:cNvPr id="253" name="Content Placeholder 4" descr="A screenshot of a cell phone&#10;&#10;Description automatically generated"/>
          <p:cNvPicPr/>
          <p:nvPr/>
        </p:nvPicPr>
        <p:blipFill>
          <a:blip r:embed="rId3"/>
          <a:stretch/>
        </p:blipFill>
        <p:spPr>
          <a:xfrm>
            <a:off x="437040" y="1824840"/>
            <a:ext cx="5486400" cy="3657240"/>
          </a:xfrm>
          <a:prstGeom prst="rect">
            <a:avLst/>
          </a:prstGeom>
          <a:ln>
            <a:noFill/>
          </a:ln>
        </p:spPr>
      </p:pic>
      <p:pic>
        <p:nvPicPr>
          <p:cNvPr id="254" name="Picture 6" descr="A screenshot of a cell phone&#10;&#10;Description automatically generated"/>
          <p:cNvPicPr/>
          <p:nvPr/>
        </p:nvPicPr>
        <p:blipFill>
          <a:blip r:embed="rId4"/>
          <a:stretch/>
        </p:blipFill>
        <p:spPr>
          <a:xfrm>
            <a:off x="6165000" y="1824840"/>
            <a:ext cx="5486400" cy="365724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677160" y="42480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Choosing the best model </a:t>
            </a:r>
            <a:endParaRPr lang="en-AU" sz="3600" b="0" strike="noStrike" spc="-1">
              <a:latin typeface="Arial"/>
            </a:endParaRPr>
          </a:p>
        </p:txBody>
      </p:sp>
      <p:sp>
        <p:nvSpPr>
          <p:cNvPr id="256" name="CustomShape 2"/>
          <p:cNvSpPr/>
          <p:nvPr/>
        </p:nvSpPr>
        <p:spPr>
          <a:xfrm>
            <a:off x="677160" y="1085400"/>
            <a:ext cx="8595720" cy="387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To take out the human part of this model, we use the model that gives the least value of BIC. The following code automates this process for us.</a:t>
            </a:r>
            <a:endParaRPr lang="en-AU" sz="1800" b="0" strike="noStrike" spc="-1">
              <a:latin typeface="Arial"/>
            </a:endParaRPr>
          </a:p>
        </p:txBody>
      </p:sp>
      <p:pic>
        <p:nvPicPr>
          <p:cNvPr id="257" name="Picture 3"/>
          <p:cNvPicPr/>
          <p:nvPr/>
        </p:nvPicPr>
        <p:blipFill>
          <a:blip r:embed="rId3"/>
          <a:stretch/>
        </p:blipFill>
        <p:spPr>
          <a:xfrm>
            <a:off x="677160" y="1825200"/>
            <a:ext cx="6933600" cy="2406960"/>
          </a:xfrm>
          <a:prstGeom prst="rect">
            <a:avLst/>
          </a:prstGeom>
          <a:ln>
            <a:noFill/>
          </a:ln>
        </p:spPr>
      </p:pic>
      <p:sp>
        <p:nvSpPr>
          <p:cNvPr id="258" name="CustomShape 3"/>
          <p:cNvSpPr/>
          <p:nvPr/>
        </p:nvSpPr>
        <p:spPr>
          <a:xfrm>
            <a:off x="677160" y="6063840"/>
            <a:ext cx="85957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AU" sz="1800" b="0" strike="noStrike" spc="-1">
                <a:solidFill>
                  <a:srgbClr val="FFFFFF"/>
                </a:solidFill>
                <a:latin typeface="Trebuchet MS"/>
                <a:ea typeface="DejaVu Sans"/>
              </a:rPr>
              <a:t>The optimised model hence obtained is.</a:t>
            </a:r>
            <a:endParaRPr lang="en-AU" sz="1800" b="0" strike="noStrike" spc="-1">
              <a:latin typeface="Arial"/>
            </a:endParaRPr>
          </a:p>
        </p:txBody>
      </p:sp>
      <p:pic>
        <p:nvPicPr>
          <p:cNvPr id="259" name="Picture 5"/>
          <p:cNvPicPr/>
          <p:nvPr/>
        </p:nvPicPr>
        <p:blipFill>
          <a:blip r:embed="rId4"/>
          <a:stretch/>
        </p:blipFill>
        <p:spPr>
          <a:xfrm>
            <a:off x="677160" y="4233600"/>
            <a:ext cx="6933600" cy="240696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Fitting Model	</a:t>
            </a:r>
            <a:endParaRPr lang="en-AU" sz="3600" b="0" strike="noStrike" spc="-1">
              <a:latin typeface="Arial"/>
            </a:endParaRPr>
          </a:p>
        </p:txBody>
      </p:sp>
      <p:sp>
        <p:nvSpPr>
          <p:cNvPr id="261" name="CustomShape 2"/>
          <p:cNvSpPr/>
          <p:nvPr/>
        </p:nvSpPr>
        <p:spPr>
          <a:xfrm>
            <a:off x="677160" y="1467720"/>
            <a:ext cx="9034560" cy="387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The best obtained from out function is ARIMA(0,1,1)(0,1,1) with periodicity of 12</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We fit the model using the following code:</a:t>
            </a:r>
            <a:endParaRPr lang="en-AU" sz="1800" b="0" strike="noStrike" spc="-1">
              <a:latin typeface="Arial"/>
            </a:endParaRPr>
          </a:p>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The summary of this model is: </a:t>
            </a:r>
            <a:endParaRPr lang="en-AU" sz="1800" b="0" strike="noStrike" spc="-1">
              <a:latin typeface="Arial"/>
            </a:endParaRPr>
          </a:p>
          <a:p>
            <a:pPr>
              <a:lnSpc>
                <a:spcPct val="100000"/>
              </a:lnSpc>
              <a:spcBef>
                <a:spcPts val="1001"/>
              </a:spcBef>
            </a:pPr>
            <a:r>
              <a:rPr lang="en-AU" sz="1800" b="0" strike="noStrike" spc="-1">
                <a:solidFill>
                  <a:srgbClr val="FFFFFF"/>
                </a:solidFill>
                <a:latin typeface="Trebuchet MS"/>
                <a:ea typeface="DejaVu Sans"/>
              </a:rPr>
              <a:t> </a:t>
            </a:r>
            <a:endParaRPr lang="en-AU" sz="1800" b="0" strike="noStrike" spc="-1">
              <a:latin typeface="Arial"/>
            </a:endParaRPr>
          </a:p>
          <a:p>
            <a:pPr>
              <a:lnSpc>
                <a:spcPct val="100000"/>
              </a:lnSpc>
              <a:spcBef>
                <a:spcPts val="1001"/>
              </a:spcBef>
            </a:pPr>
            <a:endParaRPr lang="en-AU" sz="1800" b="0" strike="noStrike" spc="-1">
              <a:latin typeface="Arial"/>
            </a:endParaRPr>
          </a:p>
        </p:txBody>
      </p:sp>
      <p:pic>
        <p:nvPicPr>
          <p:cNvPr id="262" name="Picture 6"/>
          <p:cNvPicPr/>
          <p:nvPr/>
        </p:nvPicPr>
        <p:blipFill>
          <a:blip r:embed="rId3"/>
          <a:stretch/>
        </p:blipFill>
        <p:spPr>
          <a:xfrm>
            <a:off x="5533920" y="1904400"/>
            <a:ext cx="6372720" cy="585720"/>
          </a:xfrm>
          <a:prstGeom prst="rect">
            <a:avLst/>
          </a:prstGeom>
          <a:ln>
            <a:noFill/>
          </a:ln>
        </p:spPr>
      </p:pic>
      <p:pic>
        <p:nvPicPr>
          <p:cNvPr id="263" name="Picture 7"/>
          <p:cNvPicPr/>
          <p:nvPr/>
        </p:nvPicPr>
        <p:blipFill>
          <a:blip r:embed="rId4"/>
          <a:stretch/>
        </p:blipFill>
        <p:spPr>
          <a:xfrm>
            <a:off x="2824200" y="2715480"/>
            <a:ext cx="4449240" cy="4060800"/>
          </a:xfrm>
          <a:prstGeom prst="rect">
            <a:avLst/>
          </a:prstGeom>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Forecasted Values 	</a:t>
            </a:r>
            <a:endParaRPr lang="en-AU" sz="3600" b="0" strike="noStrike" spc="-1">
              <a:latin typeface="Arial"/>
            </a:endParaRPr>
          </a:p>
        </p:txBody>
      </p:sp>
      <p:sp>
        <p:nvSpPr>
          <p:cNvPr id="265" name="CustomShape 2"/>
          <p:cNvSpPr/>
          <p:nvPr/>
        </p:nvSpPr>
        <p:spPr>
          <a:xfrm>
            <a:off x="677160" y="1327320"/>
            <a:ext cx="8595720" cy="387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Wingdings 3" charset="2"/>
              <a:buChar char=""/>
            </a:pPr>
            <a:r>
              <a:rPr lang="en-AU" sz="1800" b="0" strike="noStrike" spc="-1">
                <a:solidFill>
                  <a:srgbClr val="FFFFFF"/>
                </a:solidFill>
                <a:latin typeface="Trebuchet MS"/>
                <a:ea typeface="DejaVu Sans"/>
              </a:rPr>
              <a:t>Using the predict method the values for Crimes Committed per month are forecasted for a year from now. </a:t>
            </a:r>
            <a:endParaRPr lang="en-AU" sz="1800" b="0" strike="noStrike" spc="-1">
              <a:latin typeface="Arial"/>
            </a:endParaRPr>
          </a:p>
        </p:txBody>
      </p:sp>
      <p:pic>
        <p:nvPicPr>
          <p:cNvPr id="266" name="Picture 4" descr="A picture containing group, large&#10;&#10;Description automatically generated"/>
          <p:cNvPicPr/>
          <p:nvPr/>
        </p:nvPicPr>
        <p:blipFill>
          <a:blip r:embed="rId3"/>
          <a:stretch/>
        </p:blipFill>
        <p:spPr>
          <a:xfrm>
            <a:off x="0" y="2047320"/>
            <a:ext cx="12109680" cy="48096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02280" y="42156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AU" sz="4000" b="0" strike="noStrike" spc="-1">
                <a:solidFill>
                  <a:srgbClr val="FFFFFF"/>
                </a:solidFill>
                <a:latin typeface="Cooper Black"/>
                <a:ea typeface="DejaVu Sans"/>
              </a:rPr>
              <a:t>DATA PREPARATION:</a:t>
            </a:r>
            <a:endParaRPr lang="en-AU" sz="4000" b="0" strike="noStrike" spc="-1">
              <a:latin typeface="Arial"/>
            </a:endParaRPr>
          </a:p>
        </p:txBody>
      </p:sp>
      <p:sp>
        <p:nvSpPr>
          <p:cNvPr id="173" name="CustomShape 2"/>
          <p:cNvSpPr/>
          <p:nvPr/>
        </p:nvSpPr>
        <p:spPr>
          <a:xfrm>
            <a:off x="602280" y="160092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AU" sz="1800" b="0" strike="noStrike" spc="-1">
                <a:solidFill>
                  <a:srgbClr val="FFFFFF"/>
                </a:solidFill>
                <a:latin typeface="Trebuchet MS"/>
                <a:ea typeface="DejaVu Sans"/>
              </a:rPr>
              <a:t>Extensive data preparation is planned to ensure quality data for our later analysis. The following steps are performed:</a:t>
            </a:r>
            <a:endParaRPr lang="en-AU" sz="1800" b="0" strike="noStrike" spc="-1">
              <a:latin typeface="Arial"/>
            </a:endParaRPr>
          </a:p>
          <a:p>
            <a:pPr>
              <a:lnSpc>
                <a:spcPct val="100000"/>
              </a:lnSpc>
              <a:spcBef>
                <a:spcPts val="1001"/>
              </a:spcBef>
            </a:pPr>
            <a:r>
              <a:rPr lang="en-AU" sz="1800" b="0" strike="noStrike" spc="-1">
                <a:solidFill>
                  <a:srgbClr val="FFFFFF"/>
                </a:solidFill>
                <a:latin typeface="Trebuchet MS"/>
                <a:ea typeface="DejaVu Sans"/>
              </a:rPr>
              <a:t>1. Analyze the data for missing values or duplicates and apply techniques to remedy these where appropriate.  </a:t>
            </a:r>
            <a:endParaRPr lang="en-AU" sz="1800" b="0" strike="noStrike" spc="-1">
              <a:latin typeface="Arial"/>
            </a:endParaRPr>
          </a:p>
          <a:p>
            <a:pPr>
              <a:lnSpc>
                <a:spcPct val="100000"/>
              </a:lnSpc>
              <a:spcBef>
                <a:spcPts val="1001"/>
              </a:spcBef>
            </a:pPr>
            <a:r>
              <a:rPr lang="en-AU" sz="1800" b="0" strike="noStrike" spc="-1">
                <a:solidFill>
                  <a:srgbClr val="FFFFFF"/>
                </a:solidFill>
                <a:latin typeface="Trebuchet MS"/>
                <a:ea typeface="DejaVu Sans"/>
              </a:rPr>
              <a:t>2. Combine Chicago crimes, socioeconomic, and police station datasets.  </a:t>
            </a:r>
            <a:endParaRPr lang="en-AU" sz="1800" b="0" strike="noStrike" spc="-1">
              <a:latin typeface="Arial"/>
            </a:endParaRPr>
          </a:p>
          <a:p>
            <a:pPr>
              <a:lnSpc>
                <a:spcPct val="100000"/>
              </a:lnSpc>
              <a:spcBef>
                <a:spcPts val="1001"/>
              </a:spcBef>
            </a:pPr>
            <a:r>
              <a:rPr lang="en-AU" sz="1800" b="0" strike="noStrike" spc="-1">
                <a:solidFill>
                  <a:srgbClr val="FFFFFF"/>
                </a:solidFill>
                <a:latin typeface="Trebuchet MS"/>
                <a:ea typeface="DejaVu Sans"/>
              </a:rPr>
              <a:t>3. Investigate the distribution of variables within the datasets and handle outliers.  </a:t>
            </a:r>
            <a:endParaRPr lang="en-AU" sz="1800" b="0" strike="noStrike" spc="-1">
              <a:latin typeface="Arial"/>
            </a:endParaRPr>
          </a:p>
          <a:p>
            <a:pPr>
              <a:lnSpc>
                <a:spcPct val="100000"/>
              </a:lnSpc>
              <a:spcBef>
                <a:spcPts val="1001"/>
              </a:spcBef>
            </a:pPr>
            <a:r>
              <a:rPr lang="en-AU" sz="1800" b="0" strike="noStrike" spc="-1">
                <a:solidFill>
                  <a:srgbClr val="FFFFFF"/>
                </a:solidFill>
                <a:latin typeface="Trebuchet MS"/>
                <a:ea typeface="DejaVu Sans"/>
              </a:rPr>
              <a:t>4. The crimes dataset consists of 10 million crimes, so we plan to use a subset of the original dataset (25,000 values). Depending on the distribution results we may do this randomly or try to improve the representation of values in the subset.</a:t>
            </a:r>
            <a:endParaRPr lang="en-AU" sz="1800" b="0" strike="noStrike" spc="-1">
              <a:latin typeface="Arial"/>
            </a:endParaRPr>
          </a:p>
          <a:p>
            <a:pPr>
              <a:lnSpc>
                <a:spcPct val="100000"/>
              </a:lnSpc>
              <a:spcBef>
                <a:spcPts val="1001"/>
              </a:spcBef>
            </a:pPr>
            <a:r>
              <a:rPr lang="en-AU" sz="1800" b="0" strike="noStrike" spc="-1">
                <a:solidFill>
                  <a:srgbClr val="FFFFFF"/>
                </a:solidFill>
                <a:latin typeface="Trebuchet MS"/>
                <a:ea typeface="DejaVu Sans"/>
              </a:rPr>
              <a:t>5.The main file used for maximum analysis is ‘Chicago-merged.csv’.</a:t>
            </a:r>
            <a:endParaRPr lang="en-AU" sz="1800" b="0" strike="noStrike" spc="-1">
              <a:latin typeface="Arial"/>
            </a:endParaRPr>
          </a:p>
          <a:p>
            <a:pPr>
              <a:lnSpc>
                <a:spcPct val="100000"/>
              </a:lnSpc>
              <a:spcBef>
                <a:spcPts val="1001"/>
              </a:spcBef>
            </a:pPr>
            <a:endParaRPr lang="en-AU" sz="1800" b="0" strike="noStrike" spc="-1">
              <a:latin typeface="Arial"/>
            </a:endParaRPr>
          </a:p>
        </p:txBody>
      </p:sp>
      <p:pic>
        <p:nvPicPr>
          <p:cNvPr id="174" name="Picture 2" descr="Image result for data preparation"/>
          <p:cNvPicPr/>
          <p:nvPr/>
        </p:nvPicPr>
        <p:blipFill>
          <a:blip r:embed="rId3"/>
          <a:stretch/>
        </p:blipFill>
        <p:spPr>
          <a:xfrm>
            <a:off x="8567640" y="2079360"/>
            <a:ext cx="3623040" cy="2442960"/>
          </a:xfrm>
          <a:prstGeom prst="rect">
            <a:avLst/>
          </a:prstGeom>
          <a:ln>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AU" sz="4000" b="0" strike="noStrike" spc="-1">
                <a:solidFill>
                  <a:srgbClr val="FFFFFF"/>
                </a:solidFill>
                <a:latin typeface="Cooper Black"/>
                <a:ea typeface="DejaVu Sans"/>
              </a:rPr>
              <a:t>PROBLEM STATEMENT AND GOALS</a:t>
            </a:r>
            <a:endParaRPr lang="en-AU" sz="4000" b="0" strike="noStrike" spc="-1">
              <a:latin typeface="Arial"/>
            </a:endParaRPr>
          </a:p>
        </p:txBody>
      </p:sp>
      <p:sp>
        <p:nvSpPr>
          <p:cNvPr id="176" name="CustomShape 2"/>
          <p:cNvSpPr/>
          <p:nvPr/>
        </p:nvSpPr>
        <p:spPr>
          <a:xfrm>
            <a:off x="677160" y="2309040"/>
            <a:ext cx="7589880" cy="277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DDDDDD"/>
              </a:buClr>
              <a:buSzPct val="80000"/>
              <a:buFont typeface="Arial"/>
              <a:buChar char="•"/>
            </a:pPr>
            <a:r>
              <a:rPr lang="en-AU" sz="1800" b="0" strike="noStrike" spc="-1">
                <a:solidFill>
                  <a:srgbClr val="FFFFFF"/>
                </a:solidFill>
                <a:latin typeface="Trebuchet MS"/>
                <a:ea typeface="DejaVu Sans"/>
              </a:rPr>
              <a:t>The main goal of this project is to perform analysis of the factors which influence the crime occurrence in Chicago. This is done by modelling and visualisation techniques.</a:t>
            </a:r>
            <a:endParaRPr lang="en-AU" sz="1800" b="0" strike="noStrike" spc="-1">
              <a:latin typeface="Arial"/>
            </a:endParaRPr>
          </a:p>
          <a:p>
            <a:pPr marL="343080" indent="-342000">
              <a:lnSpc>
                <a:spcPct val="100000"/>
              </a:lnSpc>
              <a:spcBef>
                <a:spcPts val="1001"/>
              </a:spcBef>
              <a:buClr>
                <a:srgbClr val="DDDDDD"/>
              </a:buClr>
              <a:buSzPct val="80000"/>
              <a:buFont typeface="Arial"/>
              <a:buChar char="•"/>
            </a:pPr>
            <a:r>
              <a:rPr lang="en-AU" sz="1800" b="0" strike="noStrike" spc="-1">
                <a:solidFill>
                  <a:srgbClr val="FFFFFF"/>
                </a:solidFill>
                <a:latin typeface="Trebuchet MS"/>
                <a:ea typeface="DejaVu Sans"/>
              </a:rPr>
              <a:t>While we won't be finding any solutions to these problems Chicago, but we do hope to bring to light some of the key factors affecting the city's crime problem.</a:t>
            </a:r>
            <a:endParaRPr lang="en-AU" sz="1800" b="0" strike="noStrike" spc="-1">
              <a:latin typeface="Arial"/>
            </a:endParaRPr>
          </a:p>
          <a:p>
            <a:pPr marL="343080" indent="-342000">
              <a:lnSpc>
                <a:spcPct val="100000"/>
              </a:lnSpc>
              <a:spcBef>
                <a:spcPts val="1001"/>
              </a:spcBef>
              <a:buClr>
                <a:srgbClr val="DDDDDD"/>
              </a:buClr>
              <a:buSzPct val="80000"/>
              <a:buFont typeface="Arial"/>
              <a:buChar char="•"/>
            </a:pPr>
            <a:r>
              <a:rPr lang="en-AU" sz="1800" b="0" strike="noStrike" spc="-1">
                <a:solidFill>
                  <a:srgbClr val="FFFFFF"/>
                </a:solidFill>
                <a:latin typeface="Trebuchet MS"/>
                <a:ea typeface="DejaVu Sans"/>
              </a:rPr>
              <a:t>Our main area of analyzing crime is based on violent and non violent crime in Chicago.</a:t>
            </a: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p:txBody>
      </p:sp>
      <p:pic>
        <p:nvPicPr>
          <p:cNvPr id="177" name="Picture 5"/>
          <p:cNvPicPr/>
          <p:nvPr/>
        </p:nvPicPr>
        <p:blipFill>
          <a:blip r:embed="rId3"/>
          <a:stretch/>
        </p:blipFill>
        <p:spPr>
          <a:xfrm>
            <a:off x="6351480" y="4778280"/>
            <a:ext cx="2571120" cy="1928160"/>
          </a:xfrm>
          <a:prstGeom prst="rect">
            <a:avLst/>
          </a:prstGeom>
          <a:ln>
            <a:noFill/>
          </a:ln>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Picture 2" descr="Image result for chicago crime"/>
          <p:cNvPicPr/>
          <p:nvPr/>
        </p:nvPicPr>
        <p:blipFill>
          <a:blip r:embed="rId3"/>
          <a:stretch/>
        </p:blipFill>
        <p:spPr>
          <a:xfrm>
            <a:off x="7285320" y="3582360"/>
            <a:ext cx="4905720" cy="3261960"/>
          </a:xfrm>
          <a:prstGeom prst="rect">
            <a:avLst/>
          </a:prstGeom>
          <a:ln>
            <a:noFill/>
          </a:ln>
        </p:spPr>
      </p:pic>
      <p:sp>
        <p:nvSpPr>
          <p:cNvPr id="179" name="CustomShape 1"/>
          <p:cNvSpPr/>
          <p:nvPr/>
        </p:nvSpPr>
        <p:spPr>
          <a:xfrm>
            <a:off x="375840" y="463320"/>
            <a:ext cx="7727400" cy="69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AU" sz="4000" b="0" strike="noStrike" spc="-1">
                <a:solidFill>
                  <a:srgbClr val="FFFFFF"/>
                </a:solidFill>
                <a:latin typeface="Cooper Black"/>
                <a:ea typeface="DejaVu Sans"/>
              </a:rPr>
              <a:t>PERFORMING ANALYSIS</a:t>
            </a:r>
            <a:endParaRPr lang="en-AU" sz="4000" b="0" strike="noStrike" spc="-1">
              <a:latin typeface="Arial"/>
            </a:endParaRPr>
          </a:p>
        </p:txBody>
      </p:sp>
      <p:sp>
        <p:nvSpPr>
          <p:cNvPr id="180" name="CustomShape 2"/>
          <p:cNvSpPr/>
          <p:nvPr/>
        </p:nvSpPr>
        <p:spPr>
          <a:xfrm>
            <a:off x="413280" y="1171440"/>
            <a:ext cx="6545160" cy="557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AU" sz="1800" b="1" i="1" strike="noStrike" spc="-1">
                <a:solidFill>
                  <a:srgbClr val="FFFFFF"/>
                </a:solidFill>
                <a:latin typeface="Trebuchet MS"/>
                <a:ea typeface="DejaVu Sans"/>
              </a:rPr>
              <a:t>Analysis has been done using following :</a:t>
            </a:r>
            <a:endParaRPr lang="en-AU" sz="1800" b="0" strike="noStrike" spc="-1">
              <a:latin typeface="Arial"/>
            </a:endParaRPr>
          </a:p>
          <a:p>
            <a:pPr algn="just">
              <a:lnSpc>
                <a:spcPct val="100000"/>
              </a:lnSpc>
            </a:pPr>
            <a:endParaRPr lang="en-AU" sz="1800" b="0" strike="noStrike" spc="-1">
              <a:latin typeface="Arial"/>
            </a:endParaRPr>
          </a:p>
          <a:p>
            <a:pPr marL="343080" indent="-342000" algn="just">
              <a:lnSpc>
                <a:spcPct val="100000"/>
              </a:lnSpc>
              <a:buClr>
                <a:srgbClr val="FFFFFF"/>
              </a:buClr>
              <a:buFont typeface="StarSymbol"/>
              <a:buAutoNum type="arabicPeriod"/>
            </a:pPr>
            <a:r>
              <a:rPr lang="en-AU" sz="1800" b="0" strike="noStrike" spc="-1">
                <a:solidFill>
                  <a:srgbClr val="FFFFFF"/>
                </a:solidFill>
                <a:latin typeface="Trebuchet MS"/>
                <a:ea typeface="DejaVu Sans"/>
              </a:rPr>
              <a:t>Correlation matrix/pair-plot has been made to see whether there is an correlation between factors.</a:t>
            </a:r>
            <a:endParaRPr lang="en-AU" sz="1800" b="0" strike="noStrike" spc="-1">
              <a:latin typeface="Arial"/>
            </a:endParaRPr>
          </a:p>
          <a:p>
            <a:pPr marL="343080" indent="-342000" algn="just">
              <a:lnSpc>
                <a:spcPct val="100000"/>
              </a:lnSpc>
              <a:buClr>
                <a:srgbClr val="FFFFFF"/>
              </a:buClr>
              <a:buFont typeface="StarSymbol"/>
              <a:buAutoNum type="arabicPeriod"/>
            </a:pPr>
            <a:r>
              <a:rPr lang="en-AU" sz="1800" b="0" strike="noStrike" spc="-1">
                <a:solidFill>
                  <a:srgbClr val="FFFFFF"/>
                </a:solidFill>
                <a:latin typeface="Trebuchet MS"/>
                <a:ea typeface="DejaVu Sans"/>
              </a:rPr>
              <a:t>Perform regression analysis linking economic factors to number of crimes or crime rate if we can get population data.</a:t>
            </a:r>
            <a:endParaRPr lang="en-AU" sz="1800" b="0" strike="noStrike" spc="-1">
              <a:latin typeface="Arial"/>
            </a:endParaRPr>
          </a:p>
          <a:p>
            <a:pPr marL="343080" indent="-342000" algn="just">
              <a:lnSpc>
                <a:spcPct val="100000"/>
              </a:lnSpc>
              <a:buClr>
                <a:srgbClr val="FFFFFF"/>
              </a:buClr>
              <a:buFont typeface="StarSymbol"/>
              <a:buAutoNum type="arabicPeriod"/>
            </a:pPr>
            <a:r>
              <a:rPr lang="en-AU" sz="1800" b="0" strike="noStrike" spc="-1">
                <a:solidFill>
                  <a:srgbClr val="FFFFFF"/>
                </a:solidFill>
                <a:latin typeface="Trebuchet MS"/>
                <a:ea typeface="DejaVu Sans"/>
              </a:rPr>
              <a:t>Based on location (latitude, longitude) we want to find which crime is most likely in that area using logistic regression, support vector machine, neural network, random forest regressor.</a:t>
            </a:r>
            <a:endParaRPr lang="en-AU" sz="1800" b="0" strike="noStrike" spc="-1">
              <a:latin typeface="Arial"/>
            </a:endParaRPr>
          </a:p>
          <a:p>
            <a:pPr marL="343080" indent="-342000" algn="just">
              <a:lnSpc>
                <a:spcPct val="100000"/>
              </a:lnSpc>
              <a:buClr>
                <a:srgbClr val="FFFFFF"/>
              </a:buClr>
              <a:buFont typeface="StarSymbol"/>
              <a:buAutoNum type="arabicPeriod"/>
            </a:pPr>
            <a:r>
              <a:rPr lang="en-AU" sz="1800" b="0" strike="noStrike" spc="-1">
                <a:solidFill>
                  <a:srgbClr val="FFFFFF"/>
                </a:solidFill>
                <a:latin typeface="Trebuchet MS"/>
                <a:ea typeface="DejaVu Sans"/>
              </a:rPr>
              <a:t>Time series analysis has been performed on the data: We have tried to fit ARIMA model with respect to number of crimes and time of year and/or area. This will help us in predicting number of crimes that may happen in the next year.</a:t>
            </a:r>
            <a:endParaRPr lang="en-AU" sz="1800" b="0" strike="noStrike" spc="-1">
              <a:latin typeface="Arial"/>
            </a:endParaRPr>
          </a:p>
          <a:p>
            <a:pPr marL="343080" indent="-342000" algn="just">
              <a:lnSpc>
                <a:spcPct val="100000"/>
              </a:lnSpc>
              <a:buClr>
                <a:srgbClr val="FFFFFF"/>
              </a:buClr>
              <a:buFont typeface="StarSymbol"/>
              <a:buAutoNum type="arabicPeriod"/>
            </a:pPr>
            <a:r>
              <a:rPr lang="en-AU" sz="1800" b="0" strike="noStrike" spc="-1">
                <a:solidFill>
                  <a:srgbClr val="FFFFFF"/>
                </a:solidFill>
                <a:latin typeface="Trebuchet MS"/>
                <a:ea typeface="DejaVu Sans"/>
              </a:rPr>
              <a:t>Visualising the distribution of a few variables(community area, socio economic metrics) which have numerical values, using boxplots.</a:t>
            </a:r>
            <a:endParaRPr lang="en-AU" sz="1800" b="0" strike="noStrike" spc="-1">
              <a:latin typeface="Arial"/>
            </a:endParaRPr>
          </a:p>
          <a:p>
            <a:pPr algn="just">
              <a:lnSpc>
                <a:spcPct val="100000"/>
              </a:lnSpc>
            </a:pPr>
            <a:endParaRPr lang="en-AU" sz="1800" b="0" strike="noStrike" spc="-1">
              <a:latin typeface="Aria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489600" y="23364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AU" sz="4000" b="0" strike="noStrike" spc="-1">
                <a:solidFill>
                  <a:srgbClr val="FFFFFF"/>
                </a:solidFill>
                <a:latin typeface="Cooper Black"/>
                <a:ea typeface="DejaVu Sans"/>
              </a:rPr>
              <a:t>PERFORMING ANALYSIS CONTD…</a:t>
            </a:r>
            <a:endParaRPr lang="en-AU" sz="4000" b="0" strike="noStrike" spc="-1">
              <a:latin typeface="Arial"/>
            </a:endParaRPr>
          </a:p>
        </p:txBody>
      </p:sp>
      <p:sp>
        <p:nvSpPr>
          <p:cNvPr id="182" name="CustomShape 2"/>
          <p:cNvSpPr/>
          <p:nvPr/>
        </p:nvSpPr>
        <p:spPr>
          <a:xfrm>
            <a:off x="947160" y="172620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pPr>
            <a:r>
              <a:rPr lang="en-AU" sz="1800" b="0" strike="noStrike" spc="-1">
                <a:solidFill>
                  <a:srgbClr val="FFFFFF"/>
                </a:solidFill>
                <a:latin typeface="Trebuchet MS"/>
                <a:ea typeface="DejaVu Sans"/>
              </a:rPr>
              <a:t>6. </a:t>
            </a:r>
            <a:r>
              <a:rPr lang="en-AU" sz="1800" b="1" strike="noStrike" spc="-1">
                <a:solidFill>
                  <a:srgbClr val="FFFFFF"/>
                </a:solidFill>
                <a:latin typeface="Trebuchet MS"/>
                <a:ea typeface="DejaVu Sans"/>
              </a:rPr>
              <a:t>Exploring the geographical distribution of various factors affecting the crime rate in Chicago, and determining whether there is correlation between those factors and the crime rate using geopandas heatmaps.</a:t>
            </a:r>
            <a:endParaRPr lang="en-AU" sz="1800" b="0" strike="noStrike" spc="-1">
              <a:latin typeface="Arial"/>
            </a:endParaRPr>
          </a:p>
          <a:p>
            <a:pPr>
              <a:lnSpc>
                <a:spcPct val="100000"/>
              </a:lnSpc>
              <a:spcBef>
                <a:spcPts val="1001"/>
              </a:spcBef>
            </a:pPr>
            <a:r>
              <a:rPr lang="en-AU" sz="1800" b="1" strike="noStrike" spc="-1">
                <a:solidFill>
                  <a:srgbClr val="FFFFFF"/>
                </a:solidFill>
                <a:latin typeface="Trebuchet MS"/>
                <a:ea typeface="DejaVu Sans"/>
              </a:rPr>
              <a:t>7. Plots have been made to show number of crime occurring according to their type.</a:t>
            </a:r>
            <a:endParaRPr lang="en-AU" sz="1800" b="0" strike="noStrike" spc="-1">
              <a:latin typeface="Arial"/>
            </a:endParaRPr>
          </a:p>
          <a:p>
            <a:pPr>
              <a:lnSpc>
                <a:spcPct val="100000"/>
              </a:lnSpc>
              <a:spcBef>
                <a:spcPts val="1001"/>
              </a:spcBef>
            </a:pPr>
            <a:r>
              <a:rPr lang="en-AU" sz="1800" b="1" strike="noStrike" spc="-1">
                <a:solidFill>
                  <a:srgbClr val="FFFFFF"/>
                </a:solidFill>
                <a:latin typeface="Trebuchet MS"/>
                <a:ea typeface="DejaVu Sans"/>
              </a:rPr>
              <a:t>8. Bifurcating the crime into violent and non-violent crime, using one hot encoding, creating train and test data and performing regression analysis, K nearest neighbours, neural network, and hence predicting violent and non-violent crime from the data. </a:t>
            </a:r>
            <a:endParaRPr lang="en-AU" sz="1800" b="0" strike="noStrike" spc="-1">
              <a:latin typeface="Arial"/>
            </a:endParaRPr>
          </a:p>
          <a:p>
            <a:pPr>
              <a:lnSpc>
                <a:spcPct val="100000"/>
              </a:lnSpc>
              <a:spcBef>
                <a:spcPts val="1001"/>
              </a:spcBef>
            </a:pPr>
            <a:endParaRPr lang="en-AU" sz="1800" b="0" strike="noStrike" spc="-1">
              <a:latin typeface="Arial"/>
            </a:endParaRPr>
          </a:p>
          <a:p>
            <a:pPr>
              <a:lnSpc>
                <a:spcPct val="100000"/>
              </a:lnSpc>
              <a:spcBef>
                <a:spcPts val="1001"/>
              </a:spcBef>
            </a:pPr>
            <a:endParaRPr lang="en-AU" sz="1800" b="0" strike="noStrike" spc="-1">
              <a:latin typeface="Aria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677160" y="609480"/>
            <a:ext cx="103381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Preparing Data: Garbage in, garbage out</a:t>
            </a:r>
            <a:endParaRPr lang="en-AU" sz="3600" b="0" strike="noStrike" spc="-1">
              <a:latin typeface="Arial"/>
            </a:endParaRPr>
          </a:p>
        </p:txBody>
      </p:sp>
      <p:sp>
        <p:nvSpPr>
          <p:cNvPr id="184"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280">
              <a:lnSpc>
                <a:spcPct val="100000"/>
              </a:lnSpc>
              <a:spcBef>
                <a:spcPts val="1417"/>
              </a:spcBef>
              <a:buClr>
                <a:srgbClr val="FFFFFF"/>
              </a:buClr>
              <a:buSzPct val="45000"/>
              <a:buFont typeface="Wingdings" charset="2"/>
              <a:buChar char=""/>
            </a:pPr>
            <a:r>
              <a:rPr lang="en-AU" sz="1800" b="1" strike="noStrike" spc="-1">
                <a:solidFill>
                  <a:srgbClr val="FFFFFF"/>
                </a:solidFill>
                <a:latin typeface="Trebuchet MS"/>
                <a:ea typeface="DejaVu Sans"/>
              </a:rPr>
              <a:t>One-hot encoding</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DejaVu Sans"/>
              </a:rPr>
              <a:t>Locations: North Side, South Side, East Side, West Side</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DejaVu Sans"/>
              </a:rPr>
              <a:t>Encoding of East Side: [0, 0, 1, 0]</a:t>
            </a:r>
            <a:endParaRPr lang="en-AU" sz="1800" b="0" strike="noStrike" spc="-1">
              <a:latin typeface="Arial"/>
            </a:endParaRPr>
          </a:p>
          <a:p>
            <a:pPr>
              <a:lnSpc>
                <a:spcPct val="100000"/>
              </a:lnSpc>
              <a:spcBef>
                <a:spcPts val="1417"/>
              </a:spcBef>
            </a:pP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1" strike="noStrike" spc="-1">
                <a:solidFill>
                  <a:srgbClr val="FFFFFF"/>
                </a:solidFill>
                <a:latin typeface="Trebuchet MS"/>
                <a:ea typeface="DejaVu Sans"/>
              </a:rPr>
              <a:t>Ordinal encoding</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DejaVu Sans"/>
              </a:rPr>
              <a:t>Arrest values: True, False</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DejaVu Sans"/>
              </a:rPr>
              <a:t>Encoding of False: 0</a:t>
            </a:r>
            <a:endParaRPr lang="en-AU" sz="1800" b="0" strike="noStrike" spc="-1">
              <a:latin typeface="Arial"/>
            </a:endParaRPr>
          </a:p>
          <a:p>
            <a:pPr>
              <a:lnSpc>
                <a:spcPct val="100000"/>
              </a:lnSpc>
              <a:spcBef>
                <a:spcPts val="1417"/>
              </a:spcBef>
            </a:pP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1" strike="noStrike" spc="-1">
                <a:solidFill>
                  <a:srgbClr val="FFFFFF"/>
                </a:solidFill>
                <a:latin typeface="Trebuchet MS"/>
                <a:ea typeface="DejaVu Sans"/>
              </a:rPr>
              <a:t>Binning</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DejaVu Sans"/>
              </a:rPr>
              <a:t>Longitude range: -87.9 to -87.5</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DejaVu Sans"/>
              </a:rPr>
              <a:t>Encoding of -87.85: [1, 0, 0, 0, 0]</a:t>
            </a:r>
            <a:endParaRPr lang="en-AU" sz="1800" b="0" strike="noStrike" spc="-1">
              <a:latin typeface="Aria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677160" y="609480"/>
            <a:ext cx="8595720" cy="13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AU" sz="3600" b="0" strike="noStrike" spc="-1">
                <a:solidFill>
                  <a:srgbClr val="DDDDDD"/>
                </a:solidFill>
                <a:latin typeface="Trebuchet MS"/>
                <a:ea typeface="DejaVu Sans"/>
              </a:rPr>
              <a:t>Predicting Location of Crime </a:t>
            </a:r>
            <a:endParaRPr lang="en-AU" sz="3600" b="0" strike="noStrike" spc="-1">
              <a:latin typeface="Arial"/>
            </a:endParaRPr>
          </a:p>
        </p:txBody>
      </p:sp>
      <p:sp>
        <p:nvSpPr>
          <p:cNvPr id="186" name="CustomShape 2"/>
          <p:cNvSpPr/>
          <p:nvPr/>
        </p:nvSpPr>
        <p:spPr>
          <a:xfrm>
            <a:off x="1876320" y="1463040"/>
            <a:ext cx="7679880" cy="472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Example input: A robbery, at night, on the sidewalk, on the weekend</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Task: Predict where that crime will take place</a:t>
            </a: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Label: a poor, moderate, or wealthy area (3-class classification)</a:t>
            </a:r>
            <a:endParaRPr lang="en-AU" sz="1800" b="0" strike="noStrike" spc="-1">
              <a:latin typeface="Arial"/>
            </a:endParaRPr>
          </a:p>
          <a:p>
            <a:pPr>
              <a:lnSpc>
                <a:spcPct val="100000"/>
              </a:lnSpc>
              <a:spcBef>
                <a:spcPts val="1417"/>
              </a:spcBef>
            </a:pPr>
            <a:endParaRPr lang="en-AU" sz="1800" b="0" strike="noStrike" spc="-1">
              <a:latin typeface="Arial"/>
            </a:endParaRPr>
          </a:p>
          <a:p>
            <a:pPr marL="432000" indent="-323280">
              <a:lnSpc>
                <a:spcPct val="100000"/>
              </a:lnSpc>
              <a:spcBef>
                <a:spcPts val="1417"/>
              </a:spcBef>
              <a:buClr>
                <a:srgbClr val="FFFFFF"/>
              </a:buClr>
              <a:buSzPct val="45000"/>
              <a:buFont typeface="Wingdings" charset="2"/>
              <a:buChar char=""/>
            </a:pPr>
            <a:r>
              <a:rPr lang="en-AU" sz="1800" b="0" strike="noStrike" spc="-1">
                <a:solidFill>
                  <a:srgbClr val="FFFFFF"/>
                </a:solidFill>
                <a:latin typeface="Trebuchet MS"/>
                <a:ea typeface="Noto Sans CJK SC"/>
              </a:rPr>
              <a:t>Classifiers used:</a:t>
            </a:r>
            <a:endParaRPr lang="en-AU" sz="18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Logistic Regression (baseline)</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Support Vector Machine</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K-nearest Neighbors</a:t>
            </a:r>
            <a:endParaRPr lang="en-AU" sz="1400" b="0" strike="noStrike" spc="-1">
              <a:latin typeface="Arial"/>
            </a:endParaRPr>
          </a:p>
          <a:p>
            <a:pPr marL="864000" lvl="1" indent="-323280">
              <a:lnSpc>
                <a:spcPct val="100000"/>
              </a:lnSpc>
              <a:spcBef>
                <a:spcPts val="1134"/>
              </a:spcBef>
              <a:buClr>
                <a:srgbClr val="FFFFFF"/>
              </a:buClr>
              <a:buSzPct val="75000"/>
              <a:buFont typeface="Symbol"/>
              <a:buChar char=""/>
            </a:pPr>
            <a:r>
              <a:rPr lang="en-AU" sz="1400" b="0" strike="noStrike" spc="-1">
                <a:solidFill>
                  <a:srgbClr val="FFFFFF"/>
                </a:solidFill>
                <a:latin typeface="Trebuchet MS"/>
                <a:ea typeface="Noto Sans CJK SC"/>
              </a:rPr>
              <a:t>Neural Network</a:t>
            </a:r>
            <a:endParaRPr lang="en-AU" sz="1400" b="0" strike="noStrike" spc="-1">
              <a:latin typeface="Arial"/>
            </a:endParaRP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418</TotalTime>
  <Words>2912</Words>
  <Application>Microsoft Office PowerPoint</Application>
  <PresentationFormat>Widescreen</PresentationFormat>
  <Paragraphs>334</Paragraphs>
  <Slides>35</Slides>
  <Notes>32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35</vt:i4>
      </vt:variant>
    </vt:vector>
  </HeadingPairs>
  <TitlesOfParts>
    <vt:vector size="47" baseType="lpstr">
      <vt:lpstr>Arial</vt:lpstr>
      <vt:lpstr>Cooper Black</vt:lpstr>
      <vt:lpstr>Rockwell Extra Bold</vt:lpstr>
      <vt:lpstr>StarSymbol</vt:lpstr>
      <vt:lpstr>Symbol</vt:lpstr>
      <vt:lpstr>Times New Roman</vt:lpstr>
      <vt:lpstr>Trebuchet MS</vt:lpstr>
      <vt:lpstr>Wingdings</vt:lpstr>
      <vt:lpstr>Wingdings 3</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sukhmaniarora17@gmail.com</dc:creator>
  <dc:description/>
  <cp:lastModifiedBy>Thanh Nguyen Canh</cp:lastModifiedBy>
  <cp:revision>81</cp:revision>
  <dcterms:created xsi:type="dcterms:W3CDTF">2019-11-02T04:31:19Z</dcterms:created>
  <dcterms:modified xsi:type="dcterms:W3CDTF">2019-11-04T23:34:43Z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32</vt:i4>
  </property>
</Properties>
</file>