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7" r:id="rId18"/>
    <p:sldId id="278" r:id="rId19"/>
    <p:sldId id="272" r:id="rId20"/>
    <p:sldId id="279" r:id="rId21"/>
    <p:sldId id="280" r:id="rId22"/>
    <p:sldId id="273" r:id="rId23"/>
    <p:sldId id="281" r:id="rId24"/>
    <p:sldId id="282" r:id="rId25"/>
    <p:sldId id="274" r:id="rId26"/>
    <p:sldId id="283" r:id="rId27"/>
    <p:sldId id="284" r:id="rId28"/>
    <p:sldId id="275" r:id="rId29"/>
    <p:sldId id="285" r:id="rId30"/>
    <p:sldId id="286" r:id="rId31"/>
    <p:sldId id="276" r:id="rId32"/>
    <p:sldId id="287" r:id="rId33"/>
    <p:sldId id="288" r:id="rId34"/>
    <p:sldId id="289" r:id="rId35"/>
    <p:sldId id="290" r:id="rId3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256A60-2D94-4976-911B-EF69EEC1046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9184E8F-0461-4C2A-917C-DA19C2D3F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FB37722-10EF-420C-9D02-45BBA7881919}"/>
              </a:ext>
            </a:extLst>
          </p:cNvPr>
          <p:cNvSpPr>
            <a:spLocks noGrp="1"/>
          </p:cNvSpPr>
          <p:nvPr>
            <p:ph type="dt" sz="half" idx="10"/>
          </p:nvPr>
        </p:nvSpPr>
        <p:spPr/>
        <p:txBody>
          <a:bodyPr/>
          <a:lstStyle/>
          <a:p>
            <a:fld id="{95DE21AD-E588-407D-8B45-4B6D9C1496C7}" type="datetimeFigureOut">
              <a:rPr lang="tr-TR" smtClean="0"/>
              <a:t>21.12.2021</a:t>
            </a:fld>
            <a:endParaRPr lang="tr-TR"/>
          </a:p>
        </p:txBody>
      </p:sp>
      <p:sp>
        <p:nvSpPr>
          <p:cNvPr id="5" name="Alt Bilgi Yer Tutucusu 4">
            <a:extLst>
              <a:ext uri="{FF2B5EF4-FFF2-40B4-BE49-F238E27FC236}">
                <a16:creationId xmlns:a16="http://schemas.microsoft.com/office/drawing/2014/main" id="{94075421-32A9-4EE1-99E5-5858207E133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F8BCF11-C89C-4976-A112-1D7D026BBA28}"/>
              </a:ext>
            </a:extLst>
          </p:cNvPr>
          <p:cNvSpPr>
            <a:spLocks noGrp="1"/>
          </p:cNvSpPr>
          <p:nvPr>
            <p:ph type="sldNum" sz="quarter" idx="12"/>
          </p:nvPr>
        </p:nvSpPr>
        <p:spPr/>
        <p:txBody>
          <a:bodyPr/>
          <a:lstStyle/>
          <a:p>
            <a:fld id="{A99B86E4-A81C-400F-B6C2-964A5C1F308E}" type="slidenum">
              <a:rPr lang="tr-TR" smtClean="0"/>
              <a:t>‹#›</a:t>
            </a:fld>
            <a:endParaRPr lang="tr-TR"/>
          </a:p>
        </p:txBody>
      </p:sp>
    </p:spTree>
    <p:extLst>
      <p:ext uri="{BB962C8B-B14F-4D97-AF65-F5344CB8AC3E}">
        <p14:creationId xmlns:p14="http://schemas.microsoft.com/office/powerpoint/2010/main" val="3675463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FC5C64-96D1-42B1-A88A-860273691EA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A19EC94-D5B9-41F5-868C-437237BC864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EBD2EA0-43E2-4D71-A902-5C78916F0FDB}"/>
              </a:ext>
            </a:extLst>
          </p:cNvPr>
          <p:cNvSpPr>
            <a:spLocks noGrp="1"/>
          </p:cNvSpPr>
          <p:nvPr>
            <p:ph type="dt" sz="half" idx="10"/>
          </p:nvPr>
        </p:nvSpPr>
        <p:spPr/>
        <p:txBody>
          <a:bodyPr/>
          <a:lstStyle/>
          <a:p>
            <a:fld id="{95DE21AD-E588-407D-8B45-4B6D9C1496C7}" type="datetimeFigureOut">
              <a:rPr lang="tr-TR" smtClean="0"/>
              <a:t>21.12.2021</a:t>
            </a:fld>
            <a:endParaRPr lang="tr-TR"/>
          </a:p>
        </p:txBody>
      </p:sp>
      <p:sp>
        <p:nvSpPr>
          <p:cNvPr id="5" name="Alt Bilgi Yer Tutucusu 4">
            <a:extLst>
              <a:ext uri="{FF2B5EF4-FFF2-40B4-BE49-F238E27FC236}">
                <a16:creationId xmlns:a16="http://schemas.microsoft.com/office/drawing/2014/main" id="{8E47BBA2-2320-4EBB-9A1D-D1B7A4684B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6F45432-BE93-44A0-8F64-22E7011D3690}"/>
              </a:ext>
            </a:extLst>
          </p:cNvPr>
          <p:cNvSpPr>
            <a:spLocks noGrp="1"/>
          </p:cNvSpPr>
          <p:nvPr>
            <p:ph type="sldNum" sz="quarter" idx="12"/>
          </p:nvPr>
        </p:nvSpPr>
        <p:spPr/>
        <p:txBody>
          <a:bodyPr/>
          <a:lstStyle/>
          <a:p>
            <a:fld id="{A99B86E4-A81C-400F-B6C2-964A5C1F308E}" type="slidenum">
              <a:rPr lang="tr-TR" smtClean="0"/>
              <a:t>‹#›</a:t>
            </a:fld>
            <a:endParaRPr lang="tr-TR"/>
          </a:p>
        </p:txBody>
      </p:sp>
    </p:spTree>
    <p:extLst>
      <p:ext uri="{BB962C8B-B14F-4D97-AF65-F5344CB8AC3E}">
        <p14:creationId xmlns:p14="http://schemas.microsoft.com/office/powerpoint/2010/main" val="37613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5AE0A3B-9D17-4FC6-8627-ED04C83C7FA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C79A898-760C-4503-AC97-B18CB26FB22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1C0AFDC-93B3-4E8B-861D-5E19711727F9}"/>
              </a:ext>
            </a:extLst>
          </p:cNvPr>
          <p:cNvSpPr>
            <a:spLocks noGrp="1"/>
          </p:cNvSpPr>
          <p:nvPr>
            <p:ph type="dt" sz="half" idx="10"/>
          </p:nvPr>
        </p:nvSpPr>
        <p:spPr/>
        <p:txBody>
          <a:bodyPr/>
          <a:lstStyle/>
          <a:p>
            <a:fld id="{95DE21AD-E588-407D-8B45-4B6D9C1496C7}" type="datetimeFigureOut">
              <a:rPr lang="tr-TR" smtClean="0"/>
              <a:t>21.12.2021</a:t>
            </a:fld>
            <a:endParaRPr lang="tr-TR"/>
          </a:p>
        </p:txBody>
      </p:sp>
      <p:sp>
        <p:nvSpPr>
          <p:cNvPr id="5" name="Alt Bilgi Yer Tutucusu 4">
            <a:extLst>
              <a:ext uri="{FF2B5EF4-FFF2-40B4-BE49-F238E27FC236}">
                <a16:creationId xmlns:a16="http://schemas.microsoft.com/office/drawing/2014/main" id="{925AC6A8-2561-43A4-B95D-4C085AA9EFB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93EBCDA-7CE3-4271-B779-EFD9AE8C906C}"/>
              </a:ext>
            </a:extLst>
          </p:cNvPr>
          <p:cNvSpPr>
            <a:spLocks noGrp="1"/>
          </p:cNvSpPr>
          <p:nvPr>
            <p:ph type="sldNum" sz="quarter" idx="12"/>
          </p:nvPr>
        </p:nvSpPr>
        <p:spPr/>
        <p:txBody>
          <a:bodyPr/>
          <a:lstStyle/>
          <a:p>
            <a:fld id="{A99B86E4-A81C-400F-B6C2-964A5C1F308E}" type="slidenum">
              <a:rPr lang="tr-TR" smtClean="0"/>
              <a:t>‹#›</a:t>
            </a:fld>
            <a:endParaRPr lang="tr-TR"/>
          </a:p>
        </p:txBody>
      </p:sp>
    </p:spTree>
    <p:extLst>
      <p:ext uri="{BB962C8B-B14F-4D97-AF65-F5344CB8AC3E}">
        <p14:creationId xmlns:p14="http://schemas.microsoft.com/office/powerpoint/2010/main" val="216095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D302BE-74A5-4D37-B81D-C1FBC695B9B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870F709-8000-42BF-886E-A799F791AD5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D7D6C5F-7420-4F92-A234-3DAAEE9E2829}"/>
              </a:ext>
            </a:extLst>
          </p:cNvPr>
          <p:cNvSpPr>
            <a:spLocks noGrp="1"/>
          </p:cNvSpPr>
          <p:nvPr>
            <p:ph type="dt" sz="half" idx="10"/>
          </p:nvPr>
        </p:nvSpPr>
        <p:spPr/>
        <p:txBody>
          <a:bodyPr/>
          <a:lstStyle/>
          <a:p>
            <a:fld id="{95DE21AD-E588-407D-8B45-4B6D9C1496C7}" type="datetimeFigureOut">
              <a:rPr lang="tr-TR" smtClean="0"/>
              <a:t>21.12.2021</a:t>
            </a:fld>
            <a:endParaRPr lang="tr-TR"/>
          </a:p>
        </p:txBody>
      </p:sp>
      <p:sp>
        <p:nvSpPr>
          <p:cNvPr id="5" name="Alt Bilgi Yer Tutucusu 4">
            <a:extLst>
              <a:ext uri="{FF2B5EF4-FFF2-40B4-BE49-F238E27FC236}">
                <a16:creationId xmlns:a16="http://schemas.microsoft.com/office/drawing/2014/main" id="{5919C3E4-2B73-4AF8-A666-A2899E1C027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A232434-99E5-4C78-8CE0-8C0F28902B62}"/>
              </a:ext>
            </a:extLst>
          </p:cNvPr>
          <p:cNvSpPr>
            <a:spLocks noGrp="1"/>
          </p:cNvSpPr>
          <p:nvPr>
            <p:ph type="sldNum" sz="quarter" idx="12"/>
          </p:nvPr>
        </p:nvSpPr>
        <p:spPr/>
        <p:txBody>
          <a:bodyPr/>
          <a:lstStyle/>
          <a:p>
            <a:fld id="{A99B86E4-A81C-400F-B6C2-964A5C1F308E}" type="slidenum">
              <a:rPr lang="tr-TR" smtClean="0"/>
              <a:t>‹#›</a:t>
            </a:fld>
            <a:endParaRPr lang="tr-TR"/>
          </a:p>
        </p:txBody>
      </p:sp>
    </p:spTree>
    <p:extLst>
      <p:ext uri="{BB962C8B-B14F-4D97-AF65-F5344CB8AC3E}">
        <p14:creationId xmlns:p14="http://schemas.microsoft.com/office/powerpoint/2010/main" val="55745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7ADE78-E92F-4B33-980F-3D8BA360225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CED982-43F5-4DCF-937E-A59F15726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C96A12F-D402-4079-92BF-C15DCC07F4E1}"/>
              </a:ext>
            </a:extLst>
          </p:cNvPr>
          <p:cNvSpPr>
            <a:spLocks noGrp="1"/>
          </p:cNvSpPr>
          <p:nvPr>
            <p:ph type="dt" sz="half" idx="10"/>
          </p:nvPr>
        </p:nvSpPr>
        <p:spPr/>
        <p:txBody>
          <a:bodyPr/>
          <a:lstStyle/>
          <a:p>
            <a:fld id="{95DE21AD-E588-407D-8B45-4B6D9C1496C7}" type="datetimeFigureOut">
              <a:rPr lang="tr-TR" smtClean="0"/>
              <a:t>21.12.2021</a:t>
            </a:fld>
            <a:endParaRPr lang="tr-TR"/>
          </a:p>
        </p:txBody>
      </p:sp>
      <p:sp>
        <p:nvSpPr>
          <p:cNvPr id="5" name="Alt Bilgi Yer Tutucusu 4">
            <a:extLst>
              <a:ext uri="{FF2B5EF4-FFF2-40B4-BE49-F238E27FC236}">
                <a16:creationId xmlns:a16="http://schemas.microsoft.com/office/drawing/2014/main" id="{C1A198EC-B027-4670-B2BC-FA0DF28C740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7B9459E-7B61-4D13-96F3-0EF4F5847F5E}"/>
              </a:ext>
            </a:extLst>
          </p:cNvPr>
          <p:cNvSpPr>
            <a:spLocks noGrp="1"/>
          </p:cNvSpPr>
          <p:nvPr>
            <p:ph type="sldNum" sz="quarter" idx="12"/>
          </p:nvPr>
        </p:nvSpPr>
        <p:spPr/>
        <p:txBody>
          <a:bodyPr/>
          <a:lstStyle/>
          <a:p>
            <a:fld id="{A99B86E4-A81C-400F-B6C2-964A5C1F308E}" type="slidenum">
              <a:rPr lang="tr-TR" smtClean="0"/>
              <a:t>‹#›</a:t>
            </a:fld>
            <a:endParaRPr lang="tr-TR"/>
          </a:p>
        </p:txBody>
      </p:sp>
    </p:spTree>
    <p:extLst>
      <p:ext uri="{BB962C8B-B14F-4D97-AF65-F5344CB8AC3E}">
        <p14:creationId xmlns:p14="http://schemas.microsoft.com/office/powerpoint/2010/main" val="278964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C976F4-C000-4B2F-98AF-ADD19F476A9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5E29B0D-3004-46C0-919C-D0421F0FB7A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946A8FF-3C47-49F4-B2E5-FA8D8EF408E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831BB07-6D97-497C-AB92-79EB1E0AF6B3}"/>
              </a:ext>
            </a:extLst>
          </p:cNvPr>
          <p:cNvSpPr>
            <a:spLocks noGrp="1"/>
          </p:cNvSpPr>
          <p:nvPr>
            <p:ph type="dt" sz="half" idx="10"/>
          </p:nvPr>
        </p:nvSpPr>
        <p:spPr/>
        <p:txBody>
          <a:bodyPr/>
          <a:lstStyle/>
          <a:p>
            <a:fld id="{95DE21AD-E588-407D-8B45-4B6D9C1496C7}" type="datetimeFigureOut">
              <a:rPr lang="tr-TR" smtClean="0"/>
              <a:t>21.12.2021</a:t>
            </a:fld>
            <a:endParaRPr lang="tr-TR"/>
          </a:p>
        </p:txBody>
      </p:sp>
      <p:sp>
        <p:nvSpPr>
          <p:cNvPr id="6" name="Alt Bilgi Yer Tutucusu 5">
            <a:extLst>
              <a:ext uri="{FF2B5EF4-FFF2-40B4-BE49-F238E27FC236}">
                <a16:creationId xmlns:a16="http://schemas.microsoft.com/office/drawing/2014/main" id="{7DCCD52B-B3DD-46E3-A3F5-29DDECA3D83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370E35F-283F-4D32-903E-8FAEC545A0CB}"/>
              </a:ext>
            </a:extLst>
          </p:cNvPr>
          <p:cNvSpPr>
            <a:spLocks noGrp="1"/>
          </p:cNvSpPr>
          <p:nvPr>
            <p:ph type="sldNum" sz="quarter" idx="12"/>
          </p:nvPr>
        </p:nvSpPr>
        <p:spPr/>
        <p:txBody>
          <a:bodyPr/>
          <a:lstStyle/>
          <a:p>
            <a:fld id="{A99B86E4-A81C-400F-B6C2-964A5C1F308E}" type="slidenum">
              <a:rPr lang="tr-TR" smtClean="0"/>
              <a:t>‹#›</a:t>
            </a:fld>
            <a:endParaRPr lang="tr-TR"/>
          </a:p>
        </p:txBody>
      </p:sp>
    </p:spTree>
    <p:extLst>
      <p:ext uri="{BB962C8B-B14F-4D97-AF65-F5344CB8AC3E}">
        <p14:creationId xmlns:p14="http://schemas.microsoft.com/office/powerpoint/2010/main" val="23377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A6B686-0B7C-4B8A-99CB-BE208A3F1F3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87402F5-0AE8-4631-919B-15F5644D0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77C0C58-7096-4169-B5B9-159205A3A15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58087E9-795B-4197-B4D7-89F67427CC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46C6552-BD68-4759-829E-B0D4ACE43D1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025950F-7AE6-44BB-BBE2-66EB3FE273F6}"/>
              </a:ext>
            </a:extLst>
          </p:cNvPr>
          <p:cNvSpPr>
            <a:spLocks noGrp="1"/>
          </p:cNvSpPr>
          <p:nvPr>
            <p:ph type="dt" sz="half" idx="10"/>
          </p:nvPr>
        </p:nvSpPr>
        <p:spPr/>
        <p:txBody>
          <a:bodyPr/>
          <a:lstStyle/>
          <a:p>
            <a:fld id="{95DE21AD-E588-407D-8B45-4B6D9C1496C7}" type="datetimeFigureOut">
              <a:rPr lang="tr-TR" smtClean="0"/>
              <a:t>21.12.2021</a:t>
            </a:fld>
            <a:endParaRPr lang="tr-TR"/>
          </a:p>
        </p:txBody>
      </p:sp>
      <p:sp>
        <p:nvSpPr>
          <p:cNvPr id="8" name="Alt Bilgi Yer Tutucusu 7">
            <a:extLst>
              <a:ext uri="{FF2B5EF4-FFF2-40B4-BE49-F238E27FC236}">
                <a16:creationId xmlns:a16="http://schemas.microsoft.com/office/drawing/2014/main" id="{25BB5657-B9D4-4858-B597-E558F477D1C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1222C5F-EDB2-4250-9E56-175177515923}"/>
              </a:ext>
            </a:extLst>
          </p:cNvPr>
          <p:cNvSpPr>
            <a:spLocks noGrp="1"/>
          </p:cNvSpPr>
          <p:nvPr>
            <p:ph type="sldNum" sz="quarter" idx="12"/>
          </p:nvPr>
        </p:nvSpPr>
        <p:spPr/>
        <p:txBody>
          <a:bodyPr/>
          <a:lstStyle/>
          <a:p>
            <a:fld id="{A99B86E4-A81C-400F-B6C2-964A5C1F308E}" type="slidenum">
              <a:rPr lang="tr-TR" smtClean="0"/>
              <a:t>‹#›</a:t>
            </a:fld>
            <a:endParaRPr lang="tr-TR"/>
          </a:p>
        </p:txBody>
      </p:sp>
    </p:spTree>
    <p:extLst>
      <p:ext uri="{BB962C8B-B14F-4D97-AF65-F5344CB8AC3E}">
        <p14:creationId xmlns:p14="http://schemas.microsoft.com/office/powerpoint/2010/main" val="23422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4F361A-1006-4849-AFF6-9BAFFD6AFC6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023444E-2BE9-406E-9619-EED25AEAFDB8}"/>
              </a:ext>
            </a:extLst>
          </p:cNvPr>
          <p:cNvSpPr>
            <a:spLocks noGrp="1"/>
          </p:cNvSpPr>
          <p:nvPr>
            <p:ph type="dt" sz="half" idx="10"/>
          </p:nvPr>
        </p:nvSpPr>
        <p:spPr/>
        <p:txBody>
          <a:bodyPr/>
          <a:lstStyle/>
          <a:p>
            <a:fld id="{95DE21AD-E588-407D-8B45-4B6D9C1496C7}" type="datetimeFigureOut">
              <a:rPr lang="tr-TR" smtClean="0"/>
              <a:t>21.12.2021</a:t>
            </a:fld>
            <a:endParaRPr lang="tr-TR"/>
          </a:p>
        </p:txBody>
      </p:sp>
      <p:sp>
        <p:nvSpPr>
          <p:cNvPr id="4" name="Alt Bilgi Yer Tutucusu 3">
            <a:extLst>
              <a:ext uri="{FF2B5EF4-FFF2-40B4-BE49-F238E27FC236}">
                <a16:creationId xmlns:a16="http://schemas.microsoft.com/office/drawing/2014/main" id="{A127E52F-AE84-45EB-B802-53C098060CE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22CFA21-D2CF-4854-9865-039F2048FEA4}"/>
              </a:ext>
            </a:extLst>
          </p:cNvPr>
          <p:cNvSpPr>
            <a:spLocks noGrp="1"/>
          </p:cNvSpPr>
          <p:nvPr>
            <p:ph type="sldNum" sz="quarter" idx="12"/>
          </p:nvPr>
        </p:nvSpPr>
        <p:spPr/>
        <p:txBody>
          <a:bodyPr/>
          <a:lstStyle/>
          <a:p>
            <a:fld id="{A99B86E4-A81C-400F-B6C2-964A5C1F308E}" type="slidenum">
              <a:rPr lang="tr-TR" smtClean="0"/>
              <a:t>‹#›</a:t>
            </a:fld>
            <a:endParaRPr lang="tr-TR"/>
          </a:p>
        </p:txBody>
      </p:sp>
    </p:spTree>
    <p:extLst>
      <p:ext uri="{BB962C8B-B14F-4D97-AF65-F5344CB8AC3E}">
        <p14:creationId xmlns:p14="http://schemas.microsoft.com/office/powerpoint/2010/main" val="2587914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3FC6F83-9480-4ED2-A4A2-7F0F792B1D65}"/>
              </a:ext>
            </a:extLst>
          </p:cNvPr>
          <p:cNvSpPr>
            <a:spLocks noGrp="1"/>
          </p:cNvSpPr>
          <p:nvPr>
            <p:ph type="dt" sz="half" idx="10"/>
          </p:nvPr>
        </p:nvSpPr>
        <p:spPr/>
        <p:txBody>
          <a:bodyPr/>
          <a:lstStyle/>
          <a:p>
            <a:fld id="{95DE21AD-E588-407D-8B45-4B6D9C1496C7}" type="datetimeFigureOut">
              <a:rPr lang="tr-TR" smtClean="0"/>
              <a:t>21.12.2021</a:t>
            </a:fld>
            <a:endParaRPr lang="tr-TR"/>
          </a:p>
        </p:txBody>
      </p:sp>
      <p:sp>
        <p:nvSpPr>
          <p:cNvPr id="3" name="Alt Bilgi Yer Tutucusu 2">
            <a:extLst>
              <a:ext uri="{FF2B5EF4-FFF2-40B4-BE49-F238E27FC236}">
                <a16:creationId xmlns:a16="http://schemas.microsoft.com/office/drawing/2014/main" id="{F97668FB-1D8A-4C5F-89B5-6ADA5F92646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16659CE-1D29-44CE-B9FF-5390D80BCC3C}"/>
              </a:ext>
            </a:extLst>
          </p:cNvPr>
          <p:cNvSpPr>
            <a:spLocks noGrp="1"/>
          </p:cNvSpPr>
          <p:nvPr>
            <p:ph type="sldNum" sz="quarter" idx="12"/>
          </p:nvPr>
        </p:nvSpPr>
        <p:spPr/>
        <p:txBody>
          <a:bodyPr/>
          <a:lstStyle/>
          <a:p>
            <a:fld id="{A99B86E4-A81C-400F-B6C2-964A5C1F308E}" type="slidenum">
              <a:rPr lang="tr-TR" smtClean="0"/>
              <a:t>‹#›</a:t>
            </a:fld>
            <a:endParaRPr lang="tr-TR"/>
          </a:p>
        </p:txBody>
      </p:sp>
    </p:spTree>
    <p:extLst>
      <p:ext uri="{BB962C8B-B14F-4D97-AF65-F5344CB8AC3E}">
        <p14:creationId xmlns:p14="http://schemas.microsoft.com/office/powerpoint/2010/main" val="13884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BB8495-1E3D-4C94-A189-896C7735961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BC6F7F-61C8-478B-BAA4-496247B5E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877E04A-379C-4958-9B1D-91FE96A96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12479DD-960C-46E0-BF53-3A2BB22775A2}"/>
              </a:ext>
            </a:extLst>
          </p:cNvPr>
          <p:cNvSpPr>
            <a:spLocks noGrp="1"/>
          </p:cNvSpPr>
          <p:nvPr>
            <p:ph type="dt" sz="half" idx="10"/>
          </p:nvPr>
        </p:nvSpPr>
        <p:spPr/>
        <p:txBody>
          <a:bodyPr/>
          <a:lstStyle/>
          <a:p>
            <a:fld id="{95DE21AD-E588-407D-8B45-4B6D9C1496C7}" type="datetimeFigureOut">
              <a:rPr lang="tr-TR" smtClean="0"/>
              <a:t>21.12.2021</a:t>
            </a:fld>
            <a:endParaRPr lang="tr-TR"/>
          </a:p>
        </p:txBody>
      </p:sp>
      <p:sp>
        <p:nvSpPr>
          <p:cNvPr id="6" name="Alt Bilgi Yer Tutucusu 5">
            <a:extLst>
              <a:ext uri="{FF2B5EF4-FFF2-40B4-BE49-F238E27FC236}">
                <a16:creationId xmlns:a16="http://schemas.microsoft.com/office/drawing/2014/main" id="{9510AC82-DF3B-442E-AB55-39A007123B9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B69E9A6-FB71-4FEE-A88E-FC5F33A68BF4}"/>
              </a:ext>
            </a:extLst>
          </p:cNvPr>
          <p:cNvSpPr>
            <a:spLocks noGrp="1"/>
          </p:cNvSpPr>
          <p:nvPr>
            <p:ph type="sldNum" sz="quarter" idx="12"/>
          </p:nvPr>
        </p:nvSpPr>
        <p:spPr/>
        <p:txBody>
          <a:bodyPr/>
          <a:lstStyle/>
          <a:p>
            <a:fld id="{A99B86E4-A81C-400F-B6C2-964A5C1F308E}" type="slidenum">
              <a:rPr lang="tr-TR" smtClean="0"/>
              <a:t>‹#›</a:t>
            </a:fld>
            <a:endParaRPr lang="tr-TR"/>
          </a:p>
        </p:txBody>
      </p:sp>
    </p:spTree>
    <p:extLst>
      <p:ext uri="{BB962C8B-B14F-4D97-AF65-F5344CB8AC3E}">
        <p14:creationId xmlns:p14="http://schemas.microsoft.com/office/powerpoint/2010/main" val="294176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81A062-16A9-4F57-A533-94985F97402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061FBDA-AD48-4301-9C94-2F7C599A0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EECD11F-7471-4ECE-82A3-6B4C687FA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689B5A6-CFA4-4E2B-B722-418E89BB66D6}"/>
              </a:ext>
            </a:extLst>
          </p:cNvPr>
          <p:cNvSpPr>
            <a:spLocks noGrp="1"/>
          </p:cNvSpPr>
          <p:nvPr>
            <p:ph type="dt" sz="half" idx="10"/>
          </p:nvPr>
        </p:nvSpPr>
        <p:spPr/>
        <p:txBody>
          <a:bodyPr/>
          <a:lstStyle/>
          <a:p>
            <a:fld id="{95DE21AD-E588-407D-8B45-4B6D9C1496C7}" type="datetimeFigureOut">
              <a:rPr lang="tr-TR" smtClean="0"/>
              <a:t>21.12.2021</a:t>
            </a:fld>
            <a:endParaRPr lang="tr-TR"/>
          </a:p>
        </p:txBody>
      </p:sp>
      <p:sp>
        <p:nvSpPr>
          <p:cNvPr id="6" name="Alt Bilgi Yer Tutucusu 5">
            <a:extLst>
              <a:ext uri="{FF2B5EF4-FFF2-40B4-BE49-F238E27FC236}">
                <a16:creationId xmlns:a16="http://schemas.microsoft.com/office/drawing/2014/main" id="{35FEE0CB-E1BF-4EA2-A887-A02D7D8BE99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88B6E14-4876-4149-B99F-2774AAC3E3A9}"/>
              </a:ext>
            </a:extLst>
          </p:cNvPr>
          <p:cNvSpPr>
            <a:spLocks noGrp="1"/>
          </p:cNvSpPr>
          <p:nvPr>
            <p:ph type="sldNum" sz="quarter" idx="12"/>
          </p:nvPr>
        </p:nvSpPr>
        <p:spPr/>
        <p:txBody>
          <a:bodyPr/>
          <a:lstStyle/>
          <a:p>
            <a:fld id="{A99B86E4-A81C-400F-B6C2-964A5C1F308E}" type="slidenum">
              <a:rPr lang="tr-TR" smtClean="0"/>
              <a:t>‹#›</a:t>
            </a:fld>
            <a:endParaRPr lang="tr-TR"/>
          </a:p>
        </p:txBody>
      </p:sp>
    </p:spTree>
    <p:extLst>
      <p:ext uri="{BB962C8B-B14F-4D97-AF65-F5344CB8AC3E}">
        <p14:creationId xmlns:p14="http://schemas.microsoft.com/office/powerpoint/2010/main" val="4060400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CC4C145-2E45-4B84-BD30-82388D7AA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103C9A2-305B-4E9B-8B48-F3A684DA56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2D69FC0-C2DD-431A-9DCD-E4297F0E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E21AD-E588-407D-8B45-4B6D9C1496C7}" type="datetimeFigureOut">
              <a:rPr lang="tr-TR" smtClean="0"/>
              <a:t>21.12.2021</a:t>
            </a:fld>
            <a:endParaRPr lang="tr-TR"/>
          </a:p>
        </p:txBody>
      </p:sp>
      <p:sp>
        <p:nvSpPr>
          <p:cNvPr id="5" name="Alt Bilgi Yer Tutucusu 4">
            <a:extLst>
              <a:ext uri="{FF2B5EF4-FFF2-40B4-BE49-F238E27FC236}">
                <a16:creationId xmlns:a16="http://schemas.microsoft.com/office/drawing/2014/main" id="{083D4574-AC1E-4C8A-9ECE-D00689A2FF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C83E338-594D-4BED-9582-9A50D44569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86E4-A81C-400F-B6C2-964A5C1F308E}" type="slidenum">
              <a:rPr lang="tr-TR" smtClean="0"/>
              <a:t>‹#›</a:t>
            </a:fld>
            <a:endParaRPr lang="tr-TR"/>
          </a:p>
        </p:txBody>
      </p:sp>
    </p:spTree>
    <p:extLst>
      <p:ext uri="{BB962C8B-B14F-4D97-AF65-F5344CB8AC3E}">
        <p14:creationId xmlns:p14="http://schemas.microsoft.com/office/powerpoint/2010/main" val="150691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99662B-B0F8-4FA7-8449-ACB98DED431B}"/>
              </a:ext>
            </a:extLst>
          </p:cNvPr>
          <p:cNvSpPr>
            <a:spLocks noGrp="1"/>
          </p:cNvSpPr>
          <p:nvPr>
            <p:ph type="ctrTitle"/>
          </p:nvPr>
        </p:nvSpPr>
        <p:spPr/>
        <p:txBody>
          <a:bodyPr>
            <a:normAutofit fontScale="90000"/>
          </a:bodyPr>
          <a:lstStyle/>
          <a:p>
            <a:r>
              <a:rPr lang="en-US" dirty="0"/>
              <a:t>Tuning the Turkish Text Classification Process Using Supervised Machine Learning-based Algorithm</a:t>
            </a:r>
            <a:endParaRPr lang="tr-TR" dirty="0"/>
          </a:p>
        </p:txBody>
      </p:sp>
    </p:spTree>
    <p:extLst>
      <p:ext uri="{BB962C8B-B14F-4D97-AF65-F5344CB8AC3E}">
        <p14:creationId xmlns:p14="http://schemas.microsoft.com/office/powerpoint/2010/main" val="383887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DC8DEE-F3F0-4365-AE4B-4C16975F0765}"/>
              </a:ext>
            </a:extLst>
          </p:cNvPr>
          <p:cNvSpPr>
            <a:spLocks noGrp="1"/>
          </p:cNvSpPr>
          <p:nvPr>
            <p:ph type="title"/>
          </p:nvPr>
        </p:nvSpPr>
        <p:spPr/>
        <p:txBody>
          <a:bodyPr/>
          <a:lstStyle/>
          <a:p>
            <a:r>
              <a:rPr lang="tr-TR" dirty="0" err="1"/>
              <a:t>Bag</a:t>
            </a:r>
            <a:r>
              <a:rPr lang="tr-TR" dirty="0"/>
              <a:t> of </a:t>
            </a:r>
            <a:r>
              <a:rPr lang="tr-TR" dirty="0" err="1"/>
              <a:t>Words</a:t>
            </a:r>
            <a:endParaRPr lang="tr-TR" dirty="0"/>
          </a:p>
        </p:txBody>
      </p:sp>
      <p:sp>
        <p:nvSpPr>
          <p:cNvPr id="3" name="İçerik Yer Tutucusu 2">
            <a:extLst>
              <a:ext uri="{FF2B5EF4-FFF2-40B4-BE49-F238E27FC236}">
                <a16:creationId xmlns:a16="http://schemas.microsoft.com/office/drawing/2014/main" id="{AB2D2A92-65DB-49D7-B562-2CE01510CF1B}"/>
              </a:ext>
            </a:extLst>
          </p:cNvPr>
          <p:cNvSpPr>
            <a:spLocks noGrp="1"/>
          </p:cNvSpPr>
          <p:nvPr>
            <p:ph idx="1"/>
          </p:nvPr>
        </p:nvSpPr>
        <p:spPr/>
        <p:txBody>
          <a:bodyPr/>
          <a:lstStyle/>
          <a:p>
            <a:r>
              <a:rPr lang="tr-TR" dirty="0"/>
              <a:t>Kelime çantası bir metin içinde geçen kelimeleri bir vektörde toplayan yöntemdir.</a:t>
            </a:r>
          </a:p>
          <a:p>
            <a:r>
              <a:rPr lang="tr-TR" dirty="0"/>
              <a:t>Belirlenen </a:t>
            </a:r>
            <a:r>
              <a:rPr lang="tr-TR" dirty="0" err="1"/>
              <a:t>BoW</a:t>
            </a:r>
            <a:r>
              <a:rPr lang="tr-TR" dirty="0"/>
              <a:t> boyutuna göre en çok kullanılan kelimeler metinde bulunup bulunmama durumuna bağlı olarak metin için oluşturulan vektöre atanır.</a:t>
            </a:r>
          </a:p>
        </p:txBody>
      </p:sp>
      <p:pic>
        <p:nvPicPr>
          <p:cNvPr id="5" name="Resim 4">
            <a:extLst>
              <a:ext uri="{FF2B5EF4-FFF2-40B4-BE49-F238E27FC236}">
                <a16:creationId xmlns:a16="http://schemas.microsoft.com/office/drawing/2014/main" id="{6E0D714E-9A46-4B45-AEDA-FA12CBFD7523}"/>
              </a:ext>
            </a:extLst>
          </p:cNvPr>
          <p:cNvPicPr>
            <a:picLocks noChangeAspect="1"/>
          </p:cNvPicPr>
          <p:nvPr/>
        </p:nvPicPr>
        <p:blipFill>
          <a:blip r:embed="rId2"/>
          <a:stretch>
            <a:fillRect/>
          </a:stretch>
        </p:blipFill>
        <p:spPr>
          <a:xfrm>
            <a:off x="1142999" y="4114800"/>
            <a:ext cx="9564329" cy="2317510"/>
          </a:xfrm>
          <a:prstGeom prst="rect">
            <a:avLst/>
          </a:prstGeom>
        </p:spPr>
      </p:pic>
    </p:spTree>
    <p:extLst>
      <p:ext uri="{BB962C8B-B14F-4D97-AF65-F5344CB8AC3E}">
        <p14:creationId xmlns:p14="http://schemas.microsoft.com/office/powerpoint/2010/main" val="261030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11E1F7B-51A9-4FF0-B7EF-58A6B0F57C22}"/>
              </a:ext>
            </a:extLst>
          </p:cNvPr>
          <p:cNvPicPr>
            <a:picLocks noChangeAspect="1"/>
          </p:cNvPicPr>
          <p:nvPr/>
        </p:nvPicPr>
        <p:blipFill>
          <a:blip r:embed="rId2"/>
          <a:stretch>
            <a:fillRect/>
          </a:stretch>
        </p:blipFill>
        <p:spPr>
          <a:xfrm>
            <a:off x="1335866" y="877835"/>
            <a:ext cx="9520268" cy="4510242"/>
          </a:xfrm>
          <a:prstGeom prst="rect">
            <a:avLst/>
          </a:prstGeom>
        </p:spPr>
      </p:pic>
    </p:spTree>
    <p:extLst>
      <p:ext uri="{BB962C8B-B14F-4D97-AF65-F5344CB8AC3E}">
        <p14:creationId xmlns:p14="http://schemas.microsoft.com/office/powerpoint/2010/main" val="353223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ABA292-2DAD-445C-98B3-B1BF1C20C392}"/>
              </a:ext>
            </a:extLst>
          </p:cNvPr>
          <p:cNvSpPr>
            <a:spLocks noGrp="1"/>
          </p:cNvSpPr>
          <p:nvPr>
            <p:ph type="title"/>
          </p:nvPr>
        </p:nvSpPr>
        <p:spPr/>
        <p:txBody>
          <a:bodyPr/>
          <a:lstStyle/>
          <a:p>
            <a:r>
              <a:rPr lang="tr-TR" dirty="0"/>
              <a:t>Kullanılan Veri Seti</a:t>
            </a:r>
          </a:p>
        </p:txBody>
      </p:sp>
      <p:sp>
        <p:nvSpPr>
          <p:cNvPr id="3" name="İçerik Yer Tutucusu 2">
            <a:extLst>
              <a:ext uri="{FF2B5EF4-FFF2-40B4-BE49-F238E27FC236}">
                <a16:creationId xmlns:a16="http://schemas.microsoft.com/office/drawing/2014/main" id="{E55089E4-137D-4044-9BA7-8C10BF5F1A56}"/>
              </a:ext>
            </a:extLst>
          </p:cNvPr>
          <p:cNvSpPr>
            <a:spLocks noGrp="1"/>
          </p:cNvSpPr>
          <p:nvPr>
            <p:ph idx="1"/>
          </p:nvPr>
        </p:nvSpPr>
        <p:spPr/>
        <p:txBody>
          <a:bodyPr/>
          <a:lstStyle/>
          <a:p>
            <a:r>
              <a:rPr lang="tr-TR" dirty="0"/>
              <a:t>İçinde 4900 Türkçe belge içeren TTC-4900 </a:t>
            </a:r>
            <a:r>
              <a:rPr lang="tr-TR" dirty="0" err="1"/>
              <a:t>dataseti</a:t>
            </a:r>
            <a:r>
              <a:rPr lang="tr-TR" dirty="0"/>
              <a:t> kullanılmıştır.</a:t>
            </a:r>
          </a:p>
          <a:p>
            <a:r>
              <a:rPr lang="tr-TR" dirty="0"/>
              <a:t>Bu </a:t>
            </a:r>
            <a:r>
              <a:rPr lang="tr-TR" dirty="0" err="1"/>
              <a:t>dökümanların</a:t>
            </a:r>
            <a:r>
              <a:rPr lang="tr-TR" dirty="0"/>
              <a:t> sınıfları dünya, ekonomi, kültür, sağlık, siyaset, spor ve teknoloji alanlarıdır. </a:t>
            </a:r>
          </a:p>
        </p:txBody>
      </p:sp>
      <p:pic>
        <p:nvPicPr>
          <p:cNvPr id="1026" name="Picture 2">
            <a:extLst>
              <a:ext uri="{FF2B5EF4-FFF2-40B4-BE49-F238E27FC236}">
                <a16:creationId xmlns:a16="http://schemas.microsoft.com/office/drawing/2014/main" id="{85ED69CB-5413-4F6F-903A-98A273BBB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586" y="3164144"/>
            <a:ext cx="5176530" cy="3486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33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D71884-AE89-4E6C-BAD8-17FDE6B204C7}"/>
              </a:ext>
            </a:extLst>
          </p:cNvPr>
          <p:cNvSpPr>
            <a:spLocks noGrp="1"/>
          </p:cNvSpPr>
          <p:nvPr>
            <p:ph type="title"/>
          </p:nvPr>
        </p:nvSpPr>
        <p:spPr/>
        <p:txBody>
          <a:bodyPr/>
          <a:lstStyle/>
          <a:p>
            <a:r>
              <a:rPr lang="tr-TR" dirty="0"/>
              <a:t>Kullanılan Machine Learning algoritmaları</a:t>
            </a:r>
          </a:p>
        </p:txBody>
      </p:sp>
      <p:sp>
        <p:nvSpPr>
          <p:cNvPr id="3" name="İçerik Yer Tutucusu 2">
            <a:extLst>
              <a:ext uri="{FF2B5EF4-FFF2-40B4-BE49-F238E27FC236}">
                <a16:creationId xmlns:a16="http://schemas.microsoft.com/office/drawing/2014/main" id="{A832105D-D72F-4742-9EDF-B33C3EB411CB}"/>
              </a:ext>
            </a:extLst>
          </p:cNvPr>
          <p:cNvSpPr>
            <a:spLocks noGrp="1"/>
          </p:cNvSpPr>
          <p:nvPr>
            <p:ph idx="1"/>
          </p:nvPr>
        </p:nvSpPr>
        <p:spPr/>
        <p:txBody>
          <a:bodyPr/>
          <a:lstStyle/>
          <a:p>
            <a:r>
              <a:rPr lang="tr-TR" dirty="0" err="1"/>
              <a:t>Naive</a:t>
            </a:r>
            <a:r>
              <a:rPr lang="tr-TR" dirty="0"/>
              <a:t> </a:t>
            </a:r>
            <a:r>
              <a:rPr lang="tr-TR" dirty="0" err="1"/>
              <a:t>Bayes</a:t>
            </a:r>
            <a:endParaRPr lang="tr-TR" dirty="0"/>
          </a:p>
          <a:p>
            <a:r>
              <a:rPr lang="tr-TR" dirty="0" err="1"/>
              <a:t>Support</a:t>
            </a:r>
            <a:r>
              <a:rPr lang="tr-TR" dirty="0"/>
              <a:t> </a:t>
            </a:r>
            <a:r>
              <a:rPr lang="tr-TR" dirty="0" err="1"/>
              <a:t>Vector</a:t>
            </a:r>
            <a:r>
              <a:rPr lang="tr-TR" dirty="0"/>
              <a:t> Machine</a:t>
            </a:r>
          </a:p>
          <a:p>
            <a:r>
              <a:rPr lang="tr-TR" dirty="0" err="1"/>
              <a:t>Logistic</a:t>
            </a:r>
            <a:r>
              <a:rPr lang="tr-TR" dirty="0"/>
              <a:t> </a:t>
            </a:r>
            <a:r>
              <a:rPr lang="tr-TR" dirty="0" err="1"/>
              <a:t>Regression</a:t>
            </a:r>
            <a:endParaRPr lang="tr-TR" dirty="0"/>
          </a:p>
          <a:p>
            <a:r>
              <a:rPr lang="tr-TR" dirty="0"/>
              <a:t>K-</a:t>
            </a:r>
            <a:r>
              <a:rPr lang="tr-TR" dirty="0" err="1"/>
              <a:t>Nearest</a:t>
            </a:r>
            <a:r>
              <a:rPr lang="tr-TR" dirty="0"/>
              <a:t> </a:t>
            </a:r>
            <a:r>
              <a:rPr lang="tr-TR" dirty="0" err="1"/>
              <a:t>Neighbors</a:t>
            </a:r>
            <a:endParaRPr lang="tr-TR" dirty="0"/>
          </a:p>
          <a:p>
            <a:r>
              <a:rPr lang="tr-TR" dirty="0" err="1"/>
              <a:t>Decision</a:t>
            </a:r>
            <a:r>
              <a:rPr lang="tr-TR" dirty="0"/>
              <a:t> </a:t>
            </a:r>
            <a:r>
              <a:rPr lang="tr-TR" dirty="0" err="1"/>
              <a:t>Tree</a:t>
            </a:r>
            <a:endParaRPr lang="tr-TR" dirty="0"/>
          </a:p>
          <a:p>
            <a:r>
              <a:rPr lang="tr-TR" dirty="0" err="1"/>
              <a:t>Random</a:t>
            </a:r>
            <a:r>
              <a:rPr lang="tr-TR" dirty="0"/>
              <a:t> </a:t>
            </a:r>
            <a:r>
              <a:rPr lang="tr-TR" dirty="0" err="1"/>
              <a:t>Forest</a:t>
            </a:r>
            <a:endParaRPr lang="tr-TR" dirty="0"/>
          </a:p>
        </p:txBody>
      </p:sp>
    </p:spTree>
    <p:extLst>
      <p:ext uri="{BB962C8B-B14F-4D97-AF65-F5344CB8AC3E}">
        <p14:creationId xmlns:p14="http://schemas.microsoft.com/office/powerpoint/2010/main" val="3895477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1EB1C9-8B5F-4FB2-B02C-B11D2364776B}"/>
              </a:ext>
            </a:extLst>
          </p:cNvPr>
          <p:cNvSpPr>
            <a:spLocks noGrp="1"/>
          </p:cNvSpPr>
          <p:nvPr>
            <p:ph type="title"/>
          </p:nvPr>
        </p:nvSpPr>
        <p:spPr/>
        <p:txBody>
          <a:bodyPr/>
          <a:lstStyle/>
          <a:p>
            <a:r>
              <a:rPr lang="tr-TR" dirty="0"/>
              <a:t>Algoritmaların kıyaslanması</a:t>
            </a:r>
          </a:p>
        </p:txBody>
      </p:sp>
      <p:sp>
        <p:nvSpPr>
          <p:cNvPr id="3" name="İçerik Yer Tutucusu 2">
            <a:extLst>
              <a:ext uri="{FF2B5EF4-FFF2-40B4-BE49-F238E27FC236}">
                <a16:creationId xmlns:a16="http://schemas.microsoft.com/office/drawing/2014/main" id="{CF63DF7C-A4DD-4F64-9C5C-CE878158BCC3}"/>
              </a:ext>
            </a:extLst>
          </p:cNvPr>
          <p:cNvSpPr>
            <a:spLocks noGrp="1"/>
          </p:cNvSpPr>
          <p:nvPr>
            <p:ph idx="1"/>
          </p:nvPr>
        </p:nvSpPr>
        <p:spPr/>
        <p:txBody>
          <a:bodyPr/>
          <a:lstStyle/>
          <a:p>
            <a:r>
              <a:rPr lang="tr-TR" dirty="0"/>
              <a:t>Algoritmalar </a:t>
            </a:r>
            <a:r>
              <a:rPr lang="tr-TR" dirty="0" err="1"/>
              <a:t>accuracy</a:t>
            </a:r>
            <a:r>
              <a:rPr lang="tr-TR" dirty="0"/>
              <a:t> ve F1 </a:t>
            </a:r>
            <a:r>
              <a:rPr lang="tr-TR" dirty="0" err="1"/>
              <a:t>score’ları</a:t>
            </a:r>
            <a:r>
              <a:rPr lang="tr-TR" dirty="0"/>
              <a:t> ile kıyaslanmıştır.</a:t>
            </a:r>
          </a:p>
          <a:p>
            <a:r>
              <a:rPr lang="tr-TR" dirty="0"/>
              <a:t>F1 </a:t>
            </a:r>
            <a:r>
              <a:rPr lang="tr-TR" dirty="0" err="1"/>
              <a:t>score</a:t>
            </a:r>
            <a:r>
              <a:rPr lang="tr-TR" dirty="0"/>
              <a:t> = 2 * (</a:t>
            </a:r>
            <a:r>
              <a:rPr lang="tr-TR" dirty="0" err="1"/>
              <a:t>precision</a:t>
            </a:r>
            <a:r>
              <a:rPr lang="tr-TR" dirty="0"/>
              <a:t> * </a:t>
            </a:r>
            <a:r>
              <a:rPr lang="tr-TR" dirty="0" err="1"/>
              <a:t>recall</a:t>
            </a:r>
            <a:r>
              <a:rPr lang="tr-TR" dirty="0"/>
              <a:t>) / (</a:t>
            </a:r>
            <a:r>
              <a:rPr lang="tr-TR" dirty="0" err="1"/>
              <a:t>precision</a:t>
            </a:r>
            <a:r>
              <a:rPr lang="tr-TR" dirty="0"/>
              <a:t> + </a:t>
            </a:r>
            <a:r>
              <a:rPr lang="tr-TR" dirty="0" err="1"/>
              <a:t>recall</a:t>
            </a:r>
            <a:r>
              <a:rPr lang="tr-TR" dirty="0"/>
              <a:t>) formülüyle hesaplanır.</a:t>
            </a:r>
          </a:p>
          <a:p>
            <a:r>
              <a:rPr lang="tr-TR" dirty="0"/>
              <a:t>F1 </a:t>
            </a:r>
            <a:r>
              <a:rPr lang="tr-TR" dirty="0" err="1"/>
              <a:t>Score</a:t>
            </a:r>
            <a:r>
              <a:rPr lang="tr-TR" dirty="0"/>
              <a:t> değerinin kullanılmasının en temel sebebi eşit dağılmayan veri kümelerinde hatalı bir model seçimi yapmamaktır. Ayrıca sadece </a:t>
            </a:r>
            <a:r>
              <a:rPr lang="tr-TR" dirty="0" err="1"/>
              <a:t>False</a:t>
            </a:r>
            <a:r>
              <a:rPr lang="tr-TR" dirty="0"/>
              <a:t> </a:t>
            </a:r>
            <a:r>
              <a:rPr lang="tr-TR" dirty="0" err="1"/>
              <a:t>Negative</a:t>
            </a:r>
            <a:r>
              <a:rPr lang="tr-TR" dirty="0"/>
              <a:t> ya da </a:t>
            </a:r>
            <a:r>
              <a:rPr lang="tr-TR" dirty="0" err="1"/>
              <a:t>False</a:t>
            </a:r>
            <a:r>
              <a:rPr lang="tr-TR" dirty="0"/>
              <a:t> </a:t>
            </a:r>
            <a:r>
              <a:rPr lang="tr-TR" dirty="0" err="1"/>
              <a:t>Positive</a:t>
            </a:r>
            <a:r>
              <a:rPr lang="tr-TR" dirty="0"/>
              <a:t> değil tüm hata maliyetlerini de içerecek bir ölçme metriğine ihtiyaç duyulduğu içinde F1 </a:t>
            </a:r>
            <a:r>
              <a:rPr lang="tr-TR" dirty="0" err="1"/>
              <a:t>Score</a:t>
            </a:r>
            <a:r>
              <a:rPr lang="tr-TR" dirty="0"/>
              <a:t> bizim için çok önemlidir.</a:t>
            </a:r>
          </a:p>
        </p:txBody>
      </p:sp>
    </p:spTree>
    <p:extLst>
      <p:ext uri="{BB962C8B-B14F-4D97-AF65-F5344CB8AC3E}">
        <p14:creationId xmlns:p14="http://schemas.microsoft.com/office/powerpoint/2010/main" val="4176454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CDE5A1-D013-4B07-AB71-D8CE38FC6A78}"/>
              </a:ext>
            </a:extLst>
          </p:cNvPr>
          <p:cNvSpPr>
            <a:spLocks noGrp="1"/>
          </p:cNvSpPr>
          <p:nvPr>
            <p:ph type="title"/>
          </p:nvPr>
        </p:nvSpPr>
        <p:spPr/>
        <p:txBody>
          <a:bodyPr/>
          <a:lstStyle/>
          <a:p>
            <a:r>
              <a:rPr lang="tr-TR" dirty="0"/>
              <a:t>BOW size</a:t>
            </a:r>
          </a:p>
        </p:txBody>
      </p:sp>
      <p:sp>
        <p:nvSpPr>
          <p:cNvPr id="3" name="İçerik Yer Tutucusu 2">
            <a:extLst>
              <a:ext uri="{FF2B5EF4-FFF2-40B4-BE49-F238E27FC236}">
                <a16:creationId xmlns:a16="http://schemas.microsoft.com/office/drawing/2014/main" id="{A966699B-9DE8-4E47-B7CE-3832A29E6525}"/>
              </a:ext>
            </a:extLst>
          </p:cNvPr>
          <p:cNvSpPr>
            <a:spLocks noGrp="1"/>
          </p:cNvSpPr>
          <p:nvPr>
            <p:ph idx="1"/>
          </p:nvPr>
        </p:nvSpPr>
        <p:spPr/>
        <p:txBody>
          <a:bodyPr/>
          <a:lstStyle/>
          <a:p>
            <a:r>
              <a:rPr lang="tr-TR" dirty="0" err="1"/>
              <a:t>BoW</a:t>
            </a:r>
            <a:r>
              <a:rPr lang="tr-TR" dirty="0"/>
              <a:t> boyutu, kelime vektörlerinin maksimum içerebileceği kelime sayısını belirler.</a:t>
            </a:r>
          </a:p>
          <a:p>
            <a:r>
              <a:rPr lang="tr-TR" dirty="0"/>
              <a:t>Algoritmalar, </a:t>
            </a:r>
            <a:r>
              <a:rPr lang="tr-TR" dirty="0" err="1"/>
              <a:t>BoW</a:t>
            </a:r>
            <a:r>
              <a:rPr lang="tr-TR" dirty="0"/>
              <a:t> boyutuna göre de ayrı ayrı kıyaslanmıştır.</a:t>
            </a:r>
          </a:p>
          <a:p>
            <a:pPr marL="0" indent="0">
              <a:buNone/>
            </a:pPr>
            <a:endParaRPr lang="tr-TR" dirty="0"/>
          </a:p>
        </p:txBody>
      </p:sp>
    </p:spTree>
    <p:extLst>
      <p:ext uri="{BB962C8B-B14F-4D97-AF65-F5344CB8AC3E}">
        <p14:creationId xmlns:p14="http://schemas.microsoft.com/office/powerpoint/2010/main" val="3608107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Başlık 1">
            <a:extLst>
              <a:ext uri="{FF2B5EF4-FFF2-40B4-BE49-F238E27FC236}">
                <a16:creationId xmlns:a16="http://schemas.microsoft.com/office/drawing/2014/main" id="{0F3D3BF8-E257-46AD-9904-B8547851EE4F}"/>
              </a:ext>
            </a:extLst>
          </p:cNvPr>
          <p:cNvSpPr>
            <a:spLocks noGrp="1"/>
          </p:cNvSpPr>
          <p:nvPr>
            <p:ph type="title"/>
          </p:nvPr>
        </p:nvSpPr>
        <p:spPr>
          <a:xfrm>
            <a:off x="535020" y="685800"/>
            <a:ext cx="2780271" cy="5105400"/>
          </a:xfrm>
        </p:spPr>
        <p:txBody>
          <a:bodyPr>
            <a:normAutofit/>
          </a:bodyPr>
          <a:lstStyle/>
          <a:p>
            <a:r>
              <a:rPr lang="tr-TR" sz="4000">
                <a:solidFill>
                  <a:srgbClr val="FFFFFF"/>
                </a:solidFill>
              </a:rPr>
              <a:t>BoW = 500</a:t>
            </a:r>
          </a:p>
        </p:txBody>
      </p:sp>
      <p:graphicFrame>
        <p:nvGraphicFramePr>
          <p:cNvPr id="7" name="İçerik Yer Tutucusu 6">
            <a:extLst>
              <a:ext uri="{FF2B5EF4-FFF2-40B4-BE49-F238E27FC236}">
                <a16:creationId xmlns:a16="http://schemas.microsoft.com/office/drawing/2014/main" id="{13CA481A-BD10-42ED-8FA7-361B267589DC}"/>
              </a:ext>
            </a:extLst>
          </p:cNvPr>
          <p:cNvGraphicFramePr>
            <a:graphicFrameLocks noGrp="1"/>
          </p:cNvGraphicFramePr>
          <p:nvPr>
            <p:ph idx="1"/>
            <p:extLst>
              <p:ext uri="{D42A27DB-BD31-4B8C-83A1-F6EECF244321}">
                <p14:modId xmlns:p14="http://schemas.microsoft.com/office/powerpoint/2010/main" val="3557302635"/>
              </p:ext>
            </p:extLst>
          </p:nvPr>
        </p:nvGraphicFramePr>
        <p:xfrm>
          <a:off x="5010150" y="1113876"/>
          <a:ext cx="6492877" cy="4249252"/>
        </p:xfrm>
        <a:graphic>
          <a:graphicData uri="http://schemas.openxmlformats.org/drawingml/2006/table">
            <a:tbl>
              <a:tblPr/>
              <a:tblGrid>
                <a:gridCol w="1099638">
                  <a:extLst>
                    <a:ext uri="{9D8B030D-6E8A-4147-A177-3AD203B41FA5}">
                      <a16:colId xmlns:a16="http://schemas.microsoft.com/office/drawing/2014/main" val="2770117901"/>
                    </a:ext>
                  </a:extLst>
                </a:gridCol>
                <a:gridCol w="1811435">
                  <a:extLst>
                    <a:ext uri="{9D8B030D-6E8A-4147-A177-3AD203B41FA5}">
                      <a16:colId xmlns:a16="http://schemas.microsoft.com/office/drawing/2014/main" val="3740075679"/>
                    </a:ext>
                  </a:extLst>
                </a:gridCol>
                <a:gridCol w="1820561">
                  <a:extLst>
                    <a:ext uri="{9D8B030D-6E8A-4147-A177-3AD203B41FA5}">
                      <a16:colId xmlns:a16="http://schemas.microsoft.com/office/drawing/2014/main" val="1223177688"/>
                    </a:ext>
                  </a:extLst>
                </a:gridCol>
                <a:gridCol w="1761243">
                  <a:extLst>
                    <a:ext uri="{9D8B030D-6E8A-4147-A177-3AD203B41FA5}">
                      <a16:colId xmlns:a16="http://schemas.microsoft.com/office/drawing/2014/main" val="3695072330"/>
                    </a:ext>
                  </a:extLst>
                </a:gridCol>
              </a:tblGrid>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 </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Accuracy</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Precision</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F1-Score</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084378643"/>
                  </a:ext>
                </a:extLst>
              </a:tr>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NB</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0.709</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0.724</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0.703</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5906495"/>
                  </a:ext>
                </a:extLst>
              </a:tr>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SVM</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0.811</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0.812</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0.811</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557261"/>
                  </a:ext>
                </a:extLst>
              </a:tr>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LR</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0.825</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0.826</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0.826</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489810"/>
                  </a:ext>
                </a:extLst>
              </a:tr>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KNN</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0.569</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0.658</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0.584</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8522674"/>
                  </a:ext>
                </a:extLst>
              </a:tr>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DT</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0.690</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0.691</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0.690</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361923"/>
                  </a:ext>
                </a:extLst>
              </a:tr>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RF</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0.811</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0.811</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0.810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7861350"/>
                  </a:ext>
                </a:extLst>
              </a:tr>
            </a:tbl>
          </a:graphicData>
        </a:graphic>
      </p:graphicFrame>
    </p:spTree>
    <p:extLst>
      <p:ext uri="{BB962C8B-B14F-4D97-AF65-F5344CB8AC3E}">
        <p14:creationId xmlns:p14="http://schemas.microsoft.com/office/powerpoint/2010/main" val="113499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E95ABBD2-46CC-45B4-B60B-C8E6B826F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463" y="3152775"/>
            <a:ext cx="3386138" cy="2438400"/>
          </a:xfrm>
          <a:prstGeom prst="rect">
            <a:avLst/>
          </a:prstGeom>
        </p:spPr>
      </p:pic>
      <p:sp>
        <p:nvSpPr>
          <p:cNvPr id="6" name="Metin kutusu 5">
            <a:extLst>
              <a:ext uri="{FF2B5EF4-FFF2-40B4-BE49-F238E27FC236}">
                <a16:creationId xmlns:a16="http://schemas.microsoft.com/office/drawing/2014/main" id="{D413E400-2C18-4136-B2BC-60C353899855}"/>
              </a:ext>
            </a:extLst>
          </p:cNvPr>
          <p:cNvSpPr txBox="1"/>
          <p:nvPr/>
        </p:nvSpPr>
        <p:spPr>
          <a:xfrm>
            <a:off x="1287463" y="5653891"/>
            <a:ext cx="33861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err="1">
                <a:solidFill>
                  <a:srgbClr val="FFFFFF"/>
                </a:solidFill>
              </a:rPr>
              <a:t>Decision</a:t>
            </a:r>
            <a:r>
              <a:rPr lang="tr-TR" sz="1300">
                <a:solidFill>
                  <a:srgbClr val="FFFFFF"/>
                </a:solidFill>
              </a:rPr>
              <a:t> </a:t>
            </a:r>
            <a:r>
              <a:rPr lang="tr-TR" sz="1300" err="1">
                <a:solidFill>
                  <a:srgbClr val="FFFFFF"/>
                </a:solidFill>
              </a:rPr>
              <a:t>Tree</a:t>
            </a:r>
            <a:endParaRPr lang="tr-TR" sz="1300">
              <a:solidFill>
                <a:srgbClr val="FFFFFF"/>
              </a:solidFill>
            </a:endParaRPr>
          </a:p>
        </p:txBody>
      </p:sp>
      <p:pic>
        <p:nvPicPr>
          <p:cNvPr id="8" name="Resim 7">
            <a:extLst>
              <a:ext uri="{FF2B5EF4-FFF2-40B4-BE49-F238E27FC236}">
                <a16:creationId xmlns:a16="http://schemas.microsoft.com/office/drawing/2014/main" id="{D52D2CF1-68F5-40E1-8DDF-F73F3FB38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863" y="3152775"/>
            <a:ext cx="3309938" cy="2438400"/>
          </a:xfrm>
          <a:prstGeom prst="rect">
            <a:avLst/>
          </a:prstGeom>
        </p:spPr>
      </p:pic>
      <p:sp>
        <p:nvSpPr>
          <p:cNvPr id="9" name="Metin kutusu 8">
            <a:extLst>
              <a:ext uri="{FF2B5EF4-FFF2-40B4-BE49-F238E27FC236}">
                <a16:creationId xmlns:a16="http://schemas.microsoft.com/office/drawing/2014/main" id="{C941CB35-44C1-4419-A216-8BC7728E5A65}"/>
              </a:ext>
            </a:extLst>
          </p:cNvPr>
          <p:cNvSpPr txBox="1"/>
          <p:nvPr/>
        </p:nvSpPr>
        <p:spPr>
          <a:xfrm>
            <a:off x="4741863" y="5661028"/>
            <a:ext cx="33099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a:solidFill>
                  <a:srgbClr val="FFFFFF"/>
                </a:solidFill>
              </a:rPr>
              <a:t>KNN</a:t>
            </a:r>
          </a:p>
        </p:txBody>
      </p:sp>
      <p:pic>
        <p:nvPicPr>
          <p:cNvPr id="11" name="Resim 10">
            <a:extLst>
              <a:ext uri="{FF2B5EF4-FFF2-40B4-BE49-F238E27FC236}">
                <a16:creationId xmlns:a16="http://schemas.microsoft.com/office/drawing/2014/main" id="{9F5D76CB-24E8-4287-A1B4-7BBA594979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0063" y="3152775"/>
            <a:ext cx="3230563" cy="2438400"/>
          </a:xfrm>
          <a:prstGeom prst="rect">
            <a:avLst/>
          </a:prstGeom>
        </p:spPr>
      </p:pic>
      <p:sp>
        <p:nvSpPr>
          <p:cNvPr id="12" name="Metin kutusu 11">
            <a:extLst>
              <a:ext uri="{FF2B5EF4-FFF2-40B4-BE49-F238E27FC236}">
                <a16:creationId xmlns:a16="http://schemas.microsoft.com/office/drawing/2014/main" id="{9DDBBB38-DDAB-4878-8285-C34057D6B01D}"/>
              </a:ext>
            </a:extLst>
          </p:cNvPr>
          <p:cNvSpPr txBox="1"/>
          <p:nvPr/>
        </p:nvSpPr>
        <p:spPr>
          <a:xfrm>
            <a:off x="8120063" y="5661028"/>
            <a:ext cx="3230563"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Logistic</a:t>
            </a:r>
            <a:r>
              <a:rPr lang="tr-TR" sz="1300" dirty="0">
                <a:solidFill>
                  <a:srgbClr val="FFFFFF"/>
                </a:solidFill>
              </a:rPr>
              <a:t> </a:t>
            </a:r>
            <a:r>
              <a:rPr lang="tr-TR" sz="1300" dirty="0" err="1">
                <a:solidFill>
                  <a:srgbClr val="FFFFFF"/>
                </a:solidFill>
              </a:rPr>
              <a:t>Regression</a:t>
            </a:r>
            <a:endParaRPr lang="tr-TR" sz="1300" dirty="0">
              <a:solidFill>
                <a:srgbClr val="FFFFFF"/>
              </a:solidFill>
            </a:endParaRPr>
          </a:p>
        </p:txBody>
      </p:sp>
      <p:sp>
        <p:nvSpPr>
          <p:cNvPr id="2" name="Başlık 1">
            <a:extLst>
              <a:ext uri="{FF2B5EF4-FFF2-40B4-BE49-F238E27FC236}">
                <a16:creationId xmlns:a16="http://schemas.microsoft.com/office/drawing/2014/main" id="{38233F34-6952-48D7-BA76-A67F9FDCA93F}"/>
              </a:ext>
            </a:extLst>
          </p:cNvPr>
          <p:cNvSpPr>
            <a:spLocks noGrp="1"/>
          </p:cNvSpPr>
          <p:nvPr>
            <p:ph type="title"/>
          </p:nvPr>
        </p:nvSpPr>
        <p:spPr>
          <a:xfrm>
            <a:off x="1286932" y="1204109"/>
            <a:ext cx="10023398" cy="857894"/>
          </a:xfrm>
        </p:spPr>
        <p:txBody>
          <a:bodyPr>
            <a:normAutofit/>
          </a:bodyPr>
          <a:lstStyle/>
          <a:p>
            <a:r>
              <a:rPr lang="tr-TR" sz="4000">
                <a:solidFill>
                  <a:srgbClr val="FFFFFF"/>
                </a:solidFill>
              </a:rPr>
              <a:t>BoW = 500</a:t>
            </a:r>
          </a:p>
        </p:txBody>
      </p:sp>
    </p:spTree>
    <p:extLst>
      <p:ext uri="{BB962C8B-B14F-4D97-AF65-F5344CB8AC3E}">
        <p14:creationId xmlns:p14="http://schemas.microsoft.com/office/powerpoint/2010/main" val="2967055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Metin kutusu 5">
            <a:extLst>
              <a:ext uri="{FF2B5EF4-FFF2-40B4-BE49-F238E27FC236}">
                <a16:creationId xmlns:a16="http://schemas.microsoft.com/office/drawing/2014/main" id="{D413E400-2C18-4136-B2BC-60C353899855}"/>
              </a:ext>
            </a:extLst>
          </p:cNvPr>
          <p:cNvSpPr txBox="1"/>
          <p:nvPr/>
        </p:nvSpPr>
        <p:spPr>
          <a:xfrm>
            <a:off x="1287463" y="5653891"/>
            <a:ext cx="33861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Naive</a:t>
            </a:r>
            <a:r>
              <a:rPr lang="tr-TR" sz="1300" dirty="0">
                <a:solidFill>
                  <a:srgbClr val="FFFFFF"/>
                </a:solidFill>
              </a:rPr>
              <a:t> </a:t>
            </a:r>
            <a:r>
              <a:rPr lang="tr-TR" sz="1300" dirty="0" err="1">
                <a:solidFill>
                  <a:srgbClr val="FFFFFF"/>
                </a:solidFill>
              </a:rPr>
              <a:t>Bayes</a:t>
            </a:r>
            <a:endParaRPr lang="tr-TR" sz="1300" dirty="0">
              <a:solidFill>
                <a:srgbClr val="FFFFFF"/>
              </a:solidFill>
            </a:endParaRPr>
          </a:p>
        </p:txBody>
      </p:sp>
      <p:sp>
        <p:nvSpPr>
          <p:cNvPr id="9" name="Metin kutusu 8">
            <a:extLst>
              <a:ext uri="{FF2B5EF4-FFF2-40B4-BE49-F238E27FC236}">
                <a16:creationId xmlns:a16="http://schemas.microsoft.com/office/drawing/2014/main" id="{C941CB35-44C1-4419-A216-8BC7728E5A65}"/>
              </a:ext>
            </a:extLst>
          </p:cNvPr>
          <p:cNvSpPr txBox="1"/>
          <p:nvPr/>
        </p:nvSpPr>
        <p:spPr>
          <a:xfrm>
            <a:off x="4741863" y="5661028"/>
            <a:ext cx="33099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Random</a:t>
            </a:r>
            <a:r>
              <a:rPr lang="tr-TR" sz="1300" dirty="0">
                <a:solidFill>
                  <a:srgbClr val="FFFFFF"/>
                </a:solidFill>
              </a:rPr>
              <a:t> </a:t>
            </a:r>
            <a:r>
              <a:rPr lang="tr-TR" sz="1300" dirty="0" err="1">
                <a:solidFill>
                  <a:srgbClr val="FFFFFF"/>
                </a:solidFill>
              </a:rPr>
              <a:t>Forest</a:t>
            </a:r>
            <a:endParaRPr lang="tr-TR" sz="1300" dirty="0">
              <a:solidFill>
                <a:srgbClr val="FFFFFF"/>
              </a:solidFill>
            </a:endParaRPr>
          </a:p>
        </p:txBody>
      </p:sp>
      <p:sp>
        <p:nvSpPr>
          <p:cNvPr id="12" name="Metin kutusu 11">
            <a:extLst>
              <a:ext uri="{FF2B5EF4-FFF2-40B4-BE49-F238E27FC236}">
                <a16:creationId xmlns:a16="http://schemas.microsoft.com/office/drawing/2014/main" id="{9DDBBB38-DDAB-4878-8285-C34057D6B01D}"/>
              </a:ext>
            </a:extLst>
          </p:cNvPr>
          <p:cNvSpPr txBox="1"/>
          <p:nvPr/>
        </p:nvSpPr>
        <p:spPr>
          <a:xfrm>
            <a:off x="8120063" y="5661028"/>
            <a:ext cx="3230563"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a:solidFill>
                  <a:srgbClr val="FFFFFF"/>
                </a:solidFill>
              </a:rPr>
              <a:t>SVM</a:t>
            </a:r>
          </a:p>
        </p:txBody>
      </p:sp>
      <p:sp>
        <p:nvSpPr>
          <p:cNvPr id="2" name="Başlık 1">
            <a:extLst>
              <a:ext uri="{FF2B5EF4-FFF2-40B4-BE49-F238E27FC236}">
                <a16:creationId xmlns:a16="http://schemas.microsoft.com/office/drawing/2014/main" id="{38233F34-6952-48D7-BA76-A67F9FDCA93F}"/>
              </a:ext>
            </a:extLst>
          </p:cNvPr>
          <p:cNvSpPr>
            <a:spLocks noGrp="1"/>
          </p:cNvSpPr>
          <p:nvPr>
            <p:ph type="title"/>
          </p:nvPr>
        </p:nvSpPr>
        <p:spPr>
          <a:xfrm>
            <a:off x="1286932" y="1204109"/>
            <a:ext cx="10023398" cy="857894"/>
          </a:xfrm>
        </p:spPr>
        <p:txBody>
          <a:bodyPr>
            <a:normAutofit/>
          </a:bodyPr>
          <a:lstStyle/>
          <a:p>
            <a:r>
              <a:rPr lang="tr-TR" sz="4000">
                <a:solidFill>
                  <a:srgbClr val="FFFFFF"/>
                </a:solidFill>
              </a:rPr>
              <a:t>BoW = 500</a:t>
            </a:r>
          </a:p>
        </p:txBody>
      </p:sp>
      <p:pic>
        <p:nvPicPr>
          <p:cNvPr id="4" name="Resim 3">
            <a:extLst>
              <a:ext uri="{FF2B5EF4-FFF2-40B4-BE49-F238E27FC236}">
                <a16:creationId xmlns:a16="http://schemas.microsoft.com/office/drawing/2014/main" id="{641A91AE-1B8E-4C7D-A8C9-E557591F8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32" y="3149235"/>
            <a:ext cx="3309938" cy="2479861"/>
          </a:xfrm>
          <a:prstGeom prst="rect">
            <a:avLst/>
          </a:prstGeom>
        </p:spPr>
      </p:pic>
      <p:pic>
        <p:nvPicPr>
          <p:cNvPr id="13" name="Resim 12">
            <a:extLst>
              <a:ext uri="{FF2B5EF4-FFF2-40B4-BE49-F238E27FC236}">
                <a16:creationId xmlns:a16="http://schemas.microsoft.com/office/drawing/2014/main" id="{6D98E131-3B8D-4730-AE2D-188A2289F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863" y="3149235"/>
            <a:ext cx="3254643" cy="2438400"/>
          </a:xfrm>
          <a:prstGeom prst="rect">
            <a:avLst/>
          </a:prstGeom>
        </p:spPr>
      </p:pic>
      <p:pic>
        <p:nvPicPr>
          <p:cNvPr id="15" name="Resim 14">
            <a:extLst>
              <a:ext uri="{FF2B5EF4-FFF2-40B4-BE49-F238E27FC236}">
                <a16:creationId xmlns:a16="http://schemas.microsoft.com/office/drawing/2014/main" id="{CE057630-7022-4CEC-9CF7-D321EFBC0F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499" y="3151846"/>
            <a:ext cx="3309938" cy="2477250"/>
          </a:xfrm>
          <a:prstGeom prst="rect">
            <a:avLst/>
          </a:prstGeom>
        </p:spPr>
      </p:pic>
    </p:spTree>
    <p:extLst>
      <p:ext uri="{BB962C8B-B14F-4D97-AF65-F5344CB8AC3E}">
        <p14:creationId xmlns:p14="http://schemas.microsoft.com/office/powerpoint/2010/main" val="3077353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Başlık 1">
            <a:extLst>
              <a:ext uri="{FF2B5EF4-FFF2-40B4-BE49-F238E27FC236}">
                <a16:creationId xmlns:a16="http://schemas.microsoft.com/office/drawing/2014/main" id="{0F3D3BF8-E257-46AD-9904-B8547851EE4F}"/>
              </a:ext>
            </a:extLst>
          </p:cNvPr>
          <p:cNvSpPr>
            <a:spLocks noGrp="1"/>
          </p:cNvSpPr>
          <p:nvPr>
            <p:ph type="title"/>
          </p:nvPr>
        </p:nvSpPr>
        <p:spPr>
          <a:xfrm>
            <a:off x="535020" y="685800"/>
            <a:ext cx="2780271" cy="5105400"/>
          </a:xfrm>
        </p:spPr>
        <p:txBody>
          <a:bodyPr>
            <a:normAutofit/>
          </a:bodyPr>
          <a:lstStyle/>
          <a:p>
            <a:r>
              <a:rPr lang="tr-TR" sz="4000" dirty="0" err="1">
                <a:solidFill>
                  <a:srgbClr val="FFFFFF"/>
                </a:solidFill>
              </a:rPr>
              <a:t>BoW</a:t>
            </a:r>
            <a:r>
              <a:rPr lang="tr-TR" sz="4000" dirty="0">
                <a:solidFill>
                  <a:srgbClr val="FFFFFF"/>
                </a:solidFill>
              </a:rPr>
              <a:t> = 750</a:t>
            </a:r>
          </a:p>
        </p:txBody>
      </p:sp>
      <p:graphicFrame>
        <p:nvGraphicFramePr>
          <p:cNvPr id="7" name="İçerik Yer Tutucusu 6">
            <a:extLst>
              <a:ext uri="{FF2B5EF4-FFF2-40B4-BE49-F238E27FC236}">
                <a16:creationId xmlns:a16="http://schemas.microsoft.com/office/drawing/2014/main" id="{13CA481A-BD10-42ED-8FA7-361B267589DC}"/>
              </a:ext>
            </a:extLst>
          </p:cNvPr>
          <p:cNvGraphicFramePr>
            <a:graphicFrameLocks noGrp="1"/>
          </p:cNvGraphicFramePr>
          <p:nvPr>
            <p:ph idx="1"/>
            <p:extLst>
              <p:ext uri="{D42A27DB-BD31-4B8C-83A1-F6EECF244321}">
                <p14:modId xmlns:p14="http://schemas.microsoft.com/office/powerpoint/2010/main" val="1458694879"/>
              </p:ext>
            </p:extLst>
          </p:nvPr>
        </p:nvGraphicFramePr>
        <p:xfrm>
          <a:off x="5010150" y="1113876"/>
          <a:ext cx="6492877" cy="4249252"/>
        </p:xfrm>
        <a:graphic>
          <a:graphicData uri="http://schemas.openxmlformats.org/drawingml/2006/table">
            <a:tbl>
              <a:tblPr/>
              <a:tblGrid>
                <a:gridCol w="1099638">
                  <a:extLst>
                    <a:ext uri="{9D8B030D-6E8A-4147-A177-3AD203B41FA5}">
                      <a16:colId xmlns:a16="http://schemas.microsoft.com/office/drawing/2014/main" val="2770117901"/>
                    </a:ext>
                  </a:extLst>
                </a:gridCol>
                <a:gridCol w="1811435">
                  <a:extLst>
                    <a:ext uri="{9D8B030D-6E8A-4147-A177-3AD203B41FA5}">
                      <a16:colId xmlns:a16="http://schemas.microsoft.com/office/drawing/2014/main" val="3740075679"/>
                    </a:ext>
                  </a:extLst>
                </a:gridCol>
                <a:gridCol w="1820561">
                  <a:extLst>
                    <a:ext uri="{9D8B030D-6E8A-4147-A177-3AD203B41FA5}">
                      <a16:colId xmlns:a16="http://schemas.microsoft.com/office/drawing/2014/main" val="1223177688"/>
                    </a:ext>
                  </a:extLst>
                </a:gridCol>
                <a:gridCol w="1761243">
                  <a:extLst>
                    <a:ext uri="{9D8B030D-6E8A-4147-A177-3AD203B41FA5}">
                      <a16:colId xmlns:a16="http://schemas.microsoft.com/office/drawing/2014/main" val="3695072330"/>
                    </a:ext>
                  </a:extLst>
                </a:gridCol>
              </a:tblGrid>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 </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Accuracy</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Precision</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F1-Score</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084378643"/>
                  </a:ext>
                </a:extLst>
              </a:tr>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NB</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0.758</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0.766</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0.754</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5906495"/>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SVM</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0.848</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0.850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0.850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557261"/>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LR</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0.846</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0.847</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0.847</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489810"/>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KNN</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0.572</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0.686</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0.591</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8522674"/>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DT</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0.707</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0.707</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0.706</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361923"/>
                  </a:ext>
                </a:extLst>
              </a:tr>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RF</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0.827</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0.828</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0.827</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7861350"/>
                  </a:ext>
                </a:extLst>
              </a:tr>
            </a:tbl>
          </a:graphicData>
        </a:graphic>
      </p:graphicFrame>
    </p:spTree>
    <p:extLst>
      <p:ext uri="{BB962C8B-B14F-4D97-AF65-F5344CB8AC3E}">
        <p14:creationId xmlns:p14="http://schemas.microsoft.com/office/powerpoint/2010/main" val="351918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88C9F6-83F4-4459-8CAA-862C4245779A}"/>
              </a:ext>
            </a:extLst>
          </p:cNvPr>
          <p:cNvSpPr>
            <a:spLocks noGrp="1"/>
          </p:cNvSpPr>
          <p:nvPr>
            <p:ph type="title"/>
          </p:nvPr>
        </p:nvSpPr>
        <p:spPr/>
        <p:txBody>
          <a:bodyPr/>
          <a:lstStyle/>
          <a:p>
            <a:r>
              <a:rPr lang="tr-TR" dirty="0"/>
              <a:t>AMAÇ</a:t>
            </a:r>
          </a:p>
        </p:txBody>
      </p:sp>
      <p:sp>
        <p:nvSpPr>
          <p:cNvPr id="3" name="İçerik Yer Tutucusu 2">
            <a:extLst>
              <a:ext uri="{FF2B5EF4-FFF2-40B4-BE49-F238E27FC236}">
                <a16:creationId xmlns:a16="http://schemas.microsoft.com/office/drawing/2014/main" id="{2AD7A688-19FA-492F-9042-2968AEC3536B}"/>
              </a:ext>
            </a:extLst>
          </p:cNvPr>
          <p:cNvSpPr>
            <a:spLocks noGrp="1"/>
          </p:cNvSpPr>
          <p:nvPr>
            <p:ph idx="1"/>
          </p:nvPr>
        </p:nvSpPr>
        <p:spPr/>
        <p:txBody>
          <a:bodyPr/>
          <a:lstStyle/>
          <a:p>
            <a:r>
              <a:rPr lang="tr-TR" dirty="0"/>
              <a:t>Temel makine öğrenmesi algoritmalarını kullanarak metin sınıflandırması yapmak.</a:t>
            </a:r>
          </a:p>
          <a:p>
            <a:r>
              <a:rPr lang="tr-TR" dirty="0"/>
              <a:t>TTC-4900 veri setinde bulunan haberlerin konularını tahmin etmek.</a:t>
            </a:r>
          </a:p>
        </p:txBody>
      </p:sp>
    </p:spTree>
    <p:extLst>
      <p:ext uri="{BB962C8B-B14F-4D97-AF65-F5344CB8AC3E}">
        <p14:creationId xmlns:p14="http://schemas.microsoft.com/office/powerpoint/2010/main" val="370205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E95ABBD2-46CC-45B4-B60B-C8E6B826FB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5509" y="3152775"/>
            <a:ext cx="3210045" cy="2438400"/>
          </a:xfrm>
          <a:prstGeom prst="rect">
            <a:avLst/>
          </a:prstGeom>
        </p:spPr>
      </p:pic>
      <p:sp>
        <p:nvSpPr>
          <p:cNvPr id="6" name="Metin kutusu 5">
            <a:extLst>
              <a:ext uri="{FF2B5EF4-FFF2-40B4-BE49-F238E27FC236}">
                <a16:creationId xmlns:a16="http://schemas.microsoft.com/office/drawing/2014/main" id="{D413E400-2C18-4136-B2BC-60C353899855}"/>
              </a:ext>
            </a:extLst>
          </p:cNvPr>
          <p:cNvSpPr txBox="1"/>
          <p:nvPr/>
        </p:nvSpPr>
        <p:spPr>
          <a:xfrm>
            <a:off x="1287463" y="5653891"/>
            <a:ext cx="33861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err="1">
                <a:solidFill>
                  <a:srgbClr val="FFFFFF"/>
                </a:solidFill>
              </a:rPr>
              <a:t>Decision</a:t>
            </a:r>
            <a:r>
              <a:rPr lang="tr-TR" sz="1300">
                <a:solidFill>
                  <a:srgbClr val="FFFFFF"/>
                </a:solidFill>
              </a:rPr>
              <a:t> </a:t>
            </a:r>
            <a:r>
              <a:rPr lang="tr-TR" sz="1300" err="1">
                <a:solidFill>
                  <a:srgbClr val="FFFFFF"/>
                </a:solidFill>
              </a:rPr>
              <a:t>Tree</a:t>
            </a:r>
            <a:endParaRPr lang="tr-TR" sz="1300">
              <a:solidFill>
                <a:srgbClr val="FFFFFF"/>
              </a:solidFill>
            </a:endParaRPr>
          </a:p>
        </p:txBody>
      </p:sp>
      <p:pic>
        <p:nvPicPr>
          <p:cNvPr id="8" name="Resim 7">
            <a:extLst>
              <a:ext uri="{FF2B5EF4-FFF2-40B4-BE49-F238E27FC236}">
                <a16:creationId xmlns:a16="http://schemas.microsoft.com/office/drawing/2014/main" id="{D52D2CF1-68F5-40E1-8DDF-F73F3FB383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86665" y="3152775"/>
            <a:ext cx="3220333" cy="2438400"/>
          </a:xfrm>
          <a:prstGeom prst="rect">
            <a:avLst/>
          </a:prstGeom>
        </p:spPr>
      </p:pic>
      <p:sp>
        <p:nvSpPr>
          <p:cNvPr id="9" name="Metin kutusu 8">
            <a:extLst>
              <a:ext uri="{FF2B5EF4-FFF2-40B4-BE49-F238E27FC236}">
                <a16:creationId xmlns:a16="http://schemas.microsoft.com/office/drawing/2014/main" id="{C941CB35-44C1-4419-A216-8BC7728E5A65}"/>
              </a:ext>
            </a:extLst>
          </p:cNvPr>
          <p:cNvSpPr txBox="1"/>
          <p:nvPr/>
        </p:nvSpPr>
        <p:spPr>
          <a:xfrm>
            <a:off x="4741863" y="5661028"/>
            <a:ext cx="33099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a:solidFill>
                  <a:srgbClr val="FFFFFF"/>
                </a:solidFill>
              </a:rPr>
              <a:t>KNN</a:t>
            </a:r>
          </a:p>
        </p:txBody>
      </p:sp>
      <p:pic>
        <p:nvPicPr>
          <p:cNvPr id="11" name="Resim 10">
            <a:extLst>
              <a:ext uri="{FF2B5EF4-FFF2-40B4-BE49-F238E27FC236}">
                <a16:creationId xmlns:a16="http://schemas.microsoft.com/office/drawing/2014/main" id="{9F5D76CB-24E8-4287-A1B4-7BBA594979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20063" y="3161796"/>
            <a:ext cx="3230563" cy="2420358"/>
          </a:xfrm>
          <a:prstGeom prst="rect">
            <a:avLst/>
          </a:prstGeom>
        </p:spPr>
      </p:pic>
      <p:sp>
        <p:nvSpPr>
          <p:cNvPr id="12" name="Metin kutusu 11">
            <a:extLst>
              <a:ext uri="{FF2B5EF4-FFF2-40B4-BE49-F238E27FC236}">
                <a16:creationId xmlns:a16="http://schemas.microsoft.com/office/drawing/2014/main" id="{9DDBBB38-DDAB-4878-8285-C34057D6B01D}"/>
              </a:ext>
            </a:extLst>
          </p:cNvPr>
          <p:cNvSpPr txBox="1"/>
          <p:nvPr/>
        </p:nvSpPr>
        <p:spPr>
          <a:xfrm>
            <a:off x="8120063" y="5661028"/>
            <a:ext cx="3230563"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Logistic</a:t>
            </a:r>
            <a:r>
              <a:rPr lang="tr-TR" sz="1300" dirty="0">
                <a:solidFill>
                  <a:srgbClr val="FFFFFF"/>
                </a:solidFill>
              </a:rPr>
              <a:t> </a:t>
            </a:r>
            <a:r>
              <a:rPr lang="tr-TR" sz="1300" dirty="0" err="1">
                <a:solidFill>
                  <a:srgbClr val="FFFFFF"/>
                </a:solidFill>
              </a:rPr>
              <a:t>Regression</a:t>
            </a:r>
            <a:endParaRPr lang="tr-TR" sz="1300" dirty="0">
              <a:solidFill>
                <a:srgbClr val="FFFFFF"/>
              </a:solidFill>
            </a:endParaRPr>
          </a:p>
        </p:txBody>
      </p:sp>
      <p:sp>
        <p:nvSpPr>
          <p:cNvPr id="2" name="Başlık 1">
            <a:extLst>
              <a:ext uri="{FF2B5EF4-FFF2-40B4-BE49-F238E27FC236}">
                <a16:creationId xmlns:a16="http://schemas.microsoft.com/office/drawing/2014/main" id="{38233F34-6952-48D7-BA76-A67F9FDCA93F}"/>
              </a:ext>
            </a:extLst>
          </p:cNvPr>
          <p:cNvSpPr>
            <a:spLocks noGrp="1"/>
          </p:cNvSpPr>
          <p:nvPr>
            <p:ph type="title"/>
          </p:nvPr>
        </p:nvSpPr>
        <p:spPr>
          <a:xfrm>
            <a:off x="1286932" y="1204109"/>
            <a:ext cx="10023398" cy="857894"/>
          </a:xfrm>
        </p:spPr>
        <p:txBody>
          <a:bodyPr>
            <a:normAutofit/>
          </a:bodyPr>
          <a:lstStyle/>
          <a:p>
            <a:r>
              <a:rPr lang="tr-TR" sz="4000" dirty="0" err="1">
                <a:solidFill>
                  <a:srgbClr val="FFFFFF"/>
                </a:solidFill>
              </a:rPr>
              <a:t>BoW</a:t>
            </a:r>
            <a:r>
              <a:rPr lang="tr-TR" sz="4000" dirty="0">
                <a:solidFill>
                  <a:srgbClr val="FFFFFF"/>
                </a:solidFill>
              </a:rPr>
              <a:t> = 750</a:t>
            </a:r>
          </a:p>
        </p:txBody>
      </p:sp>
    </p:spTree>
    <p:extLst>
      <p:ext uri="{BB962C8B-B14F-4D97-AF65-F5344CB8AC3E}">
        <p14:creationId xmlns:p14="http://schemas.microsoft.com/office/powerpoint/2010/main" val="755155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Metin kutusu 5">
            <a:extLst>
              <a:ext uri="{FF2B5EF4-FFF2-40B4-BE49-F238E27FC236}">
                <a16:creationId xmlns:a16="http://schemas.microsoft.com/office/drawing/2014/main" id="{D413E400-2C18-4136-B2BC-60C353899855}"/>
              </a:ext>
            </a:extLst>
          </p:cNvPr>
          <p:cNvSpPr txBox="1"/>
          <p:nvPr/>
        </p:nvSpPr>
        <p:spPr>
          <a:xfrm>
            <a:off x="1287463" y="5653891"/>
            <a:ext cx="33861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Naive</a:t>
            </a:r>
            <a:r>
              <a:rPr lang="tr-TR" sz="1300" dirty="0">
                <a:solidFill>
                  <a:srgbClr val="FFFFFF"/>
                </a:solidFill>
              </a:rPr>
              <a:t> </a:t>
            </a:r>
            <a:r>
              <a:rPr lang="tr-TR" sz="1300" dirty="0" err="1">
                <a:solidFill>
                  <a:srgbClr val="FFFFFF"/>
                </a:solidFill>
              </a:rPr>
              <a:t>Bayes</a:t>
            </a:r>
            <a:endParaRPr lang="tr-TR" sz="1300" dirty="0">
              <a:solidFill>
                <a:srgbClr val="FFFFFF"/>
              </a:solidFill>
            </a:endParaRPr>
          </a:p>
        </p:txBody>
      </p:sp>
      <p:sp>
        <p:nvSpPr>
          <p:cNvPr id="9" name="Metin kutusu 8">
            <a:extLst>
              <a:ext uri="{FF2B5EF4-FFF2-40B4-BE49-F238E27FC236}">
                <a16:creationId xmlns:a16="http://schemas.microsoft.com/office/drawing/2014/main" id="{C941CB35-44C1-4419-A216-8BC7728E5A65}"/>
              </a:ext>
            </a:extLst>
          </p:cNvPr>
          <p:cNvSpPr txBox="1"/>
          <p:nvPr/>
        </p:nvSpPr>
        <p:spPr>
          <a:xfrm>
            <a:off x="4741863" y="5661028"/>
            <a:ext cx="33099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Random</a:t>
            </a:r>
            <a:r>
              <a:rPr lang="tr-TR" sz="1300" dirty="0">
                <a:solidFill>
                  <a:srgbClr val="FFFFFF"/>
                </a:solidFill>
              </a:rPr>
              <a:t> </a:t>
            </a:r>
            <a:r>
              <a:rPr lang="tr-TR" sz="1300" dirty="0" err="1">
                <a:solidFill>
                  <a:srgbClr val="FFFFFF"/>
                </a:solidFill>
              </a:rPr>
              <a:t>Forest</a:t>
            </a:r>
            <a:endParaRPr lang="tr-TR" sz="1300" dirty="0">
              <a:solidFill>
                <a:srgbClr val="FFFFFF"/>
              </a:solidFill>
            </a:endParaRPr>
          </a:p>
        </p:txBody>
      </p:sp>
      <p:sp>
        <p:nvSpPr>
          <p:cNvPr id="12" name="Metin kutusu 11">
            <a:extLst>
              <a:ext uri="{FF2B5EF4-FFF2-40B4-BE49-F238E27FC236}">
                <a16:creationId xmlns:a16="http://schemas.microsoft.com/office/drawing/2014/main" id="{9DDBBB38-DDAB-4878-8285-C34057D6B01D}"/>
              </a:ext>
            </a:extLst>
          </p:cNvPr>
          <p:cNvSpPr txBox="1"/>
          <p:nvPr/>
        </p:nvSpPr>
        <p:spPr>
          <a:xfrm>
            <a:off x="8120063" y="5661028"/>
            <a:ext cx="3230563"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a:solidFill>
                  <a:srgbClr val="FFFFFF"/>
                </a:solidFill>
              </a:rPr>
              <a:t>SVM</a:t>
            </a:r>
          </a:p>
        </p:txBody>
      </p:sp>
      <p:sp>
        <p:nvSpPr>
          <p:cNvPr id="2" name="Başlık 1">
            <a:extLst>
              <a:ext uri="{FF2B5EF4-FFF2-40B4-BE49-F238E27FC236}">
                <a16:creationId xmlns:a16="http://schemas.microsoft.com/office/drawing/2014/main" id="{38233F34-6952-48D7-BA76-A67F9FDCA93F}"/>
              </a:ext>
            </a:extLst>
          </p:cNvPr>
          <p:cNvSpPr>
            <a:spLocks noGrp="1"/>
          </p:cNvSpPr>
          <p:nvPr>
            <p:ph type="title"/>
          </p:nvPr>
        </p:nvSpPr>
        <p:spPr>
          <a:xfrm>
            <a:off x="1286932" y="1204109"/>
            <a:ext cx="10023398" cy="857894"/>
          </a:xfrm>
        </p:spPr>
        <p:txBody>
          <a:bodyPr>
            <a:normAutofit/>
          </a:bodyPr>
          <a:lstStyle/>
          <a:p>
            <a:r>
              <a:rPr lang="tr-TR" sz="4000" dirty="0" err="1">
                <a:solidFill>
                  <a:srgbClr val="FFFFFF"/>
                </a:solidFill>
              </a:rPr>
              <a:t>BoW</a:t>
            </a:r>
            <a:r>
              <a:rPr lang="tr-TR" sz="4000" dirty="0">
                <a:solidFill>
                  <a:srgbClr val="FFFFFF"/>
                </a:solidFill>
              </a:rPr>
              <a:t> = 750</a:t>
            </a:r>
          </a:p>
        </p:txBody>
      </p:sp>
      <p:pic>
        <p:nvPicPr>
          <p:cNvPr id="4" name="Resim 3">
            <a:extLst>
              <a:ext uri="{FF2B5EF4-FFF2-40B4-BE49-F238E27FC236}">
                <a16:creationId xmlns:a16="http://schemas.microsoft.com/office/drawing/2014/main" id="{641A91AE-1B8E-4C7D-A8C9-E557591F82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00817" y="3149235"/>
            <a:ext cx="3282168" cy="2479861"/>
          </a:xfrm>
          <a:prstGeom prst="rect">
            <a:avLst/>
          </a:prstGeom>
        </p:spPr>
      </p:pic>
      <p:pic>
        <p:nvPicPr>
          <p:cNvPr id="13" name="Resim 12">
            <a:extLst>
              <a:ext uri="{FF2B5EF4-FFF2-40B4-BE49-F238E27FC236}">
                <a16:creationId xmlns:a16="http://schemas.microsoft.com/office/drawing/2014/main" id="{6D98E131-3B8D-4730-AE2D-188A2289FA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41863" y="3149252"/>
            <a:ext cx="3254643" cy="2438366"/>
          </a:xfrm>
          <a:prstGeom prst="rect">
            <a:avLst/>
          </a:prstGeom>
        </p:spPr>
      </p:pic>
      <p:pic>
        <p:nvPicPr>
          <p:cNvPr id="15" name="Resim 14">
            <a:extLst>
              <a:ext uri="{FF2B5EF4-FFF2-40B4-BE49-F238E27FC236}">
                <a16:creationId xmlns:a16="http://schemas.microsoft.com/office/drawing/2014/main" id="{CE057630-7022-4CEC-9CF7-D321EFBC0F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67520" y="3151846"/>
            <a:ext cx="3257895" cy="2477250"/>
          </a:xfrm>
          <a:prstGeom prst="rect">
            <a:avLst/>
          </a:prstGeom>
        </p:spPr>
      </p:pic>
    </p:spTree>
    <p:extLst>
      <p:ext uri="{BB962C8B-B14F-4D97-AF65-F5344CB8AC3E}">
        <p14:creationId xmlns:p14="http://schemas.microsoft.com/office/powerpoint/2010/main" val="1078572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Başlık 1">
            <a:extLst>
              <a:ext uri="{FF2B5EF4-FFF2-40B4-BE49-F238E27FC236}">
                <a16:creationId xmlns:a16="http://schemas.microsoft.com/office/drawing/2014/main" id="{0F3D3BF8-E257-46AD-9904-B8547851EE4F}"/>
              </a:ext>
            </a:extLst>
          </p:cNvPr>
          <p:cNvSpPr>
            <a:spLocks noGrp="1"/>
          </p:cNvSpPr>
          <p:nvPr>
            <p:ph type="title"/>
          </p:nvPr>
        </p:nvSpPr>
        <p:spPr>
          <a:xfrm>
            <a:off x="535020" y="685800"/>
            <a:ext cx="2780271" cy="5105400"/>
          </a:xfrm>
        </p:spPr>
        <p:txBody>
          <a:bodyPr>
            <a:normAutofit/>
          </a:bodyPr>
          <a:lstStyle/>
          <a:p>
            <a:r>
              <a:rPr lang="tr-TR" sz="4000" dirty="0" err="1">
                <a:solidFill>
                  <a:srgbClr val="FFFFFF"/>
                </a:solidFill>
              </a:rPr>
              <a:t>BoW</a:t>
            </a:r>
            <a:r>
              <a:rPr lang="tr-TR" sz="4000" dirty="0">
                <a:solidFill>
                  <a:srgbClr val="FFFFFF"/>
                </a:solidFill>
              </a:rPr>
              <a:t> = 1000</a:t>
            </a:r>
          </a:p>
        </p:txBody>
      </p:sp>
      <p:graphicFrame>
        <p:nvGraphicFramePr>
          <p:cNvPr id="7" name="İçerik Yer Tutucusu 6">
            <a:extLst>
              <a:ext uri="{FF2B5EF4-FFF2-40B4-BE49-F238E27FC236}">
                <a16:creationId xmlns:a16="http://schemas.microsoft.com/office/drawing/2014/main" id="{13CA481A-BD10-42ED-8FA7-361B267589DC}"/>
              </a:ext>
            </a:extLst>
          </p:cNvPr>
          <p:cNvGraphicFramePr>
            <a:graphicFrameLocks noGrp="1"/>
          </p:cNvGraphicFramePr>
          <p:nvPr>
            <p:ph idx="1"/>
            <p:extLst>
              <p:ext uri="{D42A27DB-BD31-4B8C-83A1-F6EECF244321}">
                <p14:modId xmlns:p14="http://schemas.microsoft.com/office/powerpoint/2010/main" val="1755516596"/>
              </p:ext>
            </p:extLst>
          </p:nvPr>
        </p:nvGraphicFramePr>
        <p:xfrm>
          <a:off x="5010150" y="1113876"/>
          <a:ext cx="6492877" cy="4249252"/>
        </p:xfrm>
        <a:graphic>
          <a:graphicData uri="http://schemas.openxmlformats.org/drawingml/2006/table">
            <a:tbl>
              <a:tblPr/>
              <a:tblGrid>
                <a:gridCol w="1099638">
                  <a:extLst>
                    <a:ext uri="{9D8B030D-6E8A-4147-A177-3AD203B41FA5}">
                      <a16:colId xmlns:a16="http://schemas.microsoft.com/office/drawing/2014/main" val="2770117901"/>
                    </a:ext>
                  </a:extLst>
                </a:gridCol>
                <a:gridCol w="1811435">
                  <a:extLst>
                    <a:ext uri="{9D8B030D-6E8A-4147-A177-3AD203B41FA5}">
                      <a16:colId xmlns:a16="http://schemas.microsoft.com/office/drawing/2014/main" val="3740075679"/>
                    </a:ext>
                  </a:extLst>
                </a:gridCol>
                <a:gridCol w="1820561">
                  <a:extLst>
                    <a:ext uri="{9D8B030D-6E8A-4147-A177-3AD203B41FA5}">
                      <a16:colId xmlns:a16="http://schemas.microsoft.com/office/drawing/2014/main" val="1223177688"/>
                    </a:ext>
                  </a:extLst>
                </a:gridCol>
                <a:gridCol w="1761243">
                  <a:extLst>
                    <a:ext uri="{9D8B030D-6E8A-4147-A177-3AD203B41FA5}">
                      <a16:colId xmlns:a16="http://schemas.microsoft.com/office/drawing/2014/main" val="3695072330"/>
                    </a:ext>
                  </a:extLst>
                </a:gridCol>
              </a:tblGrid>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 </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Accuracy</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Precision</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F1-Score</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084378643"/>
                  </a:ext>
                </a:extLst>
              </a:tr>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NB</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0.781</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0.789</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0.780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5906495"/>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SVM</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0.848</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0.850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0.850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557261"/>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LR</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0.858</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0.859</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0.858</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489810"/>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KNN</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0.561</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0.719</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0.587</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8522674"/>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DT</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0.728</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0.730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0.728</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361923"/>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RF</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0.843</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0.843</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0.843</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7861350"/>
                  </a:ext>
                </a:extLst>
              </a:tr>
            </a:tbl>
          </a:graphicData>
        </a:graphic>
      </p:graphicFrame>
    </p:spTree>
    <p:extLst>
      <p:ext uri="{BB962C8B-B14F-4D97-AF65-F5344CB8AC3E}">
        <p14:creationId xmlns:p14="http://schemas.microsoft.com/office/powerpoint/2010/main" val="399672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E95ABBD2-46CC-45B4-B60B-C8E6B826FB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5509" y="3175876"/>
            <a:ext cx="3210045" cy="2392198"/>
          </a:xfrm>
          <a:prstGeom prst="rect">
            <a:avLst/>
          </a:prstGeom>
        </p:spPr>
      </p:pic>
      <p:sp>
        <p:nvSpPr>
          <p:cNvPr id="6" name="Metin kutusu 5">
            <a:extLst>
              <a:ext uri="{FF2B5EF4-FFF2-40B4-BE49-F238E27FC236}">
                <a16:creationId xmlns:a16="http://schemas.microsoft.com/office/drawing/2014/main" id="{D413E400-2C18-4136-B2BC-60C353899855}"/>
              </a:ext>
            </a:extLst>
          </p:cNvPr>
          <p:cNvSpPr txBox="1"/>
          <p:nvPr/>
        </p:nvSpPr>
        <p:spPr>
          <a:xfrm>
            <a:off x="1287463" y="5653891"/>
            <a:ext cx="33861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err="1">
                <a:solidFill>
                  <a:srgbClr val="FFFFFF"/>
                </a:solidFill>
              </a:rPr>
              <a:t>Decision</a:t>
            </a:r>
            <a:r>
              <a:rPr lang="tr-TR" sz="1300">
                <a:solidFill>
                  <a:srgbClr val="FFFFFF"/>
                </a:solidFill>
              </a:rPr>
              <a:t> </a:t>
            </a:r>
            <a:r>
              <a:rPr lang="tr-TR" sz="1300" err="1">
                <a:solidFill>
                  <a:srgbClr val="FFFFFF"/>
                </a:solidFill>
              </a:rPr>
              <a:t>Tree</a:t>
            </a:r>
            <a:endParaRPr lang="tr-TR" sz="1300">
              <a:solidFill>
                <a:srgbClr val="FFFFFF"/>
              </a:solidFill>
            </a:endParaRPr>
          </a:p>
        </p:txBody>
      </p:sp>
      <p:pic>
        <p:nvPicPr>
          <p:cNvPr id="8" name="Resim 7">
            <a:extLst>
              <a:ext uri="{FF2B5EF4-FFF2-40B4-BE49-F238E27FC236}">
                <a16:creationId xmlns:a16="http://schemas.microsoft.com/office/drawing/2014/main" id="{D52D2CF1-68F5-40E1-8DDF-F73F3FB383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86665" y="3175852"/>
            <a:ext cx="3220333" cy="2392246"/>
          </a:xfrm>
          <a:prstGeom prst="rect">
            <a:avLst/>
          </a:prstGeom>
        </p:spPr>
      </p:pic>
      <p:sp>
        <p:nvSpPr>
          <p:cNvPr id="9" name="Metin kutusu 8">
            <a:extLst>
              <a:ext uri="{FF2B5EF4-FFF2-40B4-BE49-F238E27FC236}">
                <a16:creationId xmlns:a16="http://schemas.microsoft.com/office/drawing/2014/main" id="{C941CB35-44C1-4419-A216-8BC7728E5A65}"/>
              </a:ext>
            </a:extLst>
          </p:cNvPr>
          <p:cNvSpPr txBox="1"/>
          <p:nvPr/>
        </p:nvSpPr>
        <p:spPr>
          <a:xfrm>
            <a:off x="4741863" y="5661028"/>
            <a:ext cx="33099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a:solidFill>
                  <a:srgbClr val="FFFFFF"/>
                </a:solidFill>
              </a:rPr>
              <a:t>KNN</a:t>
            </a:r>
          </a:p>
        </p:txBody>
      </p:sp>
      <p:pic>
        <p:nvPicPr>
          <p:cNvPr id="11" name="Resim 10">
            <a:extLst>
              <a:ext uri="{FF2B5EF4-FFF2-40B4-BE49-F238E27FC236}">
                <a16:creationId xmlns:a16="http://schemas.microsoft.com/office/drawing/2014/main" id="{9F5D76CB-24E8-4287-A1B4-7BBA594979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26944" y="3161796"/>
            <a:ext cx="3216801" cy="2420358"/>
          </a:xfrm>
          <a:prstGeom prst="rect">
            <a:avLst/>
          </a:prstGeom>
        </p:spPr>
      </p:pic>
      <p:sp>
        <p:nvSpPr>
          <p:cNvPr id="12" name="Metin kutusu 11">
            <a:extLst>
              <a:ext uri="{FF2B5EF4-FFF2-40B4-BE49-F238E27FC236}">
                <a16:creationId xmlns:a16="http://schemas.microsoft.com/office/drawing/2014/main" id="{9DDBBB38-DDAB-4878-8285-C34057D6B01D}"/>
              </a:ext>
            </a:extLst>
          </p:cNvPr>
          <p:cNvSpPr txBox="1"/>
          <p:nvPr/>
        </p:nvSpPr>
        <p:spPr>
          <a:xfrm>
            <a:off x="8120063" y="5661028"/>
            <a:ext cx="3230563"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Logistic</a:t>
            </a:r>
            <a:r>
              <a:rPr lang="tr-TR" sz="1300" dirty="0">
                <a:solidFill>
                  <a:srgbClr val="FFFFFF"/>
                </a:solidFill>
              </a:rPr>
              <a:t> </a:t>
            </a:r>
            <a:r>
              <a:rPr lang="tr-TR" sz="1300" dirty="0" err="1">
                <a:solidFill>
                  <a:srgbClr val="FFFFFF"/>
                </a:solidFill>
              </a:rPr>
              <a:t>Regression</a:t>
            </a:r>
            <a:endParaRPr lang="tr-TR" sz="1300" dirty="0">
              <a:solidFill>
                <a:srgbClr val="FFFFFF"/>
              </a:solidFill>
            </a:endParaRPr>
          </a:p>
        </p:txBody>
      </p:sp>
      <p:sp>
        <p:nvSpPr>
          <p:cNvPr id="2" name="Başlık 1">
            <a:extLst>
              <a:ext uri="{FF2B5EF4-FFF2-40B4-BE49-F238E27FC236}">
                <a16:creationId xmlns:a16="http://schemas.microsoft.com/office/drawing/2014/main" id="{38233F34-6952-48D7-BA76-A67F9FDCA93F}"/>
              </a:ext>
            </a:extLst>
          </p:cNvPr>
          <p:cNvSpPr>
            <a:spLocks noGrp="1"/>
          </p:cNvSpPr>
          <p:nvPr>
            <p:ph type="title"/>
          </p:nvPr>
        </p:nvSpPr>
        <p:spPr>
          <a:xfrm>
            <a:off x="1286932" y="1204109"/>
            <a:ext cx="10023398" cy="857894"/>
          </a:xfrm>
        </p:spPr>
        <p:txBody>
          <a:bodyPr>
            <a:normAutofit/>
          </a:bodyPr>
          <a:lstStyle/>
          <a:p>
            <a:r>
              <a:rPr lang="tr-TR" sz="4000" dirty="0" err="1">
                <a:solidFill>
                  <a:srgbClr val="FFFFFF"/>
                </a:solidFill>
              </a:rPr>
              <a:t>BoW</a:t>
            </a:r>
            <a:r>
              <a:rPr lang="tr-TR" sz="4000" dirty="0">
                <a:solidFill>
                  <a:srgbClr val="FFFFFF"/>
                </a:solidFill>
              </a:rPr>
              <a:t> = 1000</a:t>
            </a:r>
          </a:p>
        </p:txBody>
      </p:sp>
    </p:spTree>
    <p:extLst>
      <p:ext uri="{BB962C8B-B14F-4D97-AF65-F5344CB8AC3E}">
        <p14:creationId xmlns:p14="http://schemas.microsoft.com/office/powerpoint/2010/main" val="899496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Metin kutusu 5">
            <a:extLst>
              <a:ext uri="{FF2B5EF4-FFF2-40B4-BE49-F238E27FC236}">
                <a16:creationId xmlns:a16="http://schemas.microsoft.com/office/drawing/2014/main" id="{D413E400-2C18-4136-B2BC-60C353899855}"/>
              </a:ext>
            </a:extLst>
          </p:cNvPr>
          <p:cNvSpPr txBox="1"/>
          <p:nvPr/>
        </p:nvSpPr>
        <p:spPr>
          <a:xfrm>
            <a:off x="1287463" y="5653891"/>
            <a:ext cx="33861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Naive</a:t>
            </a:r>
            <a:r>
              <a:rPr lang="tr-TR" sz="1300" dirty="0">
                <a:solidFill>
                  <a:srgbClr val="FFFFFF"/>
                </a:solidFill>
              </a:rPr>
              <a:t> </a:t>
            </a:r>
            <a:r>
              <a:rPr lang="tr-TR" sz="1300" dirty="0" err="1">
                <a:solidFill>
                  <a:srgbClr val="FFFFFF"/>
                </a:solidFill>
              </a:rPr>
              <a:t>Bayes</a:t>
            </a:r>
            <a:endParaRPr lang="tr-TR" sz="1300" dirty="0">
              <a:solidFill>
                <a:srgbClr val="FFFFFF"/>
              </a:solidFill>
            </a:endParaRPr>
          </a:p>
        </p:txBody>
      </p:sp>
      <p:sp>
        <p:nvSpPr>
          <p:cNvPr id="9" name="Metin kutusu 8">
            <a:extLst>
              <a:ext uri="{FF2B5EF4-FFF2-40B4-BE49-F238E27FC236}">
                <a16:creationId xmlns:a16="http://schemas.microsoft.com/office/drawing/2014/main" id="{C941CB35-44C1-4419-A216-8BC7728E5A65}"/>
              </a:ext>
            </a:extLst>
          </p:cNvPr>
          <p:cNvSpPr txBox="1"/>
          <p:nvPr/>
        </p:nvSpPr>
        <p:spPr>
          <a:xfrm>
            <a:off x="4741863" y="5661028"/>
            <a:ext cx="33099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Random</a:t>
            </a:r>
            <a:r>
              <a:rPr lang="tr-TR" sz="1300" dirty="0">
                <a:solidFill>
                  <a:srgbClr val="FFFFFF"/>
                </a:solidFill>
              </a:rPr>
              <a:t> </a:t>
            </a:r>
            <a:r>
              <a:rPr lang="tr-TR" sz="1300" dirty="0" err="1">
                <a:solidFill>
                  <a:srgbClr val="FFFFFF"/>
                </a:solidFill>
              </a:rPr>
              <a:t>Forest</a:t>
            </a:r>
            <a:endParaRPr lang="tr-TR" sz="1300" dirty="0">
              <a:solidFill>
                <a:srgbClr val="FFFFFF"/>
              </a:solidFill>
            </a:endParaRPr>
          </a:p>
        </p:txBody>
      </p:sp>
      <p:sp>
        <p:nvSpPr>
          <p:cNvPr id="12" name="Metin kutusu 11">
            <a:extLst>
              <a:ext uri="{FF2B5EF4-FFF2-40B4-BE49-F238E27FC236}">
                <a16:creationId xmlns:a16="http://schemas.microsoft.com/office/drawing/2014/main" id="{9DDBBB38-DDAB-4878-8285-C34057D6B01D}"/>
              </a:ext>
            </a:extLst>
          </p:cNvPr>
          <p:cNvSpPr txBox="1"/>
          <p:nvPr/>
        </p:nvSpPr>
        <p:spPr>
          <a:xfrm>
            <a:off x="8120063" y="5661028"/>
            <a:ext cx="3230563"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a:solidFill>
                  <a:srgbClr val="FFFFFF"/>
                </a:solidFill>
              </a:rPr>
              <a:t>SVM</a:t>
            </a:r>
          </a:p>
        </p:txBody>
      </p:sp>
      <p:sp>
        <p:nvSpPr>
          <p:cNvPr id="2" name="Başlık 1">
            <a:extLst>
              <a:ext uri="{FF2B5EF4-FFF2-40B4-BE49-F238E27FC236}">
                <a16:creationId xmlns:a16="http://schemas.microsoft.com/office/drawing/2014/main" id="{38233F34-6952-48D7-BA76-A67F9FDCA93F}"/>
              </a:ext>
            </a:extLst>
          </p:cNvPr>
          <p:cNvSpPr>
            <a:spLocks noGrp="1"/>
          </p:cNvSpPr>
          <p:nvPr>
            <p:ph type="title"/>
          </p:nvPr>
        </p:nvSpPr>
        <p:spPr>
          <a:xfrm>
            <a:off x="1286932" y="1204109"/>
            <a:ext cx="10023398" cy="857894"/>
          </a:xfrm>
        </p:spPr>
        <p:txBody>
          <a:bodyPr>
            <a:normAutofit/>
          </a:bodyPr>
          <a:lstStyle/>
          <a:p>
            <a:r>
              <a:rPr lang="tr-TR" sz="4000" dirty="0" err="1">
                <a:solidFill>
                  <a:srgbClr val="FFFFFF"/>
                </a:solidFill>
              </a:rPr>
              <a:t>BoW</a:t>
            </a:r>
            <a:r>
              <a:rPr lang="tr-TR" sz="4000" dirty="0">
                <a:solidFill>
                  <a:srgbClr val="FFFFFF"/>
                </a:solidFill>
              </a:rPr>
              <a:t> = 1000</a:t>
            </a:r>
          </a:p>
        </p:txBody>
      </p:sp>
      <p:pic>
        <p:nvPicPr>
          <p:cNvPr id="4" name="Resim 3">
            <a:extLst>
              <a:ext uri="{FF2B5EF4-FFF2-40B4-BE49-F238E27FC236}">
                <a16:creationId xmlns:a16="http://schemas.microsoft.com/office/drawing/2014/main" id="{641A91AE-1B8E-4C7D-A8C9-E557591F82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00817" y="3153093"/>
            <a:ext cx="3282168" cy="2472145"/>
          </a:xfrm>
          <a:prstGeom prst="rect">
            <a:avLst/>
          </a:prstGeom>
        </p:spPr>
      </p:pic>
      <p:pic>
        <p:nvPicPr>
          <p:cNvPr id="13" name="Resim 12">
            <a:extLst>
              <a:ext uri="{FF2B5EF4-FFF2-40B4-BE49-F238E27FC236}">
                <a16:creationId xmlns:a16="http://schemas.microsoft.com/office/drawing/2014/main" id="{6D98E131-3B8D-4730-AE2D-188A2289FA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59040" y="3149252"/>
            <a:ext cx="3220288" cy="2438366"/>
          </a:xfrm>
          <a:prstGeom prst="rect">
            <a:avLst/>
          </a:prstGeom>
        </p:spPr>
      </p:pic>
      <p:pic>
        <p:nvPicPr>
          <p:cNvPr id="15" name="Resim 14">
            <a:extLst>
              <a:ext uri="{FF2B5EF4-FFF2-40B4-BE49-F238E27FC236}">
                <a16:creationId xmlns:a16="http://schemas.microsoft.com/office/drawing/2014/main" id="{CE057630-7022-4CEC-9CF7-D321EFBC0F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67520" y="3166166"/>
            <a:ext cx="3257895" cy="2448609"/>
          </a:xfrm>
          <a:prstGeom prst="rect">
            <a:avLst/>
          </a:prstGeom>
        </p:spPr>
      </p:pic>
    </p:spTree>
    <p:extLst>
      <p:ext uri="{BB962C8B-B14F-4D97-AF65-F5344CB8AC3E}">
        <p14:creationId xmlns:p14="http://schemas.microsoft.com/office/powerpoint/2010/main" val="279456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Başlık 1">
            <a:extLst>
              <a:ext uri="{FF2B5EF4-FFF2-40B4-BE49-F238E27FC236}">
                <a16:creationId xmlns:a16="http://schemas.microsoft.com/office/drawing/2014/main" id="{0F3D3BF8-E257-46AD-9904-B8547851EE4F}"/>
              </a:ext>
            </a:extLst>
          </p:cNvPr>
          <p:cNvSpPr>
            <a:spLocks noGrp="1"/>
          </p:cNvSpPr>
          <p:nvPr>
            <p:ph type="title"/>
          </p:nvPr>
        </p:nvSpPr>
        <p:spPr>
          <a:xfrm>
            <a:off x="535020" y="685800"/>
            <a:ext cx="2780271" cy="5105400"/>
          </a:xfrm>
        </p:spPr>
        <p:txBody>
          <a:bodyPr>
            <a:normAutofit/>
          </a:bodyPr>
          <a:lstStyle/>
          <a:p>
            <a:r>
              <a:rPr lang="tr-TR" sz="4000" dirty="0" err="1">
                <a:solidFill>
                  <a:srgbClr val="FFFFFF"/>
                </a:solidFill>
              </a:rPr>
              <a:t>BoW</a:t>
            </a:r>
            <a:r>
              <a:rPr lang="tr-TR" sz="4000" dirty="0">
                <a:solidFill>
                  <a:srgbClr val="FFFFFF"/>
                </a:solidFill>
              </a:rPr>
              <a:t> = 5000</a:t>
            </a:r>
          </a:p>
        </p:txBody>
      </p:sp>
      <p:graphicFrame>
        <p:nvGraphicFramePr>
          <p:cNvPr id="7" name="İçerik Yer Tutucusu 6">
            <a:extLst>
              <a:ext uri="{FF2B5EF4-FFF2-40B4-BE49-F238E27FC236}">
                <a16:creationId xmlns:a16="http://schemas.microsoft.com/office/drawing/2014/main" id="{13CA481A-BD10-42ED-8FA7-361B267589DC}"/>
              </a:ext>
            </a:extLst>
          </p:cNvPr>
          <p:cNvGraphicFramePr>
            <a:graphicFrameLocks noGrp="1"/>
          </p:cNvGraphicFramePr>
          <p:nvPr>
            <p:ph idx="1"/>
            <p:extLst>
              <p:ext uri="{D42A27DB-BD31-4B8C-83A1-F6EECF244321}">
                <p14:modId xmlns:p14="http://schemas.microsoft.com/office/powerpoint/2010/main" val="3401432231"/>
              </p:ext>
            </p:extLst>
          </p:nvPr>
        </p:nvGraphicFramePr>
        <p:xfrm>
          <a:off x="5010150" y="1113876"/>
          <a:ext cx="6492877" cy="4249252"/>
        </p:xfrm>
        <a:graphic>
          <a:graphicData uri="http://schemas.openxmlformats.org/drawingml/2006/table">
            <a:tbl>
              <a:tblPr/>
              <a:tblGrid>
                <a:gridCol w="1099638">
                  <a:extLst>
                    <a:ext uri="{9D8B030D-6E8A-4147-A177-3AD203B41FA5}">
                      <a16:colId xmlns:a16="http://schemas.microsoft.com/office/drawing/2014/main" val="2770117901"/>
                    </a:ext>
                  </a:extLst>
                </a:gridCol>
                <a:gridCol w="1811435">
                  <a:extLst>
                    <a:ext uri="{9D8B030D-6E8A-4147-A177-3AD203B41FA5}">
                      <a16:colId xmlns:a16="http://schemas.microsoft.com/office/drawing/2014/main" val="3740075679"/>
                    </a:ext>
                  </a:extLst>
                </a:gridCol>
                <a:gridCol w="1820561">
                  <a:extLst>
                    <a:ext uri="{9D8B030D-6E8A-4147-A177-3AD203B41FA5}">
                      <a16:colId xmlns:a16="http://schemas.microsoft.com/office/drawing/2014/main" val="1223177688"/>
                    </a:ext>
                  </a:extLst>
                </a:gridCol>
                <a:gridCol w="1761243">
                  <a:extLst>
                    <a:ext uri="{9D8B030D-6E8A-4147-A177-3AD203B41FA5}">
                      <a16:colId xmlns:a16="http://schemas.microsoft.com/office/drawing/2014/main" val="3695072330"/>
                    </a:ext>
                  </a:extLst>
                </a:gridCol>
              </a:tblGrid>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 </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Accuracy</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Precision</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F1-Score</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084378643"/>
                  </a:ext>
                </a:extLst>
              </a:tr>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NB</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0.824</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0.827</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0.824</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5906495"/>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SVM</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0.848</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0.850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0.850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557261"/>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LR</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0.891</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0.891</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0.891</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489810"/>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KNN</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0.484</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0.704</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0.508</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8522674"/>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DT</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0.714</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0.717</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0.714</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361923"/>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RF</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0.861</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0.860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0.860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7861350"/>
                  </a:ext>
                </a:extLst>
              </a:tr>
            </a:tbl>
          </a:graphicData>
        </a:graphic>
      </p:graphicFrame>
    </p:spTree>
    <p:extLst>
      <p:ext uri="{BB962C8B-B14F-4D97-AF65-F5344CB8AC3E}">
        <p14:creationId xmlns:p14="http://schemas.microsoft.com/office/powerpoint/2010/main" val="2767869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E95ABBD2-46CC-45B4-B60B-C8E6B826FB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90780" y="3175876"/>
            <a:ext cx="3179503" cy="2392198"/>
          </a:xfrm>
          <a:prstGeom prst="rect">
            <a:avLst/>
          </a:prstGeom>
        </p:spPr>
      </p:pic>
      <p:sp>
        <p:nvSpPr>
          <p:cNvPr id="6" name="Metin kutusu 5">
            <a:extLst>
              <a:ext uri="{FF2B5EF4-FFF2-40B4-BE49-F238E27FC236}">
                <a16:creationId xmlns:a16="http://schemas.microsoft.com/office/drawing/2014/main" id="{D413E400-2C18-4136-B2BC-60C353899855}"/>
              </a:ext>
            </a:extLst>
          </p:cNvPr>
          <p:cNvSpPr txBox="1"/>
          <p:nvPr/>
        </p:nvSpPr>
        <p:spPr>
          <a:xfrm>
            <a:off x="1287463" y="5653891"/>
            <a:ext cx="33861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err="1">
                <a:solidFill>
                  <a:srgbClr val="FFFFFF"/>
                </a:solidFill>
              </a:rPr>
              <a:t>Decision</a:t>
            </a:r>
            <a:r>
              <a:rPr lang="tr-TR" sz="1300">
                <a:solidFill>
                  <a:srgbClr val="FFFFFF"/>
                </a:solidFill>
              </a:rPr>
              <a:t> </a:t>
            </a:r>
            <a:r>
              <a:rPr lang="tr-TR" sz="1300" err="1">
                <a:solidFill>
                  <a:srgbClr val="FFFFFF"/>
                </a:solidFill>
              </a:rPr>
              <a:t>Tree</a:t>
            </a:r>
            <a:endParaRPr lang="tr-TR" sz="1300">
              <a:solidFill>
                <a:srgbClr val="FFFFFF"/>
              </a:solidFill>
            </a:endParaRPr>
          </a:p>
        </p:txBody>
      </p:sp>
      <p:pic>
        <p:nvPicPr>
          <p:cNvPr id="8" name="Resim 7">
            <a:extLst>
              <a:ext uri="{FF2B5EF4-FFF2-40B4-BE49-F238E27FC236}">
                <a16:creationId xmlns:a16="http://schemas.microsoft.com/office/drawing/2014/main" id="{D52D2CF1-68F5-40E1-8DDF-F73F3FB383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01" y="3175852"/>
            <a:ext cx="3189661" cy="2392246"/>
          </a:xfrm>
          <a:prstGeom prst="rect">
            <a:avLst/>
          </a:prstGeom>
        </p:spPr>
      </p:pic>
      <p:sp>
        <p:nvSpPr>
          <p:cNvPr id="9" name="Metin kutusu 8">
            <a:extLst>
              <a:ext uri="{FF2B5EF4-FFF2-40B4-BE49-F238E27FC236}">
                <a16:creationId xmlns:a16="http://schemas.microsoft.com/office/drawing/2014/main" id="{C941CB35-44C1-4419-A216-8BC7728E5A65}"/>
              </a:ext>
            </a:extLst>
          </p:cNvPr>
          <p:cNvSpPr txBox="1"/>
          <p:nvPr/>
        </p:nvSpPr>
        <p:spPr>
          <a:xfrm>
            <a:off x="4741863" y="5661028"/>
            <a:ext cx="33099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a:solidFill>
                  <a:srgbClr val="FFFFFF"/>
                </a:solidFill>
              </a:rPr>
              <a:t>KNN</a:t>
            </a:r>
          </a:p>
        </p:txBody>
      </p:sp>
      <p:pic>
        <p:nvPicPr>
          <p:cNvPr id="11" name="Resim 10">
            <a:extLst>
              <a:ext uri="{FF2B5EF4-FFF2-40B4-BE49-F238E27FC236}">
                <a16:creationId xmlns:a16="http://schemas.microsoft.com/office/drawing/2014/main" id="{9F5D76CB-24E8-4287-A1B4-7BBA594979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43807" y="3161796"/>
            <a:ext cx="3183074" cy="2420358"/>
          </a:xfrm>
          <a:prstGeom prst="rect">
            <a:avLst/>
          </a:prstGeom>
        </p:spPr>
      </p:pic>
      <p:sp>
        <p:nvSpPr>
          <p:cNvPr id="12" name="Metin kutusu 11">
            <a:extLst>
              <a:ext uri="{FF2B5EF4-FFF2-40B4-BE49-F238E27FC236}">
                <a16:creationId xmlns:a16="http://schemas.microsoft.com/office/drawing/2014/main" id="{9DDBBB38-DDAB-4878-8285-C34057D6B01D}"/>
              </a:ext>
            </a:extLst>
          </p:cNvPr>
          <p:cNvSpPr txBox="1"/>
          <p:nvPr/>
        </p:nvSpPr>
        <p:spPr>
          <a:xfrm>
            <a:off x="8120063" y="5661028"/>
            <a:ext cx="3230563"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Logistic</a:t>
            </a:r>
            <a:r>
              <a:rPr lang="tr-TR" sz="1300" dirty="0">
                <a:solidFill>
                  <a:srgbClr val="FFFFFF"/>
                </a:solidFill>
              </a:rPr>
              <a:t> </a:t>
            </a:r>
            <a:r>
              <a:rPr lang="tr-TR" sz="1300" dirty="0" err="1">
                <a:solidFill>
                  <a:srgbClr val="FFFFFF"/>
                </a:solidFill>
              </a:rPr>
              <a:t>Regression</a:t>
            </a:r>
            <a:endParaRPr lang="tr-TR" sz="1300" dirty="0">
              <a:solidFill>
                <a:srgbClr val="FFFFFF"/>
              </a:solidFill>
            </a:endParaRPr>
          </a:p>
        </p:txBody>
      </p:sp>
      <p:sp>
        <p:nvSpPr>
          <p:cNvPr id="2" name="Başlık 1">
            <a:extLst>
              <a:ext uri="{FF2B5EF4-FFF2-40B4-BE49-F238E27FC236}">
                <a16:creationId xmlns:a16="http://schemas.microsoft.com/office/drawing/2014/main" id="{38233F34-6952-48D7-BA76-A67F9FDCA93F}"/>
              </a:ext>
            </a:extLst>
          </p:cNvPr>
          <p:cNvSpPr>
            <a:spLocks noGrp="1"/>
          </p:cNvSpPr>
          <p:nvPr>
            <p:ph type="title"/>
          </p:nvPr>
        </p:nvSpPr>
        <p:spPr>
          <a:xfrm>
            <a:off x="1286932" y="1204109"/>
            <a:ext cx="10023398" cy="857894"/>
          </a:xfrm>
        </p:spPr>
        <p:txBody>
          <a:bodyPr>
            <a:normAutofit/>
          </a:bodyPr>
          <a:lstStyle/>
          <a:p>
            <a:r>
              <a:rPr lang="tr-TR" sz="4000" dirty="0" err="1">
                <a:solidFill>
                  <a:srgbClr val="FFFFFF"/>
                </a:solidFill>
              </a:rPr>
              <a:t>BoW</a:t>
            </a:r>
            <a:r>
              <a:rPr lang="tr-TR" sz="4000" dirty="0">
                <a:solidFill>
                  <a:srgbClr val="FFFFFF"/>
                </a:solidFill>
              </a:rPr>
              <a:t> = 5000</a:t>
            </a:r>
          </a:p>
        </p:txBody>
      </p:sp>
    </p:spTree>
    <p:extLst>
      <p:ext uri="{BB962C8B-B14F-4D97-AF65-F5344CB8AC3E}">
        <p14:creationId xmlns:p14="http://schemas.microsoft.com/office/powerpoint/2010/main" val="2017963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Metin kutusu 5">
            <a:extLst>
              <a:ext uri="{FF2B5EF4-FFF2-40B4-BE49-F238E27FC236}">
                <a16:creationId xmlns:a16="http://schemas.microsoft.com/office/drawing/2014/main" id="{D413E400-2C18-4136-B2BC-60C353899855}"/>
              </a:ext>
            </a:extLst>
          </p:cNvPr>
          <p:cNvSpPr txBox="1"/>
          <p:nvPr/>
        </p:nvSpPr>
        <p:spPr>
          <a:xfrm>
            <a:off x="1287463" y="5653891"/>
            <a:ext cx="33861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Naive</a:t>
            </a:r>
            <a:r>
              <a:rPr lang="tr-TR" sz="1300" dirty="0">
                <a:solidFill>
                  <a:srgbClr val="FFFFFF"/>
                </a:solidFill>
              </a:rPr>
              <a:t> </a:t>
            </a:r>
            <a:r>
              <a:rPr lang="tr-TR" sz="1300" dirty="0" err="1">
                <a:solidFill>
                  <a:srgbClr val="FFFFFF"/>
                </a:solidFill>
              </a:rPr>
              <a:t>Bayes</a:t>
            </a:r>
            <a:endParaRPr lang="tr-TR" sz="1300" dirty="0">
              <a:solidFill>
                <a:srgbClr val="FFFFFF"/>
              </a:solidFill>
            </a:endParaRPr>
          </a:p>
        </p:txBody>
      </p:sp>
      <p:sp>
        <p:nvSpPr>
          <p:cNvPr id="9" name="Metin kutusu 8">
            <a:extLst>
              <a:ext uri="{FF2B5EF4-FFF2-40B4-BE49-F238E27FC236}">
                <a16:creationId xmlns:a16="http://schemas.microsoft.com/office/drawing/2014/main" id="{C941CB35-44C1-4419-A216-8BC7728E5A65}"/>
              </a:ext>
            </a:extLst>
          </p:cNvPr>
          <p:cNvSpPr txBox="1"/>
          <p:nvPr/>
        </p:nvSpPr>
        <p:spPr>
          <a:xfrm>
            <a:off x="4741863" y="5661028"/>
            <a:ext cx="33099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Random</a:t>
            </a:r>
            <a:r>
              <a:rPr lang="tr-TR" sz="1300" dirty="0">
                <a:solidFill>
                  <a:srgbClr val="FFFFFF"/>
                </a:solidFill>
              </a:rPr>
              <a:t> </a:t>
            </a:r>
            <a:r>
              <a:rPr lang="tr-TR" sz="1300" dirty="0" err="1">
                <a:solidFill>
                  <a:srgbClr val="FFFFFF"/>
                </a:solidFill>
              </a:rPr>
              <a:t>Forest</a:t>
            </a:r>
            <a:endParaRPr lang="tr-TR" sz="1300" dirty="0">
              <a:solidFill>
                <a:srgbClr val="FFFFFF"/>
              </a:solidFill>
            </a:endParaRPr>
          </a:p>
        </p:txBody>
      </p:sp>
      <p:sp>
        <p:nvSpPr>
          <p:cNvPr id="12" name="Metin kutusu 11">
            <a:extLst>
              <a:ext uri="{FF2B5EF4-FFF2-40B4-BE49-F238E27FC236}">
                <a16:creationId xmlns:a16="http://schemas.microsoft.com/office/drawing/2014/main" id="{9DDBBB38-DDAB-4878-8285-C34057D6B01D}"/>
              </a:ext>
            </a:extLst>
          </p:cNvPr>
          <p:cNvSpPr txBox="1"/>
          <p:nvPr/>
        </p:nvSpPr>
        <p:spPr>
          <a:xfrm>
            <a:off x="8120063" y="5661028"/>
            <a:ext cx="3230563"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a:solidFill>
                  <a:srgbClr val="FFFFFF"/>
                </a:solidFill>
              </a:rPr>
              <a:t>SVM</a:t>
            </a:r>
          </a:p>
        </p:txBody>
      </p:sp>
      <p:sp>
        <p:nvSpPr>
          <p:cNvPr id="2" name="Başlık 1">
            <a:extLst>
              <a:ext uri="{FF2B5EF4-FFF2-40B4-BE49-F238E27FC236}">
                <a16:creationId xmlns:a16="http://schemas.microsoft.com/office/drawing/2014/main" id="{38233F34-6952-48D7-BA76-A67F9FDCA93F}"/>
              </a:ext>
            </a:extLst>
          </p:cNvPr>
          <p:cNvSpPr>
            <a:spLocks noGrp="1"/>
          </p:cNvSpPr>
          <p:nvPr>
            <p:ph type="title"/>
          </p:nvPr>
        </p:nvSpPr>
        <p:spPr>
          <a:xfrm>
            <a:off x="1286932" y="1204109"/>
            <a:ext cx="10023398" cy="857894"/>
          </a:xfrm>
        </p:spPr>
        <p:txBody>
          <a:bodyPr>
            <a:normAutofit/>
          </a:bodyPr>
          <a:lstStyle/>
          <a:p>
            <a:r>
              <a:rPr lang="tr-TR" sz="4000" dirty="0" err="1">
                <a:solidFill>
                  <a:srgbClr val="FFFFFF"/>
                </a:solidFill>
              </a:rPr>
              <a:t>BoW</a:t>
            </a:r>
            <a:r>
              <a:rPr lang="tr-TR" sz="4000" dirty="0">
                <a:solidFill>
                  <a:srgbClr val="FFFFFF"/>
                </a:solidFill>
              </a:rPr>
              <a:t> = 5000</a:t>
            </a:r>
          </a:p>
        </p:txBody>
      </p:sp>
      <p:pic>
        <p:nvPicPr>
          <p:cNvPr id="4" name="Resim 3">
            <a:extLst>
              <a:ext uri="{FF2B5EF4-FFF2-40B4-BE49-F238E27FC236}">
                <a16:creationId xmlns:a16="http://schemas.microsoft.com/office/drawing/2014/main" id="{641A91AE-1B8E-4C7D-A8C9-E557591F82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16310" y="3153093"/>
            <a:ext cx="3251181" cy="2472145"/>
          </a:xfrm>
          <a:prstGeom prst="rect">
            <a:avLst/>
          </a:prstGeom>
        </p:spPr>
      </p:pic>
      <p:pic>
        <p:nvPicPr>
          <p:cNvPr id="13" name="Resim 12">
            <a:extLst>
              <a:ext uri="{FF2B5EF4-FFF2-40B4-BE49-F238E27FC236}">
                <a16:creationId xmlns:a16="http://schemas.microsoft.com/office/drawing/2014/main" id="{6D98E131-3B8D-4730-AE2D-188A2289FA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59040" y="3156993"/>
            <a:ext cx="3220288" cy="2422883"/>
          </a:xfrm>
          <a:prstGeom prst="rect">
            <a:avLst/>
          </a:prstGeom>
        </p:spPr>
      </p:pic>
      <p:pic>
        <p:nvPicPr>
          <p:cNvPr id="15" name="Resim 14">
            <a:extLst>
              <a:ext uri="{FF2B5EF4-FFF2-40B4-BE49-F238E27FC236}">
                <a16:creationId xmlns:a16="http://schemas.microsoft.com/office/drawing/2014/main" id="{CE057630-7022-4CEC-9CF7-D321EFBC0F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94669" y="3166166"/>
            <a:ext cx="3203596" cy="2448609"/>
          </a:xfrm>
          <a:prstGeom prst="rect">
            <a:avLst/>
          </a:prstGeom>
        </p:spPr>
      </p:pic>
    </p:spTree>
    <p:extLst>
      <p:ext uri="{BB962C8B-B14F-4D97-AF65-F5344CB8AC3E}">
        <p14:creationId xmlns:p14="http://schemas.microsoft.com/office/powerpoint/2010/main" val="369080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Başlık 1">
            <a:extLst>
              <a:ext uri="{FF2B5EF4-FFF2-40B4-BE49-F238E27FC236}">
                <a16:creationId xmlns:a16="http://schemas.microsoft.com/office/drawing/2014/main" id="{0F3D3BF8-E257-46AD-9904-B8547851EE4F}"/>
              </a:ext>
            </a:extLst>
          </p:cNvPr>
          <p:cNvSpPr>
            <a:spLocks noGrp="1"/>
          </p:cNvSpPr>
          <p:nvPr>
            <p:ph type="title"/>
          </p:nvPr>
        </p:nvSpPr>
        <p:spPr>
          <a:xfrm>
            <a:off x="304800" y="685800"/>
            <a:ext cx="3010492" cy="5105400"/>
          </a:xfrm>
        </p:spPr>
        <p:txBody>
          <a:bodyPr>
            <a:normAutofit/>
          </a:bodyPr>
          <a:lstStyle/>
          <a:p>
            <a:r>
              <a:rPr lang="tr-TR" sz="4000" dirty="0" err="1">
                <a:solidFill>
                  <a:srgbClr val="FFFFFF"/>
                </a:solidFill>
              </a:rPr>
              <a:t>BoW</a:t>
            </a:r>
            <a:r>
              <a:rPr lang="tr-TR" sz="4000" dirty="0">
                <a:solidFill>
                  <a:srgbClr val="FFFFFF"/>
                </a:solidFill>
              </a:rPr>
              <a:t> = 50000</a:t>
            </a:r>
          </a:p>
        </p:txBody>
      </p:sp>
      <p:graphicFrame>
        <p:nvGraphicFramePr>
          <p:cNvPr id="7" name="İçerik Yer Tutucusu 6">
            <a:extLst>
              <a:ext uri="{FF2B5EF4-FFF2-40B4-BE49-F238E27FC236}">
                <a16:creationId xmlns:a16="http://schemas.microsoft.com/office/drawing/2014/main" id="{13CA481A-BD10-42ED-8FA7-361B267589DC}"/>
              </a:ext>
            </a:extLst>
          </p:cNvPr>
          <p:cNvGraphicFramePr>
            <a:graphicFrameLocks noGrp="1"/>
          </p:cNvGraphicFramePr>
          <p:nvPr>
            <p:ph idx="1"/>
            <p:extLst>
              <p:ext uri="{D42A27DB-BD31-4B8C-83A1-F6EECF244321}">
                <p14:modId xmlns:p14="http://schemas.microsoft.com/office/powerpoint/2010/main" val="1379115987"/>
              </p:ext>
            </p:extLst>
          </p:nvPr>
        </p:nvGraphicFramePr>
        <p:xfrm>
          <a:off x="5010150" y="1113876"/>
          <a:ext cx="6492877" cy="4249252"/>
        </p:xfrm>
        <a:graphic>
          <a:graphicData uri="http://schemas.openxmlformats.org/drawingml/2006/table">
            <a:tbl>
              <a:tblPr/>
              <a:tblGrid>
                <a:gridCol w="1099638">
                  <a:extLst>
                    <a:ext uri="{9D8B030D-6E8A-4147-A177-3AD203B41FA5}">
                      <a16:colId xmlns:a16="http://schemas.microsoft.com/office/drawing/2014/main" val="2770117901"/>
                    </a:ext>
                  </a:extLst>
                </a:gridCol>
                <a:gridCol w="1811435">
                  <a:extLst>
                    <a:ext uri="{9D8B030D-6E8A-4147-A177-3AD203B41FA5}">
                      <a16:colId xmlns:a16="http://schemas.microsoft.com/office/drawing/2014/main" val="3740075679"/>
                    </a:ext>
                  </a:extLst>
                </a:gridCol>
                <a:gridCol w="1820561">
                  <a:extLst>
                    <a:ext uri="{9D8B030D-6E8A-4147-A177-3AD203B41FA5}">
                      <a16:colId xmlns:a16="http://schemas.microsoft.com/office/drawing/2014/main" val="1223177688"/>
                    </a:ext>
                  </a:extLst>
                </a:gridCol>
                <a:gridCol w="1761243">
                  <a:extLst>
                    <a:ext uri="{9D8B030D-6E8A-4147-A177-3AD203B41FA5}">
                      <a16:colId xmlns:a16="http://schemas.microsoft.com/office/drawing/2014/main" val="3695072330"/>
                    </a:ext>
                  </a:extLst>
                </a:gridCol>
              </a:tblGrid>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 </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Accuracy</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Precision</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F1-Score</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084378643"/>
                  </a:ext>
                </a:extLst>
              </a:tr>
              <a:tr h="607036">
                <a:tc>
                  <a:txBody>
                    <a:bodyPr/>
                    <a:lstStyle/>
                    <a:p>
                      <a:pPr algn="l" fontAlgn="b">
                        <a:spcBef>
                          <a:spcPts val="0"/>
                        </a:spcBef>
                        <a:spcAft>
                          <a:spcPts val="0"/>
                        </a:spcAft>
                      </a:pPr>
                      <a:r>
                        <a:rPr lang="tr-TR" sz="3200" b="0" i="0" u="none" strike="noStrike">
                          <a:solidFill>
                            <a:srgbClr val="000000"/>
                          </a:solidFill>
                          <a:effectLst/>
                          <a:latin typeface="Calibri" panose="020F0502020204030204" pitchFamily="34" charset="0"/>
                        </a:rPr>
                        <a:t>NB</a:t>
                      </a:r>
                      <a:endParaRPr lang="tr-TR" sz="5200" b="0" i="0" u="none" strike="noStrike">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0.854</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0.859</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0.853</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5906495"/>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SVM</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0.864</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0.869</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0.866</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557261"/>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LR</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0.903</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0.902</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0.903</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489810"/>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KNN</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0.466</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0.678</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0.479</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8522674"/>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DT</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0.721</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0.725</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0.722</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361923"/>
                  </a:ext>
                </a:extLst>
              </a:tr>
              <a:tr h="607036">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RF</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0.870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0.870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3200" b="0" i="0" u="none" strike="noStrike" dirty="0">
                          <a:solidFill>
                            <a:srgbClr val="000000"/>
                          </a:solidFill>
                          <a:effectLst/>
                          <a:latin typeface="Calibri" panose="020F0502020204030204" pitchFamily="34" charset="0"/>
                        </a:rPr>
                        <a:t>0.870</a:t>
                      </a:r>
                      <a:endParaRPr lang="tr-TR" sz="5200" b="0" i="0" u="none" strike="noStrike" dirty="0">
                        <a:effectLst/>
                        <a:latin typeface="Arial" panose="020B0604020202020204" pitchFamily="34" charset="0"/>
                      </a:endParaRPr>
                    </a:p>
                  </a:txBody>
                  <a:tcPr marL="20076" marR="20076" marT="200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7861350"/>
                  </a:ext>
                </a:extLst>
              </a:tr>
            </a:tbl>
          </a:graphicData>
        </a:graphic>
      </p:graphicFrame>
    </p:spTree>
    <p:extLst>
      <p:ext uri="{BB962C8B-B14F-4D97-AF65-F5344CB8AC3E}">
        <p14:creationId xmlns:p14="http://schemas.microsoft.com/office/powerpoint/2010/main" val="3890805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E95ABBD2-46CC-45B4-B60B-C8E6B826FB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92519" y="3175876"/>
            <a:ext cx="3176025" cy="2392198"/>
          </a:xfrm>
          <a:prstGeom prst="rect">
            <a:avLst/>
          </a:prstGeom>
        </p:spPr>
      </p:pic>
      <p:sp>
        <p:nvSpPr>
          <p:cNvPr id="6" name="Metin kutusu 5">
            <a:extLst>
              <a:ext uri="{FF2B5EF4-FFF2-40B4-BE49-F238E27FC236}">
                <a16:creationId xmlns:a16="http://schemas.microsoft.com/office/drawing/2014/main" id="{D413E400-2C18-4136-B2BC-60C353899855}"/>
              </a:ext>
            </a:extLst>
          </p:cNvPr>
          <p:cNvSpPr txBox="1"/>
          <p:nvPr/>
        </p:nvSpPr>
        <p:spPr>
          <a:xfrm>
            <a:off x="1287463" y="5653891"/>
            <a:ext cx="33861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err="1">
                <a:solidFill>
                  <a:srgbClr val="FFFFFF"/>
                </a:solidFill>
              </a:rPr>
              <a:t>Decision</a:t>
            </a:r>
            <a:r>
              <a:rPr lang="tr-TR" sz="1300">
                <a:solidFill>
                  <a:srgbClr val="FFFFFF"/>
                </a:solidFill>
              </a:rPr>
              <a:t> </a:t>
            </a:r>
            <a:r>
              <a:rPr lang="tr-TR" sz="1300" err="1">
                <a:solidFill>
                  <a:srgbClr val="FFFFFF"/>
                </a:solidFill>
              </a:rPr>
              <a:t>Tree</a:t>
            </a:r>
            <a:endParaRPr lang="tr-TR" sz="1300">
              <a:solidFill>
                <a:srgbClr val="FFFFFF"/>
              </a:solidFill>
            </a:endParaRPr>
          </a:p>
        </p:txBody>
      </p:sp>
      <p:pic>
        <p:nvPicPr>
          <p:cNvPr id="8" name="Resim 7">
            <a:extLst>
              <a:ext uri="{FF2B5EF4-FFF2-40B4-BE49-F238E27FC236}">
                <a16:creationId xmlns:a16="http://schemas.microsoft.com/office/drawing/2014/main" id="{D52D2CF1-68F5-40E1-8DDF-F73F3FB383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30721" y="3175852"/>
            <a:ext cx="3132220" cy="2392246"/>
          </a:xfrm>
          <a:prstGeom prst="rect">
            <a:avLst/>
          </a:prstGeom>
        </p:spPr>
      </p:pic>
      <p:sp>
        <p:nvSpPr>
          <p:cNvPr id="9" name="Metin kutusu 8">
            <a:extLst>
              <a:ext uri="{FF2B5EF4-FFF2-40B4-BE49-F238E27FC236}">
                <a16:creationId xmlns:a16="http://schemas.microsoft.com/office/drawing/2014/main" id="{C941CB35-44C1-4419-A216-8BC7728E5A65}"/>
              </a:ext>
            </a:extLst>
          </p:cNvPr>
          <p:cNvSpPr txBox="1"/>
          <p:nvPr/>
        </p:nvSpPr>
        <p:spPr>
          <a:xfrm>
            <a:off x="4741863" y="5661028"/>
            <a:ext cx="33099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a:solidFill>
                  <a:srgbClr val="FFFFFF"/>
                </a:solidFill>
              </a:rPr>
              <a:t>KNN</a:t>
            </a:r>
          </a:p>
        </p:txBody>
      </p:sp>
      <p:pic>
        <p:nvPicPr>
          <p:cNvPr id="11" name="Resim 10">
            <a:extLst>
              <a:ext uri="{FF2B5EF4-FFF2-40B4-BE49-F238E27FC236}">
                <a16:creationId xmlns:a16="http://schemas.microsoft.com/office/drawing/2014/main" id="{9F5D76CB-24E8-4287-A1B4-7BBA5949790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43807" y="3165487"/>
            <a:ext cx="3183074" cy="2412975"/>
          </a:xfrm>
          <a:prstGeom prst="rect">
            <a:avLst/>
          </a:prstGeom>
        </p:spPr>
      </p:pic>
      <p:sp>
        <p:nvSpPr>
          <p:cNvPr id="12" name="Metin kutusu 11">
            <a:extLst>
              <a:ext uri="{FF2B5EF4-FFF2-40B4-BE49-F238E27FC236}">
                <a16:creationId xmlns:a16="http://schemas.microsoft.com/office/drawing/2014/main" id="{9DDBBB38-DDAB-4878-8285-C34057D6B01D}"/>
              </a:ext>
            </a:extLst>
          </p:cNvPr>
          <p:cNvSpPr txBox="1"/>
          <p:nvPr/>
        </p:nvSpPr>
        <p:spPr>
          <a:xfrm>
            <a:off x="8120063" y="5661028"/>
            <a:ext cx="3230563"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Logistic</a:t>
            </a:r>
            <a:r>
              <a:rPr lang="tr-TR" sz="1300" dirty="0">
                <a:solidFill>
                  <a:srgbClr val="FFFFFF"/>
                </a:solidFill>
              </a:rPr>
              <a:t> </a:t>
            </a:r>
            <a:r>
              <a:rPr lang="tr-TR" sz="1300" dirty="0" err="1">
                <a:solidFill>
                  <a:srgbClr val="FFFFFF"/>
                </a:solidFill>
              </a:rPr>
              <a:t>Regression</a:t>
            </a:r>
            <a:endParaRPr lang="tr-TR" sz="1300" dirty="0">
              <a:solidFill>
                <a:srgbClr val="FFFFFF"/>
              </a:solidFill>
            </a:endParaRPr>
          </a:p>
        </p:txBody>
      </p:sp>
      <p:sp>
        <p:nvSpPr>
          <p:cNvPr id="2" name="Başlık 1">
            <a:extLst>
              <a:ext uri="{FF2B5EF4-FFF2-40B4-BE49-F238E27FC236}">
                <a16:creationId xmlns:a16="http://schemas.microsoft.com/office/drawing/2014/main" id="{38233F34-6952-48D7-BA76-A67F9FDCA93F}"/>
              </a:ext>
            </a:extLst>
          </p:cNvPr>
          <p:cNvSpPr>
            <a:spLocks noGrp="1"/>
          </p:cNvSpPr>
          <p:nvPr>
            <p:ph type="title"/>
          </p:nvPr>
        </p:nvSpPr>
        <p:spPr>
          <a:xfrm>
            <a:off x="1286932" y="1204109"/>
            <a:ext cx="10023398" cy="857894"/>
          </a:xfrm>
        </p:spPr>
        <p:txBody>
          <a:bodyPr>
            <a:normAutofit/>
          </a:bodyPr>
          <a:lstStyle/>
          <a:p>
            <a:r>
              <a:rPr lang="tr-TR" sz="4000" dirty="0" err="1">
                <a:solidFill>
                  <a:srgbClr val="FFFFFF"/>
                </a:solidFill>
              </a:rPr>
              <a:t>BoW</a:t>
            </a:r>
            <a:r>
              <a:rPr lang="tr-TR" sz="4000" dirty="0">
                <a:solidFill>
                  <a:srgbClr val="FFFFFF"/>
                </a:solidFill>
              </a:rPr>
              <a:t> = 50000</a:t>
            </a:r>
          </a:p>
        </p:txBody>
      </p:sp>
    </p:spTree>
    <p:extLst>
      <p:ext uri="{BB962C8B-B14F-4D97-AF65-F5344CB8AC3E}">
        <p14:creationId xmlns:p14="http://schemas.microsoft.com/office/powerpoint/2010/main" val="223839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28A6FE-80F3-4CF5-90A3-EC00141C92F4}"/>
              </a:ext>
            </a:extLst>
          </p:cNvPr>
          <p:cNvSpPr>
            <a:spLocks noGrp="1"/>
          </p:cNvSpPr>
          <p:nvPr>
            <p:ph type="title"/>
          </p:nvPr>
        </p:nvSpPr>
        <p:spPr/>
        <p:txBody>
          <a:bodyPr/>
          <a:lstStyle/>
          <a:p>
            <a:r>
              <a:rPr lang="tr-TR" dirty="0"/>
              <a:t>Natural Language </a:t>
            </a:r>
            <a:r>
              <a:rPr lang="tr-TR" dirty="0" err="1"/>
              <a:t>Proccessing</a:t>
            </a:r>
            <a:r>
              <a:rPr lang="tr-TR" dirty="0"/>
              <a:t> nedir?</a:t>
            </a:r>
          </a:p>
        </p:txBody>
      </p:sp>
      <p:sp>
        <p:nvSpPr>
          <p:cNvPr id="3" name="İçerik Yer Tutucusu 2">
            <a:extLst>
              <a:ext uri="{FF2B5EF4-FFF2-40B4-BE49-F238E27FC236}">
                <a16:creationId xmlns:a16="http://schemas.microsoft.com/office/drawing/2014/main" id="{68C56F30-E53B-46FC-8F42-235728A54D0F}"/>
              </a:ext>
            </a:extLst>
          </p:cNvPr>
          <p:cNvSpPr>
            <a:spLocks noGrp="1"/>
          </p:cNvSpPr>
          <p:nvPr>
            <p:ph idx="1"/>
          </p:nvPr>
        </p:nvSpPr>
        <p:spPr/>
        <p:txBody>
          <a:bodyPr/>
          <a:lstStyle/>
          <a:p>
            <a:r>
              <a:rPr lang="tr-TR" dirty="0"/>
              <a:t>Doğal Dil İşleme (NLP), makinelerin insan diliyle nasıl etkileşime girdiğini inceleyen yapay zekanın bir parçasıdır. NLP, sohbet robotları, yazım denetleyicileri veya dil çevirmenleri gibi her gün kullandığımız birçok aracı geliştirmek için çalışır.</a:t>
            </a:r>
          </a:p>
          <a:p>
            <a:r>
              <a:rPr lang="tr-TR" dirty="0"/>
              <a:t>NLP, makine öğrenimi algoritmalarıyla birleştirildiğinde, görevleri kendi başına gerçekleştirmeyi öğrenen ve deneyim yoluyla daha iyi hale gelen sistemler oluşturur.</a:t>
            </a:r>
          </a:p>
        </p:txBody>
      </p:sp>
    </p:spTree>
    <p:extLst>
      <p:ext uri="{BB962C8B-B14F-4D97-AF65-F5344CB8AC3E}">
        <p14:creationId xmlns:p14="http://schemas.microsoft.com/office/powerpoint/2010/main" val="26471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Metin kutusu 5">
            <a:extLst>
              <a:ext uri="{FF2B5EF4-FFF2-40B4-BE49-F238E27FC236}">
                <a16:creationId xmlns:a16="http://schemas.microsoft.com/office/drawing/2014/main" id="{D413E400-2C18-4136-B2BC-60C353899855}"/>
              </a:ext>
            </a:extLst>
          </p:cNvPr>
          <p:cNvSpPr txBox="1"/>
          <p:nvPr/>
        </p:nvSpPr>
        <p:spPr>
          <a:xfrm>
            <a:off x="1287463" y="5653891"/>
            <a:ext cx="33861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Naive</a:t>
            </a:r>
            <a:r>
              <a:rPr lang="tr-TR" sz="1300" dirty="0">
                <a:solidFill>
                  <a:srgbClr val="FFFFFF"/>
                </a:solidFill>
              </a:rPr>
              <a:t> </a:t>
            </a:r>
            <a:r>
              <a:rPr lang="tr-TR" sz="1300" dirty="0" err="1">
                <a:solidFill>
                  <a:srgbClr val="FFFFFF"/>
                </a:solidFill>
              </a:rPr>
              <a:t>Bayes</a:t>
            </a:r>
            <a:endParaRPr lang="tr-TR" sz="1300" dirty="0">
              <a:solidFill>
                <a:srgbClr val="FFFFFF"/>
              </a:solidFill>
            </a:endParaRPr>
          </a:p>
        </p:txBody>
      </p:sp>
      <p:sp>
        <p:nvSpPr>
          <p:cNvPr id="9" name="Metin kutusu 8">
            <a:extLst>
              <a:ext uri="{FF2B5EF4-FFF2-40B4-BE49-F238E27FC236}">
                <a16:creationId xmlns:a16="http://schemas.microsoft.com/office/drawing/2014/main" id="{C941CB35-44C1-4419-A216-8BC7728E5A65}"/>
              </a:ext>
            </a:extLst>
          </p:cNvPr>
          <p:cNvSpPr txBox="1"/>
          <p:nvPr/>
        </p:nvSpPr>
        <p:spPr>
          <a:xfrm>
            <a:off x="4741863" y="5661028"/>
            <a:ext cx="3309938"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err="1">
                <a:solidFill>
                  <a:srgbClr val="FFFFFF"/>
                </a:solidFill>
              </a:rPr>
              <a:t>Random</a:t>
            </a:r>
            <a:r>
              <a:rPr lang="tr-TR" sz="1300" dirty="0">
                <a:solidFill>
                  <a:srgbClr val="FFFFFF"/>
                </a:solidFill>
              </a:rPr>
              <a:t> </a:t>
            </a:r>
            <a:r>
              <a:rPr lang="tr-TR" sz="1300" dirty="0" err="1">
                <a:solidFill>
                  <a:srgbClr val="FFFFFF"/>
                </a:solidFill>
              </a:rPr>
              <a:t>Forest</a:t>
            </a:r>
            <a:endParaRPr lang="tr-TR" sz="1300" dirty="0">
              <a:solidFill>
                <a:srgbClr val="FFFFFF"/>
              </a:solidFill>
            </a:endParaRPr>
          </a:p>
        </p:txBody>
      </p:sp>
      <p:sp>
        <p:nvSpPr>
          <p:cNvPr id="12" name="Metin kutusu 11">
            <a:extLst>
              <a:ext uri="{FF2B5EF4-FFF2-40B4-BE49-F238E27FC236}">
                <a16:creationId xmlns:a16="http://schemas.microsoft.com/office/drawing/2014/main" id="{9DDBBB38-DDAB-4878-8285-C34057D6B01D}"/>
              </a:ext>
            </a:extLst>
          </p:cNvPr>
          <p:cNvSpPr txBox="1"/>
          <p:nvPr/>
        </p:nvSpPr>
        <p:spPr>
          <a:xfrm>
            <a:off x="8120063" y="5661028"/>
            <a:ext cx="3230563" cy="488950"/>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dirty="0">
                <a:solidFill>
                  <a:srgbClr val="FFFFFF"/>
                </a:solidFill>
              </a:rPr>
              <a:t>SVM</a:t>
            </a:r>
          </a:p>
        </p:txBody>
      </p:sp>
      <p:sp>
        <p:nvSpPr>
          <p:cNvPr id="2" name="Başlık 1">
            <a:extLst>
              <a:ext uri="{FF2B5EF4-FFF2-40B4-BE49-F238E27FC236}">
                <a16:creationId xmlns:a16="http://schemas.microsoft.com/office/drawing/2014/main" id="{38233F34-6952-48D7-BA76-A67F9FDCA93F}"/>
              </a:ext>
            </a:extLst>
          </p:cNvPr>
          <p:cNvSpPr>
            <a:spLocks noGrp="1"/>
          </p:cNvSpPr>
          <p:nvPr>
            <p:ph type="title"/>
          </p:nvPr>
        </p:nvSpPr>
        <p:spPr>
          <a:xfrm>
            <a:off x="1286932" y="1204109"/>
            <a:ext cx="10023398" cy="857894"/>
          </a:xfrm>
        </p:spPr>
        <p:txBody>
          <a:bodyPr>
            <a:normAutofit/>
          </a:bodyPr>
          <a:lstStyle/>
          <a:p>
            <a:r>
              <a:rPr lang="tr-TR" sz="4000" dirty="0" err="1">
                <a:solidFill>
                  <a:srgbClr val="FFFFFF"/>
                </a:solidFill>
              </a:rPr>
              <a:t>BoW</a:t>
            </a:r>
            <a:r>
              <a:rPr lang="tr-TR" sz="4000" dirty="0">
                <a:solidFill>
                  <a:srgbClr val="FFFFFF"/>
                </a:solidFill>
              </a:rPr>
              <a:t> = 50000</a:t>
            </a:r>
          </a:p>
        </p:txBody>
      </p:sp>
      <p:pic>
        <p:nvPicPr>
          <p:cNvPr id="4" name="Resim 3">
            <a:extLst>
              <a:ext uri="{FF2B5EF4-FFF2-40B4-BE49-F238E27FC236}">
                <a16:creationId xmlns:a16="http://schemas.microsoft.com/office/drawing/2014/main" id="{641A91AE-1B8E-4C7D-A8C9-E557591F82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19555" y="3153093"/>
            <a:ext cx="3244690" cy="2472145"/>
          </a:xfrm>
          <a:prstGeom prst="rect">
            <a:avLst/>
          </a:prstGeom>
        </p:spPr>
      </p:pic>
      <p:pic>
        <p:nvPicPr>
          <p:cNvPr id="13" name="Resim 12">
            <a:extLst>
              <a:ext uri="{FF2B5EF4-FFF2-40B4-BE49-F238E27FC236}">
                <a16:creationId xmlns:a16="http://schemas.microsoft.com/office/drawing/2014/main" id="{6D98E131-3B8D-4730-AE2D-188A2289FA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59040" y="3159540"/>
            <a:ext cx="3220288" cy="2417788"/>
          </a:xfrm>
          <a:prstGeom prst="rect">
            <a:avLst/>
          </a:prstGeom>
        </p:spPr>
      </p:pic>
      <p:pic>
        <p:nvPicPr>
          <p:cNvPr id="15" name="Resim 14">
            <a:extLst>
              <a:ext uri="{FF2B5EF4-FFF2-40B4-BE49-F238E27FC236}">
                <a16:creationId xmlns:a16="http://schemas.microsoft.com/office/drawing/2014/main" id="{CE057630-7022-4CEC-9CF7-D321EFBC0F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94669" y="3180109"/>
            <a:ext cx="3203596" cy="2420723"/>
          </a:xfrm>
          <a:prstGeom prst="rect">
            <a:avLst/>
          </a:prstGeom>
        </p:spPr>
      </p:pic>
    </p:spTree>
    <p:extLst>
      <p:ext uri="{BB962C8B-B14F-4D97-AF65-F5344CB8AC3E}">
        <p14:creationId xmlns:p14="http://schemas.microsoft.com/office/powerpoint/2010/main" val="2514748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90EBDF-5848-407A-90B9-8779F4BA177F}"/>
              </a:ext>
            </a:extLst>
          </p:cNvPr>
          <p:cNvSpPr>
            <a:spLocks noGrp="1"/>
          </p:cNvSpPr>
          <p:nvPr>
            <p:ph type="title"/>
          </p:nvPr>
        </p:nvSpPr>
        <p:spPr/>
        <p:txBody>
          <a:bodyPr/>
          <a:lstStyle/>
          <a:p>
            <a:r>
              <a:rPr lang="tr-TR" dirty="0"/>
              <a:t>K-</a:t>
            </a:r>
            <a:r>
              <a:rPr lang="tr-TR" dirty="0" err="1"/>
              <a:t>Fold</a:t>
            </a:r>
            <a:r>
              <a:rPr lang="tr-TR" dirty="0"/>
              <a:t> Cross </a:t>
            </a:r>
            <a:r>
              <a:rPr lang="tr-TR" dirty="0" err="1"/>
              <a:t>Validation</a:t>
            </a:r>
            <a:endParaRPr lang="tr-TR" dirty="0"/>
          </a:p>
        </p:txBody>
      </p:sp>
      <p:sp>
        <p:nvSpPr>
          <p:cNvPr id="3" name="İçerik Yer Tutucusu 2">
            <a:extLst>
              <a:ext uri="{FF2B5EF4-FFF2-40B4-BE49-F238E27FC236}">
                <a16:creationId xmlns:a16="http://schemas.microsoft.com/office/drawing/2014/main" id="{9D9FF170-65A6-44CD-AD83-5E47C536F243}"/>
              </a:ext>
            </a:extLst>
          </p:cNvPr>
          <p:cNvSpPr>
            <a:spLocks noGrp="1"/>
          </p:cNvSpPr>
          <p:nvPr>
            <p:ph idx="1"/>
          </p:nvPr>
        </p:nvSpPr>
        <p:spPr/>
        <p:txBody>
          <a:bodyPr/>
          <a:lstStyle/>
          <a:p>
            <a:r>
              <a:rPr lang="tr-TR" dirty="0"/>
              <a:t>Cross-</a:t>
            </a:r>
            <a:r>
              <a:rPr lang="tr-TR" dirty="0" err="1"/>
              <a:t>validation</a:t>
            </a:r>
            <a:r>
              <a:rPr lang="tr-TR" dirty="0"/>
              <a:t>, makine öğrenmesi modelinin görmediği veriler üzerindeki performansını mümkün olduğunca objektif ve doğru bir şekilde değerlendirmek için kullanılan istatistiksel bir yeniden örnekleme(</a:t>
            </a:r>
            <a:r>
              <a:rPr lang="tr-TR" dirty="0" err="1"/>
              <a:t>resampling</a:t>
            </a:r>
            <a:r>
              <a:rPr lang="tr-TR" dirty="0"/>
              <a:t>) yöntemidir.</a:t>
            </a:r>
          </a:p>
          <a:p>
            <a:r>
              <a:rPr lang="tr-TR" dirty="0"/>
              <a:t>K değeri yeniden değerlendirmek için bölünecek parça sayısına eşittir.</a:t>
            </a:r>
          </a:p>
        </p:txBody>
      </p:sp>
    </p:spTree>
    <p:extLst>
      <p:ext uri="{BB962C8B-B14F-4D97-AF65-F5344CB8AC3E}">
        <p14:creationId xmlns:p14="http://schemas.microsoft.com/office/powerpoint/2010/main" val="4151228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B32EA04-9A38-4055-9C21-65C98D0522DC}"/>
              </a:ext>
            </a:extLst>
          </p:cNvPr>
          <p:cNvPicPr>
            <a:picLocks noChangeAspect="1"/>
          </p:cNvPicPr>
          <p:nvPr/>
        </p:nvPicPr>
        <p:blipFill>
          <a:blip r:embed="rId2"/>
          <a:stretch>
            <a:fillRect/>
          </a:stretch>
        </p:blipFill>
        <p:spPr>
          <a:xfrm>
            <a:off x="347662" y="242887"/>
            <a:ext cx="11502055" cy="5735126"/>
          </a:xfrm>
          <a:prstGeom prst="rect">
            <a:avLst/>
          </a:prstGeom>
        </p:spPr>
      </p:pic>
    </p:spTree>
    <p:extLst>
      <p:ext uri="{BB962C8B-B14F-4D97-AF65-F5344CB8AC3E}">
        <p14:creationId xmlns:p14="http://schemas.microsoft.com/office/powerpoint/2010/main" val="347064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0F5CCB66-84F7-4382-A04F-49FE219D99A0}"/>
              </a:ext>
            </a:extLst>
          </p:cNvPr>
          <p:cNvSpPr>
            <a:spLocks noGrp="1"/>
          </p:cNvSpPr>
          <p:nvPr>
            <p:ph type="title"/>
          </p:nvPr>
        </p:nvSpPr>
        <p:spPr>
          <a:xfrm>
            <a:off x="1184744" y="5198168"/>
            <a:ext cx="9859618" cy="642797"/>
          </a:xfrm>
        </p:spPr>
        <p:txBody>
          <a:bodyPr vert="horz" lIns="91440" tIns="45720" rIns="91440" bIns="45720" rtlCol="0" anchor="b">
            <a:normAutofit/>
          </a:bodyPr>
          <a:lstStyle/>
          <a:p>
            <a:pPr algn="ctr"/>
            <a:r>
              <a:rPr lang="en-US" sz="3100" kern="1200">
                <a:solidFill>
                  <a:schemeClr val="tx1"/>
                </a:solidFill>
                <a:latin typeface="+mj-lt"/>
                <a:ea typeface="+mj-ea"/>
                <a:cs typeface="+mj-cs"/>
              </a:rPr>
              <a:t>K Değerleri için BoW = 5000’de algoritmaların kıyaslanması</a:t>
            </a:r>
          </a:p>
        </p:txBody>
      </p:sp>
      <p:sp>
        <p:nvSpPr>
          <p:cNvPr id="13" name="Freeform: Shape 1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o 3">
            <a:extLst>
              <a:ext uri="{FF2B5EF4-FFF2-40B4-BE49-F238E27FC236}">
                <a16:creationId xmlns:a16="http://schemas.microsoft.com/office/drawing/2014/main" id="{D9BCE25B-8412-4829-BC95-032D0D1828FA}"/>
              </a:ext>
            </a:extLst>
          </p:cNvPr>
          <p:cNvGraphicFramePr>
            <a:graphicFrameLocks noGrp="1"/>
          </p:cNvGraphicFramePr>
          <p:nvPr>
            <p:extLst>
              <p:ext uri="{D42A27DB-BD31-4B8C-83A1-F6EECF244321}">
                <p14:modId xmlns:p14="http://schemas.microsoft.com/office/powerpoint/2010/main" val="987984457"/>
              </p:ext>
            </p:extLst>
          </p:nvPr>
        </p:nvGraphicFramePr>
        <p:xfrm>
          <a:off x="2079812" y="932257"/>
          <a:ext cx="8032378" cy="3820544"/>
        </p:xfrm>
        <a:graphic>
          <a:graphicData uri="http://schemas.openxmlformats.org/drawingml/2006/table">
            <a:tbl>
              <a:tblPr/>
              <a:tblGrid>
                <a:gridCol w="1599710">
                  <a:extLst>
                    <a:ext uri="{9D8B030D-6E8A-4147-A177-3AD203B41FA5}">
                      <a16:colId xmlns:a16="http://schemas.microsoft.com/office/drawing/2014/main" val="1559345088"/>
                    </a:ext>
                  </a:extLst>
                </a:gridCol>
                <a:gridCol w="1608167">
                  <a:extLst>
                    <a:ext uri="{9D8B030D-6E8A-4147-A177-3AD203B41FA5}">
                      <a16:colId xmlns:a16="http://schemas.microsoft.com/office/drawing/2014/main" val="4127499913"/>
                    </a:ext>
                  </a:extLst>
                </a:gridCol>
                <a:gridCol w="1608167">
                  <a:extLst>
                    <a:ext uri="{9D8B030D-6E8A-4147-A177-3AD203B41FA5}">
                      <a16:colId xmlns:a16="http://schemas.microsoft.com/office/drawing/2014/main" val="788139673"/>
                    </a:ext>
                  </a:extLst>
                </a:gridCol>
                <a:gridCol w="1608167">
                  <a:extLst>
                    <a:ext uri="{9D8B030D-6E8A-4147-A177-3AD203B41FA5}">
                      <a16:colId xmlns:a16="http://schemas.microsoft.com/office/drawing/2014/main" val="1835549807"/>
                    </a:ext>
                  </a:extLst>
                </a:gridCol>
                <a:gridCol w="1608167">
                  <a:extLst>
                    <a:ext uri="{9D8B030D-6E8A-4147-A177-3AD203B41FA5}">
                      <a16:colId xmlns:a16="http://schemas.microsoft.com/office/drawing/2014/main" val="62287452"/>
                    </a:ext>
                  </a:extLst>
                </a:gridCol>
              </a:tblGrid>
              <a:tr h="545792">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 </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K=5</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K=10</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K=15</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K=30</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909317528"/>
                  </a:ext>
                </a:extLst>
              </a:tr>
              <a:tr h="545792">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NB</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0.808</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0.814</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0.818</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0.817</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692133"/>
                  </a:ext>
                </a:extLst>
              </a:tr>
              <a:tr h="545792">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SVM</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0.856</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0.865</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0.865</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0.868</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8951501"/>
                  </a:ext>
                </a:extLst>
              </a:tr>
              <a:tr h="545792">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LR</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0.893</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0.899</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0.898</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0.899</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832050"/>
                  </a:ext>
                </a:extLst>
              </a:tr>
              <a:tr h="545792">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KNN</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0.514</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0.530</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0.526</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0.532</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511742"/>
                  </a:ext>
                </a:extLst>
              </a:tr>
              <a:tr h="545792">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DT</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0.723</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0.735</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0.735</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0.734</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4051288"/>
                  </a:ext>
                </a:extLst>
              </a:tr>
              <a:tr h="545792">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RF</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0.869</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0.871</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a:solidFill>
                            <a:srgbClr val="000000"/>
                          </a:solidFill>
                          <a:effectLst/>
                          <a:latin typeface="Calibri" panose="020F0502020204030204" pitchFamily="34" charset="0"/>
                        </a:rPr>
                        <a:t>0.872</a:t>
                      </a:r>
                      <a:endParaRPr lang="tr-TR" sz="4700" b="0" i="0" u="none" strike="noStrike">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tr-TR" sz="2800" b="0" i="0" u="none" strike="noStrike" dirty="0">
                          <a:solidFill>
                            <a:srgbClr val="000000"/>
                          </a:solidFill>
                          <a:effectLst/>
                          <a:latin typeface="Calibri" panose="020F0502020204030204" pitchFamily="34" charset="0"/>
                        </a:rPr>
                        <a:t>0.874</a:t>
                      </a:r>
                      <a:endParaRPr lang="tr-TR" sz="4700" b="0" i="0" u="none" strike="noStrike" dirty="0">
                        <a:effectLst/>
                        <a:latin typeface="Arial" panose="020B0604020202020204" pitchFamily="34" charset="0"/>
                      </a:endParaRPr>
                    </a:p>
                  </a:txBody>
                  <a:tcPr marL="18051" marR="18051" marT="180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4486276"/>
                  </a:ext>
                </a:extLst>
              </a:tr>
            </a:tbl>
          </a:graphicData>
        </a:graphic>
      </p:graphicFrame>
    </p:spTree>
    <p:extLst>
      <p:ext uri="{BB962C8B-B14F-4D97-AF65-F5344CB8AC3E}">
        <p14:creationId xmlns:p14="http://schemas.microsoft.com/office/powerpoint/2010/main" val="1939225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67E3F2-4376-47E8-AE15-7918C6848530}"/>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0F43E0B4-2622-467D-961F-E5996816E677}"/>
              </a:ext>
            </a:extLst>
          </p:cNvPr>
          <p:cNvSpPr>
            <a:spLocks noGrp="1"/>
          </p:cNvSpPr>
          <p:nvPr>
            <p:ph idx="1"/>
          </p:nvPr>
        </p:nvSpPr>
        <p:spPr/>
        <p:txBody>
          <a:bodyPr/>
          <a:lstStyle/>
          <a:p>
            <a:r>
              <a:rPr lang="tr-TR" dirty="0"/>
              <a:t>Genel tabloya bakıldığında </a:t>
            </a:r>
            <a:r>
              <a:rPr lang="tr-TR" dirty="0" err="1"/>
              <a:t>Text</a:t>
            </a:r>
            <a:r>
              <a:rPr lang="tr-TR" dirty="0"/>
              <a:t> </a:t>
            </a:r>
            <a:r>
              <a:rPr lang="tr-TR" dirty="0" err="1"/>
              <a:t>Classification</a:t>
            </a:r>
            <a:r>
              <a:rPr lang="tr-TR" dirty="0"/>
              <a:t> için </a:t>
            </a:r>
            <a:r>
              <a:rPr lang="tr-TR" dirty="0" err="1"/>
              <a:t>Logistic</a:t>
            </a:r>
            <a:r>
              <a:rPr lang="tr-TR" dirty="0"/>
              <a:t> </a:t>
            </a:r>
            <a:r>
              <a:rPr lang="tr-TR" dirty="0" err="1"/>
              <a:t>Regression</a:t>
            </a:r>
            <a:r>
              <a:rPr lang="tr-TR" dirty="0"/>
              <a:t> algoritmasının diğer algoritmalara göre daha başarılı olduğunu gördük.</a:t>
            </a:r>
          </a:p>
          <a:p>
            <a:r>
              <a:rPr lang="tr-TR" dirty="0" err="1"/>
              <a:t>Text</a:t>
            </a:r>
            <a:r>
              <a:rPr lang="tr-TR" dirty="0"/>
              <a:t> </a:t>
            </a:r>
            <a:r>
              <a:rPr lang="tr-TR" dirty="0" err="1"/>
              <a:t>Classification’da</a:t>
            </a:r>
            <a:r>
              <a:rPr lang="tr-TR" dirty="0"/>
              <a:t> data </a:t>
            </a:r>
            <a:r>
              <a:rPr lang="tr-TR" dirty="0" err="1"/>
              <a:t>cleaning</a:t>
            </a:r>
            <a:r>
              <a:rPr lang="tr-TR" dirty="0"/>
              <a:t> aşamalarının, makine açısından öğrenmeyi kolaylaştırdığını gördük.</a:t>
            </a:r>
          </a:p>
          <a:p>
            <a:r>
              <a:rPr lang="tr-TR" dirty="0"/>
              <a:t>Train test </a:t>
            </a:r>
            <a:r>
              <a:rPr lang="tr-TR" dirty="0" err="1"/>
              <a:t>split</a:t>
            </a:r>
            <a:r>
              <a:rPr lang="tr-TR" dirty="0"/>
              <a:t> aşamasının, K-</a:t>
            </a:r>
            <a:r>
              <a:rPr lang="tr-TR" dirty="0" err="1"/>
              <a:t>Fold</a:t>
            </a:r>
            <a:r>
              <a:rPr lang="tr-TR" dirty="0"/>
              <a:t> </a:t>
            </a:r>
            <a:r>
              <a:rPr lang="tr-TR" dirty="0" err="1"/>
              <a:t>cross</a:t>
            </a:r>
            <a:r>
              <a:rPr lang="tr-TR" dirty="0"/>
              <a:t> </a:t>
            </a:r>
            <a:r>
              <a:rPr lang="tr-TR" dirty="0" err="1"/>
              <a:t>validation</a:t>
            </a:r>
            <a:r>
              <a:rPr lang="tr-TR" dirty="0"/>
              <a:t> ile görülmeyen veri tarafında değişiklikler yaparak sonuçları değerlendirdik.</a:t>
            </a:r>
          </a:p>
        </p:txBody>
      </p:sp>
    </p:spTree>
    <p:extLst>
      <p:ext uri="{BB962C8B-B14F-4D97-AF65-F5344CB8AC3E}">
        <p14:creationId xmlns:p14="http://schemas.microsoft.com/office/powerpoint/2010/main" val="2419125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07A5A8C-BCD4-4AF5-83AE-A7668623CFC1}"/>
              </a:ext>
            </a:extLst>
          </p:cNvPr>
          <p:cNvSpPr>
            <a:spLocks noGrp="1"/>
          </p:cNvSpPr>
          <p:nvPr>
            <p:ph idx="1"/>
          </p:nvPr>
        </p:nvSpPr>
        <p:spPr/>
        <p:txBody>
          <a:bodyPr/>
          <a:lstStyle/>
          <a:p>
            <a:pPr marL="0" indent="0" algn="ctr">
              <a:buNone/>
            </a:pPr>
            <a:r>
              <a:rPr lang="tr-TR" sz="4400" dirty="0"/>
              <a:t>Dinlediğiniz için teşekkür ederim.</a:t>
            </a:r>
          </a:p>
          <a:p>
            <a:pPr marL="0" indent="0" algn="ctr">
              <a:buNone/>
            </a:pPr>
            <a:endParaRPr lang="tr-TR" sz="4400" dirty="0"/>
          </a:p>
          <a:p>
            <a:pPr marL="0" indent="0" algn="ctr">
              <a:buNone/>
            </a:pPr>
            <a:r>
              <a:rPr lang="tr-TR" sz="4400" dirty="0"/>
              <a:t>Necati KIRILMIŞ</a:t>
            </a:r>
          </a:p>
          <a:p>
            <a:pPr marL="0" indent="0" algn="ctr">
              <a:buNone/>
            </a:pPr>
            <a:r>
              <a:rPr lang="tr-TR" sz="4400" dirty="0"/>
              <a:t>170207047</a:t>
            </a:r>
          </a:p>
          <a:p>
            <a:endParaRPr lang="tr-TR" dirty="0"/>
          </a:p>
          <a:p>
            <a:endParaRPr lang="tr-TR" dirty="0"/>
          </a:p>
          <a:p>
            <a:endParaRPr lang="tr-TR" dirty="0"/>
          </a:p>
          <a:p>
            <a:pPr marL="0" indent="0">
              <a:buNone/>
            </a:pPr>
            <a:endParaRPr lang="tr-TR" dirty="0"/>
          </a:p>
        </p:txBody>
      </p:sp>
    </p:spTree>
    <p:extLst>
      <p:ext uri="{BB962C8B-B14F-4D97-AF65-F5344CB8AC3E}">
        <p14:creationId xmlns:p14="http://schemas.microsoft.com/office/powerpoint/2010/main" val="364525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82D188-1D4D-4CA2-AD15-6914C4861E7A}"/>
              </a:ext>
            </a:extLst>
          </p:cNvPr>
          <p:cNvSpPr>
            <a:spLocks noGrp="1"/>
          </p:cNvSpPr>
          <p:nvPr>
            <p:ph type="title"/>
          </p:nvPr>
        </p:nvSpPr>
        <p:spPr/>
        <p:txBody>
          <a:bodyPr/>
          <a:lstStyle/>
          <a:p>
            <a:r>
              <a:rPr lang="tr-TR" dirty="0"/>
              <a:t>NLP aşamaları</a:t>
            </a:r>
          </a:p>
        </p:txBody>
      </p:sp>
      <p:sp>
        <p:nvSpPr>
          <p:cNvPr id="3" name="İçerik Yer Tutucusu 2">
            <a:extLst>
              <a:ext uri="{FF2B5EF4-FFF2-40B4-BE49-F238E27FC236}">
                <a16:creationId xmlns:a16="http://schemas.microsoft.com/office/drawing/2014/main" id="{77B428E8-816A-4A3B-8D29-0B15B7A5001E}"/>
              </a:ext>
            </a:extLst>
          </p:cNvPr>
          <p:cNvSpPr>
            <a:spLocks noGrp="1"/>
          </p:cNvSpPr>
          <p:nvPr>
            <p:ph idx="1"/>
          </p:nvPr>
        </p:nvSpPr>
        <p:spPr/>
        <p:txBody>
          <a:bodyPr/>
          <a:lstStyle/>
          <a:p>
            <a:r>
              <a:rPr lang="tr-TR" dirty="0" err="1"/>
              <a:t>Regular</a:t>
            </a:r>
            <a:r>
              <a:rPr lang="tr-TR" dirty="0"/>
              <a:t> </a:t>
            </a:r>
            <a:r>
              <a:rPr lang="tr-TR" dirty="0" err="1"/>
              <a:t>Expression</a:t>
            </a:r>
            <a:endParaRPr lang="tr-TR" dirty="0"/>
          </a:p>
          <a:p>
            <a:r>
              <a:rPr lang="tr-TR" dirty="0" err="1"/>
              <a:t>Tokenize</a:t>
            </a:r>
            <a:r>
              <a:rPr lang="tr-TR" dirty="0"/>
              <a:t> etmek</a:t>
            </a:r>
          </a:p>
          <a:p>
            <a:r>
              <a:rPr lang="tr-TR" dirty="0" err="1"/>
              <a:t>Irrelevant</a:t>
            </a:r>
            <a:r>
              <a:rPr lang="tr-TR" dirty="0"/>
              <a:t> </a:t>
            </a:r>
            <a:r>
              <a:rPr lang="tr-TR" dirty="0" err="1"/>
              <a:t>Words’lerin</a:t>
            </a:r>
            <a:r>
              <a:rPr lang="tr-TR" dirty="0"/>
              <a:t> çıkarılması</a:t>
            </a:r>
          </a:p>
          <a:p>
            <a:r>
              <a:rPr lang="tr-TR" dirty="0" err="1"/>
              <a:t>Lemmatization</a:t>
            </a:r>
            <a:endParaRPr lang="tr-TR" dirty="0"/>
          </a:p>
          <a:p>
            <a:r>
              <a:rPr lang="tr-TR" dirty="0"/>
              <a:t>Data </a:t>
            </a:r>
            <a:r>
              <a:rPr lang="tr-TR" dirty="0" err="1"/>
              <a:t>Cleaning</a:t>
            </a:r>
            <a:endParaRPr lang="tr-TR" dirty="0"/>
          </a:p>
          <a:p>
            <a:r>
              <a:rPr lang="tr-TR" dirty="0" err="1"/>
              <a:t>Bag</a:t>
            </a:r>
            <a:r>
              <a:rPr lang="tr-TR" dirty="0"/>
              <a:t> of </a:t>
            </a:r>
            <a:r>
              <a:rPr lang="tr-TR" dirty="0" err="1"/>
              <a:t>Words</a:t>
            </a:r>
            <a:endParaRPr lang="tr-TR" dirty="0"/>
          </a:p>
          <a:p>
            <a:pPr marL="0" indent="0">
              <a:buNone/>
            </a:pPr>
            <a:endParaRPr lang="tr-TR" dirty="0"/>
          </a:p>
          <a:p>
            <a:endParaRPr lang="tr-TR" dirty="0"/>
          </a:p>
        </p:txBody>
      </p:sp>
    </p:spTree>
    <p:extLst>
      <p:ext uri="{BB962C8B-B14F-4D97-AF65-F5344CB8AC3E}">
        <p14:creationId xmlns:p14="http://schemas.microsoft.com/office/powerpoint/2010/main" val="202658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184CB-4D8C-4E29-9B20-5CD9ECEE0304}"/>
              </a:ext>
            </a:extLst>
          </p:cNvPr>
          <p:cNvSpPr>
            <a:spLocks noGrp="1"/>
          </p:cNvSpPr>
          <p:nvPr>
            <p:ph type="title"/>
          </p:nvPr>
        </p:nvSpPr>
        <p:spPr/>
        <p:txBody>
          <a:bodyPr/>
          <a:lstStyle/>
          <a:p>
            <a:r>
              <a:rPr lang="tr-TR" dirty="0" err="1"/>
              <a:t>Regular</a:t>
            </a:r>
            <a:r>
              <a:rPr lang="tr-TR" dirty="0"/>
              <a:t> </a:t>
            </a:r>
            <a:r>
              <a:rPr lang="tr-TR" dirty="0" err="1"/>
              <a:t>Expression</a:t>
            </a:r>
            <a:endParaRPr lang="tr-TR" dirty="0"/>
          </a:p>
        </p:txBody>
      </p:sp>
      <p:sp>
        <p:nvSpPr>
          <p:cNvPr id="3" name="İçerik Yer Tutucusu 2">
            <a:extLst>
              <a:ext uri="{FF2B5EF4-FFF2-40B4-BE49-F238E27FC236}">
                <a16:creationId xmlns:a16="http://schemas.microsoft.com/office/drawing/2014/main" id="{432E3040-003A-47F4-AE70-C0B8289CD7C1}"/>
              </a:ext>
            </a:extLst>
          </p:cNvPr>
          <p:cNvSpPr>
            <a:spLocks noGrp="1"/>
          </p:cNvSpPr>
          <p:nvPr>
            <p:ph idx="1"/>
          </p:nvPr>
        </p:nvSpPr>
        <p:spPr/>
        <p:txBody>
          <a:bodyPr/>
          <a:lstStyle/>
          <a:p>
            <a:r>
              <a:rPr lang="tr-TR" dirty="0" err="1"/>
              <a:t>Regular</a:t>
            </a:r>
            <a:r>
              <a:rPr lang="tr-TR" dirty="0"/>
              <a:t> </a:t>
            </a:r>
            <a:r>
              <a:rPr lang="tr-TR" dirty="0" err="1"/>
              <a:t>expression</a:t>
            </a:r>
            <a:r>
              <a:rPr lang="tr-TR" dirty="0"/>
              <a:t> bize, bir karakter dizisinin dışında bulunan tüm karakterleri(örneğin; noktalama işaretleri) </a:t>
            </a:r>
            <a:r>
              <a:rPr lang="tr-TR" dirty="0" err="1"/>
              <a:t>stringten</a:t>
            </a:r>
            <a:r>
              <a:rPr lang="tr-TR" dirty="0"/>
              <a:t> çıkarmamız konusunda yardımcı oluyor. Geriye kalan ham </a:t>
            </a:r>
            <a:r>
              <a:rPr lang="tr-TR" dirty="0" err="1"/>
              <a:t>string</a:t>
            </a:r>
            <a:r>
              <a:rPr lang="tr-TR" dirty="0"/>
              <a:t> üzerinde çalışma yapmak, bilgisayarın anlaması açısından daha kolay bir hale bürünüyor.</a:t>
            </a:r>
          </a:p>
          <a:p>
            <a:endParaRPr lang="tr-TR" dirty="0"/>
          </a:p>
        </p:txBody>
      </p:sp>
      <p:pic>
        <p:nvPicPr>
          <p:cNvPr id="5" name="Resim 4">
            <a:extLst>
              <a:ext uri="{FF2B5EF4-FFF2-40B4-BE49-F238E27FC236}">
                <a16:creationId xmlns:a16="http://schemas.microsoft.com/office/drawing/2014/main" id="{2B1A5BCB-8808-47E4-9C29-EE8E7C4E6DF5}"/>
              </a:ext>
            </a:extLst>
          </p:cNvPr>
          <p:cNvPicPr>
            <a:picLocks noChangeAspect="1"/>
          </p:cNvPicPr>
          <p:nvPr/>
        </p:nvPicPr>
        <p:blipFill>
          <a:blip r:embed="rId2"/>
          <a:stretch>
            <a:fillRect/>
          </a:stretch>
        </p:blipFill>
        <p:spPr>
          <a:xfrm>
            <a:off x="1195387" y="4105275"/>
            <a:ext cx="8582891" cy="457200"/>
          </a:xfrm>
          <a:prstGeom prst="rect">
            <a:avLst/>
          </a:prstGeom>
        </p:spPr>
      </p:pic>
    </p:spTree>
    <p:extLst>
      <p:ext uri="{BB962C8B-B14F-4D97-AF65-F5344CB8AC3E}">
        <p14:creationId xmlns:p14="http://schemas.microsoft.com/office/powerpoint/2010/main" val="303698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56FC4E-C07E-450A-B58A-CB30C9FC70C2}"/>
              </a:ext>
            </a:extLst>
          </p:cNvPr>
          <p:cNvSpPr>
            <a:spLocks noGrp="1"/>
          </p:cNvSpPr>
          <p:nvPr>
            <p:ph type="title"/>
          </p:nvPr>
        </p:nvSpPr>
        <p:spPr/>
        <p:txBody>
          <a:bodyPr/>
          <a:lstStyle/>
          <a:p>
            <a:r>
              <a:rPr lang="tr-TR" dirty="0" err="1"/>
              <a:t>Tokenizer</a:t>
            </a:r>
            <a:endParaRPr lang="tr-TR" dirty="0"/>
          </a:p>
        </p:txBody>
      </p:sp>
      <p:sp>
        <p:nvSpPr>
          <p:cNvPr id="3" name="İçerik Yer Tutucusu 2">
            <a:extLst>
              <a:ext uri="{FF2B5EF4-FFF2-40B4-BE49-F238E27FC236}">
                <a16:creationId xmlns:a16="http://schemas.microsoft.com/office/drawing/2014/main" id="{F6614F06-A1B0-465A-94D7-B1907C3D7671}"/>
              </a:ext>
            </a:extLst>
          </p:cNvPr>
          <p:cNvSpPr>
            <a:spLocks noGrp="1"/>
          </p:cNvSpPr>
          <p:nvPr>
            <p:ph idx="1"/>
          </p:nvPr>
        </p:nvSpPr>
        <p:spPr/>
        <p:txBody>
          <a:bodyPr/>
          <a:lstStyle/>
          <a:p>
            <a:r>
              <a:rPr lang="tr-TR" dirty="0"/>
              <a:t>Cümleler halinde bulunan </a:t>
            </a:r>
            <a:r>
              <a:rPr lang="tr-TR" dirty="0" err="1"/>
              <a:t>stringleri</a:t>
            </a:r>
            <a:r>
              <a:rPr lang="tr-TR" dirty="0"/>
              <a:t>, kelime </a:t>
            </a:r>
            <a:r>
              <a:rPr lang="tr-TR" dirty="0" err="1"/>
              <a:t>kelime</a:t>
            </a:r>
            <a:r>
              <a:rPr lang="tr-TR" dirty="0"/>
              <a:t> ayırma işlemidir. Analiz bu şekilde daha kolay hale bürünür.</a:t>
            </a:r>
          </a:p>
        </p:txBody>
      </p:sp>
    </p:spTree>
    <p:extLst>
      <p:ext uri="{BB962C8B-B14F-4D97-AF65-F5344CB8AC3E}">
        <p14:creationId xmlns:p14="http://schemas.microsoft.com/office/powerpoint/2010/main" val="112367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9C7E36-E8A1-4B72-9E74-FAFEA89212E6}"/>
              </a:ext>
            </a:extLst>
          </p:cNvPr>
          <p:cNvSpPr>
            <a:spLocks noGrp="1"/>
          </p:cNvSpPr>
          <p:nvPr>
            <p:ph type="title"/>
          </p:nvPr>
        </p:nvSpPr>
        <p:spPr/>
        <p:txBody>
          <a:bodyPr/>
          <a:lstStyle/>
          <a:p>
            <a:r>
              <a:rPr lang="tr-TR" dirty="0" err="1"/>
              <a:t>Stopwords</a:t>
            </a:r>
            <a:endParaRPr lang="tr-TR" dirty="0"/>
          </a:p>
        </p:txBody>
      </p:sp>
      <p:sp>
        <p:nvSpPr>
          <p:cNvPr id="3" name="İçerik Yer Tutucusu 2">
            <a:extLst>
              <a:ext uri="{FF2B5EF4-FFF2-40B4-BE49-F238E27FC236}">
                <a16:creationId xmlns:a16="http://schemas.microsoft.com/office/drawing/2014/main" id="{1E366B4A-0DCA-4C41-A99D-1F3F2A2EFF7F}"/>
              </a:ext>
            </a:extLst>
          </p:cNvPr>
          <p:cNvSpPr>
            <a:spLocks noGrp="1"/>
          </p:cNvSpPr>
          <p:nvPr>
            <p:ph idx="1"/>
          </p:nvPr>
        </p:nvSpPr>
        <p:spPr/>
        <p:txBody>
          <a:bodyPr/>
          <a:lstStyle/>
          <a:p>
            <a:r>
              <a:rPr lang="tr-TR" dirty="0" err="1"/>
              <a:t>Stopwordler</a:t>
            </a:r>
            <a:r>
              <a:rPr lang="tr-TR" dirty="0"/>
              <a:t> cümleler içinde bulunan gereksiz kelimelerdir.</a:t>
            </a:r>
          </a:p>
          <a:p>
            <a:r>
              <a:rPr lang="tr-TR" dirty="0"/>
              <a:t>Bunlara örnek olarak bağlaçlar verilebilir. Dil öğrenecek makine için bu kelimeler gereksiz olarak görülüp cümleden çıkarılır. Bir anlam ifade etmedikleri için sınıflandırmada bulunmaları </a:t>
            </a:r>
            <a:r>
              <a:rPr lang="tr-TR" dirty="0" err="1"/>
              <a:t>accuracy’de</a:t>
            </a:r>
            <a:r>
              <a:rPr lang="tr-TR" dirty="0"/>
              <a:t> düşmelere sebep olur.</a:t>
            </a:r>
          </a:p>
        </p:txBody>
      </p:sp>
      <p:pic>
        <p:nvPicPr>
          <p:cNvPr id="5" name="Resim 4">
            <a:extLst>
              <a:ext uri="{FF2B5EF4-FFF2-40B4-BE49-F238E27FC236}">
                <a16:creationId xmlns:a16="http://schemas.microsoft.com/office/drawing/2014/main" id="{92ACB6CE-116E-4797-841C-E8D18518FD6B}"/>
              </a:ext>
            </a:extLst>
          </p:cNvPr>
          <p:cNvPicPr>
            <a:picLocks noChangeAspect="1"/>
          </p:cNvPicPr>
          <p:nvPr/>
        </p:nvPicPr>
        <p:blipFill>
          <a:blip r:embed="rId2"/>
          <a:stretch>
            <a:fillRect/>
          </a:stretch>
        </p:blipFill>
        <p:spPr>
          <a:xfrm>
            <a:off x="1123949" y="4305299"/>
            <a:ext cx="9906013" cy="762001"/>
          </a:xfrm>
          <a:prstGeom prst="rect">
            <a:avLst/>
          </a:prstGeom>
        </p:spPr>
      </p:pic>
    </p:spTree>
    <p:extLst>
      <p:ext uri="{BB962C8B-B14F-4D97-AF65-F5344CB8AC3E}">
        <p14:creationId xmlns:p14="http://schemas.microsoft.com/office/powerpoint/2010/main" val="146979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0CEAD2-513E-41AF-A520-4F1008A4BC74}"/>
              </a:ext>
            </a:extLst>
          </p:cNvPr>
          <p:cNvSpPr>
            <a:spLocks noGrp="1"/>
          </p:cNvSpPr>
          <p:nvPr>
            <p:ph type="title"/>
          </p:nvPr>
        </p:nvSpPr>
        <p:spPr/>
        <p:txBody>
          <a:bodyPr/>
          <a:lstStyle/>
          <a:p>
            <a:r>
              <a:rPr lang="tr-TR" dirty="0" err="1"/>
              <a:t>Lemmatization</a:t>
            </a:r>
            <a:endParaRPr lang="tr-TR" dirty="0"/>
          </a:p>
        </p:txBody>
      </p:sp>
      <p:sp>
        <p:nvSpPr>
          <p:cNvPr id="3" name="İçerik Yer Tutucusu 2">
            <a:extLst>
              <a:ext uri="{FF2B5EF4-FFF2-40B4-BE49-F238E27FC236}">
                <a16:creationId xmlns:a16="http://schemas.microsoft.com/office/drawing/2014/main" id="{16F06B29-8C42-4593-8D45-35A3BCCB8131}"/>
              </a:ext>
            </a:extLst>
          </p:cNvPr>
          <p:cNvSpPr>
            <a:spLocks noGrp="1"/>
          </p:cNvSpPr>
          <p:nvPr>
            <p:ph idx="1"/>
          </p:nvPr>
        </p:nvSpPr>
        <p:spPr/>
        <p:txBody>
          <a:bodyPr/>
          <a:lstStyle/>
          <a:p>
            <a:r>
              <a:rPr lang="tr-TR" dirty="0"/>
              <a:t>Kelimenin morfolojik olarak köküne inilmesidir.</a:t>
            </a:r>
          </a:p>
          <a:p>
            <a:r>
              <a:rPr lang="tr-TR" dirty="0"/>
              <a:t>Örnek olarak makine okula, okulda ve okul kelimelerini farklı algılayacağı için kelimenin eklerinden ayrılması gerekir. Aynı konudaki kelimeler aynı kelimelerle sınıflandırılmalıdır.</a:t>
            </a:r>
          </a:p>
        </p:txBody>
      </p:sp>
      <p:pic>
        <p:nvPicPr>
          <p:cNvPr id="5" name="Resim 4">
            <a:extLst>
              <a:ext uri="{FF2B5EF4-FFF2-40B4-BE49-F238E27FC236}">
                <a16:creationId xmlns:a16="http://schemas.microsoft.com/office/drawing/2014/main" id="{0008F3C8-969B-4D09-A4E0-8E0B077AEA7D}"/>
              </a:ext>
            </a:extLst>
          </p:cNvPr>
          <p:cNvPicPr>
            <a:picLocks noChangeAspect="1"/>
          </p:cNvPicPr>
          <p:nvPr/>
        </p:nvPicPr>
        <p:blipFill>
          <a:blip r:embed="rId2"/>
          <a:stretch>
            <a:fillRect/>
          </a:stretch>
        </p:blipFill>
        <p:spPr>
          <a:xfrm>
            <a:off x="974930" y="4099617"/>
            <a:ext cx="9473256" cy="1042654"/>
          </a:xfrm>
          <a:prstGeom prst="rect">
            <a:avLst/>
          </a:prstGeom>
        </p:spPr>
      </p:pic>
    </p:spTree>
    <p:extLst>
      <p:ext uri="{BB962C8B-B14F-4D97-AF65-F5344CB8AC3E}">
        <p14:creationId xmlns:p14="http://schemas.microsoft.com/office/powerpoint/2010/main" val="1148355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E0E6FB-48E2-4ADD-9964-8A4708D13FFA}"/>
              </a:ext>
            </a:extLst>
          </p:cNvPr>
          <p:cNvSpPr>
            <a:spLocks noGrp="1"/>
          </p:cNvSpPr>
          <p:nvPr>
            <p:ph type="title"/>
          </p:nvPr>
        </p:nvSpPr>
        <p:spPr/>
        <p:txBody>
          <a:bodyPr/>
          <a:lstStyle/>
          <a:p>
            <a:r>
              <a:rPr lang="tr-TR" dirty="0"/>
              <a:t>Data </a:t>
            </a:r>
            <a:r>
              <a:rPr lang="tr-TR" dirty="0" err="1"/>
              <a:t>Cleaning</a:t>
            </a:r>
            <a:endParaRPr lang="tr-TR" dirty="0"/>
          </a:p>
        </p:txBody>
      </p:sp>
      <p:sp>
        <p:nvSpPr>
          <p:cNvPr id="3" name="İçerik Yer Tutucusu 2">
            <a:extLst>
              <a:ext uri="{FF2B5EF4-FFF2-40B4-BE49-F238E27FC236}">
                <a16:creationId xmlns:a16="http://schemas.microsoft.com/office/drawing/2014/main" id="{A9B76DB2-D028-4A41-865C-291148A98E7C}"/>
              </a:ext>
            </a:extLst>
          </p:cNvPr>
          <p:cNvSpPr>
            <a:spLocks noGrp="1"/>
          </p:cNvSpPr>
          <p:nvPr>
            <p:ph idx="1"/>
          </p:nvPr>
        </p:nvSpPr>
        <p:spPr/>
        <p:txBody>
          <a:bodyPr/>
          <a:lstStyle/>
          <a:p>
            <a:r>
              <a:rPr lang="tr-TR" dirty="0"/>
              <a:t>Önceki adımlarda uygulanan tüm işlemlerden sonra metni tekrardan oluşturma aşamasıdır.</a:t>
            </a:r>
          </a:p>
          <a:p>
            <a:r>
              <a:rPr lang="tr-TR" dirty="0" err="1"/>
              <a:t>Bag</a:t>
            </a:r>
            <a:r>
              <a:rPr lang="tr-TR" dirty="0"/>
              <a:t> of </a:t>
            </a:r>
            <a:r>
              <a:rPr lang="tr-TR" dirty="0" err="1"/>
              <a:t>words’ten</a:t>
            </a:r>
            <a:r>
              <a:rPr lang="tr-TR" dirty="0"/>
              <a:t> önce kelimelerin, etiketli konu başlıkları altında tekrar birleştirilmesi gerekir.</a:t>
            </a:r>
          </a:p>
        </p:txBody>
      </p:sp>
    </p:spTree>
    <p:extLst>
      <p:ext uri="{BB962C8B-B14F-4D97-AF65-F5344CB8AC3E}">
        <p14:creationId xmlns:p14="http://schemas.microsoft.com/office/powerpoint/2010/main" val="67877074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827</Words>
  <Application>Microsoft Office PowerPoint</Application>
  <PresentationFormat>Geniş ekran</PresentationFormat>
  <Paragraphs>281</Paragraphs>
  <Slides>35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35</vt:i4>
      </vt:variant>
    </vt:vector>
  </HeadingPairs>
  <TitlesOfParts>
    <vt:vector size="39" baseType="lpstr">
      <vt:lpstr>Arial</vt:lpstr>
      <vt:lpstr>Calibri</vt:lpstr>
      <vt:lpstr>Calibri Light</vt:lpstr>
      <vt:lpstr>Office Teması</vt:lpstr>
      <vt:lpstr>Tuning the Turkish Text Classification Process Using Supervised Machine Learning-based Algorithm</vt:lpstr>
      <vt:lpstr>AMAÇ</vt:lpstr>
      <vt:lpstr>Natural Language Proccessing nedir?</vt:lpstr>
      <vt:lpstr>NLP aşamaları</vt:lpstr>
      <vt:lpstr>Regular Expression</vt:lpstr>
      <vt:lpstr>Tokenizer</vt:lpstr>
      <vt:lpstr>Stopwords</vt:lpstr>
      <vt:lpstr>Lemmatization</vt:lpstr>
      <vt:lpstr>Data Cleaning</vt:lpstr>
      <vt:lpstr>Bag of Words</vt:lpstr>
      <vt:lpstr>PowerPoint Sunusu</vt:lpstr>
      <vt:lpstr>Kullanılan Veri Seti</vt:lpstr>
      <vt:lpstr>Kullanılan Machine Learning algoritmaları</vt:lpstr>
      <vt:lpstr>Algoritmaların kıyaslanması</vt:lpstr>
      <vt:lpstr>BOW size</vt:lpstr>
      <vt:lpstr>BoW = 500</vt:lpstr>
      <vt:lpstr>BoW = 500</vt:lpstr>
      <vt:lpstr>BoW = 500</vt:lpstr>
      <vt:lpstr>BoW = 750</vt:lpstr>
      <vt:lpstr>BoW = 750</vt:lpstr>
      <vt:lpstr>BoW = 750</vt:lpstr>
      <vt:lpstr>BoW = 1000</vt:lpstr>
      <vt:lpstr>BoW = 1000</vt:lpstr>
      <vt:lpstr>BoW = 1000</vt:lpstr>
      <vt:lpstr>BoW = 5000</vt:lpstr>
      <vt:lpstr>BoW = 5000</vt:lpstr>
      <vt:lpstr>BoW = 5000</vt:lpstr>
      <vt:lpstr>BoW = 50000</vt:lpstr>
      <vt:lpstr>BoW = 50000</vt:lpstr>
      <vt:lpstr>BoW = 50000</vt:lpstr>
      <vt:lpstr>K-Fold Cross Validation</vt:lpstr>
      <vt:lpstr>PowerPoint Sunusu</vt:lpstr>
      <vt:lpstr>K Değerleri için BoW = 5000’de algoritmaların kıyaslanması</vt:lpstr>
      <vt:lpstr>Sonuç</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Tuning the Turkish Text Classification Process Using Supervised Machine Learning-based Algorithm</dc:title>
  <dc:creator>Necatikirilmis</dc:creator>
  <cp:lastModifiedBy>Necatikirilmis</cp:lastModifiedBy>
  <cp:revision>7</cp:revision>
  <dcterms:created xsi:type="dcterms:W3CDTF">2021-12-20T14:17:00Z</dcterms:created>
  <dcterms:modified xsi:type="dcterms:W3CDTF">2021-12-21T02:04:15Z</dcterms:modified>
</cp:coreProperties>
</file>