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7" r:id="rId2"/>
    <p:sldId id="264" r:id="rId3"/>
    <p:sldId id="265" r:id="rId4"/>
    <p:sldId id="269" r:id="rId5"/>
    <p:sldId id="268" r:id="rId6"/>
    <p:sldId id="262" r:id="rId7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68"/>
    <p:restoredTop sz="74697"/>
  </p:normalViewPr>
  <p:slideViewPr>
    <p:cSldViewPr snapToGrid="0" snapToObjects="1">
      <p:cViewPr varScale="1">
        <p:scale>
          <a:sx n="157" d="100"/>
          <a:sy n="157" d="100"/>
        </p:scale>
        <p:origin x="1344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3A517-804A-F04F-B5C3-337E8307A29E}" type="datetimeFigureOut">
              <a:rPr lang="en-US" smtClean="0"/>
              <a:t>11/3/24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275C3-B6EE-DF43-86B5-8EE2A6EA8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96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275C3-B6EE-DF43-86B5-8EE2A6EA82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07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6F0EB8-F2FB-0B66-2239-0475F1BCC2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E36099-CD25-47A6-2600-CB16394766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43D8A7-452C-125C-6F1D-25D193CB8B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solidFill>
                <a:srgbClr val="3F3F3F"/>
              </a:solidFill>
              <a:effectLst/>
              <a:latin typeface="Fd1739481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E15A5-48B2-8575-2A9B-CE9BE8B69E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275C3-B6EE-DF43-86B5-8EE2A6EA82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30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79F849-45C5-E50B-D690-DACE1DDB28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0CA4DD-2F63-EB6E-A8C3-AAA09DB4C9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26BE7973-66E3-4E40-A48D-93A2EB80607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last concept is the p-value.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solidFill>
                      <a:srgbClr val="0E0E0E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:r>
                  <a:rPr lang="en-US" sz="1200" i="1" dirty="0">
                    <a:solidFill>
                      <a:srgbClr val="0E0E0E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p-value</a:t>
                </a:r>
                <a:r>
                  <a:rPr lang="en-US" sz="1200" dirty="0">
                    <a:solidFill>
                      <a:srgbClr val="0E0E0E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tells us the probability of observing a test statistic as extreme as, or more extreme than, the one observed, assuming the null hypothesis is true. If the p-value is less than or equal to </a:t>
                </a:r>
                <a:r>
                  <a:rPr lang="en-US" sz="1200" b="0" i="0">
                    <a:solidFill>
                      <a:srgbClr val="0E0E0E"/>
                    </a:solidFill>
                    <a:effectLst/>
                    <a:latin typeface="Cambria Math" panose="02040503050406030204" pitchFamily="18" charset="0"/>
                    <a:cs typeface="Arial" panose="020B0604020202020204" pitchFamily="34" charset="0"/>
                  </a:rPr>
                  <a:t>𝛼</a:t>
                </a:r>
                <a:r>
                  <a:rPr lang="en-US" sz="1200" dirty="0">
                    <a:solidFill>
                      <a:srgbClr val="0E0E0E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, it falls within the rejection region, and we reject the null hypothesis.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solidFill>
                      <a:srgbClr val="0E0E0E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As the figure shows, the p-value and the rejection </a:t>
                </a:r>
                <a:r>
                  <a:rPr lang="en-US" sz="1200" b="0" dirty="0">
                    <a:solidFill>
                      <a:srgbClr val="0E0E0E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region are two different approaches to making the same decision: whether </a:t>
                </a:r>
                <a:r>
                  <a:rPr lang="en-US" sz="1200" dirty="0">
                    <a:solidFill>
                      <a:srgbClr val="0E0E0E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to reject the null hypothesis or not: If the p-value is smaller than \alpha, the test statistic falls within the rejection region, leading us to reject  H_0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>
                  <a:solidFill>
                    <a:srgbClr val="0E0E0E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09026-FEB2-226D-522A-0E794E88FA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275C3-B6EE-DF43-86B5-8EE2A6EA82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041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3A5A62-2194-A865-3B63-0EE7BFF943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842624-7908-FCB6-5778-8E12D0FA35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42469895-03DA-3229-7D53-508C291B857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>
                  <a:solidFill>
                    <a:srgbClr val="0E0E0E"/>
                  </a:solidFill>
                  <a:effectLst/>
                  <a:latin typeface=".SF NS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last concept is the p-value.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solidFill>
                      <a:srgbClr val="0E0E0E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:r>
                  <a:rPr lang="en-US" sz="1200" i="1" dirty="0">
                    <a:solidFill>
                      <a:srgbClr val="0E0E0E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p-value</a:t>
                </a:r>
                <a:r>
                  <a:rPr lang="en-US" sz="1200" dirty="0">
                    <a:solidFill>
                      <a:srgbClr val="0E0E0E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tells us the probability of observing a test statistic as extreme as, or more extreme than, the one observed, assuming the null hypothesis is true. If the p-value is less than or equal to </a:t>
                </a:r>
                <a:r>
                  <a:rPr lang="en-US" sz="1200" b="0" i="0">
                    <a:solidFill>
                      <a:srgbClr val="0E0E0E"/>
                    </a:solidFill>
                    <a:effectLst/>
                    <a:latin typeface="Cambria Math" panose="02040503050406030204" pitchFamily="18" charset="0"/>
                    <a:cs typeface="Arial" panose="020B0604020202020204" pitchFamily="34" charset="0"/>
                  </a:rPr>
                  <a:t>𝛼</a:t>
                </a:r>
                <a:r>
                  <a:rPr lang="en-US" sz="1200" dirty="0">
                    <a:solidFill>
                      <a:srgbClr val="0E0E0E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, it falls within the rejection region, and we reject the null hypothesis.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solidFill>
                      <a:srgbClr val="0E0E0E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As the figure shows, the p-value and the rejection </a:t>
                </a:r>
                <a:r>
                  <a:rPr lang="en-US" sz="1200" b="0" dirty="0">
                    <a:solidFill>
                      <a:srgbClr val="0E0E0E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region are two different approaches to making the same decision: whether </a:t>
                </a:r>
                <a:r>
                  <a:rPr lang="en-US" sz="1200" dirty="0">
                    <a:solidFill>
                      <a:srgbClr val="0E0E0E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to reject the null hypothesis or not: If the p-value is smaller than \alpha, the test statistic falls within the rejection region, leading us to reject  H_0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>
                  <a:solidFill>
                    <a:srgbClr val="0E0E0E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AD0A6-35B9-71BA-4B2B-1322750503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275C3-B6EE-DF43-86B5-8EE2A6EA82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56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F7D73A-8250-FA7C-51EA-D78B6F6BE8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013F1F-AB3B-1242-1227-0B19987236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6DF071-3D45-092A-646E-A89601129E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CDE85-93A2-FDDA-2452-D7B3865913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275C3-B6EE-DF43-86B5-8EE2A6EA82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80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275C3-B6EE-DF43-86B5-8EE2A6EA82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0A359-2FB3-4847-9D97-3491754AA7F9}" type="datetimeFigureOut">
              <a:rPr lang="en-US"/>
              <a:pPr>
                <a:defRPr/>
              </a:pPr>
              <a:t>11/3/24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82176-A547-F94B-AC51-D6E9C882C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44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BC5DAC-1A13-D34F-9418-D6257772B49C}" type="datetimeFigureOut">
              <a:rPr lang="en-US"/>
              <a:pPr>
                <a:defRPr/>
              </a:pPr>
              <a:t>11/3/24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610A8-B29A-B34A-A0B5-3DF26A2EB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9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EC0D93-568E-6D41-8E6D-0963A71A503C}" type="datetimeFigureOut">
              <a:rPr lang="en-US"/>
              <a:pPr>
                <a:defRPr/>
              </a:pPr>
              <a:t>11/3/24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D0221-73D0-6245-9CCD-73A1D8FCB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1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8603A-2399-D64A-8203-C8F297F981E8}" type="datetimeFigureOut">
              <a:rPr lang="en-US"/>
              <a:pPr>
                <a:defRPr/>
              </a:pPr>
              <a:t>11/3/24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605-4958-CF43-AA48-80339EFDB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35563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F71F39-3D09-F149-B1A1-DC2A7DB4A435}" type="datetimeFigureOut">
              <a:rPr lang="en-US"/>
              <a:pPr>
                <a:defRPr/>
              </a:pPr>
              <a:t>11/3/24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6BD0F-ABBC-C14D-BC96-77BE126A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86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6377"/>
            <a:ext cx="4038600" cy="31182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76377"/>
            <a:ext cx="4038600" cy="31182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7E973-E761-9943-801C-DE1E51E28431}" type="datetimeFigureOut">
              <a:rPr lang="en-US"/>
              <a:pPr>
                <a:defRPr/>
              </a:pPr>
              <a:t>11/3/24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5E9FC-F6D5-0349-BBED-EA7D7A9BC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65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50504"/>
            <a:ext cx="8229600" cy="80129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ACE534-2B3A-FA4B-B87A-8AC244117610}" type="datetimeFigureOut">
              <a:rPr lang="en-US"/>
              <a:pPr>
                <a:defRPr/>
              </a:pPr>
              <a:t>11/3/24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94E0-5E06-6D42-A41D-50D581B40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9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DFFB5-C0BC-DE4D-9A38-E0EE75FC9E15}" type="datetimeFigureOut">
              <a:rPr lang="en-US"/>
              <a:pPr>
                <a:defRPr/>
              </a:pPr>
              <a:t>11/3/24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7D4D-4E81-5B40-91F6-CF14C25F8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8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2570F-F7E3-1F40-B6F3-59FE945D5A70}" type="datetimeFigureOut">
              <a:rPr lang="en-US"/>
              <a:pPr>
                <a:defRPr/>
              </a:pPr>
              <a:t>11/3/24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B2FA7-4FDB-5643-811E-7991DEE50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0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1E9B0-C3DF-544F-BB14-A487ECCC7F43}" type="datetimeFigureOut">
              <a:rPr lang="en-US"/>
              <a:pPr>
                <a:defRPr/>
              </a:pPr>
              <a:t>11/3/24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8B14-AE1E-054C-8668-93D0F0400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02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4B1CF-5E0C-5D41-A3E2-D78942339385}" type="datetimeFigureOut">
              <a:rPr lang="en-US"/>
              <a:pPr>
                <a:defRPr/>
              </a:pPr>
              <a:t>11/3/24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F0004-A563-C64B-9FAD-6198662E1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0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75085"/>
            <a:ext cx="8229600" cy="80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 Line One</a:t>
            </a:r>
            <a:br>
              <a:rPr lang="en-US" dirty="0"/>
            </a:br>
            <a:r>
              <a:rPr lang="en-US" dirty="0"/>
              <a:t>Headline Line Two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266950"/>
            <a:ext cx="8229600" cy="2327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944504B-B211-B34D-97AF-78446C71FCDD}" type="datetimeFigureOut">
              <a:rPr lang="en-US" smtClean="0"/>
              <a:pPr>
                <a:defRPr/>
              </a:pPr>
              <a:t>11/3/24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F7D53D-272A-624E-BE3D-99D13E2B4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52194" cy="457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.stat.psu.edu/stat500/lesson/6a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nline.stat.psu.edu/stat415/lesson/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itle 1"/>
          <p:cNvSpPr>
            <a:spLocks noGrp="1"/>
          </p:cNvSpPr>
          <p:nvPr>
            <p:ph type="ctrTitle"/>
          </p:nvPr>
        </p:nvSpPr>
        <p:spPr>
          <a:xfrm>
            <a:off x="685800" y="1854332"/>
            <a:ext cx="7772400" cy="1434836"/>
          </a:xfrm>
        </p:spPr>
        <p:txBody>
          <a:bodyPr/>
          <a:lstStyle/>
          <a:p>
            <a:r>
              <a:rPr lang="en-US" sz="2400" b="0" dirty="0">
                <a:solidFill>
                  <a:srgbClr val="0E0E0E"/>
                </a:solidFill>
                <a:effectLst/>
                <a:latin typeface=".SF NS"/>
              </a:rPr>
              <a:t>Understanding Key Concepts in Statistical Inference</a:t>
            </a:r>
            <a:br>
              <a:rPr lang="en-US" sz="2400" b="1" dirty="0">
                <a:solidFill>
                  <a:srgbClr val="0E0E0E"/>
                </a:solidFill>
                <a:effectLst/>
                <a:latin typeface=".SF NS"/>
              </a:rPr>
            </a:br>
            <a:br>
              <a:rPr lang="en-US" sz="2400" b="1" dirty="0">
                <a:solidFill>
                  <a:srgbClr val="0E0E0E"/>
                </a:solidFill>
                <a:effectLst/>
                <a:latin typeface=".SF NS"/>
              </a:rPr>
            </a:br>
            <a:r>
              <a:rPr lang="en-US" sz="2400" b="1" dirty="0">
                <a:solidFill>
                  <a:srgbClr val="0E0E0E"/>
                </a:solidFill>
                <a:effectLst/>
                <a:latin typeface=".SF NS"/>
              </a:rPr>
              <a:t>Confidence Interval and Prediction Interval</a:t>
            </a:r>
            <a:endParaRPr lang="en-US" sz="2400" dirty="0">
              <a:latin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2867" y="3913717"/>
            <a:ext cx="4368800" cy="58208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sz="1800" dirty="0" err="1">
                <a:latin typeface="Arial" charset="0"/>
              </a:rPr>
              <a:t>NCTraCS</a:t>
            </a:r>
            <a:r>
              <a:rPr lang="en-US" sz="1800" dirty="0">
                <a:latin typeface="Arial" charset="0"/>
              </a:rPr>
              <a:t> Tutorial Series</a:t>
            </a: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endParaRPr lang="en-US" sz="1800" dirty="0">
              <a:latin typeface="Arial" charset="0"/>
            </a:endParaRP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endParaRPr lang="en-US" sz="1200" dirty="0">
              <a:ea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E17837-EB96-AAF2-86D4-F3F4239F17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CFB1-A75F-D505-A2DC-C9E6B0553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7302"/>
            <a:ext cx="8229600" cy="414244"/>
          </a:xfrm>
        </p:spPr>
        <p:txBody>
          <a:bodyPr/>
          <a:lstStyle/>
          <a:p>
            <a:pPr algn="l"/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77B49-03B2-BB0B-4659-97690FDE4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89328"/>
            <a:ext cx="8229600" cy="4054171"/>
          </a:xfrm>
        </p:spPr>
        <p:txBody>
          <a:bodyPr/>
          <a:lstStyle/>
          <a:p>
            <a:r>
              <a:rPr lang="en-US" sz="1400" dirty="0">
                <a:solidFill>
                  <a:srgbClr val="3F3F3F"/>
                </a:solidFill>
                <a:effectLst/>
                <a:latin typeface="+mn-lt"/>
              </a:rPr>
              <a:t>To investigate whether smoking reduces lung function, forced vital capacity (FVC, a test of lung function) was measured in I00 men aged 25-29, of whom 36 were smokers and 64 </a:t>
            </a:r>
            <a:r>
              <a:rPr lang="en-US" sz="1400" dirty="0">
                <a:solidFill>
                  <a:srgbClr val="3F3F3F"/>
                </a:solidFill>
                <a:latin typeface="+mn-lt"/>
              </a:rPr>
              <a:t>were </a:t>
            </a:r>
            <a:r>
              <a:rPr lang="en-US" sz="1400" dirty="0">
                <a:solidFill>
                  <a:srgbClr val="3F3F3F"/>
                </a:solidFill>
                <a:effectLst/>
                <a:latin typeface="+mn-lt"/>
              </a:rPr>
              <a:t>non-smokers. (Example 7.1 from </a:t>
            </a:r>
            <a:r>
              <a:rPr lang="en-US" sz="1400" i="1" dirty="0">
                <a:solidFill>
                  <a:srgbClr val="3F3F3F"/>
                </a:solidFill>
                <a:effectLst/>
                <a:latin typeface="+mn-lt"/>
              </a:rPr>
              <a:t>Essential Medical Statistics</a:t>
            </a:r>
            <a:r>
              <a:rPr lang="en-US" sz="1400" dirty="0">
                <a:solidFill>
                  <a:srgbClr val="3F3F3F"/>
                </a:solidFill>
                <a:effectLst/>
                <a:latin typeface="+mn-lt"/>
              </a:rPr>
              <a:t> [1])</a:t>
            </a:r>
          </a:p>
          <a:p>
            <a:endParaRPr lang="en-US" sz="1400" dirty="0">
              <a:solidFill>
                <a:srgbClr val="3F3F3F"/>
              </a:solidFill>
              <a:latin typeface="+mn-lt"/>
            </a:endParaRPr>
          </a:p>
          <a:p>
            <a:endParaRPr lang="en-US" sz="1400" dirty="0">
              <a:solidFill>
                <a:srgbClr val="3F3F3F"/>
              </a:solidFill>
              <a:latin typeface="+mn-lt"/>
            </a:endParaRPr>
          </a:p>
          <a:p>
            <a:endParaRPr lang="en-US" sz="1400" dirty="0">
              <a:solidFill>
                <a:srgbClr val="3F3F3F"/>
              </a:solidFill>
              <a:latin typeface="+mn-lt"/>
            </a:endParaRPr>
          </a:p>
          <a:p>
            <a:endParaRPr lang="en-US" sz="1400" dirty="0">
              <a:solidFill>
                <a:srgbClr val="3F3F3F"/>
              </a:solidFill>
              <a:latin typeface="+mn-lt"/>
            </a:endParaRPr>
          </a:p>
          <a:p>
            <a:endParaRPr lang="en-US" sz="1400" dirty="0">
              <a:solidFill>
                <a:srgbClr val="3F3F3F"/>
              </a:solidFill>
              <a:latin typeface="+mn-lt"/>
            </a:endParaRPr>
          </a:p>
          <a:p>
            <a:endParaRPr lang="en-US" sz="1400" b="0" dirty="0">
              <a:solidFill>
                <a:srgbClr val="3F3F3F"/>
              </a:solidFill>
              <a:latin typeface="+mn-lt"/>
            </a:endParaRPr>
          </a:p>
          <a:p>
            <a:pPr marL="0" indent="0">
              <a:buNone/>
            </a:pPr>
            <a:endParaRPr lang="en-US" sz="1400" b="0" dirty="0">
              <a:solidFill>
                <a:srgbClr val="3F3F3F"/>
              </a:solidFill>
              <a:latin typeface="+mn-lt"/>
            </a:endParaRPr>
          </a:p>
          <a:p>
            <a:pPr marL="0" indent="0">
              <a:buNone/>
            </a:pPr>
            <a:endParaRPr lang="en-US" sz="1400" b="0" dirty="0">
              <a:solidFill>
                <a:srgbClr val="3F3F3F"/>
              </a:solidFill>
              <a:latin typeface="+mn-lt"/>
            </a:endParaRPr>
          </a:p>
          <a:p>
            <a:pPr marL="0" indent="0">
              <a:buNone/>
            </a:pPr>
            <a:endParaRPr lang="en-US" sz="1400" dirty="0">
              <a:solidFill>
                <a:srgbClr val="3F3F3F"/>
              </a:solidFill>
              <a:latin typeface="+mn-lt"/>
            </a:endParaRPr>
          </a:p>
          <a:p>
            <a:pPr marL="0" indent="0">
              <a:buNone/>
            </a:pPr>
            <a:endParaRPr lang="en-US" sz="1400" dirty="0">
              <a:solidFill>
                <a:srgbClr val="3F3F3F"/>
              </a:solidFill>
              <a:latin typeface="+mn-lt"/>
            </a:endParaRPr>
          </a:p>
          <a:p>
            <a:endParaRPr lang="en-US" sz="1800" dirty="0">
              <a:latin typeface="+mn-lt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8395112-040A-9FF9-0864-D00FC787F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" y="2550532"/>
            <a:ext cx="5254605" cy="1131761"/>
          </a:xfrm>
          <a:prstGeom prst="rect">
            <a:avLst/>
          </a:prstGeom>
        </p:spPr>
      </p:pic>
      <p:pic>
        <p:nvPicPr>
          <p:cNvPr id="7" name="Picture 6" descr="A graph with red and blue rectangles&#10;&#10;Description automatically generated">
            <a:extLst>
              <a:ext uri="{FF2B5EF4-FFF2-40B4-BE49-F238E27FC236}">
                <a16:creationId xmlns:a16="http://schemas.microsoft.com/office/drawing/2014/main" id="{5EA15383-F7B5-4DD9-4074-282A67E1B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1845" y="1900386"/>
            <a:ext cx="3112155" cy="265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12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F569BE-3DEF-F65B-20F3-9E2E20AEE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32FE0-821E-BACD-E920-A5D924AD0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75085"/>
            <a:ext cx="8229600" cy="414244"/>
          </a:xfrm>
        </p:spPr>
        <p:txBody>
          <a:bodyPr/>
          <a:lstStyle/>
          <a:p>
            <a:pPr algn="l"/>
            <a:r>
              <a:rPr lang="en-US" dirty="0"/>
              <a:t>Confidence Interval (CI)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6BADF5-E292-1A19-16EF-CB9D9E36F4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5345"/>
                <a:ext cx="8229600" cy="3833380"/>
              </a:xfrm>
            </p:spPr>
            <p:txBody>
              <a:bodyPr/>
              <a:lstStyle/>
              <a:p>
                <a:r>
                  <a:rPr lang="en-US" sz="1400" b="1" dirty="0">
                    <a:solidFill>
                      <a:srgbClr val="0E0E0E"/>
                    </a:solidFill>
                    <a:latin typeface="+mn-lt"/>
                    <a:cs typeface="Arial" panose="020B0604020202020204" pitchFamily="34" charset="0"/>
                  </a:rPr>
                  <a:t>Definition</a:t>
                </a:r>
                <a:r>
                  <a:rPr lang="en-US" sz="1400" dirty="0">
                    <a:solidFill>
                      <a:srgbClr val="0E0E0E"/>
                    </a:solidFill>
                    <a:latin typeface="+mn-lt"/>
                    <a:cs typeface="Arial" panose="020B0604020202020204" pitchFamily="34" charset="0"/>
                  </a:rPr>
                  <a:t>:  CI provides a range of values that is likely to contain the </a:t>
                </a:r>
                <a:r>
                  <a:rPr lang="en-US" sz="1400" i="1" dirty="0">
                    <a:solidFill>
                      <a:srgbClr val="0E0E0E"/>
                    </a:solidFill>
                    <a:latin typeface="+mn-lt"/>
                    <a:cs typeface="Arial" panose="020B0604020202020204" pitchFamily="34" charset="0"/>
                  </a:rPr>
                  <a:t>true population parameter</a:t>
                </a:r>
                <a:r>
                  <a:rPr lang="en-US" sz="1400" dirty="0">
                    <a:solidFill>
                      <a:srgbClr val="0E0E0E"/>
                    </a:solidFill>
                    <a:latin typeface="+mn-lt"/>
                    <a:cs typeface="Arial" panose="020B0604020202020204" pitchFamily="34" charset="0"/>
                  </a:rPr>
                  <a:t> based on sample data</a:t>
                </a:r>
              </a:p>
              <a:p>
                <a:pPr marL="0" indent="0">
                  <a:buNone/>
                </a:pPr>
                <a:endParaRPr lang="en-US" sz="1400" dirty="0">
                  <a:solidFill>
                    <a:srgbClr val="0E0E0E"/>
                  </a:solidFill>
                  <a:latin typeface="+mn-lt"/>
                  <a:cs typeface="Arial" panose="020B0604020202020204" pitchFamily="34" charset="0"/>
                </a:endParaRPr>
              </a:p>
              <a:p>
                <a:r>
                  <a:rPr lang="en-US" sz="1400" b="1" dirty="0">
                    <a:solidFill>
                      <a:srgbClr val="0E0E0E"/>
                    </a:solidFill>
                    <a:latin typeface="+mn-lt"/>
                    <a:cs typeface="Arial" panose="020B0604020202020204" pitchFamily="34" charset="0"/>
                  </a:rPr>
                  <a:t>Usage</a:t>
                </a:r>
                <a:r>
                  <a:rPr lang="en-US" sz="1400" dirty="0">
                    <a:solidFill>
                      <a:srgbClr val="0E0E0E"/>
                    </a:solidFill>
                    <a:latin typeface="+mn-lt"/>
                    <a:cs typeface="Arial" panose="020B0604020202020204" pitchFamily="34" charset="0"/>
                  </a:rPr>
                  <a:t>: Primarily used when estimating population parameters, such as the mean and proportion (e.g., the mean lung function of smokers)</a:t>
                </a:r>
              </a:p>
              <a:p>
                <a:pPr marL="0" indent="0">
                  <a:buNone/>
                </a:pPr>
                <a:endParaRPr lang="en-US" sz="1400" dirty="0">
                  <a:solidFill>
                    <a:srgbClr val="0E0E0E"/>
                  </a:solidFill>
                  <a:latin typeface="+mn-lt"/>
                  <a:cs typeface="Arial" panose="020B0604020202020204" pitchFamily="34" charset="0"/>
                </a:endParaRPr>
              </a:p>
              <a:p>
                <a:r>
                  <a:rPr lang="en-US" sz="1400" b="1" dirty="0">
                    <a:solidFill>
                      <a:srgbClr val="0E0E0E"/>
                    </a:solidFill>
                    <a:effectLst/>
                    <a:latin typeface="+mn-lt"/>
                    <a:cs typeface="Arial" panose="020B0604020202020204" pitchFamily="34" charset="0"/>
                  </a:rPr>
                  <a:t>Interpretation</a:t>
                </a:r>
                <a:r>
                  <a:rPr lang="en-US" sz="1400" dirty="0">
                    <a:solidFill>
                      <a:srgbClr val="0E0E0E"/>
                    </a:solidFill>
                    <a:effectLst/>
                    <a:latin typeface="+mn-lt"/>
                    <a:cs typeface="Arial" panose="020B0604020202020204" pitchFamily="34" charset="0"/>
                  </a:rPr>
                  <a:t>: A 95% CI means that if we were to take </a:t>
                </a:r>
                <a:r>
                  <a:rPr lang="en-US" sz="1400" dirty="0">
                    <a:solidFill>
                      <a:srgbClr val="0E0E0E"/>
                    </a:solidFill>
                    <a:latin typeface="+mn-lt"/>
                    <a:cs typeface="Arial" panose="020B0604020202020204" pitchFamily="34" charset="0"/>
                  </a:rPr>
                  <a:t>many samples and calculate the CI for each sample, about 95% of those intervals would contain the true population mean</a:t>
                </a:r>
              </a:p>
              <a:p>
                <a:pPr lvl="1"/>
                <a:r>
                  <a:rPr lang="en-US" sz="1400" dirty="0">
                    <a:solidFill>
                      <a:srgbClr val="0E0E0E"/>
                    </a:solidFill>
                    <a:latin typeface="+mn-lt"/>
                    <a:cs typeface="Arial" panose="020B0604020202020204" pitchFamily="34" charset="0"/>
                  </a:rPr>
                  <a:t>Example (for the smoking and lung function study): if we were to take many samples and calculate the CI for each sample, about 95% of those intervals would contain the true mean FVC of smokers </a:t>
                </a:r>
              </a:p>
              <a:p>
                <a:pPr marL="0" indent="0">
                  <a:buNone/>
                </a:pPr>
                <a:endParaRPr lang="en-US" sz="1400" dirty="0">
                  <a:solidFill>
                    <a:srgbClr val="0E0E0E"/>
                  </a:solidFill>
                  <a:latin typeface="+mn-lt"/>
                  <a:cs typeface="Arial" panose="020B0604020202020204" pitchFamily="34" charset="0"/>
                </a:endParaRPr>
              </a:p>
              <a:p>
                <a:r>
                  <a:rPr lang="en-US" sz="1400" b="1" dirty="0">
                    <a:solidFill>
                      <a:srgbClr val="0E0E0E"/>
                    </a:solidFill>
                    <a:effectLst/>
                    <a:latin typeface="+mn-lt"/>
                    <a:cs typeface="Arial" panose="020B0604020202020204" pitchFamily="34" charset="0"/>
                  </a:rPr>
                  <a:t>Formula</a:t>
                </a:r>
                <a:r>
                  <a:rPr lang="en-US" sz="1400" dirty="0">
                    <a:solidFill>
                      <a:srgbClr val="0E0E0E"/>
                    </a:solidFill>
                    <a:effectLst/>
                    <a:latin typeface="+mn-lt"/>
                    <a:cs typeface="Arial" panose="020B0604020202020204" pitchFamily="34" charset="0"/>
                  </a:rPr>
                  <a:t>: For a sample mean, the CI is calculated as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rgbClr val="0E0E0E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1400" i="1">
                        <a:solidFill>
                          <a:srgbClr val="0E0E0E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𝐶𝐼</m:t>
                    </m:r>
                    <m:r>
                      <a:rPr lang="en-US" sz="1400" i="1">
                        <a:solidFill>
                          <a:srgbClr val="0E0E0E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1400" i="1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sz="1400" i="1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acc>
                    <m:r>
                      <a:rPr lang="en-US" sz="1400" i="1">
                        <a:solidFill>
                          <a:srgbClr val="0E0E0E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±</m:t>
                    </m:r>
                    <m:r>
                      <a:rPr lang="en-US" sz="1400" i="1">
                        <a:solidFill>
                          <a:srgbClr val="0E0E0E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𝑧</m:t>
                    </m:r>
                    <m:f>
                      <m:fPr>
                        <m:ctrlPr>
                          <a:rPr lang="en-US" sz="1400" i="1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1400" i="1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400" i="1">
                                <a:solidFill>
                                  <a:srgbClr val="0E0E0E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400" i="1">
                                <a:solidFill>
                                  <a:srgbClr val="0E0E0E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sz="1400" dirty="0">
                  <a:solidFill>
                    <a:srgbClr val="0E0E0E"/>
                  </a:solidFill>
                  <a:effectLst/>
                  <a:latin typeface="+mn-lt"/>
                  <a:cs typeface="Arial" panose="020B0604020202020204" pitchFamily="34" charset="0"/>
                </a:endParaRPr>
              </a:p>
              <a:p>
                <a:endParaRPr lang="en-US" sz="1400" dirty="0">
                  <a:solidFill>
                    <a:srgbClr val="0E0E0E"/>
                  </a:solidFill>
                  <a:latin typeface="+mn-lt"/>
                  <a:cs typeface="Arial" panose="020B0604020202020204" pitchFamily="34" charset="0"/>
                </a:endParaRPr>
              </a:p>
              <a:p>
                <a:endParaRPr lang="en-US" sz="1400" dirty="0">
                  <a:solidFill>
                    <a:srgbClr val="0E0E0E"/>
                  </a:solidFill>
                  <a:effectLst/>
                  <a:latin typeface="+mn-lt"/>
                  <a:cs typeface="Arial" panose="020B0604020202020204" pitchFamily="34" charset="0"/>
                </a:endParaRPr>
              </a:p>
              <a:p>
                <a:endParaRPr lang="en-US" sz="1400" dirty="0">
                  <a:solidFill>
                    <a:srgbClr val="0E0E0E"/>
                  </a:solidFill>
                  <a:latin typeface="+mn-lt"/>
                  <a:cs typeface="Arial" panose="020B0604020202020204" pitchFamily="34" charset="0"/>
                </a:endParaRPr>
              </a:p>
              <a:p>
                <a:endParaRPr lang="en-US" sz="1400" dirty="0">
                  <a:solidFill>
                    <a:srgbClr val="0E0E0E"/>
                  </a:solidFill>
                  <a:effectLst/>
                  <a:latin typeface="+mn-lt"/>
                  <a:cs typeface="Arial" panose="020B0604020202020204" pitchFamily="34" charset="0"/>
                </a:endParaRPr>
              </a:p>
              <a:p>
                <a:endParaRPr lang="en-US" sz="1400" dirty="0">
                  <a:solidFill>
                    <a:srgbClr val="0E0E0E"/>
                  </a:solidFill>
                  <a:latin typeface="+mn-lt"/>
                  <a:cs typeface="Arial" panose="020B0604020202020204" pitchFamily="34" charset="0"/>
                </a:endParaRPr>
              </a:p>
              <a:p>
                <a:endParaRPr lang="en-US" sz="1400" dirty="0">
                  <a:solidFill>
                    <a:srgbClr val="0E0E0E"/>
                  </a:solidFill>
                  <a:effectLst/>
                  <a:latin typeface="+mn-lt"/>
                  <a:cs typeface="Arial" panose="020B0604020202020204" pitchFamily="34" charset="0"/>
                </a:endParaRPr>
              </a:p>
              <a:p>
                <a:endParaRPr lang="en-US" sz="1400" dirty="0">
                  <a:solidFill>
                    <a:srgbClr val="0E0E0E"/>
                  </a:solidFill>
                  <a:latin typeface="+mn-lt"/>
                  <a:cs typeface="Arial" panose="020B0604020202020204" pitchFamily="34" charset="0"/>
                </a:endParaRPr>
              </a:p>
              <a:p>
                <a:endParaRPr lang="en-US" sz="1400" dirty="0">
                  <a:solidFill>
                    <a:srgbClr val="0E0E0E"/>
                  </a:solidFill>
                  <a:effectLst/>
                  <a:latin typeface="+mn-lt"/>
                  <a:cs typeface="Arial" panose="020B0604020202020204" pitchFamily="34" charset="0"/>
                </a:endParaRPr>
              </a:p>
              <a:p>
                <a:pPr lvl="1"/>
                <a:endParaRPr lang="en-US" sz="1400" dirty="0">
                  <a:solidFill>
                    <a:srgbClr val="0E0E0E"/>
                  </a:solidFill>
                  <a:effectLst/>
                  <a:latin typeface="+mn-lt"/>
                  <a:cs typeface="Arial" panose="020B0604020202020204" pitchFamily="34" charset="0"/>
                </a:endParaRPr>
              </a:p>
              <a:p>
                <a:endParaRPr lang="en-US" sz="1800" dirty="0">
                  <a:latin typeface="+mn-lt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6BADF5-E292-1A19-16EF-CB9D9E36F4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5345"/>
                <a:ext cx="8229600" cy="3833380"/>
              </a:xfrm>
              <a:blipFill>
                <a:blip r:embed="rId3"/>
                <a:stretch>
                  <a:fillRect l="-154" t="-331" r="-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491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1A9D7D-4D63-D008-8337-5049E8197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BEB28-DC67-335B-5705-658040DA4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75085"/>
            <a:ext cx="8229600" cy="414244"/>
          </a:xfrm>
        </p:spPr>
        <p:txBody>
          <a:bodyPr/>
          <a:lstStyle/>
          <a:p>
            <a:pPr algn="l"/>
            <a:r>
              <a:rPr lang="en-US" dirty="0"/>
              <a:t>Prediction Interval (PI)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F235C9-496B-9544-C73C-57DF816DFC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5345"/>
                <a:ext cx="8229600" cy="3833380"/>
              </a:xfrm>
            </p:spPr>
            <p:txBody>
              <a:bodyPr/>
              <a:lstStyle/>
              <a:p>
                <a:r>
                  <a:rPr lang="en-US" sz="1400" b="1" dirty="0">
                    <a:solidFill>
                      <a:srgbClr val="0E0E0E"/>
                    </a:solidFill>
                    <a:latin typeface="+mn-lt"/>
                    <a:cs typeface="Arial" panose="020B0604020202020204" pitchFamily="34" charset="0"/>
                  </a:rPr>
                  <a:t>Definition</a:t>
                </a:r>
                <a:r>
                  <a:rPr lang="en-US" sz="1400" dirty="0">
                    <a:solidFill>
                      <a:srgbClr val="0E0E0E"/>
                    </a:solidFill>
                    <a:latin typeface="+mn-lt"/>
                    <a:cs typeface="Arial" panose="020B0604020202020204" pitchFamily="34" charset="0"/>
                  </a:rPr>
                  <a:t>:  A PI estimates the range within which an </a:t>
                </a:r>
                <a:r>
                  <a:rPr lang="en-US" sz="1400" i="1" dirty="0">
                    <a:solidFill>
                      <a:srgbClr val="0E0E0E"/>
                    </a:solidFill>
                    <a:latin typeface="+mn-lt"/>
                    <a:cs typeface="Arial" panose="020B0604020202020204" pitchFamily="34" charset="0"/>
                  </a:rPr>
                  <a:t>individual future observation </a:t>
                </a:r>
                <a:r>
                  <a:rPr lang="en-US" sz="1400" dirty="0">
                    <a:solidFill>
                      <a:srgbClr val="0E0E0E"/>
                    </a:solidFill>
                    <a:latin typeface="+mn-lt"/>
                    <a:cs typeface="Arial" panose="020B0604020202020204" pitchFamily="34" charset="0"/>
                  </a:rPr>
                  <a:t>is likely to fall, based on the sample data</a:t>
                </a:r>
              </a:p>
              <a:p>
                <a:pPr marL="0" indent="0">
                  <a:buNone/>
                </a:pPr>
                <a:endParaRPr lang="en-US" sz="1400" dirty="0">
                  <a:solidFill>
                    <a:srgbClr val="0E0E0E"/>
                  </a:solidFill>
                  <a:latin typeface="+mn-lt"/>
                  <a:cs typeface="Arial" panose="020B0604020202020204" pitchFamily="34" charset="0"/>
                </a:endParaRPr>
              </a:p>
              <a:p>
                <a:r>
                  <a:rPr lang="en-US" sz="1400" b="1" dirty="0">
                    <a:solidFill>
                      <a:srgbClr val="0E0E0E"/>
                    </a:solidFill>
                    <a:latin typeface="+mn-lt"/>
                    <a:cs typeface="Arial" panose="020B0604020202020204" pitchFamily="34" charset="0"/>
                  </a:rPr>
                  <a:t>Usage</a:t>
                </a:r>
                <a:r>
                  <a:rPr lang="en-US" sz="1400" dirty="0">
                    <a:solidFill>
                      <a:srgbClr val="0E0E0E"/>
                    </a:solidFill>
                    <a:latin typeface="+mn-lt"/>
                    <a:cs typeface="Arial" panose="020B0604020202020204" pitchFamily="34" charset="0"/>
                  </a:rPr>
                  <a:t>: It provides an interval for an individual outcome (e.g., the FVC for a single smoker in the future) </a:t>
                </a:r>
              </a:p>
              <a:p>
                <a:pPr marL="0" indent="0">
                  <a:buNone/>
                </a:pPr>
                <a:endParaRPr lang="en-US" sz="1400" dirty="0">
                  <a:solidFill>
                    <a:srgbClr val="0E0E0E"/>
                  </a:solidFill>
                  <a:latin typeface="+mn-lt"/>
                  <a:cs typeface="Arial" panose="020B0604020202020204" pitchFamily="34" charset="0"/>
                </a:endParaRPr>
              </a:p>
              <a:p>
                <a:r>
                  <a:rPr lang="en-US" sz="1400" b="1" dirty="0">
                    <a:solidFill>
                      <a:srgbClr val="0E0E0E"/>
                    </a:solidFill>
                    <a:effectLst/>
                    <a:latin typeface="+mn-lt"/>
                    <a:cs typeface="Arial" panose="020B0604020202020204" pitchFamily="34" charset="0"/>
                  </a:rPr>
                  <a:t>Interpretation</a:t>
                </a:r>
                <a:r>
                  <a:rPr lang="en-US" sz="1400" dirty="0">
                    <a:solidFill>
                      <a:srgbClr val="0E0E0E"/>
                    </a:solidFill>
                    <a:effectLst/>
                    <a:latin typeface="+mn-lt"/>
                    <a:cs typeface="Arial" panose="020B0604020202020204" pitchFamily="34" charset="0"/>
                  </a:rPr>
                  <a:t>: A 95% PI means that 95% of individual observations are expected to fall within this range if sampled repeatedly</a:t>
                </a:r>
                <a:endParaRPr lang="en-US" sz="1400" dirty="0">
                  <a:solidFill>
                    <a:srgbClr val="0E0E0E"/>
                  </a:solidFill>
                  <a:latin typeface="+mn-lt"/>
                  <a:cs typeface="Arial" panose="020B0604020202020204" pitchFamily="34" charset="0"/>
                </a:endParaRPr>
              </a:p>
              <a:p>
                <a:pPr lvl="1"/>
                <a:r>
                  <a:rPr lang="en-US" sz="1400" dirty="0">
                    <a:solidFill>
                      <a:srgbClr val="0E0E0E"/>
                    </a:solidFill>
                    <a:effectLst/>
                    <a:latin typeface="+mn-lt"/>
                    <a:cs typeface="Arial" panose="020B0604020202020204" pitchFamily="34" charset="0"/>
                  </a:rPr>
                  <a:t>Example (for the smoking and lung function study): </a:t>
                </a:r>
                <a:r>
                  <a:rPr lang="en-US" sz="1400" dirty="0">
                    <a:solidFill>
                      <a:srgbClr val="0E0E0E"/>
                    </a:solidFill>
                    <a:latin typeface=".SF NS"/>
                  </a:rPr>
                  <a:t>95% of FVC for an individual smoker will fall within this interval if sampled repeatedly</a:t>
                </a:r>
                <a:endParaRPr lang="en-US" sz="1400" dirty="0">
                  <a:solidFill>
                    <a:srgbClr val="0E0E0E"/>
                  </a:solidFill>
                  <a:effectLst/>
                  <a:latin typeface="+mn-lt"/>
                  <a:cs typeface="Arial" panose="020B0604020202020204" pitchFamily="34" charset="0"/>
                </a:endParaRPr>
              </a:p>
              <a:p>
                <a:endParaRPr lang="en-US" sz="1400" dirty="0">
                  <a:solidFill>
                    <a:srgbClr val="0E0E0E"/>
                  </a:solidFill>
                  <a:latin typeface="+mn-lt"/>
                  <a:cs typeface="Arial" panose="020B0604020202020204" pitchFamily="34" charset="0"/>
                </a:endParaRPr>
              </a:p>
              <a:p>
                <a:r>
                  <a:rPr lang="en-US" sz="1200" b="1" dirty="0">
                    <a:solidFill>
                      <a:srgbClr val="0E0E0E"/>
                    </a:solidFill>
                    <a:cs typeface="Arial" panose="020B0604020202020204" pitchFamily="34" charset="0"/>
                  </a:rPr>
                  <a:t>Formula</a:t>
                </a:r>
                <a:r>
                  <a:rPr lang="en-US" sz="1200" dirty="0">
                    <a:solidFill>
                      <a:srgbClr val="0E0E0E"/>
                    </a:solidFill>
                    <a:cs typeface="Arial" panose="020B0604020202020204" pitchFamily="34" charset="0"/>
                  </a:rPr>
                  <a:t>: For a sample mean, the PI is calculated as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E0E0E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𝑃𝐼</m:t>
                    </m:r>
                    <m:r>
                      <a:rPr lang="en-US" sz="1200" i="1">
                        <a:solidFill>
                          <a:srgbClr val="0E0E0E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1200" i="1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sz="1200" i="1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acc>
                    <m:r>
                      <a:rPr lang="en-US" sz="1200" i="1">
                        <a:solidFill>
                          <a:srgbClr val="0E0E0E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±</m:t>
                    </m:r>
                    <m:r>
                      <a:rPr lang="en-US" sz="1200" i="1">
                        <a:solidFill>
                          <a:srgbClr val="0E0E0E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𝑧</m:t>
                    </m:r>
                    <m:rad>
                      <m:radPr>
                        <m:degHide m:val="on"/>
                        <m:ctrlPr>
                          <a:rPr lang="en-US" sz="1200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200" b="0" i="1" smtClean="0">
                                <a:solidFill>
                                  <a:srgbClr val="0E0E0E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solidFill>
                                  <a:srgbClr val="0E0E0E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200" b="0" i="1" smtClean="0">
                                <a:solidFill>
                                  <a:srgbClr val="0E0E0E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200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f>
                          <m:fPr>
                            <m:ctrlPr>
                              <a:rPr lang="en-US" sz="1200" i="1">
                                <a:solidFill>
                                  <a:srgbClr val="0E0E0E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solidFill>
                                  <a:srgbClr val="0E0E0E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200" i="1">
                                <a:solidFill>
                                  <a:srgbClr val="0E0E0E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den>
                        </m:f>
                        <m:r>
                          <a:rPr lang="en-US" sz="1200" i="1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1200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1)</m:t>
                        </m:r>
                      </m:e>
                    </m:rad>
                  </m:oMath>
                </a14:m>
                <a:endParaRPr lang="en-US" sz="1200" dirty="0">
                  <a:solidFill>
                    <a:srgbClr val="0E0E0E"/>
                  </a:solidFill>
                  <a:cs typeface="Arial" panose="020B0604020202020204" pitchFamily="34" charset="0"/>
                </a:endParaRPr>
              </a:p>
              <a:p>
                <a:endParaRPr lang="en-US" sz="1400" dirty="0">
                  <a:solidFill>
                    <a:srgbClr val="0E0E0E"/>
                  </a:solidFill>
                  <a:effectLst/>
                  <a:latin typeface="+mn-lt"/>
                  <a:cs typeface="Arial" panose="020B0604020202020204" pitchFamily="34" charset="0"/>
                </a:endParaRPr>
              </a:p>
              <a:p>
                <a:endParaRPr lang="en-US" sz="1400" dirty="0">
                  <a:solidFill>
                    <a:srgbClr val="0E0E0E"/>
                  </a:solidFill>
                  <a:latin typeface="+mn-lt"/>
                  <a:cs typeface="Arial" panose="020B0604020202020204" pitchFamily="34" charset="0"/>
                </a:endParaRPr>
              </a:p>
              <a:p>
                <a:endParaRPr lang="en-US" sz="1400" dirty="0">
                  <a:solidFill>
                    <a:srgbClr val="0E0E0E"/>
                  </a:solidFill>
                  <a:effectLst/>
                  <a:latin typeface="+mn-lt"/>
                  <a:cs typeface="Arial" panose="020B0604020202020204" pitchFamily="34" charset="0"/>
                </a:endParaRPr>
              </a:p>
              <a:p>
                <a:endParaRPr lang="en-US" sz="1400" dirty="0">
                  <a:solidFill>
                    <a:srgbClr val="0E0E0E"/>
                  </a:solidFill>
                  <a:latin typeface="+mn-lt"/>
                  <a:cs typeface="Arial" panose="020B0604020202020204" pitchFamily="34" charset="0"/>
                </a:endParaRPr>
              </a:p>
              <a:p>
                <a:endParaRPr lang="en-US" sz="1400" dirty="0">
                  <a:solidFill>
                    <a:srgbClr val="0E0E0E"/>
                  </a:solidFill>
                  <a:effectLst/>
                  <a:latin typeface="+mn-lt"/>
                  <a:cs typeface="Arial" panose="020B0604020202020204" pitchFamily="34" charset="0"/>
                </a:endParaRPr>
              </a:p>
              <a:p>
                <a:endParaRPr lang="en-US" sz="1400" dirty="0">
                  <a:solidFill>
                    <a:srgbClr val="0E0E0E"/>
                  </a:solidFill>
                  <a:latin typeface="+mn-lt"/>
                  <a:cs typeface="Arial" panose="020B0604020202020204" pitchFamily="34" charset="0"/>
                </a:endParaRPr>
              </a:p>
              <a:p>
                <a:endParaRPr lang="en-US" sz="1400" dirty="0">
                  <a:solidFill>
                    <a:srgbClr val="0E0E0E"/>
                  </a:solidFill>
                  <a:effectLst/>
                  <a:latin typeface="+mn-lt"/>
                  <a:cs typeface="Arial" panose="020B0604020202020204" pitchFamily="34" charset="0"/>
                </a:endParaRPr>
              </a:p>
              <a:p>
                <a:pPr lvl="1"/>
                <a:endParaRPr lang="en-US" sz="1400" dirty="0">
                  <a:solidFill>
                    <a:srgbClr val="0E0E0E"/>
                  </a:solidFill>
                  <a:effectLst/>
                  <a:latin typeface="+mn-lt"/>
                  <a:cs typeface="Arial" panose="020B0604020202020204" pitchFamily="34" charset="0"/>
                </a:endParaRPr>
              </a:p>
              <a:p>
                <a:endParaRPr lang="en-US" sz="1800" dirty="0">
                  <a:latin typeface="+mn-lt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F235C9-496B-9544-C73C-57DF816DFC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5345"/>
                <a:ext cx="8229600" cy="3833380"/>
              </a:xfrm>
              <a:blipFill>
                <a:blip r:embed="rId3"/>
                <a:stretch>
                  <a:fillRect l="-154" t="-331" r="-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9907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73E764-4C89-3B38-C368-7F5804D689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3484C-3015-E909-BFFA-83C739665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2" y="610374"/>
            <a:ext cx="8229600" cy="414244"/>
          </a:xfrm>
        </p:spPr>
        <p:txBody>
          <a:bodyPr/>
          <a:lstStyle/>
          <a:p>
            <a:pPr algn="l"/>
            <a:r>
              <a:rPr lang="en-US" dirty="0"/>
              <a:t>Confidence Interval vs Prediction Interval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A93A20D6-8723-1932-EE7F-BB6C70A4563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33241738"/>
                  </p:ext>
                </p:extLst>
              </p:nvPr>
            </p:nvGraphicFramePr>
            <p:xfrm>
              <a:off x="97972" y="1321254"/>
              <a:ext cx="5066211" cy="31551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5399">
                      <a:extLst>
                        <a:ext uri="{9D8B030D-6E8A-4147-A177-3AD203B41FA5}">
                          <a16:colId xmlns:a16="http://schemas.microsoft.com/office/drawing/2014/main" val="1232279131"/>
                        </a:ext>
                      </a:extLst>
                    </a:gridCol>
                    <a:gridCol w="1767840">
                      <a:extLst>
                        <a:ext uri="{9D8B030D-6E8A-4147-A177-3AD203B41FA5}">
                          <a16:colId xmlns:a16="http://schemas.microsoft.com/office/drawing/2014/main" val="1957307704"/>
                        </a:ext>
                      </a:extLst>
                    </a:gridCol>
                    <a:gridCol w="2002972">
                      <a:extLst>
                        <a:ext uri="{9D8B030D-6E8A-4147-A177-3AD203B41FA5}">
                          <a16:colId xmlns:a16="http://schemas.microsoft.com/office/drawing/2014/main" val="509951743"/>
                        </a:ext>
                      </a:extLst>
                    </a:gridCol>
                  </a:tblGrid>
                  <a:tr h="53938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2421866"/>
                      </a:ext>
                    </a:extLst>
                  </a:tr>
                  <a:tr h="5393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Purpose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Estimate population parameters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Estimate individual future values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974942"/>
                      </a:ext>
                    </a:extLst>
                  </a:tr>
                  <a:tr h="5393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Width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Narrower (accounting for uncertainty in estimating the mean) </a:t>
                          </a:r>
                          <a:endParaRPr lang="en-US" sz="1200" b="0" i="1" dirty="0">
                            <a:solidFill>
                              <a:srgbClr val="0E0E0E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rgbClr val="0E0E0E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𝐶𝐼</m:t>
                                </m:r>
                                <m:r>
                                  <a:rPr lang="en-US" sz="1200" b="0" i="1" smtClean="0">
                                    <a:solidFill>
                                      <a:srgbClr val="0E0E0E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=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1200" b="0" i="1" smtClean="0">
                                        <a:solidFill>
                                          <a:srgbClr val="0E0E0E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rgbClr val="0E0E0E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sz="1200" b="0" i="1" smtClean="0">
                                    <a:solidFill>
                                      <a:srgbClr val="0E0E0E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±</m:t>
                                </m:r>
                                <m:r>
                                  <a:rPr lang="en-US" sz="1200" b="0" i="1" smtClean="0">
                                    <a:solidFill>
                                      <a:srgbClr val="0E0E0E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𝑧</m:t>
                                </m:r>
                                <m:f>
                                  <m:fPr>
                                    <m:ctrlPr>
                                      <a:rPr lang="en-US" sz="1200" b="0" i="1" smtClean="0">
                                        <a:solidFill>
                                          <a:srgbClr val="0E0E0E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smtClean="0">
                                        <a:solidFill>
                                          <a:srgbClr val="0E0E0E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𝑠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1200" b="0" i="1" smtClean="0">
                                            <a:solidFill>
                                              <a:srgbClr val="0E0E0E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rgbClr val="0E0E0E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𝑛</m:t>
                                        </m:r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Wider (also accommodate individual variability)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rgbClr val="0E0E0E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𝑃𝐼</m:t>
                                </m:r>
                                <m:r>
                                  <a:rPr lang="en-US" sz="1200" i="1">
                                    <a:solidFill>
                                      <a:srgbClr val="0E0E0E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=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1200" i="1">
                                        <a:solidFill>
                                          <a:srgbClr val="0E0E0E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200" i="1">
                                        <a:solidFill>
                                          <a:srgbClr val="0E0E0E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sz="1200" i="1">
                                    <a:solidFill>
                                      <a:srgbClr val="0E0E0E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±</m:t>
                                </m:r>
                                <m:r>
                                  <a:rPr lang="en-US" sz="1200" i="1">
                                    <a:solidFill>
                                      <a:srgbClr val="0E0E0E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𝑧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200" b="0" i="1" smtClean="0">
                                        <a:solidFill>
                                          <a:srgbClr val="0E0E0E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sz="1200" b="0" i="1" smtClean="0">
                                            <a:solidFill>
                                              <a:srgbClr val="0E0E0E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200" b="0" i="1" smtClean="0">
                                            <a:solidFill>
                                              <a:srgbClr val="0E0E0E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sz="1200" b="0" i="1" smtClean="0">
                                            <a:solidFill>
                                              <a:srgbClr val="0E0E0E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200" b="0" i="1" smtClean="0">
                                        <a:solidFill>
                                          <a:srgbClr val="0E0E0E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(</m:t>
                                    </m:r>
                                    <m:f>
                                      <m:fPr>
                                        <m:ctrlPr>
                                          <a:rPr lang="en-US" sz="1200" i="1">
                                            <a:solidFill>
                                              <a:srgbClr val="0E0E0E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200" b="0" i="1" smtClean="0">
                                            <a:solidFill>
                                              <a:srgbClr val="0E0E0E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200" i="1">
                                            <a:solidFill>
                                              <a:srgbClr val="0E0E0E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  <m:r>
                                      <a:rPr lang="en-US" sz="1200" i="1">
                                        <a:solidFill>
                                          <a:srgbClr val="0E0E0E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+</m:t>
                                    </m:r>
                                    <m:r>
                                      <a:rPr lang="en-US" sz="1200" b="0" i="1" smtClean="0">
                                        <a:solidFill>
                                          <a:srgbClr val="0E0E0E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1)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6605255"/>
                      </a:ext>
                    </a:extLst>
                  </a:tr>
                  <a:tr h="5393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Interpretation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Parameter estimation in a population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Individual predictions within that population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8343140"/>
                      </a:ext>
                    </a:extLst>
                  </a:tr>
                  <a:tr h="5393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Primary Area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Parameter estimation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Predictive analysis and forecasting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23177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A93A20D6-8723-1932-EE7F-BB6C70A4563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33241738"/>
                  </p:ext>
                </p:extLst>
              </p:nvPr>
            </p:nvGraphicFramePr>
            <p:xfrm>
              <a:off x="97972" y="1321254"/>
              <a:ext cx="5066211" cy="31551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5399">
                      <a:extLst>
                        <a:ext uri="{9D8B030D-6E8A-4147-A177-3AD203B41FA5}">
                          <a16:colId xmlns:a16="http://schemas.microsoft.com/office/drawing/2014/main" val="1232279131"/>
                        </a:ext>
                      </a:extLst>
                    </a:gridCol>
                    <a:gridCol w="1767840">
                      <a:extLst>
                        <a:ext uri="{9D8B030D-6E8A-4147-A177-3AD203B41FA5}">
                          <a16:colId xmlns:a16="http://schemas.microsoft.com/office/drawing/2014/main" val="1957307704"/>
                        </a:ext>
                      </a:extLst>
                    </a:gridCol>
                    <a:gridCol w="2002972">
                      <a:extLst>
                        <a:ext uri="{9D8B030D-6E8A-4147-A177-3AD203B41FA5}">
                          <a16:colId xmlns:a16="http://schemas.microsoft.com/office/drawing/2014/main" val="509951743"/>
                        </a:ext>
                      </a:extLst>
                    </a:gridCol>
                  </a:tblGrid>
                  <a:tr h="53938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2421866"/>
                      </a:ext>
                    </a:extLst>
                  </a:tr>
                  <a:tr h="5393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Purpose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Estimate population parameters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Estimate individual future values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974942"/>
                      </a:ext>
                    </a:extLst>
                  </a:tr>
                  <a:tr h="9975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Width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2857" t="-111392" r="-114286" b="-1088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3165" t="-111392" r="-1266" b="-1088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6605255"/>
                      </a:ext>
                    </a:extLst>
                  </a:tr>
                  <a:tr h="5393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Interpretation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Parameter estimation in a population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Individual predictions within that population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8343140"/>
                      </a:ext>
                    </a:extLst>
                  </a:tr>
                  <a:tr h="5393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Primary Area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Parameter estimation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Predictive analysis and forecasting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2317721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Picture 5" descr="A screen shot of a graph&#10;&#10;Description automatically generated">
            <a:extLst>
              <a:ext uri="{FF2B5EF4-FFF2-40B4-BE49-F238E27FC236}">
                <a16:creationId xmlns:a16="http://schemas.microsoft.com/office/drawing/2014/main" id="{B14C0598-E867-81AE-6156-D16ABA24A8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0546" y="1384662"/>
            <a:ext cx="3865481" cy="23164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8880F4-9653-B702-B111-36F68B5B38A9}"/>
              </a:ext>
            </a:extLst>
          </p:cNvPr>
          <p:cNvSpPr txBox="1"/>
          <p:nvPr/>
        </p:nvSpPr>
        <p:spPr>
          <a:xfrm>
            <a:off x="5180546" y="3701143"/>
            <a:ext cx="38654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Figure: CI vs PI using the FVC dataset</a:t>
            </a:r>
          </a:p>
        </p:txBody>
      </p:sp>
    </p:spTree>
    <p:extLst>
      <p:ext uri="{BB962C8B-B14F-4D97-AF65-F5344CB8AC3E}">
        <p14:creationId xmlns:p14="http://schemas.microsoft.com/office/powerpoint/2010/main" val="1423617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100A1D-E5AF-008E-35F0-F241407D2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6A914-6A46-74C6-77F4-4E69DA874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75085"/>
            <a:ext cx="8229600" cy="414244"/>
          </a:xfrm>
        </p:spPr>
        <p:txBody>
          <a:bodyPr/>
          <a:lstStyle/>
          <a:p>
            <a:pPr algn="l"/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0E589-1F55-F621-BCE9-42F57B306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28695"/>
            <a:ext cx="8229600" cy="3139720"/>
          </a:xfrm>
        </p:spPr>
        <p:txBody>
          <a:bodyPr/>
          <a:lstStyle/>
          <a:p>
            <a:r>
              <a:rPr lang="en-US" sz="1800" dirty="0">
                <a:solidFill>
                  <a:srgbClr val="222222"/>
                </a:solidFill>
                <a:latin typeface="Arial" panose="020B0604020202020204" pitchFamily="34" charset="0"/>
              </a:rPr>
              <a:t>(Textbook) Kirkwood, Betty R., and Jonathan AC Sterne. Essential medical statistics. John </a:t>
            </a:r>
            <a:r>
              <a:rPr lang="en-US" sz="1800" dirty="0" err="1">
                <a:solidFill>
                  <a:srgbClr val="222222"/>
                </a:solidFill>
                <a:latin typeface="Arial" panose="020B0604020202020204" pitchFamily="34" charset="0"/>
              </a:rPr>
              <a:t>wiley</a:t>
            </a:r>
            <a:r>
              <a:rPr lang="en-US" sz="1800" dirty="0">
                <a:solidFill>
                  <a:srgbClr val="222222"/>
                </a:solidFill>
                <a:latin typeface="Arial" panose="020B0604020202020204" pitchFamily="34" charset="0"/>
              </a:rPr>
              <a:t> &amp; sons, 2010.</a:t>
            </a:r>
          </a:p>
          <a:p>
            <a:r>
              <a:rPr lang="en-US" sz="18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(Textbook) Casella, George, and Roger Berger. </a:t>
            </a:r>
            <a:r>
              <a:rPr lang="en-US" sz="1800" b="0" i="1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Statistical inference</a:t>
            </a:r>
            <a:r>
              <a:rPr lang="en-US" sz="18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CRC Press, 2024.</a:t>
            </a:r>
          </a:p>
          <a:p>
            <a:r>
              <a:rPr lang="en-US" sz="1800" dirty="0"/>
              <a:t>(Online Tutorial) </a:t>
            </a:r>
            <a:r>
              <a:rPr lang="en-US" sz="1800" dirty="0">
                <a:hlinkClick r:id="rId3"/>
              </a:rPr>
              <a:t>https://online.stat.psu.edu/stat500/lesson/6a</a:t>
            </a:r>
            <a:endParaRPr lang="en-US" sz="1800" dirty="0"/>
          </a:p>
          <a:p>
            <a:r>
              <a:rPr lang="en-US" sz="1800" dirty="0"/>
              <a:t>(Online Tutorial) </a:t>
            </a:r>
            <a:r>
              <a:rPr lang="en-US" sz="1800" dirty="0">
                <a:hlinkClick r:id="rId4"/>
              </a:rPr>
              <a:t>https://online.stat.psu.edu/stat415/lesson/9</a:t>
            </a:r>
            <a:endParaRPr lang="en-US" sz="1800" dirty="0"/>
          </a:p>
          <a:p>
            <a:r>
              <a:rPr lang="en-US" sz="1800" dirty="0"/>
              <a:t>(Textbook) </a:t>
            </a:r>
            <a:r>
              <a:rPr lang="en-US" sz="1800" dirty="0">
                <a:solidFill>
                  <a:srgbClr val="222222"/>
                </a:solidFill>
                <a:latin typeface="Arial" panose="020B0604020202020204" pitchFamily="34" charset="0"/>
              </a:rPr>
              <a:t>Lehmann, Erich Leo, Joseph P. Romano, and George Casella. Testing statistical hypotheses. Vol. 3. New York: springer, 1986.</a:t>
            </a:r>
          </a:p>
        </p:txBody>
      </p:sp>
    </p:spTree>
    <p:extLst>
      <p:ext uri="{BB962C8B-B14F-4D97-AF65-F5344CB8AC3E}">
        <p14:creationId xmlns:p14="http://schemas.microsoft.com/office/powerpoint/2010/main" val="1191663623"/>
      </p:ext>
    </p:extLst>
  </p:cSld>
  <p:clrMapOvr>
    <a:masterClrMapping/>
  </p:clrMapOvr>
</p:sld>
</file>

<file path=ppt/theme/theme1.xml><?xml version="1.0" encoding="utf-8"?>
<a:theme xmlns:a="http://schemas.openxmlformats.org/drawingml/2006/main" name="NCStateU-horizontal-left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NCStateU-horizontal-left-logo</Template>
  <TotalTime>1792</TotalTime>
  <Words>523</Words>
  <Application>Microsoft Macintosh PowerPoint</Application>
  <PresentationFormat>On-screen Show (16:9)</PresentationFormat>
  <Paragraphs>76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.SF NS</vt:lpstr>
      <vt:lpstr>Fd1739481</vt:lpstr>
      <vt:lpstr>Aptos</vt:lpstr>
      <vt:lpstr>Arial</vt:lpstr>
      <vt:lpstr>Calibri</vt:lpstr>
      <vt:lpstr>Cambria Math</vt:lpstr>
      <vt:lpstr>NCStateU-horizontal-left-logo</vt:lpstr>
      <vt:lpstr>Understanding Key Concepts in Statistical Inference  Confidence Interval and Prediction Interval</vt:lpstr>
      <vt:lpstr>Example</vt:lpstr>
      <vt:lpstr>Confidence Interval (CI)</vt:lpstr>
      <vt:lpstr>Prediction Interval (PI)</vt:lpstr>
      <vt:lpstr>Confidence Interval vs Prediction Interval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suyuqi111@gmail.com</dc:creator>
  <cp:lastModifiedBy>suyuqi111@gmail.com</cp:lastModifiedBy>
  <cp:revision>89</cp:revision>
  <dcterms:created xsi:type="dcterms:W3CDTF">2024-10-02T10:29:45Z</dcterms:created>
  <dcterms:modified xsi:type="dcterms:W3CDTF">2024-11-03T16:32:29Z</dcterms:modified>
</cp:coreProperties>
</file>