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4" r:id="rId3"/>
    <p:sldId id="265" r:id="rId4"/>
    <p:sldId id="270" r:id="rId5"/>
    <p:sldId id="269" r:id="rId6"/>
    <p:sldId id="268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70240"/>
  </p:normalViewPr>
  <p:slideViewPr>
    <p:cSldViewPr snapToGrid="0" snapToObjects="1">
      <p:cViewPr varScale="1">
        <p:scale>
          <a:sx n="134" d="100"/>
          <a:sy n="134" d="100"/>
        </p:scale>
        <p:origin x="8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3F3F3F"/>
              </a:solidFill>
              <a:effectLst/>
              <a:latin typeface="Fd173948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9F849-45C5-E50B-D690-DACE1DDB2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CA4DD-2F63-EB6E-A8C3-AAA09DB4C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6BE7973-66E3-4E40-A48D-93A2EB8060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9026-FEB2-226D-522A-0E794E88F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1B8F7-F60A-5694-199C-0C9549A0E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59B9F-9294-58BB-047D-B53FC29A9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7BF66F4-A869-E7FD-1FCE-C2A1343C2D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B5CEB-A4E9-EF06-292A-759FF1B83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5A62-2194-A865-3B63-0EE7BFF9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842624-7908-FCB6-5778-8E12D0FA3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2469895-03DA-3229-7D53-508C291B85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AD0A6-35B9-71BA-4B2B-132275050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D73A-8250-FA7C-51EA-D78B6F6BE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13F1F-AB3B-1242-1227-0B1998723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76DF071-3D45-092A-646E-A89601129E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76DF071-3D45-092A-646E-A89601129E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Here is the comparison </a:t>
                </a:r>
                <a:r>
                  <a:rPr lang="en-US" b="0" dirty="0">
                    <a:solidFill>
                      <a:srgbClr val="0E0E0E"/>
                    </a:solidFill>
                    <a:effectLst/>
                    <a:latin typeface=".SF NS"/>
                  </a:rPr>
                  <a:t>of these two metrics. </a:t>
                </a:r>
                <a:r>
                  <a:rPr lang="en-US" sz="1200" b="0" i="0">
                    <a:solidFill>
                      <a:srgbClr val="0E0E0E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𝑅^2</a:t>
                </a:r>
                <a:r>
                  <a:rPr lang="en-US" sz="1200" b="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increases or remains the same as more predictors are added, while </a:t>
                </a:r>
                <a:r>
                  <a:rPr lang="en-US" sz="1200" b="0" i="0">
                    <a:solidFill>
                      <a:srgbClr val="0E0E0E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〖𝐴𝑑𝑗𝑢𝑠𝑡𝑒𝑑 𝑅〗^2  </a:t>
                </a:r>
                <a:r>
                  <a:rPr lang="en-US" sz="1200" b="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only increases if the new predictor improves the model fit more than would be expected by chance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rgbClr val="0E0E0E"/>
                    </a:solidFill>
                    <a:effectLst/>
                    <a:latin typeface=".SF NS"/>
                  </a:rPr>
                  <a:t>\\Using the dataset from the FVC example, We establish two models.</a:t>
                </a:r>
              </a:p>
              <a:p>
                <a:r>
                  <a:rPr lang="en-US" b="0" dirty="0">
                    <a:solidFill>
                      <a:srgbClr val="0E0E0E"/>
                    </a:solidFill>
                    <a:effectLst/>
                    <a:latin typeface=".SF NS"/>
                  </a:rPr>
                  <a:t>\\FVC is Our dependent variable or response variable.</a:t>
                </a:r>
              </a:p>
              <a:p>
                <a:r>
                  <a:rPr lang="en-US" b="0" dirty="0">
                    <a:solidFill>
                      <a:srgbClr val="0E0E0E"/>
                    </a:solidFill>
                    <a:effectLst/>
                    <a:latin typeface=".SF NS"/>
                  </a:rPr>
                  <a:t>\\Smoking Status is The main independent variable or predictor variable.</a:t>
                </a:r>
              </a:p>
              <a:p>
                <a:r>
                  <a:rPr lang="en-US" b="0" dirty="0">
                    <a:solidFill>
                      <a:srgbClr val="0E0E0E"/>
                    </a:solidFill>
                    <a:effectLst/>
                    <a:latin typeface=".SF NS"/>
                  </a:rPr>
                  <a:t>\\Random Noise Predictor is an unnecessary predictor that doesn’t actually explain FVC.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0E0E0E"/>
                    </a:solidFill>
                    <a:effectLst/>
                    <a:latin typeface=".SF NS"/>
                  </a:rPr>
                  <a:t>Model 1 only has the the smoking status predictor in the model, while model two has the other random noise predictor.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0E0E0E"/>
                    </a:solidFill>
                    <a:effectLst/>
                    <a:latin typeface=".SF NS"/>
                  </a:rPr>
                  <a:t>From the result we can see \\ the R squared are the same for these two models, while the Adjusted R-squared accounts for the unnecessary predictor and adjusts downwards for model 2, showing that adding a random predictor doesn’t actually improve the model.</a:t>
                </a:r>
              </a:p>
              <a:p>
                <a:r>
                  <a:rPr lang="en-US" b="0" i="0" dirty="0">
                    <a:solidFill>
                      <a:srgbClr val="0E0E0E"/>
                    </a:solidFill>
                    <a:effectLst/>
                    <a:latin typeface=".SF NS"/>
                  </a:rPr>
                  <a:t>One thing to note is that this is just a simple example with synthetic data, and the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R^2 </a:t>
                </a:r>
                <a:r>
                  <a:rPr lang="en-US" b="0" i="0" dirty="0">
                    <a:solidFill>
                      <a:srgbClr val="0E0E0E"/>
                    </a:solidFill>
                    <a:effectLst/>
                    <a:latin typeface=".SF NS"/>
                  </a:rPr>
                  <a:t> and Adjusted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R^2 </a:t>
                </a:r>
                <a:r>
                  <a:rPr lang="en-US" b="0" i="0" dirty="0">
                    <a:solidFill>
                      <a:srgbClr val="0E0E0E"/>
                    </a:solidFill>
                    <a:effectLst/>
                    <a:latin typeface=".SF NS"/>
                  </a:rPr>
                  <a:t> values are relatively small. In real-world applications, we typically expect these values to be higher—often over 80%—to consider the model reliable and effective. However, the acceptable level of 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R^2 </a:t>
                </a:r>
                <a:r>
                  <a:rPr lang="en-US" b="0" i="0" dirty="0">
                    <a:solidFill>
                      <a:srgbClr val="0E0E0E"/>
                    </a:solidFill>
                    <a:effectLst/>
                    <a:latin typeface=".SF NS"/>
                  </a:rPr>
                  <a:t> can vary based on the context and the complexity of the data being modeled.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b="0" dirty="0"/>
                  <a:t>\\The take-away message is that, both R squared and adjusted R squared are helpful metrics, but  </a:t>
                </a:r>
                <a:r>
                  <a:rPr lang="en-US" b="0" dirty="0">
                    <a:solidFill>
                      <a:srgbClr val="0E0E0E"/>
                    </a:solidFill>
                    <a:effectLst/>
                    <a:latin typeface=".SF NS"/>
                  </a:rPr>
                  <a:t>R-squared can be misleading when extra predictors are added to a model, as it always increases or stays the same. And adjusted R-squared gives a more reliable measure of model fit by penalizing unnecessary predictors. It only increases if the new predictor actually improves the model’s explanatory power.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DE85-93A2-FDDA-2452-D7B386591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Statistical Inference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R-Squared vs Adjusted R-Squared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B49-03B2-BB0B-4659-97690FDE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9328"/>
            <a:ext cx="8229600" cy="4054171"/>
          </a:xfrm>
        </p:spPr>
        <p:txBody>
          <a:bodyPr/>
          <a:lstStyle/>
          <a:p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To investigate whether smoking reduces lung function, forced vital capacity (FVC, a test of lung function) was measured in I00 men aged 25-29, of whom 36 were smokers and 64 were non-smokers. (Example 7.1 from </a:t>
            </a:r>
            <a:r>
              <a:rPr lang="en-US" sz="1400" i="1" dirty="0">
                <a:solidFill>
                  <a:srgbClr val="3F3F3F"/>
                </a:solidFill>
                <a:effectLst/>
                <a:latin typeface="+mn-lt"/>
              </a:rPr>
              <a:t>Essential Medical Statistics</a:t>
            </a:r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 [1])</a:t>
            </a: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550532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569BE-3DEF-F65B-20F3-9E2E20AE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632FE0-821E-BACD-E920-A5D924AD0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675085"/>
                <a:ext cx="8229600" cy="414244"/>
              </a:xfrm>
            </p:spPr>
            <p:txBody>
              <a:bodyPr/>
              <a:lstStyle/>
              <a:p>
                <a:pPr algn="l"/>
                <a:r>
                  <a:rPr lang="en-US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632FE0-821E-BACD-E920-A5D924AD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675085"/>
                <a:ext cx="8229600" cy="414244"/>
              </a:xfrm>
              <a:blipFill>
                <a:blip r:embed="rId3"/>
                <a:stretch>
                  <a:fillRect l="-1852" t="-3636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R-squared is a statistical measure that shows the proportion of variance in the response variable that the independent variables in the model can explain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𝐹𝑉𝐶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𝑆𝑚𝑜𝑘𝑖𝑛𝑔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𝑆𝑡𝑎𝑡𝑢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𝐼𝑛𝑑𝑒𝑝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𝑉𝑎𝑟𝑖𝑎𝑏𝑙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𝐼𝑛𝑑𝑒𝑝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𝑉𝑎𝑟𝑖𝑎𝑏𝑙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𝑆𝑢𝑚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𝑆𝑞𝑢𝑎𝑟𝑒𝑠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𝑅𝑒𝑠𝑖𝑑𝑢𝑎𝑙𝑠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𝑆𝑆𝑅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𝑇𝑜𝑡𝑎𝑙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𝑆𝑢𝑚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𝑆𝑞𝑢𝑎𝑟𝑒𝑠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𝑆𝑆𝑇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lvl="1"/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SSR: the variation not explained by the model</a:t>
                </a:r>
              </a:p>
              <a:p>
                <a:pPr lvl="1"/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SST: the total variation in the response variable</a:t>
                </a:r>
              </a:p>
              <a:p>
                <a:endParaRPr lang="en-US" sz="9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R-squared has a range from 0 to 1, and it indicates how well the model fits the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=0: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The model explains none of the variability in the response variable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1: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The model explains all of variability in the response variable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Interpretation example: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suggests that 80% of the variability in the response variable (FVC) can be explained by the predictors in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  <a:blipFill>
                <a:blip r:embed="rId4"/>
                <a:stretch>
                  <a:fillRect l="-154" t="-331" r="-617" b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6C9F1B-1D3B-302D-45C7-B47246F76883}"/>
              </a:ext>
            </a:extLst>
          </p:cNvPr>
          <p:cNvSpPr/>
          <p:nvPr/>
        </p:nvSpPr>
        <p:spPr>
          <a:xfrm>
            <a:off x="1245326" y="1672046"/>
            <a:ext cx="409303" cy="313508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A97EF-2631-A477-5B2B-4AB0102951DD}"/>
              </a:ext>
            </a:extLst>
          </p:cNvPr>
          <p:cNvSpPr txBox="1"/>
          <p:nvPr/>
        </p:nvSpPr>
        <p:spPr>
          <a:xfrm>
            <a:off x="570408" y="1985554"/>
            <a:ext cx="286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Response (dependent) variable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FA9EDF-22C1-0F1C-9032-A56C5B9201D6}"/>
              </a:ext>
            </a:extLst>
          </p:cNvPr>
          <p:cNvSpPr/>
          <p:nvPr/>
        </p:nvSpPr>
        <p:spPr>
          <a:xfrm>
            <a:off x="2560320" y="1672046"/>
            <a:ext cx="1349829" cy="30777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161994D-EC4F-515A-1014-B2882CE3776D}"/>
              </a:ext>
            </a:extLst>
          </p:cNvPr>
          <p:cNvSpPr/>
          <p:nvPr/>
        </p:nvSpPr>
        <p:spPr>
          <a:xfrm>
            <a:off x="4415246" y="1672047"/>
            <a:ext cx="1280474" cy="30777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BC7721-9A61-19E5-E133-D6ED1135FA04}"/>
              </a:ext>
            </a:extLst>
          </p:cNvPr>
          <p:cNvSpPr/>
          <p:nvPr/>
        </p:nvSpPr>
        <p:spPr>
          <a:xfrm>
            <a:off x="6516345" y="1672046"/>
            <a:ext cx="1349829" cy="30777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EEF49-C3CB-770D-8A1C-FBFB57B23EEE}"/>
              </a:ext>
            </a:extLst>
          </p:cNvPr>
          <p:cNvSpPr txBox="1"/>
          <p:nvPr/>
        </p:nvSpPr>
        <p:spPr>
          <a:xfrm>
            <a:off x="4297678" y="1985554"/>
            <a:ext cx="297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Independent variables/predictors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B3A6-9248-6063-9D37-DC13C84C97EB}"/>
              </a:ext>
            </a:extLst>
          </p:cNvPr>
          <p:cNvSpPr txBox="1"/>
          <p:nvPr/>
        </p:nvSpPr>
        <p:spPr>
          <a:xfrm>
            <a:off x="2723602" y="2154248"/>
            <a:ext cx="228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Smokers:1; Non-smokers: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21DF38-6EB7-EB71-AFA7-9B60973F44B7}"/>
              </a:ext>
            </a:extLst>
          </p:cNvPr>
          <p:cNvCxnSpPr>
            <a:cxnSpLocks/>
          </p:cNvCxnSpPr>
          <p:nvPr/>
        </p:nvCxnSpPr>
        <p:spPr>
          <a:xfrm>
            <a:off x="3587931" y="1979822"/>
            <a:ext cx="0" cy="2408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7D3FF-E0B1-6D2C-C0B3-47CDBC040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2B405-AE99-6B74-8A6D-A543625E6E59}"/>
                  </a:ext>
                </a:extLst>
              </p:cNvPr>
              <p:cNvSpPr txBox="1"/>
              <p:nvPr/>
            </p:nvSpPr>
            <p:spPr>
              <a:xfrm>
                <a:off x="657496" y="2539689"/>
                <a:ext cx="879565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𝐹𝑉𝐶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𝑆𝑚𝑜𝑘𝑖𝑛𝑔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𝑆𝑡𝑎𝑡𝑢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𝑆𝑚𝑜𝑘𝑖𝑛𝑔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𝑆𝑡𝑎𝑡𝑢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𝑆𝑚𝑜𝑘𝑖𝑛𝑔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𝑆𝑡𝑎𝑡𝑢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m:oMathPara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2B405-AE99-6B74-8A6D-A543625E6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6" y="2539689"/>
                <a:ext cx="8795657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4A786E-56E5-D4CA-22C5-2ED080DE61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675085"/>
                <a:ext cx="8229600" cy="414244"/>
              </a:xfrm>
            </p:spPr>
            <p:txBody>
              <a:bodyPr/>
              <a:lstStyle/>
              <a:p>
                <a:pPr algn="l"/>
                <a:r>
                  <a:rPr lang="en-US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4A786E-56E5-D4CA-22C5-2ED080DE6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675085"/>
                <a:ext cx="8229600" cy="414244"/>
              </a:xfrm>
              <a:blipFill>
                <a:blip r:embed="rId4"/>
                <a:stretch>
                  <a:fillRect l="-1852" t="-3636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23E3D-8BC7-057E-46BC-80F7CDC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5344"/>
                <a:ext cx="8229600" cy="847633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However, higher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does not always mean a better model</a:t>
                </a: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Adding more predictors can sometimes artificially inflate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even if the additional variables do not actually improve the model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R-squared 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en-US" sz="1400" dirty="0">
                    <a:solidFill>
                      <a:srgbClr val="FF0000"/>
                    </a:solidFill>
                    <a:latin typeface="+mn-lt"/>
                    <a:cs typeface="Arial" panose="020B0604020202020204" pitchFamily="34" charset="0"/>
                    <a:sym typeface="Wingdings" pitchFamily="2" charset="2"/>
                  </a:rPr>
                  <a:t>adjusted R-squared</a:t>
                </a:r>
                <a:b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</a:b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23E3D-8BC7-057E-46BC-80F7CDC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5344"/>
                <a:ext cx="8229600" cy="847633"/>
              </a:xfrm>
              <a:blipFill>
                <a:blip r:embed="rId5"/>
                <a:stretch>
                  <a:fillRect l="-154" t="-1493" b="-1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4491DEA-66D6-0F31-A8A6-371ED423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71" y="2526611"/>
            <a:ext cx="7772400" cy="32038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DD7A02-A4C2-49C7-A656-78EE0B91AAA9}"/>
              </a:ext>
            </a:extLst>
          </p:cNvPr>
          <p:cNvSpPr/>
          <p:nvPr/>
        </p:nvSpPr>
        <p:spPr>
          <a:xfrm>
            <a:off x="4077814" y="2534927"/>
            <a:ext cx="1445599" cy="3251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02F71A-0979-D9A7-D79F-CF99F996BAFA}"/>
              </a:ext>
            </a:extLst>
          </p:cNvPr>
          <p:cNvSpPr/>
          <p:nvPr/>
        </p:nvSpPr>
        <p:spPr>
          <a:xfrm>
            <a:off x="6483742" y="2554246"/>
            <a:ext cx="1445599" cy="3203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9D7D-4D63-D008-8337-5049E819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ABEB28-DC67-335B-5705-658040DA4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675085"/>
                <a:ext cx="8229600" cy="414244"/>
              </a:xfrm>
            </p:spPr>
            <p:txBody>
              <a:bodyPr/>
              <a:lstStyle/>
              <a:p>
                <a:pPr algn="l"/>
                <a:r>
                  <a:rPr lang="en-US" dirty="0"/>
                  <a:t>Adjusted R-Squared (Adjusted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ABEB28-DC67-335B-5705-658040DA4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675085"/>
                <a:ext cx="8229600" cy="414244"/>
              </a:xfrm>
              <a:blipFill>
                <a:blip r:embed="rId3"/>
                <a:stretch>
                  <a:fillRect l="-1852" t="-3636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235C9-496B-9544-C73C-57DF816DF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𝐴𝑑𝑗𝑢𝑠𝑡𝑒𝑑</m:t>
                        </m:r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is a modified version of </a:t>
                </a:r>
                <a:r>
                  <a:rPr lang="en-US" sz="1400" dirty="0">
                    <a:solidFill>
                      <a:srgbClr val="0E0E0E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that penalizes the addition of irrelevant predictors. Unlike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, it doesn’t automatically increase when more predictors are added to the model.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𝐴𝑑𝑗𝑢𝑠𝑡𝑒𝑑</m:t>
                        </m:r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can sometimes decrease if a predictor doesn’t contribute significantly to the model’s explanatory power.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𝐴𝑑𝑗𝑢𝑠𝑡𝑒𝑑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f>
                      <m:f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)(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: the number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 the number of predictors 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200" dirty="0">
                    <a:solidFill>
                      <a:srgbClr val="0E0E0E"/>
                    </a:solidFill>
                    <a:cs typeface="Arial" panose="020B0604020202020204" pitchFamily="34" charset="0"/>
                  </a:rPr>
                  <a:t>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𝐴𝑑𝑗𝑢𝑠𝑡𝑒𝑑</m:t>
                        </m:r>
                        <m: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E0E0E"/>
                    </a:solidFill>
                    <a:cs typeface="Arial" panose="020B0604020202020204" pitchFamily="34" charset="0"/>
                  </a:rPr>
                  <a:t>? </a:t>
                </a:r>
              </a:p>
              <a:p>
                <a:pPr lvl="1"/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It accounts for the number of predictors relative to the number of observations, providing a more reliable metric of model fit</a:t>
                </a:r>
              </a:p>
              <a:p>
                <a:pPr lvl="1"/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It is particularly useful when comparing models with different numbers of predictors</a:t>
                </a:r>
              </a:p>
              <a:p>
                <a:pPr lvl="1"/>
                <a:endParaRPr lang="en-US" dirty="0"/>
              </a:p>
              <a:p>
                <a:pPr lvl="1"/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lvl="1"/>
                <a:endParaRPr lang="en-US" sz="1200" dirty="0">
                  <a:solidFill>
                    <a:srgbClr val="0E0E0E"/>
                  </a:solidFill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lvl="1"/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8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235C9-496B-9544-C73C-57DF816DF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  <a:blipFill>
                <a:blip r:embed="rId4"/>
                <a:stretch>
                  <a:fillRect l="-154" t="-331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E764-4C89-3B38-C368-7F5804D68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63484C-3015-E909-BFFA-83C739665F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7972" y="610374"/>
                <a:ext cx="8229600" cy="414244"/>
              </a:xfrm>
            </p:spPr>
            <p:txBody>
              <a:bodyPr/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vs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63484C-3015-E909-BFFA-83C739665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972" y="610374"/>
                <a:ext cx="8229600" cy="414244"/>
              </a:xfrm>
              <a:blipFill>
                <a:blip r:embed="rId3"/>
                <a:stretch>
                  <a:fillRect l="-462" t="-3636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E2199B4-6B53-9C10-7D93-480B47152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817" y="1126968"/>
                <a:ext cx="8788832" cy="34061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increases or remains the same as more predictors are added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𝐴𝑑𝑗𝑢𝑠𝑡𝑒𝑑</m:t>
                        </m:r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only increases if the new predictor improves the model fit more than would be expected by chance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Both metrics are helpful,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𝐴𝑑𝑗𝑢𝑠𝑡𝑒𝑑</m:t>
                        </m:r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4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is generally more reliable for assessing the true explanatory power of the model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b="1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8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E2199B4-6B53-9C10-7D93-480B47152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817" y="1126968"/>
                <a:ext cx="8788832" cy="3406158"/>
              </a:xfrm>
              <a:blipFill>
                <a:blip r:embed="rId4"/>
                <a:stretch>
                  <a:fillRect l="-144" t="-37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7CE6248-AA1D-C658-62B4-BFCA18BB6A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9990905"/>
                  </p:ext>
                </p:extLst>
              </p:nvPr>
            </p:nvGraphicFramePr>
            <p:xfrm>
              <a:off x="619358" y="2081167"/>
              <a:ext cx="6775269" cy="1321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1670250"/>
                        </a:ext>
                      </a:extLst>
                    </a:gridCol>
                    <a:gridCol w="2263389">
                      <a:extLst>
                        <a:ext uri="{9D8B030D-6E8A-4147-A177-3AD203B41FA5}">
                          <a16:colId xmlns:a16="http://schemas.microsoft.com/office/drawing/2014/main" val="1638639371"/>
                        </a:ext>
                      </a:extLst>
                    </a:gridCol>
                    <a:gridCol w="1531345">
                      <a:extLst>
                        <a:ext uri="{9D8B030D-6E8A-4147-A177-3AD203B41FA5}">
                          <a16:colId xmlns:a16="http://schemas.microsoft.com/office/drawing/2014/main" val="3974939538"/>
                        </a:ext>
                      </a:extLst>
                    </a:gridCol>
                    <a:gridCol w="1456535">
                      <a:extLst>
                        <a:ext uri="{9D8B030D-6E8A-4147-A177-3AD203B41FA5}">
                          <a16:colId xmlns:a16="http://schemas.microsoft.com/office/drawing/2014/main" val="18136620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FVC 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007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smoking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0.031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074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smoking status + 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a random predictor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3045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7CE6248-AA1D-C658-62B4-BFCA18BB6A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9990905"/>
                  </p:ext>
                </p:extLst>
              </p:nvPr>
            </p:nvGraphicFramePr>
            <p:xfrm>
              <a:off x="619358" y="2081167"/>
              <a:ext cx="6775269" cy="1321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1670250"/>
                        </a:ext>
                      </a:extLst>
                    </a:gridCol>
                    <a:gridCol w="2263389">
                      <a:extLst>
                        <a:ext uri="{9D8B030D-6E8A-4147-A177-3AD203B41FA5}">
                          <a16:colId xmlns:a16="http://schemas.microsoft.com/office/drawing/2014/main" val="1638639371"/>
                        </a:ext>
                      </a:extLst>
                    </a:gridCol>
                    <a:gridCol w="1531345">
                      <a:extLst>
                        <a:ext uri="{9D8B030D-6E8A-4147-A177-3AD203B41FA5}">
                          <a16:colId xmlns:a16="http://schemas.microsoft.com/office/drawing/2014/main" val="3974939538"/>
                        </a:ext>
                      </a:extLst>
                    </a:gridCol>
                    <a:gridCol w="1456535">
                      <a:extLst>
                        <a:ext uri="{9D8B030D-6E8A-4147-A177-3AD203B41FA5}">
                          <a16:colId xmlns:a16="http://schemas.microsoft.com/office/drawing/2014/main" val="181366208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FVC 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47107" t="-6667" r="-96694" b="-2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5217" t="-6667" r="-1739" b="-2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007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smoking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0.031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07483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smoking status + 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a random predictor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3045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0DB447-E8F8-A3E1-880C-B4E244671EA0}"/>
                  </a:ext>
                </a:extLst>
              </p:cNvPr>
              <p:cNvSpPr txBox="1"/>
              <p:nvPr/>
            </p:nvSpPr>
            <p:spPr>
              <a:xfrm>
                <a:off x="531223" y="3505397"/>
                <a:ext cx="86127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Model 1: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𝐹𝑉𝐶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𝑆𝑚𝑜𝑘𝑒𝑟𝑠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𝑁𝑜𝑡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/>
                  <a:t>Model 2: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𝐹𝑉𝐶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𝑆𝑚𝑜𝑘𝑒𝑟𝑠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𝑁𝑜𝑡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𝑅𝑎𝑛𝑑𝑜𝑚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𝑃𝑟𝑒𝑑𝑖𝑐𝑡𝑜𝑟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0DB447-E8F8-A3E1-880C-B4E2446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3" y="3505397"/>
                <a:ext cx="8612777" cy="523220"/>
              </a:xfrm>
              <a:prstGeom prst="rect">
                <a:avLst/>
              </a:prstGeom>
              <a:blipFill>
                <a:blip r:embed="rId6"/>
                <a:stretch>
                  <a:fillRect l="-147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1B4C48-C7EC-1E15-97C9-9E115BCFF9F2}"/>
              </a:ext>
            </a:extLst>
          </p:cNvPr>
          <p:cNvSpPr/>
          <p:nvPr/>
        </p:nvSpPr>
        <p:spPr>
          <a:xfrm>
            <a:off x="1293381" y="3509912"/>
            <a:ext cx="403218" cy="51870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FDBBE-CD57-187E-37D9-A0DD5969F971}"/>
              </a:ext>
            </a:extLst>
          </p:cNvPr>
          <p:cNvSpPr/>
          <p:nvPr/>
        </p:nvSpPr>
        <p:spPr>
          <a:xfrm>
            <a:off x="2624585" y="3509912"/>
            <a:ext cx="1297419" cy="51870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96119E-19FC-CF12-C96A-0BBBDB205D08}"/>
              </a:ext>
            </a:extLst>
          </p:cNvPr>
          <p:cNvSpPr/>
          <p:nvPr/>
        </p:nvSpPr>
        <p:spPr>
          <a:xfrm>
            <a:off x="4472848" y="3757179"/>
            <a:ext cx="1696598" cy="27143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C7FA95-BA52-E17D-5061-4FBBE6CF99DE}"/>
              </a:ext>
            </a:extLst>
          </p:cNvPr>
          <p:cNvSpPr/>
          <p:nvPr/>
        </p:nvSpPr>
        <p:spPr>
          <a:xfrm>
            <a:off x="4837611" y="2470043"/>
            <a:ext cx="670823" cy="78262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6DCBDB-6219-FC05-5CB6-D91832855A70}"/>
              </a:ext>
            </a:extLst>
          </p:cNvPr>
          <p:cNvSpPr/>
          <p:nvPr/>
        </p:nvSpPr>
        <p:spPr>
          <a:xfrm>
            <a:off x="6312035" y="2459756"/>
            <a:ext cx="670823" cy="78262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0A1D-E5AF-008E-35F0-F241407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589-1F55-F621-BCE9-42F57B30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695"/>
            <a:ext cx="8229600" cy="3139720"/>
          </a:xfrm>
        </p:spPr>
        <p:txBody>
          <a:bodyPr/>
          <a:lstStyle/>
          <a:p>
            <a:pPr marL="0" indent="0" algn="ctr">
              <a:buNone/>
            </a:pP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Thank you!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192E5-C4D3-9A14-E526-2D1C852B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362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1878</TotalTime>
  <Words>525</Words>
  <Application>Microsoft Macintosh PowerPoint</Application>
  <PresentationFormat>On-screen Show (16:9)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.SF NS</vt:lpstr>
      <vt:lpstr>Fd1739481</vt:lpstr>
      <vt:lpstr>Aptos</vt:lpstr>
      <vt:lpstr>Arial</vt:lpstr>
      <vt:lpstr>Calibri</vt:lpstr>
      <vt:lpstr>Cambria Math</vt:lpstr>
      <vt:lpstr>NCStateU-horizontal-left-logo</vt:lpstr>
      <vt:lpstr>Understanding Key Concepts in Statistical Inference  R-Squared vs Adjusted R-Squared</vt:lpstr>
      <vt:lpstr>Example</vt:lpstr>
      <vt:lpstr>R-Squared (R^(2 ))</vt:lpstr>
      <vt:lpstr>R-Squared (R^(2 ))</vt:lpstr>
      <vt:lpstr>Adjusted R-Squared (Adjusted R^(2 ))</vt:lpstr>
      <vt:lpstr>R^(2 )vs Adjusted R^(2 )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119</cp:revision>
  <dcterms:created xsi:type="dcterms:W3CDTF">2024-10-02T10:29:45Z</dcterms:created>
  <dcterms:modified xsi:type="dcterms:W3CDTF">2024-11-03T18:21:12Z</dcterms:modified>
</cp:coreProperties>
</file>