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7" r:id="rId2"/>
    <p:sldId id="264" r:id="rId3"/>
    <p:sldId id="265" r:id="rId4"/>
    <p:sldId id="268" r:id="rId5"/>
    <p:sldId id="269" r:id="rId6"/>
    <p:sldId id="270" r:id="rId7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6"/>
    <p:restoredTop sz="74752"/>
  </p:normalViewPr>
  <p:slideViewPr>
    <p:cSldViewPr snapToGrid="0" snapToObjects="1">
      <p:cViewPr varScale="1">
        <p:scale>
          <a:sx n="156" d="100"/>
          <a:sy n="156" d="100"/>
        </p:scale>
        <p:origin x="184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63A517-804A-F04F-B5C3-337E8307A29E}" type="datetimeFigureOut">
              <a:rPr lang="en-US" smtClean="0"/>
              <a:t>11/27/24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2275C3-B6EE-DF43-86B5-8EE2A6EA8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296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07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0EB8-F2FB-0B66-2239-0475F1BCC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36099-CD25-47A6-2600-CB1639476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43D8A7-452C-125C-6F1D-25D193CB8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3F3F3F"/>
              </a:solidFill>
              <a:effectLst/>
              <a:latin typeface="Fd1739481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15A5-48B2-8575-2A9B-CE9BE8B69E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130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9F849-45C5-E50B-D690-DACE1DDB2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CA4DD-2F63-EB6E-A8C3-AAA09DB4C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26BE7973-66E3-4E40-A48D-93A2EB80607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C09026-FEB2-226D-522A-0E794E88F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41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71644-43F0-864B-D19D-5468E320D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2E9C9B-9161-7804-254C-F85E0E035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917A391C-5801-4035-E688-359285171E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31D7-7B03-1590-A19D-2843B72ABA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67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AF909-B961-F3E4-4F4A-F2E2E8B63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FD7C-91D7-9363-BB4A-C765EF71E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62E828D-330F-195D-6F83-65AC52470F1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sz="12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last concept is the p-value.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1200" i="1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p-value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tells us the probability of observing a test statistic as extreme as, or more extreme than, the one observed, assuming the null hypothesis is true. If the p-value is less than or equal to </a:t>
                </a:r>
                <a:r>
                  <a:rPr lang="en-US" sz="1200" b="0" i="0">
                    <a:solidFill>
                      <a:srgbClr val="0E0E0E"/>
                    </a:solidFill>
                    <a:effectLst/>
                    <a:latin typeface="Cambria Math" panose="02040503050406030204" pitchFamily="18" charset="0"/>
                    <a:cs typeface="Arial" panose="020B0604020202020204" pitchFamily="34" charset="0"/>
                  </a:rPr>
                  <a:t>𝛼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it falls within the rejection region, and we reject the null hypothesis.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As the figure shows, the p-value and the rejection </a:t>
                </a:r>
                <a:r>
                  <a:rPr lang="en-US" sz="1200" b="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region are two different approaches to making the same decision: whether </a:t>
                </a:r>
                <a:r>
                  <a:rPr lang="en-US" sz="1200" dirty="0">
                    <a:solidFill>
                      <a:srgbClr val="0E0E0E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to reject the null hypothesis or not: If the p-value is smaller than \alpha, the test statistic falls within the rejection region, leading us to reject  H_0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sz="1200" dirty="0">
                  <a:solidFill>
                    <a:srgbClr val="0E0E0E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194EF9-7324-8EC1-1D8F-CB99F6358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17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503C9-D292-B93A-E4A3-967FCF02D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3D8228-40FE-E4BA-8D74-E71CE67DC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F05D2D-1941-00AD-69F3-96682FB6E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20EB74-BFC7-9245-E29B-A6A9B1DF0B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2275C3-B6EE-DF43-86B5-8EE2A6EA82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85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11/27/24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11/27/24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towardsdatascience.com/understanding-the-bias-variance-tradeoff-165e6942b229" TargetMode="External"/><Relationship Id="rId4" Type="http://schemas.openxmlformats.org/officeDocument/2006/relationships/hyperlink" Target="https://en.wikipedia.org/wiki/Bias&#8211;variance_tradeof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as&#8211;variance_tradeof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Understanding Key Concepts in Statistical Inference</a:t>
            </a: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b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</a:br>
            <a:r>
              <a:rPr lang="en-US" sz="2400" b="1" dirty="0">
                <a:solidFill>
                  <a:srgbClr val="0E0E0E"/>
                </a:solidFill>
                <a:effectLst/>
                <a:latin typeface=".SF NS"/>
              </a:rPr>
              <a:t>Bias, Variance, and Their Trade-Offs</a:t>
            </a:r>
            <a:endParaRPr lang="en-US" sz="2400" dirty="0">
              <a:latin typeface="Arial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2867" y="3913717"/>
            <a:ext cx="4368800" cy="582083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sz="1800" dirty="0" err="1">
                <a:latin typeface="Arial" charset="0"/>
              </a:rPr>
              <a:t>NCTraCS</a:t>
            </a:r>
            <a:r>
              <a:rPr lang="en-US" sz="1800" dirty="0">
                <a:latin typeface="Arial" charset="0"/>
              </a:rPr>
              <a:t> Tutorial Series</a:t>
            </a: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800" dirty="0">
              <a:latin typeface="Arial" charset="0"/>
            </a:endParaRPr>
          </a:p>
          <a:p>
            <a:pPr fontAlgn="auto">
              <a:spcAft>
                <a:spcPts val="0"/>
              </a:spcAft>
              <a:buFont typeface="Arial"/>
              <a:buNone/>
              <a:defRPr/>
            </a:pPr>
            <a:endParaRPr lang="en-US" sz="1200" dirty="0">
              <a:ea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17837-EB96-AAF2-86D4-F3F4239F1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CFB1-A75F-D505-A2DC-C9E6B055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87302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77B49-03B2-BB0B-4659-97690FDE4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89328"/>
            <a:ext cx="8229600" cy="4054171"/>
          </a:xfrm>
        </p:spPr>
        <p:txBody>
          <a:bodyPr/>
          <a:lstStyle/>
          <a:p>
            <a:r>
              <a:rPr lang="en-US" sz="1400" dirty="0">
                <a:solidFill>
                  <a:srgbClr val="3F3F3F"/>
                </a:solidFill>
                <a:effectLst/>
                <a:latin typeface="+mn-lt"/>
              </a:rPr>
              <a:t>To investigate whether smoking reduces lung function, forced vital capacity (FVC, a test of lung function) was measured in I00 men aged 25-29, of whom 36 were smokers and 64 </a:t>
            </a:r>
            <a:r>
              <a:rPr lang="en-US" sz="1400" dirty="0">
                <a:solidFill>
                  <a:srgbClr val="3F3F3F"/>
                </a:solidFill>
                <a:latin typeface="+mn-lt"/>
              </a:rPr>
              <a:t>were </a:t>
            </a:r>
            <a:r>
              <a:rPr lang="en-US" sz="1400" dirty="0">
                <a:solidFill>
                  <a:srgbClr val="3F3F3F"/>
                </a:solidFill>
                <a:effectLst/>
                <a:latin typeface="+mn-lt"/>
              </a:rPr>
              <a:t>non-smokers. (Example 7.1 from </a:t>
            </a:r>
            <a:r>
              <a:rPr lang="en-US" sz="1400" i="1" dirty="0">
                <a:solidFill>
                  <a:srgbClr val="3F3F3F"/>
                </a:solidFill>
                <a:effectLst/>
                <a:latin typeface="+mn-lt"/>
              </a:rPr>
              <a:t>Essential Medical Statistics</a:t>
            </a:r>
            <a:r>
              <a:rPr lang="en-US" sz="1400" dirty="0">
                <a:solidFill>
                  <a:srgbClr val="3F3F3F"/>
                </a:solidFill>
                <a:effectLst/>
                <a:latin typeface="+mn-lt"/>
              </a:rPr>
              <a:t> [1])</a:t>
            </a: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b="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pPr marL="0" indent="0">
              <a:buNone/>
            </a:pPr>
            <a:endParaRPr lang="en-US" sz="1400" dirty="0">
              <a:solidFill>
                <a:srgbClr val="3F3F3F"/>
              </a:solidFill>
              <a:latin typeface="+mn-lt"/>
            </a:endParaRPr>
          </a:p>
          <a:p>
            <a:endParaRPr lang="en-US" sz="1800" dirty="0">
              <a:latin typeface="+mn-lt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8395112-040A-9FF9-0864-D00FC787F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2550532"/>
            <a:ext cx="5254605" cy="1131761"/>
          </a:xfrm>
          <a:prstGeom prst="rect">
            <a:avLst/>
          </a:prstGeom>
        </p:spPr>
      </p:pic>
      <p:pic>
        <p:nvPicPr>
          <p:cNvPr id="7" name="Picture 6" descr="A graph with red and blue rectangles&#10;&#10;Description automatically generated">
            <a:extLst>
              <a:ext uri="{FF2B5EF4-FFF2-40B4-BE49-F238E27FC236}">
                <a16:creationId xmlns:a16="http://schemas.microsoft.com/office/drawing/2014/main" id="{5EA15383-F7B5-4DD9-4074-282A67E1B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845" y="1900386"/>
            <a:ext cx="3112155" cy="265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1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569BE-3DEF-F65B-20F3-9E2E20AE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32FE0-821E-BACD-E920-A5D924AD0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42" y="521267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Bias, Variance, and Their Trade-Offs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BADF5-E292-1A19-16EF-CB9D9E36F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542" y="935511"/>
                <a:ext cx="8229600" cy="2476651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In statistics and machine learning, the bias-variance tradeoff describes the relationship between a model’s complexity, the accuracy of its prediction, and how well it can make predictions on previously unseen data that were not used to train the model [1]</a:t>
                </a:r>
                <a:endParaRPr lang="en-US" sz="1400" b="1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In regression, the expected prediction error for a model can be decomposed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E0E0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E0E0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solidFill>
                                            <a:srgbClr val="0E0E0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E0E0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1400" b="0" i="1" smtClean="0">
                                      <a:solidFill>
                                        <a:srgbClr val="0E0E0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E0E0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E0E0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𝐵𝑖𝑎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𝑉𝑎𝑟𝑖𝑎𝑛𝑐𝑒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𝐼𝑟𝑟𝑒𝑑𝑢𝑐𝑖𝑏𝑙𝑒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𝐸𝑟𝑟𝑜𝑟</m:t>
                      </m:r>
                    </m:oMath>
                  </m:oMathPara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: predicted value from the model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: true value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𝐵𝑖𝑎</m:t>
                    </m:r>
                    <m:sSup>
                      <m:sSupPr>
                        <m:ctrlP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400" i="1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  <m: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140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)−</m:t>
                            </m:r>
                            <m: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400" b="0" i="1" dirty="0">
                  <a:solidFill>
                    <a:srgbClr val="0E0E0E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𝑉𝑎𝑟𝑖𝑎𝑛𝑐𝑒</m:t>
                    </m:r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e>
                    </m:acc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rgbClr val="0E0E0E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sz="1400" i="1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1400" i="1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𝐼𝑟𝑟𝑒𝑑𝑢𝑐𝑖𝑏𝑙𝑒</m:t>
                    </m:r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i="1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𝐸𝑟𝑟𝑜𝑟</m:t>
                    </m:r>
                    <m:r>
                      <a:rPr lang="en-US" sz="1400" b="0" i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effectLst/>
                    <a:latin typeface="+mn-lt"/>
                    <a:cs typeface="Arial" panose="020B0604020202020204" pitchFamily="34" charset="0"/>
                  </a:rPr>
                  <a:t> Noise inherent in the data, which cannot be explained by any model</a:t>
                </a: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           </a:t>
                </a:r>
                <a:r>
                  <a:rPr lang="en-US" sz="11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1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                                                    </a:t>
                </a: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lvl="1"/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8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6BADF5-E292-1A19-16EF-CB9D9E36F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42" y="935511"/>
                <a:ext cx="8229600" cy="2476651"/>
              </a:xfrm>
              <a:blipFill>
                <a:blip r:embed="rId3"/>
                <a:stretch>
                  <a:fillRect l="-154" t="-510" r="-154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4E779E8-F8B3-A8C8-D5E0-0737956997BB}"/>
              </a:ext>
            </a:extLst>
          </p:cNvPr>
          <p:cNvSpPr txBox="1"/>
          <p:nvPr/>
        </p:nvSpPr>
        <p:spPr>
          <a:xfrm>
            <a:off x="70701" y="4726807"/>
            <a:ext cx="807877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References: [1] Wikipedia: </a:t>
            </a:r>
            <a:r>
              <a:rPr lang="en-US" sz="1050" dirty="0">
                <a:hlinkClick r:id="rId4"/>
              </a:rPr>
              <a:t>https://en.wikipedia.org/wiki/Bias–variance_tradeoff</a:t>
            </a:r>
            <a:endParaRPr lang="en-US" sz="1050" dirty="0"/>
          </a:p>
          <a:p>
            <a:r>
              <a:rPr lang="en-US" sz="1050" dirty="0"/>
              <a:t>               </a:t>
            </a:r>
            <a:r>
              <a:rPr lang="en-US" sz="1200" dirty="0"/>
              <a:t>  </a:t>
            </a:r>
            <a:r>
              <a:rPr lang="en-US" sz="1050" dirty="0"/>
              <a:t>     [2] </a:t>
            </a:r>
            <a:r>
              <a:rPr lang="en-US" sz="1050" dirty="0">
                <a:hlinkClick r:id="rId5"/>
              </a:rPr>
              <a:t>https://towardsdatascience.com/understanding-the-bias-variance-tradeoff-165e6942b229</a:t>
            </a:r>
            <a:endParaRPr lang="en-US" sz="1050" dirty="0"/>
          </a:p>
          <a:p>
            <a:endParaRPr lang="en-US" sz="1050" dirty="0"/>
          </a:p>
        </p:txBody>
      </p:sp>
      <p:pic>
        <p:nvPicPr>
          <p:cNvPr id="6" name="Picture 5" descr="A diagram of a high bias&#10;&#10;Description automatically generated">
            <a:extLst>
              <a:ext uri="{FF2B5EF4-FFF2-40B4-BE49-F238E27FC236}">
                <a16:creationId xmlns:a16="http://schemas.microsoft.com/office/drawing/2014/main" id="{B15D793A-B6DC-BC1B-613D-E8095B6DA0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9224" y="3412162"/>
            <a:ext cx="4655271" cy="1364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1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11ED7-A5E1-3485-0104-DA2D976A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98805-2ACB-C869-A143-CC744472B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42" y="521267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Bias, Variance, and Their Trade-Offs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9BEFE-77A3-E7AB-4A63-9EA4787208E2}"/>
              </a:ext>
            </a:extLst>
          </p:cNvPr>
          <p:cNvSpPr txBox="1"/>
          <p:nvPr/>
        </p:nvSpPr>
        <p:spPr>
          <a:xfrm>
            <a:off x="0" y="4889584"/>
            <a:ext cx="807877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Reference: </a:t>
            </a:r>
            <a:r>
              <a:rPr lang="en-US" sz="1050" dirty="0">
                <a:hlinkClick r:id="rId3"/>
              </a:rPr>
              <a:t>https://en.wikipedia.org/wiki/Bias–</a:t>
            </a:r>
            <a:r>
              <a:rPr lang="en-US" sz="1050" dirty="0" err="1">
                <a:hlinkClick r:id="rId3"/>
              </a:rPr>
              <a:t>variance_tradeof</a:t>
            </a:r>
            <a:r>
              <a:rPr lang="en-US" sz="1050" dirty="0" err="1"/>
              <a:t>f</a:t>
            </a:r>
            <a:endParaRPr lang="en-US" sz="1050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F05B8161-D275-FB89-4C37-8FA7A45F6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581" y="935511"/>
            <a:ext cx="2987626" cy="393567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604423-00BF-A9B3-DBB2-866A514A642B}"/>
              </a:ext>
            </a:extLst>
          </p:cNvPr>
          <p:cNvSpPr txBox="1"/>
          <p:nvPr/>
        </p:nvSpPr>
        <p:spPr>
          <a:xfrm>
            <a:off x="3897078" y="1131216"/>
            <a:ext cx="4488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Goal: Minimize both </a:t>
            </a:r>
            <a:r>
              <a:rPr lang="en-US" sz="1600" i="1" dirty="0"/>
              <a:t>bias</a:t>
            </a:r>
            <a:r>
              <a:rPr lang="en-US" sz="1600" dirty="0"/>
              <a:t> and </a:t>
            </a:r>
            <a:r>
              <a:rPr lang="en-US" sz="1600" i="1" dirty="0"/>
              <a:t>variance</a:t>
            </a:r>
            <a:r>
              <a:rPr lang="en-US" sz="1600" dirty="0"/>
              <a:t> for optimal prediction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2C614AF-7830-8C43-04B8-4E10BC9B90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71" y="2571750"/>
            <a:ext cx="4016007" cy="2526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408726-8329-1AA6-C4A7-2867C22B8B9F}"/>
                  </a:ext>
                </a:extLst>
              </p:cNvPr>
              <p:cNvSpPr txBox="1"/>
              <p:nvPr/>
            </p:nvSpPr>
            <p:spPr>
              <a:xfrm>
                <a:off x="3439207" y="2130235"/>
                <a:ext cx="51470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400" b="0" i="1" smtClean="0">
                                  <a:solidFill>
                                    <a:srgbClr val="0E0E0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400" b="0" i="1" smtClean="0">
                                      <a:solidFill>
                                        <a:srgbClr val="0E0E0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400" b="0" i="1" smtClean="0">
                                          <a:solidFill>
                                            <a:srgbClr val="0E0E0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solidFill>
                                            <a:srgbClr val="0E0E0E"/>
                                          </a:solidFill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sz="1400" b="0" i="1" smtClean="0">
                                      <a:solidFill>
                                        <a:srgbClr val="0E0E0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sz="1400" b="0" i="1" smtClean="0">
                                      <a:solidFill>
                                        <a:srgbClr val="0E0E0E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400" b="0" i="1" smtClean="0">
                                  <a:solidFill>
                                    <a:srgbClr val="0E0E0E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𝐵𝑖𝑎</m:t>
                      </m:r>
                      <m:sSup>
                        <m:sSupPr>
                          <m:ctrlP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p>
                          <m:r>
                            <a:rPr lang="en-US" sz="1400" b="0" i="1" smtClean="0">
                              <a:solidFill>
                                <a:srgbClr val="0E0E0E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𝑉𝑎𝑟𝑖𝑎𝑛𝑐𝑒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𝐼𝑟𝑟𝑒𝑑𝑢𝑐𝑖𝑏𝑙𝑒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0E0E0E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𝐸𝑟𝑟𝑜𝑟</m:t>
                      </m:r>
                    </m:oMath>
                  </m:oMathPara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408726-8329-1AA6-C4A7-2867C22B8B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207" y="2130235"/>
                <a:ext cx="5147034" cy="307777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64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4954E-5580-8F5E-0205-41B057823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3A12-35A3-8057-E6B6-394144F8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542" y="521267"/>
            <a:ext cx="8229600" cy="414244"/>
          </a:xfrm>
        </p:spPr>
        <p:txBody>
          <a:bodyPr/>
          <a:lstStyle/>
          <a:p>
            <a:pPr algn="l"/>
            <a:r>
              <a:rPr lang="en-US" dirty="0"/>
              <a:t>Example: FVC Smoking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F2364-0BAF-6024-541E-E909EE6082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5542" y="935512"/>
                <a:ext cx="8507691" cy="2147054"/>
              </a:xfrm>
            </p:spPr>
            <p:txBody>
              <a:bodyPr/>
              <a:lstStyle/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In the FVC smoking example, suppose we are to study the 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relationship between</a:t>
                </a:r>
                <a:r>
                  <a:rPr lang="en-US" sz="1400" i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the number of cigarettes smoked per </a:t>
                </a:r>
              </a:p>
              <a:p>
                <a:pPr marL="0" indent="0">
                  <a:buNone/>
                </a:pPr>
                <a:r>
                  <a:rPr lang="en-US" sz="1400" i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day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) and </a:t>
                </a:r>
                <a:r>
                  <a:rPr lang="en-US" sz="1400" i="1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lung function </a:t>
                </a: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</m:oMath>
                </a14:m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)</a:t>
                </a: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Simple model (linear):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Complex model (quadratic):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𝑋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rgbClr val="0E0E0E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sz="1400" b="0" i="1" smtClean="0">
                        <a:solidFill>
                          <a:srgbClr val="0E0E0E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𝜖</m:t>
                    </m:r>
                  </m:oMath>
                </a14:m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Training data: 500 points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Testing data: 50 unseen points</a:t>
                </a:r>
              </a:p>
              <a:p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Result [1]: </a:t>
                </a: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latin typeface="+mn-lt"/>
                  <a:cs typeface="Arial" panose="020B0604020202020204" pitchFamily="34" charset="0"/>
                </a:endParaRP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           </a:t>
                </a:r>
                <a:r>
                  <a:rPr lang="en-US" sz="11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</a:t>
                </a:r>
              </a:p>
              <a:p>
                <a:pPr marL="0" indent="0">
                  <a:buNone/>
                </a:pPr>
                <a:r>
                  <a:rPr lang="en-US" sz="1100" dirty="0">
                    <a:solidFill>
                      <a:srgbClr val="0E0E0E"/>
                    </a:solidFill>
                    <a:latin typeface="+mn-lt"/>
                    <a:cs typeface="Arial" panose="020B0604020202020204" pitchFamily="34" charset="0"/>
                  </a:rPr>
                  <a:t>                                                                                                                                                                                                      </a:t>
                </a:r>
              </a:p>
              <a:p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pPr lvl="1"/>
                <a:endParaRPr lang="en-US" sz="1400" dirty="0">
                  <a:solidFill>
                    <a:srgbClr val="0E0E0E"/>
                  </a:solidFill>
                  <a:effectLst/>
                  <a:latin typeface="+mn-lt"/>
                  <a:cs typeface="Arial" panose="020B0604020202020204" pitchFamily="34" charset="0"/>
                </a:endParaRPr>
              </a:p>
              <a:p>
                <a:endParaRPr lang="en-US" sz="1800" dirty="0">
                  <a:latin typeface="+mn-lt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AF2364-0BAF-6024-541E-E909EE6082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5542" y="935512"/>
                <a:ext cx="8507691" cy="2147054"/>
              </a:xfrm>
              <a:blipFill>
                <a:blip r:embed="rId3"/>
                <a:stretch>
                  <a:fillRect l="-149" t="-588" b="-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178137-1CB3-5EE1-BC33-0A3C32033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034247"/>
                  </p:ext>
                </p:extLst>
              </p:nvPr>
            </p:nvGraphicFramePr>
            <p:xfrm>
              <a:off x="631566" y="2967931"/>
              <a:ext cx="4174747" cy="2036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454">
                      <a:extLst>
                        <a:ext uri="{9D8B030D-6E8A-4147-A177-3AD203B41FA5}">
                          <a16:colId xmlns:a16="http://schemas.microsoft.com/office/drawing/2014/main" val="4087830282"/>
                        </a:ext>
                      </a:extLst>
                    </a:gridCol>
                    <a:gridCol w="806729">
                      <a:extLst>
                        <a:ext uri="{9D8B030D-6E8A-4147-A177-3AD203B41FA5}">
                          <a16:colId xmlns:a16="http://schemas.microsoft.com/office/drawing/2014/main" val="2501262855"/>
                        </a:ext>
                      </a:extLst>
                    </a:gridCol>
                    <a:gridCol w="1632878">
                      <a:extLst>
                        <a:ext uri="{9D8B030D-6E8A-4147-A177-3AD203B41FA5}">
                          <a16:colId xmlns:a16="http://schemas.microsoft.com/office/drawing/2014/main" val="1174581062"/>
                        </a:ext>
                      </a:extLst>
                    </a:gridCol>
                    <a:gridCol w="1043686">
                      <a:extLst>
                        <a:ext uri="{9D8B030D-6E8A-4147-A177-3AD203B41FA5}">
                          <a16:colId xmlns:a16="http://schemas.microsoft.com/office/drawing/2014/main" val="676120397"/>
                        </a:ext>
                      </a:extLst>
                    </a:gridCol>
                  </a:tblGrid>
                  <a:tr h="320838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MSE (Metric)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522086"/>
                      </a:ext>
                    </a:extLst>
                  </a:tr>
                  <a:tr h="320838"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Training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=5.64−0.24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113898"/>
                      </a:ext>
                    </a:extLst>
                  </a:tr>
                  <a:tr h="32083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=5−0.05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−0.01</m:t>
                                </m:r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9627157"/>
                      </a:ext>
                    </a:extLst>
                  </a:tr>
                  <a:tr h="320838"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Testing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=5.64−0.24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lang="en-US" sz="105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5618945"/>
                      </a:ext>
                    </a:extLst>
                  </a:tr>
                  <a:tr h="320838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𝑌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=5−0.05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</m:t>
                                </m:r>
                                <m:r>
                                  <a:rPr lang="en-US" sz="1050" b="0" i="1" smtClean="0">
                                    <a:solidFill>
                                      <a:srgbClr val="0E0E0E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−0.01</m:t>
                                </m:r>
                                <m:sSup>
                                  <m:sSupPr>
                                    <m:ctrlPr>
                                      <a:rPr lang="en-US" sz="105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05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1050" b="0" i="1" smtClean="0">
                                        <a:solidFill>
                                          <a:srgbClr val="0E0E0E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400" dirty="0"/>
                        </a:p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5328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0E178137-1CB3-5EE1-BC33-0A3C320336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4034247"/>
                  </p:ext>
                </p:extLst>
              </p:nvPr>
            </p:nvGraphicFramePr>
            <p:xfrm>
              <a:off x="631566" y="2967931"/>
              <a:ext cx="4174747" cy="20361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91454">
                      <a:extLst>
                        <a:ext uri="{9D8B030D-6E8A-4147-A177-3AD203B41FA5}">
                          <a16:colId xmlns:a16="http://schemas.microsoft.com/office/drawing/2014/main" val="4087830282"/>
                        </a:ext>
                      </a:extLst>
                    </a:gridCol>
                    <a:gridCol w="806729">
                      <a:extLst>
                        <a:ext uri="{9D8B030D-6E8A-4147-A177-3AD203B41FA5}">
                          <a16:colId xmlns:a16="http://schemas.microsoft.com/office/drawing/2014/main" val="2501262855"/>
                        </a:ext>
                      </a:extLst>
                    </a:gridCol>
                    <a:gridCol w="1632878">
                      <a:extLst>
                        <a:ext uri="{9D8B030D-6E8A-4147-A177-3AD203B41FA5}">
                          <a16:colId xmlns:a16="http://schemas.microsoft.com/office/drawing/2014/main" val="1174581062"/>
                        </a:ext>
                      </a:extLst>
                    </a:gridCol>
                    <a:gridCol w="1043686">
                      <a:extLst>
                        <a:ext uri="{9D8B030D-6E8A-4147-A177-3AD203B41FA5}">
                          <a16:colId xmlns:a16="http://schemas.microsoft.com/office/drawing/2014/main" val="676120397"/>
                        </a:ext>
                      </a:extLst>
                    </a:gridCol>
                  </a:tblGrid>
                  <a:tr h="320838">
                    <a:tc>
                      <a:txBody>
                        <a:bodyPr/>
                        <a:lstStyle/>
                        <a:p>
                          <a:endParaRPr lang="en-US" sz="1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MSE (Metric)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7522086"/>
                      </a:ext>
                    </a:extLst>
                  </a:tr>
                  <a:tr h="320838"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Training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Simple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538" t="-108000" r="-64615" b="-44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0113898"/>
                      </a:ext>
                    </a:extLst>
                  </a:tr>
                  <a:tr h="4648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538" t="-140541" r="-64615" b="-2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.04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9627157"/>
                      </a:ext>
                    </a:extLst>
                  </a:tr>
                  <a:tr h="464820">
                    <a:tc rowSpan="2">
                      <a:txBody>
                        <a:bodyPr/>
                        <a:lstStyle/>
                        <a:p>
                          <a:r>
                            <a:rPr lang="en-US" sz="1200" dirty="0"/>
                            <a:t>Testing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Simple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538" t="-240541" r="-64615" b="-10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0.05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5618945"/>
                      </a:ext>
                    </a:extLst>
                  </a:tr>
                  <a:tr h="46482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Complex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91538" t="-340541" r="-64615" b="-27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dirty="0"/>
                            <a:t>0.10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153289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86B5DEA-89FC-D759-BCD2-02C80414A56A}"/>
              </a:ext>
            </a:extLst>
          </p:cNvPr>
          <p:cNvSpPr txBox="1"/>
          <p:nvPr/>
        </p:nvSpPr>
        <p:spPr>
          <a:xfrm>
            <a:off x="155542" y="4966358"/>
            <a:ext cx="80787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[1] Dataset: please refer to “3_1_train_data.csv” and “3_1_test_data.csv”.</a:t>
            </a:r>
          </a:p>
          <a:p>
            <a:endParaRPr lang="en-US" sz="800" dirty="0"/>
          </a:p>
        </p:txBody>
      </p:sp>
      <p:pic>
        <p:nvPicPr>
          <p:cNvPr id="12" name="Picture 11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C8A1406E-D51B-4F99-A0E2-C2A104483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864" y="461246"/>
            <a:ext cx="3954813" cy="4682254"/>
          </a:xfrm>
          <a:prstGeom prst="rect">
            <a:avLst/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3BCB4E6-E9FE-B89B-3166-B2B44889DF4D}"/>
              </a:ext>
            </a:extLst>
          </p:cNvPr>
          <p:cNvSpPr/>
          <p:nvPr/>
        </p:nvSpPr>
        <p:spPr>
          <a:xfrm>
            <a:off x="3789516" y="3317965"/>
            <a:ext cx="507198" cy="632184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C2D8FC70-2C15-5CBB-17F7-0D4724DF27E6}"/>
              </a:ext>
            </a:extLst>
          </p:cNvPr>
          <p:cNvSpPr/>
          <p:nvPr/>
        </p:nvSpPr>
        <p:spPr>
          <a:xfrm>
            <a:off x="3780201" y="4093085"/>
            <a:ext cx="525827" cy="730337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97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37849-455C-BBF7-2138-D107BB192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>
            <a:extLst>
              <a:ext uri="{FF2B5EF4-FFF2-40B4-BE49-F238E27FC236}">
                <a16:creationId xmlns:a16="http://schemas.microsoft.com/office/drawing/2014/main" id="{6A3173DA-C427-6AF9-E4E1-CDCD2F9F3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54332"/>
            <a:ext cx="7772400" cy="1434836"/>
          </a:xfrm>
        </p:spPr>
        <p:txBody>
          <a:bodyPr/>
          <a:lstStyle/>
          <a:p>
            <a:r>
              <a:rPr lang="en-US" sz="2400" b="0" dirty="0">
                <a:solidFill>
                  <a:srgbClr val="0E0E0E"/>
                </a:solidFill>
                <a:effectLst/>
                <a:latin typeface=".SF NS"/>
              </a:rPr>
              <a:t>Thank you!</a:t>
            </a:r>
            <a:endParaRPr lang="en-US" sz="2400" dirty="0">
              <a:latin typeface="Arial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6C9FBA-23D1-67E2-1FCA-100AFC1EC1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510928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9032</TotalTime>
  <Words>430</Words>
  <Application>Microsoft Macintosh PowerPoint</Application>
  <PresentationFormat>On-screen Show (16:9)</PresentationFormat>
  <Paragraphs>76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.SF NS</vt:lpstr>
      <vt:lpstr>Fd1739481</vt:lpstr>
      <vt:lpstr>Aptos</vt:lpstr>
      <vt:lpstr>Arial</vt:lpstr>
      <vt:lpstr>Calibri</vt:lpstr>
      <vt:lpstr>Cambria Math</vt:lpstr>
      <vt:lpstr>NCStateU-horizontal-left-logo</vt:lpstr>
      <vt:lpstr>Understanding Key Concepts in Statistical Inference  Bias, Variance, and Their Trade-Offs</vt:lpstr>
      <vt:lpstr>Example</vt:lpstr>
      <vt:lpstr>Bias, Variance, and Their Trade-Offs</vt:lpstr>
      <vt:lpstr>Bias, Variance, and Their Trade-Offs</vt:lpstr>
      <vt:lpstr>Example: FVC Smoking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suyuqi111@gmail.com</dc:creator>
  <cp:lastModifiedBy>suyuqi111@gmail.com</cp:lastModifiedBy>
  <cp:revision>104</cp:revision>
  <dcterms:created xsi:type="dcterms:W3CDTF">2024-10-02T10:29:45Z</dcterms:created>
  <dcterms:modified xsi:type="dcterms:W3CDTF">2024-12-02T18:49:23Z</dcterms:modified>
</cp:coreProperties>
</file>