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9ad17b639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99ad17b6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9eaf0b9a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09eaf0b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b44e2a74b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0b44e2a7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9eaf0b9a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09eaf0b9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eaf0b9a0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09eaf0b9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b44e2a74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0b44e2a7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b44e2a74b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0b44e2a7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b44e2a74b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0b44e2a74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e3315788b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8e3315788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408150" y="-684000"/>
            <a:ext cx="2327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5463750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1035563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5028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3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575050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57203" y="1076327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91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62725" y="878601"/>
            <a:ext cx="8458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" sz="2800">
                <a:solidFill>
                  <a:srgbClr val="CC0000"/>
                </a:solidFill>
              </a:rPr>
              <a:t>Data Science in OMOP</a:t>
            </a:r>
            <a:endParaRPr sz="2900">
              <a:solidFill>
                <a:srgbClr val="CC0000"/>
              </a:solidFill>
            </a:endParaRPr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371600" y="25717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Analytics Workflow</a:t>
            </a:r>
            <a:endParaRPr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" y="170030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69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" sz="2000"/>
              <a:t>In future videos the team will go through this framework with a database taken from</a:t>
            </a:r>
            <a:r>
              <a:rPr b="1" lang="en" sz="2000">
                <a:solidFill>
                  <a:srgbClr val="C00000"/>
                </a:solidFill>
              </a:rPr>
              <a:t> OMOP common data model  </a:t>
            </a:r>
            <a:r>
              <a:rPr lang="en" sz="2000"/>
              <a:t>to simulate how researchers are working with a hypothetical research question.</a:t>
            </a:r>
            <a:endParaRPr sz="2000"/>
          </a:p>
          <a:p>
            <a:pPr indent="-368300" lvl="0" marL="469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000"/>
              <a:buChar char="❑"/>
            </a:pPr>
            <a:r>
              <a:rPr lang="en" sz="2000"/>
              <a:t>In future videos the team will also address </a:t>
            </a:r>
            <a:r>
              <a:rPr b="1" lang="en" sz="2000">
                <a:solidFill>
                  <a:srgbClr val="C00000"/>
                </a:solidFill>
              </a:rPr>
              <a:t>common questions</a:t>
            </a:r>
            <a:r>
              <a:rPr lang="en" sz="2000"/>
              <a:t> asked to the consulting team</a:t>
            </a:r>
            <a:endParaRPr sz="2000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47122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Agenda</a:t>
            </a:r>
            <a:endParaRPr sz="2800"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4925"/>
            <a:ext cx="7062373" cy="3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47122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Who is this for?</a:t>
            </a:r>
            <a:endParaRPr sz="2800"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57200" y="1272525"/>
            <a:ext cx="6997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chemeClr val="dk1"/>
                </a:solidFill>
              </a:rPr>
              <a:t>Researchers who are new to modelling.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Researchers that need a refresher on what are the next steps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47122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Data science Workflow</a:t>
            </a:r>
            <a:endParaRPr sz="2800"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625" y="1150075"/>
            <a:ext cx="3642588" cy="38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57200" y="1272525"/>
            <a:ext cx="25311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chemeClr val="dk1"/>
                </a:solidFill>
              </a:rPr>
              <a:t>Every step should serve as a feedback to other phases.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Given insights in one given phase, it might be necessary to reconsider again other steps already visited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47122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Data Preprocessing</a:t>
            </a:r>
            <a:endParaRPr sz="2800"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777" y="1817550"/>
            <a:ext cx="6219226" cy="24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457200" y="1272525"/>
            <a:ext cx="25311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chemeClr val="dk1"/>
                </a:solidFill>
              </a:rPr>
              <a:t>Initially, the first look at the data is confusing.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The goal of this phase is to go through the maze and get a complete picture of your data and understand it very well. 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47122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Model Selection</a:t>
            </a:r>
            <a:endParaRPr sz="2800"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457200" y="1272525"/>
            <a:ext cx="25311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chemeClr val="dk1"/>
                </a:solidFill>
              </a:rPr>
              <a:t>This step has to be based on multiple criteria to be successful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Best practice is to have multiple competing models, each </a:t>
            </a:r>
            <a:r>
              <a:rPr lang="en" sz="1600">
                <a:solidFill>
                  <a:schemeClr val="dk1"/>
                </a:solidFill>
              </a:rPr>
              <a:t>following</a:t>
            </a:r>
            <a:r>
              <a:rPr lang="en" sz="1600">
                <a:solidFill>
                  <a:schemeClr val="dk1"/>
                </a:solidFill>
              </a:rPr>
              <a:t> the chosen criterias.  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700" y="1424925"/>
            <a:ext cx="6003299" cy="297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47122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Model Development</a:t>
            </a:r>
            <a:endParaRPr sz="2800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457200" y="1272525"/>
            <a:ext cx="25311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chemeClr val="dk1"/>
                </a:solidFill>
              </a:rPr>
              <a:t>In t</a:t>
            </a:r>
            <a:r>
              <a:rPr lang="en" sz="1600">
                <a:solidFill>
                  <a:schemeClr val="dk1"/>
                </a:solidFill>
              </a:rPr>
              <a:t>his stage you select which variables are important to your model. 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In this step you also find the final functional form of the model, and understand what the stats/ML tests tell you 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900" y="1272525"/>
            <a:ext cx="3031249" cy="35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47122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Model Evaluation</a:t>
            </a:r>
            <a:endParaRPr sz="2800"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457200" y="1083300"/>
            <a:ext cx="25311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chemeClr val="dk1"/>
                </a:solidFill>
              </a:rPr>
              <a:t>Select the best model between competing models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Assess how generalizable is your solution given sample (is it representative?) and model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Run on a validation dataset and investigate performance measures (e.g. AIC, BIC)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700" y="1424925"/>
            <a:ext cx="5434395" cy="3189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343675" y="1812125"/>
            <a:ext cx="83430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</a:rPr>
              <a:t>Following this modeling framework will allow you to: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solidFill>
                  <a:srgbClr val="C00000"/>
                </a:solidFill>
              </a:rPr>
              <a:t>reach your goal and </a:t>
            </a:r>
            <a:r>
              <a:rPr lang="en" sz="2000">
                <a:solidFill>
                  <a:schemeClr val="dk1"/>
                </a:solidFill>
              </a:rPr>
              <a:t>constantly question your intermediate and final results to understand</a:t>
            </a:r>
            <a:r>
              <a:rPr b="1" lang="en" sz="2000">
                <a:solidFill>
                  <a:srgbClr val="C00000"/>
                </a:solidFill>
              </a:rPr>
              <a:t> if there are better solutions or models to your research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</a:rPr>
              <a:t>The modelling process should be </a:t>
            </a:r>
            <a:r>
              <a:rPr b="1" lang="en" sz="2000">
                <a:solidFill>
                  <a:srgbClr val="C00000"/>
                </a:solidFill>
              </a:rPr>
              <a:t>dynamic </a:t>
            </a:r>
            <a:r>
              <a:rPr lang="en" sz="2000">
                <a:solidFill>
                  <a:schemeClr val="dk1"/>
                </a:solidFill>
              </a:rPr>
              <a:t>allowing to go back to previous steps given insights captured along the way.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