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4" r:id="rId3"/>
    <p:sldId id="258" r:id="rId4"/>
    <p:sldId id="268" r:id="rId5"/>
    <p:sldId id="269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666"/>
  </p:normalViewPr>
  <p:slideViewPr>
    <p:cSldViewPr snapToGrid="0" snapToObjects="1">
      <p:cViewPr varScale="1">
        <p:scale>
          <a:sx n="110" d="100"/>
          <a:sy n="110" d="100"/>
        </p:scale>
        <p:origin x="184" y="6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8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D73A-8250-FA7C-51EA-D78B6F6B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13F1F-AB3B-1242-1227-0B1998723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DF071-3D45-092A-646E-A89601129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DE85-93A2-FDDA-2452-D7B386591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B1FA-05AF-18CD-A784-48C7856D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B7DDD-C3EB-0FC9-047A-A094675C6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5A193-EBEB-AE6E-D147-BE8CD413E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F87F-E96E-F2F2-1EA5-7DB2D003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0/lesson/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15/lesson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Hypothesis Testing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Rejection Region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To investigate whether smoking reduces lung function, forced vital capacity (FVC, a test of lung function) was measured in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26368"/>
                  </a:rPr>
                  <a:t>I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00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men aged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25-29,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of whom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36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were smokers and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64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non-smokers. (Example 7.1 from </a:t>
                </a:r>
                <a:r>
                  <a:rPr lang="en-US" sz="1400" i="1" dirty="0">
                    <a:solidFill>
                      <a:srgbClr val="3F3F3F"/>
                    </a:solidFill>
                    <a:effectLst/>
                    <a:latin typeface="Fd1739481"/>
                  </a:rPr>
                  <a:t>Essential Medical Statistics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 [1])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There is no difference in the mean FVC between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smokers and non-smokers.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 mean FVC of smokers is lower than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that of non-smokers, indicating reduced lung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function in 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  <a:blipFill>
                <a:blip r:embed="rId3"/>
                <a:stretch>
                  <a:fillRect l="-154"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859089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6FBF7-D50A-CE03-606A-109097AF5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48EF-838F-6734-11C3-EC69AC88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623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Rejection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029DB-DD89-8F0F-F980-E12CFECCF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27667"/>
                <a:ext cx="8229600" cy="3240748"/>
              </a:xfrm>
            </p:spPr>
            <p:txBody>
              <a:bodyPr/>
              <a:lstStyle/>
              <a:p>
                <a:r>
                  <a:rPr lang="en-US" sz="14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/>
                  <a:t>) </a:t>
                </a:r>
                <a:r>
                  <a:rPr lang="en-US" sz="1400" b="0" dirty="0" err="1"/>
                  <a:t>v.s</a:t>
                </a:r>
                <a:r>
                  <a:rPr lang="en-US" sz="1400" b="0" dirty="0"/>
                  <a:t> 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14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/>
                  <a:t>)</a:t>
                </a: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029DB-DD89-8F0F-F980-E12CFECCF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27667"/>
                <a:ext cx="8229600" cy="3240748"/>
              </a:xfr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13E7990C-C170-F01C-3072-A4055EDDD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999" y="1585066"/>
            <a:ext cx="5547886" cy="3159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AB09F-F29D-CBBF-C0D5-1806EA890CEA}"/>
              </a:ext>
            </a:extLst>
          </p:cNvPr>
          <p:cNvSpPr txBox="1"/>
          <p:nvPr/>
        </p:nvSpPr>
        <p:spPr>
          <a:xfrm>
            <a:off x="702733" y="4880346"/>
            <a:ext cx="8805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Figure: </a:t>
            </a:r>
            <a:r>
              <a:rPr lang="en-US" sz="1000" u="none" strike="noStrike" dirty="0">
                <a:effectLst/>
                <a:latin typeface="Georgia" panose="02040502050405020303" pitchFamily="18" charset="0"/>
              </a:rPr>
              <a:t>Distribution of the Standardized Test Statistic and the Rejection Region </a:t>
            </a:r>
            <a:r>
              <a:rPr lang="en-US" sz="1000" dirty="0"/>
              <a:t>(https://</a:t>
            </a:r>
            <a:r>
              <a:rPr lang="en-US" sz="1000" dirty="0" err="1"/>
              <a:t>saylordotorg.github.io</a:t>
            </a:r>
            <a:r>
              <a:rPr lang="en-US" sz="1000" dirty="0"/>
              <a:t>/</a:t>
            </a:r>
            <a:r>
              <a:rPr lang="en-US" sz="1000" dirty="0" err="1"/>
              <a:t>text_introductory</a:t>
            </a:r>
            <a:r>
              <a:rPr lang="en-US" sz="1000" dirty="0"/>
              <a:t>-statistics/)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4CA9E-50E6-F133-3C96-C085887376FD}"/>
              </a:ext>
            </a:extLst>
          </p:cNvPr>
          <p:cNvSpPr txBox="1"/>
          <p:nvPr/>
        </p:nvSpPr>
        <p:spPr>
          <a:xfrm>
            <a:off x="830681" y="1775438"/>
            <a:ext cx="31277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Shaded area: representing extreme values that are unlikely under the null hypothesis.</a:t>
            </a:r>
          </a:p>
          <a:p>
            <a:endParaRPr lang="en-US" sz="1400" dirty="0"/>
          </a:p>
          <a:p>
            <a:r>
              <a:rPr lang="en-US" sz="1400" dirty="0"/>
              <a:t>If the test statistic falls within this region, we reject the null hypothesis.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31768-1F99-688B-0FD5-9379AE6B40F7}"/>
              </a:ext>
            </a:extLst>
          </p:cNvPr>
          <p:cNvSpPr txBox="1"/>
          <p:nvPr/>
        </p:nvSpPr>
        <p:spPr>
          <a:xfrm>
            <a:off x="830681" y="2506306"/>
            <a:ext cx="3127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solidFill>
                  <a:srgbClr val="0E0E0E"/>
                </a:solidFill>
                <a:latin typeface=".SF NS"/>
              </a:rPr>
              <a:t>If we observe a difference in lung function that is so extreme that it is very unlikely to have occurred by chance, then we conclude that smoking indeed reduces lung function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0598F-7B4B-64E7-7041-42E3905CB75B}"/>
              </a:ext>
            </a:extLst>
          </p:cNvPr>
          <p:cNvCxnSpPr>
            <a:cxnSpLocks/>
          </p:cNvCxnSpPr>
          <p:nvPr/>
        </p:nvCxnSpPr>
        <p:spPr>
          <a:xfrm>
            <a:off x="4720478" y="1893147"/>
            <a:ext cx="0" cy="67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E699953-4BE1-23A5-5528-E10B1CC66BA8}"/>
              </a:ext>
            </a:extLst>
          </p:cNvPr>
          <p:cNvSpPr/>
          <p:nvPr/>
        </p:nvSpPr>
        <p:spPr>
          <a:xfrm>
            <a:off x="4598384" y="2587357"/>
            <a:ext cx="258956" cy="275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E764-4C89-3B38-C368-7F5804D6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484C-3015-E909-BFFA-83C73966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0913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Rejection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10C99-C7C6-1C8E-9DFA-9C3F0C2FF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9"/>
                <a:ext cx="8559478" cy="3830470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0B0F0"/>
                    </a:solidFill>
                  </a:rPr>
                  <a:t>Step I</a:t>
                </a:r>
                <a:r>
                  <a:rPr lang="en-US" sz="1400" dirty="0"/>
                  <a:t>: State the hypothesis: 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</m:oMath>
                </a14:m>
                <a:r>
                  <a:rPr lang="en-US" sz="1400" b="0" dirty="0"/>
                  <a:t>) </a:t>
                </a:r>
                <a:r>
                  <a:rPr lang="en-US" sz="1400" b="0" dirty="0" err="1"/>
                  <a:t>v.</a:t>
                </a:r>
                <a:r>
                  <a:rPr lang="en-US" sz="1400" b="0" dirty="0"/>
                  <a:t>s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1400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𝑠𝑚𝑜𝑘𝑒𝑟𝑠</m:t>
                        </m:r>
                      </m:sub>
                    </m:sSub>
                  </m:oMath>
                </a14:m>
                <a:r>
                  <a:rPr lang="en-US" sz="1400" b="0" dirty="0"/>
                  <a:t>)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</a:rPr>
                  <a:t>Step II</a:t>
                </a:r>
                <a:r>
                  <a:rPr lang="en-US" sz="1400" dirty="0"/>
                  <a:t>: Calculate the t-statistic:</a:t>
                </a:r>
              </a:p>
              <a:p>
                <a:pPr marL="0" indent="0">
                  <a:buNone/>
                </a:pPr>
                <a:r>
                  <a:rPr lang="en-US" sz="1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400" b="0" dirty="0"/>
                  <a:t> 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4.7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</m:e>
                        </m:ra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/>
                  <a:t> -2.4,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sz="1400" b="0" dirty="0"/>
                  <a:t> = 0.6</a:t>
                </a:r>
              </a:p>
              <a:p>
                <a:r>
                  <a:rPr lang="en-US" sz="1400" b="0" dirty="0">
                    <a:solidFill>
                      <a:srgbClr val="00B0F0"/>
                    </a:solidFill>
                  </a:rPr>
                  <a:t>Step III</a:t>
                </a:r>
                <a:r>
                  <a:rPr lang="en-US" sz="1400" b="0" dirty="0"/>
                  <a:t>: Calculate the degree of freedom </a:t>
                </a:r>
                <a:r>
                  <a:rPr lang="en-US" sz="1400" b="0"/>
                  <a:t>for pooled </a:t>
                </a:r>
                <a:r>
                  <a:rPr lang="en-US" sz="1400" b="0" dirty="0"/>
                  <a:t>t-test</a:t>
                </a:r>
              </a:p>
              <a:p>
                <a:pPr marL="0" indent="0">
                  <a:buNone/>
                </a:pPr>
                <a:r>
                  <a:rPr lang="en-US" sz="1400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400" b="0" dirty="0"/>
                  <a:t> = 98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</a:rPr>
                  <a:t>Step IV</a:t>
                </a:r>
                <a:r>
                  <a:rPr lang="en-US" sz="1400" dirty="0"/>
                  <a:t>: Determine the critical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73, 0.05</m:t>
                        </m:r>
                      </m:sub>
                    </m:sSub>
                  </m:oMath>
                </a14:m>
                <a:r>
                  <a:rPr lang="en-US" sz="1400" b="0" dirty="0"/>
                  <a:t>= </a:t>
                </a:r>
                <a:r>
                  <a:rPr lang="en-US" sz="1400" dirty="0"/>
                  <a:t>-1.66</a:t>
                </a:r>
                <a:endParaRPr lang="en-US" sz="1400" b="0" dirty="0"/>
              </a:p>
              <a:p>
                <a:r>
                  <a:rPr lang="en-US" sz="1400" dirty="0">
                    <a:solidFill>
                      <a:srgbClr val="00B0F0"/>
                    </a:solidFill>
                  </a:rPr>
                  <a:t>Step V</a:t>
                </a:r>
                <a:r>
                  <a:rPr lang="en-US" sz="1400" dirty="0"/>
                  <a:t>: Compare the t-statistic to the critical value: since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=−2.4 </m:t>
                    </m:r>
                  </m:oMath>
                </a14:m>
                <a:r>
                  <a:rPr lang="en-US" sz="1400" b="0" dirty="0"/>
                  <a:t>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en-US" sz="1400" b="0" dirty="0"/>
                  <a:t>=-1.66, we reject the null hypothesis</a:t>
                </a:r>
              </a:p>
              <a:p>
                <a:r>
                  <a:rPr lang="en-US" sz="1400" dirty="0">
                    <a:solidFill>
                      <a:srgbClr val="00B0F0"/>
                    </a:solidFill>
                  </a:rPr>
                  <a:t>Step VI</a:t>
                </a:r>
                <a:r>
                  <a:rPr lang="en-US" sz="1400" dirty="0"/>
                  <a:t>: Draw conclusion: There is significant evidence at 0.05 level to reject the null hypothesis. Therefore, we conclude that smokers have lower lung function compared to non-smokers.</a:t>
                </a: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10C99-C7C6-1C8E-9DFA-9C3F0C2FF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9"/>
                <a:ext cx="8559478" cy="3830470"/>
              </a:xfrm>
              <a:blipFill>
                <a:blip r:embed="rId3"/>
                <a:stretch>
                  <a:fillRect l="-148" t="-330" r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1D56-537D-5582-49FF-0CE476A2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E9D-5944-1B28-BE63-0C02D99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Rejection Region -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263A5FB-5497-80B1-2F83-4B7B100A9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90099"/>
                <a:ext cx="8229600" cy="2327672"/>
              </a:xfrm>
            </p:spPr>
            <p:txBody>
              <a:bodyPr/>
              <a:lstStyle/>
              <a:p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Null Hypothesis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: No difference in mean FVC between smokers and non-smokers.</a:t>
                </a:r>
              </a:p>
              <a:p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Alternative Hypothesis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: Smokers have lower mean FVC.</a:t>
                </a:r>
              </a:p>
              <a:p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t-statistic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: Calculated as </a:t>
                </a:r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-2.4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.</a:t>
                </a:r>
              </a:p>
              <a:p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Critical Value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: </a:t>
                </a:r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-1.66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 (for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 </m:t>
                    </m:r>
                  </m:oMath>
                </a14:m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).</a:t>
                </a:r>
              </a:p>
              <a:p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Rejection Region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: Left tail of the distribution where extreme values lead us to reject the null hypothesis.</a:t>
                </a:r>
              </a:p>
              <a:p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Conclusion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: Since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=−2.4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+mn-lt"/>
                  </a:rPr>
                  <a:t> 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 is less than the critical value, we </a:t>
                </a:r>
                <a:r>
                  <a:rPr lang="en-US" sz="1600" b="1" dirty="0">
                    <a:solidFill>
                      <a:srgbClr val="0E0E0E"/>
                    </a:solidFill>
                    <a:effectLst/>
                    <a:latin typeface="+mn-lt"/>
                  </a:rPr>
                  <a:t>reject the null hypothesis</a:t>
                </a:r>
                <a:r>
                  <a:rPr lang="en-US" sz="1600" dirty="0">
                    <a:solidFill>
                      <a:srgbClr val="0E0E0E"/>
                    </a:solidFill>
                    <a:effectLst/>
                    <a:latin typeface="+mn-lt"/>
                  </a:rPr>
                  <a:t>, concluding that smoking reduces lung function.</a:t>
                </a:r>
              </a:p>
              <a:p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263A5FB-5497-80B1-2F83-4B7B100A9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90099"/>
                <a:ext cx="8229600" cy="2327672"/>
              </a:xfrm>
              <a:blipFill>
                <a:blip r:embed="rId3"/>
                <a:stretch>
                  <a:fillRect l="-309" t="-543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0FF28E-7213-DA64-ACDD-AF7E0ED2A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5" y="1123833"/>
            <a:ext cx="5254605" cy="113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14-6A46-74C6-77F4-4E69DA8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(Textbook) Kirkwood, Betty R., and Jonathan AC Sterne. Essential medical statistics. John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wiley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&amp; sons, 2010.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(Textbook) Casella, George, and Roger Berger. 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 inference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2024.</a:t>
            </a:r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3"/>
              </a:rPr>
              <a:t>https://online.stat.psu.edu/stat500/lesson/6a</a:t>
            </a:r>
            <a:endParaRPr lang="en-US" sz="1800" dirty="0"/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4"/>
              </a:rPr>
              <a:t>https://online.stat.psu.edu/stat415/lesson/9</a:t>
            </a:r>
            <a:endParaRPr lang="en-US" sz="1800" dirty="0"/>
          </a:p>
          <a:p>
            <a:r>
              <a:rPr lang="en-US" sz="1800" dirty="0"/>
              <a:t>(Textbook)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Lehmann, Erich Leo, Joseph P. Romano, and George Casella. Testing statistical hypotheses. Vol. 3. New York: springer, 1986.</a:t>
            </a:r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926</TotalTime>
  <Words>591</Words>
  <Application>Microsoft Macintosh PowerPoint</Application>
  <PresentationFormat>On-screen Show (16:9)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.SF NS</vt:lpstr>
      <vt:lpstr>Fd1559501</vt:lpstr>
      <vt:lpstr>Fd1726368</vt:lpstr>
      <vt:lpstr>Fd1739481</vt:lpstr>
      <vt:lpstr>Aptos</vt:lpstr>
      <vt:lpstr>Arial</vt:lpstr>
      <vt:lpstr>Calibri</vt:lpstr>
      <vt:lpstr>Cambria Math</vt:lpstr>
      <vt:lpstr>Georgia</vt:lpstr>
      <vt:lpstr>NCStateU-horizontal-left-logo</vt:lpstr>
      <vt:lpstr>Understanding Key Concepts in Hypothesis Testing  Rejection Region</vt:lpstr>
      <vt:lpstr>Example</vt:lpstr>
      <vt:lpstr>Rejection Region</vt:lpstr>
      <vt:lpstr>Rejection Region</vt:lpstr>
      <vt:lpstr>Rejection Region - Recap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49</cp:revision>
  <dcterms:created xsi:type="dcterms:W3CDTF">2024-10-02T10:29:45Z</dcterms:created>
  <dcterms:modified xsi:type="dcterms:W3CDTF">2024-10-16T23:53:50Z</dcterms:modified>
</cp:coreProperties>
</file>