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4" r:id="rId3"/>
    <p:sldId id="270" r:id="rId4"/>
    <p:sldId id="263" r:id="rId5"/>
    <p:sldId id="269" r:id="rId6"/>
    <p:sldId id="262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75"/>
    <p:restoredTop sz="70299"/>
  </p:normalViewPr>
  <p:slideViewPr>
    <p:cSldViewPr snapToGrid="0" snapToObjects="1">
      <p:cViewPr varScale="1">
        <p:scale>
          <a:sx n="135" d="100"/>
          <a:sy n="135" d="100"/>
        </p:scale>
        <p:origin x="688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517-804A-F04F-B5C3-337E8307A29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75C3-B6EE-DF43-86B5-8EE2A6EA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0EB8-F2FB-0B66-2239-0475F1B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36099-CD25-47A6-2600-CB1639476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3D8A7-452C-125C-6F1D-25D193CB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3F3F3F"/>
              </a:solidFill>
              <a:effectLst/>
              <a:latin typeface="Fd1739481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5A5-48B2-8575-2A9B-CE9BE8B69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B9CB3-DF0A-4C9D-1870-1138D923F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94306-EBC5-06F4-0506-1D10FFD0B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1A832-F90B-F68E-F131-F0E4413D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159BE-22E9-6E5A-F7C2-B8974CDD6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2B1FA-05AF-18CD-A784-48C7856D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B7DDD-C3EB-0FC9-047A-A094675C6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5A193-EBEB-AE6E-D147-BE8CD413E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EF87F-E96E-F2F2-1EA5-7DB2D003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0/lesson/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415/lesson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Understanding Key Concepts in Hypothesis Testing</a:t>
            </a: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Type I Error, Type II Error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867" y="3913717"/>
            <a:ext cx="4368800" cy="5820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>
                <a:latin typeface="Arial" charset="0"/>
              </a:rPr>
              <a:t>NCTraCS</a:t>
            </a:r>
            <a:r>
              <a:rPr lang="en-US" sz="1800" dirty="0">
                <a:latin typeface="Arial" charset="0"/>
              </a:rPr>
              <a:t> Tutorial Series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2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7837-EB96-AAF2-86D4-F3F4239F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FB1-A75F-D505-A2DC-C9E6B05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02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To investigate whether smoking reduces lung function, forced vital capacity (FVC, a test of lung function) was measured in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26368"/>
                  </a:rPr>
                  <a:t>I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00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men aged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25-29,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of whom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36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were smokers and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64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non-smokers. (Example 7.1 from </a:t>
                </a:r>
                <a:r>
                  <a:rPr lang="en-US" sz="1400" i="1" dirty="0">
                    <a:solidFill>
                      <a:srgbClr val="3F3F3F"/>
                    </a:solidFill>
                    <a:effectLst/>
                    <a:latin typeface="Fd1739481"/>
                  </a:rPr>
                  <a:t>Essential Medical Statistics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 [1])</a:t>
                </a: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There is no difference in the mean FVC between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smokers and non-smokers.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The mean FVC of smokers is lower than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 that of non-smokers, indicating reduced lung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 function in 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  <a:blipFill>
                <a:blip r:embed="rId3"/>
                <a:stretch>
                  <a:fillRect l="-154" t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395112-040A-9FF9-0864-D00FC787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859089"/>
            <a:ext cx="5254605" cy="1131761"/>
          </a:xfrm>
          <a:prstGeom prst="rect">
            <a:avLst/>
          </a:prstGeom>
        </p:spPr>
      </p:pic>
      <p:pic>
        <p:nvPicPr>
          <p:cNvPr id="7" name="Picture 6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5EA15383-F7B5-4DD9-4074-282A67E1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845" y="1900386"/>
            <a:ext cx="3112155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467-FC25-8E86-08E3-6962D740D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214C-B5D2-0AC4-07E4-686B7F56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7" y="504209"/>
            <a:ext cx="8229600" cy="601049"/>
          </a:xfrm>
        </p:spPr>
        <p:txBody>
          <a:bodyPr/>
          <a:lstStyle/>
          <a:p>
            <a:pPr algn="l"/>
            <a:r>
              <a:rPr lang="en-US" dirty="0"/>
              <a:t>Type I Error, Type II Error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33C1E9-E77E-718D-4192-04A26EBE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582847A2-1BB3-9C61-41F3-DF8EBC91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178" y="1295078"/>
            <a:ext cx="6100516" cy="347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5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112F-3E9A-4BBA-C5F3-D73EFA97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7" y="504209"/>
            <a:ext cx="8229600" cy="601049"/>
          </a:xfrm>
        </p:spPr>
        <p:txBody>
          <a:bodyPr/>
          <a:lstStyle/>
          <a:p>
            <a:pPr algn="l"/>
            <a:r>
              <a:rPr lang="en-US" dirty="0"/>
              <a:t>Type I Error, Type II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A8480-B2D3-DFE9-2107-F802DC8BA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187" y="1046841"/>
                <a:ext cx="7875833" cy="3924300"/>
              </a:xfrm>
            </p:spPr>
            <p:txBody>
              <a:bodyPr/>
              <a:lstStyle/>
              <a:p>
                <a:r>
                  <a:rPr lang="en-US" sz="1600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 err="1"/>
                  <a:t>v.s</a:t>
                </a:r>
                <a:r>
                  <a:rPr lang="en-US" sz="1600" dirty="0"/>
                  <a:t> 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16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r>
                  <a:rPr lang="en-US" sz="1600" b="0" dirty="0"/>
                  <a:t>We’d like to keep the probability of making either of the two errors as small as possible</a:t>
                </a:r>
              </a:p>
              <a:p>
                <a:endParaRPr lang="en-US" sz="1600" b="0" dirty="0"/>
              </a:p>
              <a:p>
                <a:endParaRPr lang="en-US" sz="1600" dirty="0"/>
              </a:p>
              <a:p>
                <a:endParaRPr lang="en-US" sz="1600" b="0" dirty="0"/>
              </a:p>
              <a:p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A8480-B2D3-DFE9-2107-F802DC8BA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187" y="1046841"/>
                <a:ext cx="7875833" cy="3924300"/>
              </a:xfrm>
              <a:blipFill>
                <a:blip r:embed="rId3"/>
                <a:stretch>
                  <a:fillRect l="-322" t="-323" b="-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77317C1-4A0B-D2A1-C087-832E356FEB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2836" y="1717386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99686418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939528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39312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Do not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1815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170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4261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77317C1-4A0B-D2A1-C087-832E356FEB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46222"/>
                  </p:ext>
                </p:extLst>
              </p:nvPr>
            </p:nvGraphicFramePr>
            <p:xfrm>
              <a:off x="872836" y="1717386"/>
              <a:ext cx="6096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99686418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9395289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39312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379" t="-10345" r="-10124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625" t="-10345" r="-1875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1815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6667" r="-20250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12170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213793" r="-2025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64261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399D7B-DA2A-64AE-7D4C-7A2C9918E90B}"/>
                  </a:ext>
                </a:extLst>
              </p:cNvPr>
              <p:cNvSpPr txBox="1"/>
              <p:nvPr/>
            </p:nvSpPr>
            <p:spPr>
              <a:xfrm>
                <a:off x="7017327" y="1876928"/>
                <a:ext cx="208510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(Truth), </a:t>
                </a:r>
              </a:p>
              <a:p>
                <a:r>
                  <a:rPr lang="en-US" sz="1400" dirty="0"/>
                  <a:t>but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(Decision).</a:t>
                </a: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.SF NS"/>
                  </a:rPr>
                  <a:t>Smoking reduces lung function when, in reality, it doesn’t.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False Positive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399D7B-DA2A-64AE-7D4C-7A2C9918E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27" y="1876928"/>
                <a:ext cx="2085109" cy="1384995"/>
              </a:xfrm>
              <a:prstGeom prst="rect">
                <a:avLst/>
              </a:prstGeom>
              <a:blipFill>
                <a:blip r:embed="rId5"/>
                <a:stretch>
                  <a:fillRect l="-606" t="-90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A4A054-ADC2-9DD1-6777-BCE02AD8F05D}"/>
              </a:ext>
            </a:extLst>
          </p:cNvPr>
          <p:cNvCxnSpPr>
            <a:cxnSpLocks/>
          </p:cNvCxnSpPr>
          <p:nvPr/>
        </p:nvCxnSpPr>
        <p:spPr>
          <a:xfrm flipH="1">
            <a:off x="6683392" y="2242473"/>
            <a:ext cx="333935" cy="9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749A77-ABCB-E38F-3617-8947DA180C51}"/>
              </a:ext>
            </a:extLst>
          </p:cNvPr>
          <p:cNvSpPr/>
          <p:nvPr/>
        </p:nvSpPr>
        <p:spPr>
          <a:xfrm>
            <a:off x="7065818" y="1790700"/>
            <a:ext cx="2036618" cy="1494328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730894-4169-ED2D-1713-15DB56768B00}"/>
                  </a:ext>
                </a:extLst>
              </p:cNvPr>
              <p:cNvSpPr txBox="1"/>
              <p:nvPr/>
            </p:nvSpPr>
            <p:spPr>
              <a:xfrm>
                <a:off x="4840737" y="2919483"/>
                <a:ext cx="2225081" cy="139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1400" dirty="0"/>
                  <a:t> (Truth), </a:t>
                </a:r>
              </a:p>
              <a:p>
                <a:r>
                  <a:rPr lang="en-US" sz="1400" dirty="0"/>
                  <a:t>but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400" dirty="0"/>
                  <a:t> (Decision).</a:t>
                </a: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.SF NS"/>
                  </a:rPr>
                  <a:t>Smoking does </a:t>
                </a:r>
                <a:r>
                  <a:rPr lang="en-US" sz="1400" b="1" dirty="0">
                    <a:solidFill>
                      <a:srgbClr val="0E0E0E"/>
                    </a:solidFill>
                    <a:latin typeface=".SF NS"/>
                  </a:rPr>
                  <a:t>not</a:t>
                </a:r>
                <a:r>
                  <a:rPr lang="en-US" sz="1400" dirty="0">
                    <a:solidFill>
                      <a:srgbClr val="0E0E0E"/>
                    </a:solidFill>
                    <a:latin typeface=".SF NS"/>
                  </a:rPr>
                  <a:t> reduce lung function when it actually does.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False Negative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730894-4169-ED2D-1713-15DB56768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737" y="2919483"/>
                <a:ext cx="2225081" cy="1391920"/>
              </a:xfrm>
              <a:prstGeom prst="rect">
                <a:avLst/>
              </a:prstGeom>
              <a:blipFill>
                <a:blip r:embed="rId6"/>
                <a:stretch>
                  <a:fillRect l="-1136"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E5A3E5-A843-7FBD-371B-21DB1280A5A5}"/>
              </a:ext>
            </a:extLst>
          </p:cNvPr>
          <p:cNvCxnSpPr>
            <a:cxnSpLocks/>
          </p:cNvCxnSpPr>
          <p:nvPr/>
        </p:nvCxnSpPr>
        <p:spPr>
          <a:xfrm flipH="1" flipV="1">
            <a:off x="4391891" y="2829906"/>
            <a:ext cx="448846" cy="45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5D6D823-C870-64D8-6221-64904A5D5125}"/>
              </a:ext>
            </a:extLst>
          </p:cNvPr>
          <p:cNvSpPr/>
          <p:nvPr/>
        </p:nvSpPr>
        <p:spPr>
          <a:xfrm>
            <a:off x="4889229" y="2919482"/>
            <a:ext cx="2036618" cy="1461191"/>
          </a:xfrm>
          <a:prstGeom prst="round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ED410C-D938-FE43-240F-C1B76020F70B}"/>
              </a:ext>
            </a:extLst>
          </p:cNvPr>
          <p:cNvCxnSpPr>
            <a:cxnSpLocks/>
          </p:cNvCxnSpPr>
          <p:nvPr/>
        </p:nvCxnSpPr>
        <p:spPr>
          <a:xfrm>
            <a:off x="7065818" y="2342241"/>
            <a:ext cx="2036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2AE6C8-7014-F0A2-61F8-21096C7E23DB}"/>
              </a:ext>
            </a:extLst>
          </p:cNvPr>
          <p:cNvCxnSpPr>
            <a:cxnSpLocks/>
          </p:cNvCxnSpPr>
          <p:nvPr/>
        </p:nvCxnSpPr>
        <p:spPr>
          <a:xfrm>
            <a:off x="7065818" y="3008991"/>
            <a:ext cx="2036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6990CF-5148-3725-23C1-A84AD4FB0663}"/>
              </a:ext>
            </a:extLst>
          </p:cNvPr>
          <p:cNvCxnSpPr>
            <a:cxnSpLocks/>
          </p:cNvCxnSpPr>
          <p:nvPr/>
        </p:nvCxnSpPr>
        <p:spPr>
          <a:xfrm>
            <a:off x="4889228" y="3428091"/>
            <a:ext cx="2036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3C19FE-1E01-041A-A3EF-AF6492508783}"/>
              </a:ext>
            </a:extLst>
          </p:cNvPr>
          <p:cNvCxnSpPr>
            <a:cxnSpLocks/>
          </p:cNvCxnSpPr>
          <p:nvPr/>
        </p:nvCxnSpPr>
        <p:spPr>
          <a:xfrm>
            <a:off x="4889228" y="4047216"/>
            <a:ext cx="20366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95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1D56-537D-5582-49FF-0CE476A2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3E9D-5944-1B28-BE63-0C02D990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Type I Error, Type II Error-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263A5FB-5497-80B1-2F83-4B7B100A9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00537"/>
                <a:ext cx="8229600" cy="3217234"/>
              </a:xfrm>
            </p:spPr>
            <p:txBody>
              <a:bodyPr/>
              <a:lstStyle/>
              <a:p>
                <a:r>
                  <a:rPr lang="en-US" sz="1800" b="1" dirty="0">
                    <a:solidFill>
                      <a:srgbClr val="0E0E0E"/>
                    </a:solidFill>
                    <a:effectLst/>
                    <a:latin typeface="+mn-lt"/>
                  </a:rPr>
                  <a:t>Type I Error</a:t>
                </a:r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: Rejecting a true null hypothesis (false positive).</a:t>
                </a:r>
              </a:p>
              <a:p>
                <a:pPr lvl="1"/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Example: Concluding that smoking reduces lung function when it doesn’t.</a:t>
                </a:r>
              </a:p>
              <a:p>
                <a:pPr lvl="1"/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Probability is denoted by 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, typically set at 0.05 (5%).</a:t>
                </a:r>
              </a:p>
              <a:p>
                <a:r>
                  <a:rPr lang="en-US" sz="1800" b="1" dirty="0">
                    <a:solidFill>
                      <a:srgbClr val="0E0E0E"/>
                    </a:solidFill>
                    <a:effectLst/>
                    <a:latin typeface="+mn-lt"/>
                  </a:rPr>
                  <a:t>Type II Error</a:t>
                </a:r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: Failing to reject a false null hypothesis (false negative).</a:t>
                </a:r>
              </a:p>
              <a:p>
                <a:pPr lvl="1"/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Example: Missing the harmful effects of smoking on lung function when they actually exist.</a:t>
                </a:r>
              </a:p>
              <a:p>
                <a:pPr lvl="1"/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 Probability is denoted by 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.</a:t>
                </a:r>
              </a:p>
              <a:p>
                <a:r>
                  <a:rPr lang="en-US" sz="1800" b="1" dirty="0">
                    <a:solidFill>
                      <a:srgbClr val="0E0E0E"/>
                    </a:solidFill>
                    <a:effectLst/>
                    <a:latin typeface="+mn-lt"/>
                  </a:rPr>
                  <a:t>Balancing the Errors</a:t>
                </a:r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: Reducing one error increases the other. We aim to minimize both, but usually limit one error first, and then reduce 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+mn-lt"/>
                  </a:rPr>
                  <a:t>the other </a:t>
                </a:r>
                <a:r>
                  <a:rPr lang="en-US" sz="1800" dirty="0">
                    <a:solidFill>
                      <a:srgbClr val="0E0E0E"/>
                    </a:solidFill>
                    <a:effectLst/>
                    <a:latin typeface="+mn-lt"/>
                  </a:rPr>
                  <a:t>as much as possible.</a:t>
                </a:r>
              </a:p>
              <a:p>
                <a:endParaRPr lang="en-US" sz="16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263A5FB-5497-80B1-2F83-4B7B100A9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00537"/>
                <a:ext cx="8229600" cy="3217234"/>
              </a:xfrm>
              <a:blipFill>
                <a:blip r:embed="rId3"/>
                <a:stretch>
                  <a:fillRect l="-463" t="-787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0A1D-E5AF-008E-35F0-F241407D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914-6A46-74C6-77F4-4E69DA87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589-1F55-F621-BCE9-42F57B30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695"/>
            <a:ext cx="8229600" cy="313972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(Textbook) Kirkwood, Betty R., and Jonathan AC Sterne. Essential medical statistics. John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wiley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&amp; sons, 2010.</a:t>
            </a:r>
          </a:p>
          <a:p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(Textbook) Casella, George, and Roger Berger. 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Statistical inference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Press, 2024.</a:t>
            </a:r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3"/>
              </a:rPr>
              <a:t>https://online.stat.psu.edu/stat500/lesson/6a</a:t>
            </a:r>
            <a:endParaRPr lang="en-US" sz="1800" dirty="0"/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4"/>
              </a:rPr>
              <a:t>https://online.stat.psu.edu/stat415/lesson/9</a:t>
            </a:r>
            <a:endParaRPr lang="en-US" sz="1800" dirty="0"/>
          </a:p>
          <a:p>
            <a:r>
              <a:rPr lang="en-US" sz="1800" dirty="0"/>
              <a:t>(Textbook)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Lehmann, Erich Leo, Joseph P. Romano, and George Casella. Testing statistical hypotheses. Vol. 3. New York: springer, 1986.</a:t>
            </a:r>
          </a:p>
        </p:txBody>
      </p:sp>
    </p:spTree>
    <p:extLst>
      <p:ext uri="{BB962C8B-B14F-4D97-AF65-F5344CB8AC3E}">
        <p14:creationId xmlns:p14="http://schemas.microsoft.com/office/powerpoint/2010/main" val="119166362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887</TotalTime>
  <Words>486</Words>
  <Application>Microsoft Macintosh PowerPoint</Application>
  <PresentationFormat>On-screen Show (16:9)</PresentationFormat>
  <Paragraphs>70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.SF NS</vt:lpstr>
      <vt:lpstr>Fd1559501</vt:lpstr>
      <vt:lpstr>Fd1726368</vt:lpstr>
      <vt:lpstr>Fd1739481</vt:lpstr>
      <vt:lpstr>Aptos</vt:lpstr>
      <vt:lpstr>Arial</vt:lpstr>
      <vt:lpstr>Calibri</vt:lpstr>
      <vt:lpstr>Cambria Math</vt:lpstr>
      <vt:lpstr>NCStateU-horizontal-left-logo</vt:lpstr>
      <vt:lpstr>Understanding Key Concepts in Hypothesis Testing  Type I Error, Type II Error</vt:lpstr>
      <vt:lpstr>Example</vt:lpstr>
      <vt:lpstr>Type I Error, Type II Error</vt:lpstr>
      <vt:lpstr>Type I Error, Type II Error</vt:lpstr>
      <vt:lpstr>Type I Error, Type II Error- Recap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suyuqi111@gmail.com</dc:creator>
  <cp:lastModifiedBy>suyuqi111@gmail.com</cp:lastModifiedBy>
  <cp:revision>45</cp:revision>
  <dcterms:created xsi:type="dcterms:W3CDTF">2024-10-02T10:29:45Z</dcterms:created>
  <dcterms:modified xsi:type="dcterms:W3CDTF">2024-10-17T00:00:49Z</dcterms:modified>
</cp:coreProperties>
</file>