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7" r:id="rId2"/>
    <p:sldId id="264" r:id="rId3"/>
    <p:sldId id="259" r:id="rId4"/>
    <p:sldId id="262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0272"/>
  </p:normalViewPr>
  <p:slideViewPr>
    <p:cSldViewPr snapToGrid="0" snapToObjects="1">
      <p:cViewPr varScale="1">
        <p:scale>
          <a:sx n="117" d="100"/>
          <a:sy n="117" d="100"/>
        </p:scale>
        <p:origin x="101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3F3F3F"/>
              </a:solidFill>
              <a:effectLst/>
              <a:latin typeface="Fd173948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3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0/lesson/6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415/lesson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Hypothesis Testing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Significance Level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To investigate whether smoking reduces lung function, forced vital capacity (FVC, a test of lung function) was measured in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26368"/>
                  </a:rPr>
                  <a:t>I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00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men aged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25-29,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of whom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36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were smokers and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64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non-smokers. (Example 7.1 from </a:t>
                </a:r>
                <a:r>
                  <a:rPr lang="en-US" sz="1400" i="1" dirty="0">
                    <a:solidFill>
                      <a:srgbClr val="3F3F3F"/>
                    </a:solidFill>
                    <a:effectLst/>
                    <a:latin typeface="Fd1739481"/>
                  </a:rPr>
                  <a:t>Essential Medical Statistics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 [1])</a:t>
                </a: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There is no difference in the mean FVC between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smokers and non-smokers.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 mean FVC of smokers is lower than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that of non-smokers, indicating reduced lung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function in 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  <a:blipFill>
                <a:blip r:embed="rId3"/>
                <a:stretch>
                  <a:fillRect l="-154" t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859089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A793E-0C0F-6EA4-EC3D-D85AE5B8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9F5F-DDC8-B1C4-C08A-0F9E8050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Significance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01198-5D24-BEF6-DE1B-4392D46FA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39982"/>
                <a:ext cx="8229600" cy="3228433"/>
              </a:xfrm>
            </p:spPr>
            <p:txBody>
              <a:bodyPr/>
              <a:lstStyle/>
              <a:p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The significance level,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80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solidFill>
                          <a:srgbClr val="0E0E0E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), is the probability threshold we set for determining whether a result is statistically significant.</a:t>
                </a:r>
              </a:p>
              <a:p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Potentially medically important differences </a:t>
                </a:r>
                <a:r>
                  <a:rPr lang="en-US" sz="1800" dirty="0">
                    <a:solidFill>
                      <a:srgbClr val="0E0E0E"/>
                    </a:solidFill>
                    <a:effectLst/>
                    <a:latin typeface=".SF NS"/>
                  </a:rPr>
                  <a:t>observed in small studies, for which the p-value is more than 0.05, are denoted as non-significant and ignored [1].</a:t>
                </a:r>
              </a:p>
              <a:p>
                <a:endParaRPr lang="en-US" sz="1800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sz="1800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endParaRPr lang="en-US" sz="1800" dirty="0">
                  <a:solidFill>
                    <a:srgbClr val="0E0E0E"/>
                  </a:solidFill>
                  <a:latin typeface=".SF NS"/>
                </a:endParaRPr>
              </a:p>
              <a:p>
                <a:endParaRPr lang="en-US" sz="1800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r>
                  <a:rPr lang="en-US" sz="1800" dirty="0">
                    <a:solidFill>
                      <a:srgbClr val="0E0E0E"/>
                    </a:solidFill>
                    <a:effectLst/>
                    <a:latin typeface=".SF NS"/>
                  </a:rPr>
                  <a:t>Effect of changing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:</a:t>
                </a:r>
              </a:p>
              <a:p>
                <a:pPr lvl="1"/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Decreasing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800" dirty="0">
                    <a:solidFill>
                      <a:srgbClr val="0E0E0E"/>
                    </a:solidFill>
                    <a:effectLst/>
                    <a:latin typeface=".SF NS"/>
                  </a:rPr>
                  <a:t> </a:t>
                </a:r>
                <a:r>
                  <a:rPr lang="en-US" altLang="zh-CN" sz="1800" dirty="0">
                    <a:solidFill>
                      <a:srgbClr val="0E0E0E"/>
                    </a:solidFill>
                    <a:effectLst/>
                    <a:latin typeface=".SF NS"/>
                  </a:rPr>
                  <a:t>shri</a:t>
                </a:r>
                <a:r>
                  <a:rPr lang="en-US" sz="1800" dirty="0">
                    <a:solidFill>
                      <a:srgbClr val="0E0E0E"/>
                    </a:solidFill>
                    <a:effectLst/>
                    <a:latin typeface=".SF NS"/>
                  </a:rPr>
                  <a:t>nks the rejection region, making it harder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pPr lvl="1"/>
                <a:r>
                  <a:rPr lang="en-US" sz="1800" dirty="0">
                    <a:solidFill>
                      <a:srgbClr val="0E0E0E"/>
                    </a:solidFill>
                    <a:latin typeface=".SF NS"/>
                  </a:rPr>
                  <a:t>This reduces the chance of a Type I error but increases the chance of a Type II error, leading to lower power.</a:t>
                </a:r>
                <a:endParaRPr lang="en-US" sz="1800" dirty="0">
                  <a:solidFill>
                    <a:srgbClr val="0E0E0E"/>
                  </a:solidFill>
                  <a:effectLst/>
                  <a:latin typeface=".SF NS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D01198-5D24-BEF6-DE1B-4392D46FA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39982"/>
                <a:ext cx="8229600" cy="3228433"/>
              </a:xfrm>
              <a:blipFill>
                <a:blip r:embed="rId3"/>
                <a:stretch>
                  <a:fillRect l="-463" t="-784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diagram of a function&#10;&#10;Description automatically generated">
            <a:extLst>
              <a:ext uri="{FF2B5EF4-FFF2-40B4-BE49-F238E27FC236}">
                <a16:creationId xmlns:a16="http://schemas.microsoft.com/office/drawing/2014/main" id="{7A63ED53-AEE1-8B1F-0FC2-D260006A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0" y="2506518"/>
            <a:ext cx="2413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0A1D-E5AF-008E-35F0-F241407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14-6A46-74C6-77F4-4E69DA8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589-1F55-F621-BCE9-42F57B30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695"/>
            <a:ext cx="8229600" cy="313972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(Textbook) Kirkwood, Betty R., and Jonathan AC Sterne. Essential medical statistics. John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wiley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&amp; sons, 2010.</a:t>
            </a:r>
          </a:p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(Textbook) Casella, George, and Roger Berger. 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Statistical inference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Press, 2024.</a:t>
            </a:r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3"/>
              </a:rPr>
              <a:t>https://online.stat.psu.edu/stat500/lesson/6a</a:t>
            </a:r>
            <a:endParaRPr lang="en-US" sz="1800" dirty="0"/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4"/>
              </a:rPr>
              <a:t>https://online.stat.psu.edu/stat415/lesson/9</a:t>
            </a:r>
            <a:endParaRPr lang="en-US" sz="1800" dirty="0"/>
          </a:p>
          <a:p>
            <a:r>
              <a:rPr lang="en-US" sz="1800" dirty="0"/>
              <a:t>(Textbook)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Lehmann, Erich Leo, Joseph P. Romano, and George Casella. Testing statistical hypotheses. Vol. 3. New York: springer, 1986.</a:t>
            </a:r>
          </a:p>
        </p:txBody>
      </p:sp>
    </p:spTree>
    <p:extLst>
      <p:ext uri="{BB962C8B-B14F-4D97-AF65-F5344CB8AC3E}">
        <p14:creationId xmlns:p14="http://schemas.microsoft.com/office/powerpoint/2010/main" val="119166362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1355</TotalTime>
  <Words>332</Words>
  <Application>Microsoft Macintosh PowerPoint</Application>
  <PresentationFormat>On-screen Show (16:9)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.SF NS</vt:lpstr>
      <vt:lpstr>Fd1559501</vt:lpstr>
      <vt:lpstr>Fd1726368</vt:lpstr>
      <vt:lpstr>Fd1739481</vt:lpstr>
      <vt:lpstr>Aptos</vt:lpstr>
      <vt:lpstr>Arial</vt:lpstr>
      <vt:lpstr>Calibri</vt:lpstr>
      <vt:lpstr>Cambria Math</vt:lpstr>
      <vt:lpstr>NCStateU-horizontal-left-logo</vt:lpstr>
      <vt:lpstr>Understanding Key Concepts in Hypothesis Testing  Significance Level</vt:lpstr>
      <vt:lpstr>Example</vt:lpstr>
      <vt:lpstr>Significance Level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56</cp:revision>
  <dcterms:created xsi:type="dcterms:W3CDTF">2024-10-02T10:29:45Z</dcterms:created>
  <dcterms:modified xsi:type="dcterms:W3CDTF">2024-10-17T01:25:29Z</dcterms:modified>
</cp:coreProperties>
</file>