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7" r:id="rId2"/>
    <p:sldId id="264" r:id="rId3"/>
    <p:sldId id="265" r:id="rId4"/>
    <p:sldId id="268" r:id="rId5"/>
    <p:sldId id="262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0272"/>
  </p:normalViewPr>
  <p:slideViewPr>
    <p:cSldViewPr snapToGrid="0" snapToObjects="1">
      <p:cViewPr varScale="1">
        <p:scale>
          <a:sx n="117" d="100"/>
          <a:sy n="117" d="100"/>
        </p:scale>
        <p:origin x="101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A517-804A-F04F-B5C3-337E8307A29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275C3-B6EE-DF43-86B5-8EE2A6EA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0EB8-F2FB-0B66-2239-0475F1BCC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36099-CD25-47A6-2600-CB1639476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3D8A7-452C-125C-6F1D-25D193CB8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3F3F3F"/>
              </a:solidFill>
              <a:effectLst/>
              <a:latin typeface="Fd1739481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15A5-48B2-8575-2A9B-CE9BE8B69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9F849-45C5-E50B-D690-DACE1DDB2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0CA4DD-2F63-EB6E-A8C3-AAA09DB4C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6BE7973-66E3-4E40-A48D-93A2EB8060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last concept is the p-value.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200" i="1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p-value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tells us the probability of observing a test statistic as extreme as, or more extreme than, the one observed, assuming the null hypothesis is true. If the p-value is less than or equal to </a:t>
                </a:r>
                <a:r>
                  <a:rPr lang="en-US" sz="1200" b="0" i="0">
                    <a:solidFill>
                      <a:srgbClr val="0E0E0E"/>
                    </a:solidFill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𝛼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it falls within the rejection region, and we reject the null hypothesis.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As the figure shows, the p-value and the rejection </a:t>
                </a:r>
                <a:r>
                  <a:rPr lang="en-US" sz="1200" b="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region are two different approaches to making the same decision: whether 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 reject the null hypothesis or not: If the p-value is smaller than \alpha, the test statistic falls within the rejection region, leading us to reject  H_0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0E0E0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9026-FEB2-226D-522A-0E794E88F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4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D73A-8250-FA7C-51EA-D78B6F6BE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013F1F-AB3B-1242-1227-0B19987236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6DF071-3D45-092A-646E-A89601129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CDE85-93A2-FDDA-2452-D7B386591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500/lesson/6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tat.psu.edu/stat415/lesson/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854332"/>
            <a:ext cx="7772400" cy="1434836"/>
          </a:xfrm>
        </p:spPr>
        <p:txBody>
          <a:bodyPr/>
          <a:lstStyle/>
          <a:p>
            <a:r>
              <a:rPr lang="en-US" sz="2400" b="0" dirty="0">
                <a:solidFill>
                  <a:srgbClr val="0E0E0E"/>
                </a:solidFill>
                <a:effectLst/>
                <a:latin typeface=".SF NS"/>
              </a:rPr>
              <a:t>Understanding Key Concepts in Hypothesis Testing</a:t>
            </a: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P-Value</a:t>
            </a:r>
            <a:endParaRPr lang="en-US" sz="2400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2867" y="3913717"/>
            <a:ext cx="4368800" cy="58208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 err="1">
                <a:latin typeface="Arial" charset="0"/>
              </a:rPr>
              <a:t>NCTraCS</a:t>
            </a:r>
            <a:r>
              <a:rPr lang="en-US" sz="1800" dirty="0">
                <a:latin typeface="Arial" charset="0"/>
              </a:rPr>
              <a:t> Tutorial Series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200" dirty="0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17837-EB96-AAF2-86D4-F3F4239F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CFB1-A75F-D505-A2DC-C9E6B055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302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77B49-03B2-BB0B-4659-97690FDE4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9328"/>
                <a:ext cx="8229600" cy="4054171"/>
              </a:xfrm>
            </p:spPr>
            <p:txBody>
              <a:bodyPr/>
              <a:lstStyle/>
              <a:p>
                <a:r>
                  <a:rPr lang="en-US" sz="1400" dirty="0">
                    <a:solidFill>
                      <a:srgbClr val="3F3F3F"/>
                    </a:solidFill>
                    <a:effectLst/>
                    <a:latin typeface="+mn-lt"/>
                  </a:rPr>
                  <a:t>To investigate whether smoking reduces lung function, forced vital capacity (FVC, a test of lung function) was measured in I00 men aged 25-29, of whom 36 were smokers and 64 non-smokers. (Example 7.1 from </a:t>
                </a:r>
                <a:r>
                  <a:rPr lang="en-US" sz="1400" i="1" dirty="0">
                    <a:solidFill>
                      <a:srgbClr val="3F3F3F"/>
                    </a:solidFill>
                    <a:effectLst/>
                    <a:latin typeface="+mn-lt"/>
                  </a:rPr>
                  <a:t>Essential Medical Statistics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+mn-lt"/>
                  </a:rPr>
                  <a:t> [1])</a:t>
                </a:r>
              </a:p>
              <a:p>
                <a:endParaRPr lang="en-US" sz="1400" dirty="0">
                  <a:solidFill>
                    <a:srgbClr val="3F3F3F"/>
                  </a:solidFill>
                  <a:latin typeface="+mn-lt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+mn-lt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+mn-lt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+mn-lt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+mn-lt"/>
                </a:endParaRPr>
              </a:p>
              <a:p>
                <a:r>
                  <a:rPr lang="en-US" sz="1400" dirty="0">
                    <a:solidFill>
                      <a:srgbClr val="3F3F3F"/>
                    </a:solidFill>
                    <a:latin typeface="+mn-lt"/>
                  </a:rPr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+mn-lt"/>
                  </a:rPr>
                  <a:t> There is no difference in the mean FVC between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+mn-lt"/>
                  </a:rPr>
                  <a:t>                                             smokers and non-smokers.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dirty="0">
                  <a:solidFill>
                    <a:srgbClr val="3F3F3F"/>
                  </a:solidFill>
                  <a:latin typeface="+mn-lt"/>
                </a:endParaRPr>
              </a:p>
              <a:p>
                <a:r>
                  <a:rPr lang="en-US" sz="1400" dirty="0">
                    <a:solidFill>
                      <a:srgbClr val="3F3F3F"/>
                    </a:solidFill>
                    <a:latin typeface="+mn-lt"/>
                  </a:rPr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+mn-lt"/>
                  </a:rPr>
                  <a:t> The mean FVC of smokers is lower than 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+mn-lt"/>
                  </a:rPr>
                  <a:t>                                              that of non-smokers, indicating reduced lung 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+mn-lt"/>
                  </a:rPr>
                  <a:t>                                              function in smokers.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dirty="0">
                  <a:solidFill>
                    <a:srgbClr val="3F3F3F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sz="1400" b="0" dirty="0">
                  <a:solidFill>
                    <a:srgbClr val="3F3F3F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sz="1400" b="0" dirty="0">
                  <a:solidFill>
                    <a:srgbClr val="3F3F3F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rgbClr val="3F3F3F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rgbClr val="3F3F3F"/>
                  </a:solidFill>
                  <a:latin typeface="+mn-lt"/>
                </a:endParaRPr>
              </a:p>
              <a:p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77B49-03B2-BB0B-4659-97690FDE4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9328"/>
                <a:ext cx="8229600" cy="4054171"/>
              </a:xfrm>
              <a:blipFill>
                <a:blip r:embed="rId3"/>
                <a:stretch>
                  <a:fillRect l="-154" t="-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395112-040A-9FF9-0864-D00FC787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1859089"/>
            <a:ext cx="5254605" cy="1131761"/>
          </a:xfrm>
          <a:prstGeom prst="rect">
            <a:avLst/>
          </a:prstGeom>
        </p:spPr>
      </p:pic>
      <p:pic>
        <p:nvPicPr>
          <p:cNvPr id="7" name="Picture 6" descr="A graph with red and blue rectangles&#10;&#10;Description automatically generated">
            <a:extLst>
              <a:ext uri="{FF2B5EF4-FFF2-40B4-BE49-F238E27FC236}">
                <a16:creationId xmlns:a16="http://schemas.microsoft.com/office/drawing/2014/main" id="{5EA15383-F7B5-4DD9-4074-282A67E1B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845" y="1900386"/>
            <a:ext cx="3112155" cy="26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569BE-3DEF-F65B-20F3-9E2E20AEE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2FE0-821E-BACD-E920-A5D924AD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BADF5-E292-1A19-16EF-CB9D9E36F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5345"/>
                <a:ext cx="8229600" cy="3833380"/>
              </a:xfrm>
            </p:spPr>
            <p:txBody>
              <a:bodyPr/>
              <a:lstStyle/>
              <a:p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The p-value tells us the probability of observing a test statistic as extreme as, or more extreme than, the one observed, assuming the null hypothesis is true. If the p-value is less than or equal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, it falls within the rejection region, and we reject the null hypothesis</a:t>
                </a: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The 0.05 threshold is an arbitrary one that became commonly used in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        medical research</a:t>
                </a:r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Interpretatio</a:t>
                </a: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n of p-values: if p-value &lt; 0.05, it is often reported as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        ”statistically significant” and interpreted as being small enough to 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        justify rejection of the null hypothesis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pPr lvl="1"/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800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BADF5-E292-1A19-16EF-CB9D9E36F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5345"/>
                <a:ext cx="8229600" cy="3833380"/>
              </a:xfrm>
              <a:blipFill>
                <a:blip r:embed="rId3"/>
                <a:stretch>
                  <a:fillRect l="-154" t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of scientific research&#10;&#10;Description automatically generated with medium confidence">
            <a:extLst>
              <a:ext uri="{FF2B5EF4-FFF2-40B4-BE49-F238E27FC236}">
                <a16:creationId xmlns:a16="http://schemas.microsoft.com/office/drawing/2014/main" id="{B8EA497D-329A-7F83-FC1A-266C7F5B2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200" y="1730828"/>
            <a:ext cx="2605600" cy="3205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67CB29-3525-07F4-ECA2-E4D5F85F2E3C}"/>
              </a:ext>
            </a:extLst>
          </p:cNvPr>
          <p:cNvSpPr txBox="1"/>
          <p:nvPr/>
        </p:nvSpPr>
        <p:spPr>
          <a:xfrm>
            <a:off x="6400800" y="4904956"/>
            <a:ext cx="306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Figure: Interpretation of p-values [1]</a:t>
            </a:r>
          </a:p>
        </p:txBody>
      </p:sp>
    </p:spTree>
    <p:extLst>
      <p:ext uri="{BB962C8B-B14F-4D97-AF65-F5344CB8AC3E}">
        <p14:creationId xmlns:p14="http://schemas.microsoft.com/office/powerpoint/2010/main" val="27349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3E764-4C89-3B38-C368-7F5804D68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484C-3015-E909-BFFA-83C73966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0913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P-Value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10C99-C7C6-1C8E-9DFA-9C3F0C2FF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9329"/>
                <a:ext cx="8559478" cy="3830470"/>
              </a:xfrm>
            </p:spPr>
            <p:txBody>
              <a:bodyPr/>
              <a:lstStyle/>
              <a:p>
                <a:r>
                  <a:rPr lang="en-US" sz="1400" dirty="0">
                    <a:solidFill>
                      <a:srgbClr val="00B0F0"/>
                    </a:solidFill>
                    <a:latin typeface="+mn-lt"/>
                  </a:rPr>
                  <a:t>Step I</a:t>
                </a:r>
                <a:r>
                  <a:rPr lang="en-US" sz="1400" dirty="0">
                    <a:latin typeface="+mn-lt"/>
                  </a:rPr>
                  <a:t>: State the hypothesis: </a:t>
                </a:r>
                <a:endParaRPr lang="en-US" sz="1400" b="0" i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b="0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𝑠𝑚𝑜𝑘𝑒𝑟𝑠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𝑠𝑚𝑜𝑘𝑒𝑟𝑠</m:t>
                        </m:r>
                      </m:sub>
                    </m:sSub>
                  </m:oMath>
                </a14:m>
                <a:r>
                  <a:rPr lang="en-US" sz="1400" b="0" dirty="0">
                    <a:latin typeface="+mn-lt"/>
                  </a:rPr>
                  <a:t>) </a:t>
                </a:r>
                <a:r>
                  <a:rPr lang="en-US" sz="1400" b="0" dirty="0" err="1">
                    <a:latin typeface="+mn-lt"/>
                  </a:rPr>
                  <a:t>v.</a:t>
                </a:r>
                <a:r>
                  <a:rPr lang="en-US" sz="1400" b="0" dirty="0">
                    <a:latin typeface="+mn-lt"/>
                  </a:rPr>
                  <a:t>s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1400" b="0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𝑠𝑚𝑜𝑘𝑒𝑟𝑠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𝑠𝑚𝑜𝑘𝑒𝑟𝑠</m:t>
                        </m:r>
                      </m:sub>
                    </m:sSub>
                  </m:oMath>
                </a14:m>
                <a:r>
                  <a:rPr lang="en-US" sz="1400" b="0" dirty="0">
                    <a:latin typeface="+mn-lt"/>
                  </a:rPr>
                  <a:t>)</a:t>
                </a:r>
              </a:p>
              <a:p>
                <a:r>
                  <a:rPr lang="en-US" sz="1400" dirty="0">
                    <a:solidFill>
                      <a:srgbClr val="00B0F0"/>
                    </a:solidFill>
                    <a:latin typeface="+mn-lt"/>
                  </a:rPr>
                  <a:t>Step II</a:t>
                </a:r>
                <a:r>
                  <a:rPr lang="en-US" sz="1400" dirty="0">
                    <a:latin typeface="+mn-lt"/>
                  </a:rPr>
                  <a:t>: Calculate the t-statistic: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+mn-lt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400" b="0" dirty="0">
                    <a:latin typeface="+mn-lt"/>
                  </a:rPr>
                  <a:t> =</a:t>
                </a:r>
                <a:r>
                  <a:rPr lang="en-US" sz="14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4.7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den>
                            </m:f>
                          </m:e>
                        </m:ra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0" dirty="0">
                    <a:latin typeface="+mn-lt"/>
                  </a:rPr>
                  <a:t> -2.4,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sz="1400" b="0" dirty="0">
                    <a:latin typeface="+mn-lt"/>
                  </a:rPr>
                  <a:t> = 0.6</a:t>
                </a:r>
              </a:p>
              <a:p>
                <a:r>
                  <a:rPr lang="en-US" sz="1400" b="0" dirty="0">
                    <a:solidFill>
                      <a:srgbClr val="00B0F0"/>
                    </a:solidFill>
                    <a:latin typeface="+mn-lt"/>
                  </a:rPr>
                  <a:t>Step III</a:t>
                </a:r>
                <a:r>
                  <a:rPr lang="en-US" sz="1400" b="0" dirty="0">
                    <a:latin typeface="+mn-lt"/>
                  </a:rPr>
                  <a:t>: Calculate the degree of freedom for pooled t-test</a:t>
                </a:r>
              </a:p>
              <a:p>
                <a:pPr marL="0" indent="0">
                  <a:buNone/>
                </a:pPr>
                <a:r>
                  <a:rPr lang="en-US" sz="1400" b="0" dirty="0">
                    <a:latin typeface="+mn-lt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1400" b="0" dirty="0">
                    <a:latin typeface="+mn-lt"/>
                  </a:rPr>
                  <a:t> = 98</a:t>
                </a:r>
              </a:p>
              <a:p>
                <a:r>
                  <a:rPr lang="en-US" sz="1400" dirty="0">
                    <a:solidFill>
                      <a:srgbClr val="00B0F0"/>
                    </a:solidFill>
                    <a:latin typeface="+mn-lt"/>
                  </a:rPr>
                  <a:t>Step IV</a:t>
                </a:r>
                <a:r>
                  <a:rPr lang="en-US" sz="1400" dirty="0">
                    <a:latin typeface="+mn-lt"/>
                  </a:rPr>
                  <a:t>: Calculate p-value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+mn-lt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&lt;−2.4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=0.0094,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e>
                    </m:d>
                  </m:oMath>
                </a14:m>
                <a:endParaRPr lang="en-US" sz="1400" dirty="0">
                  <a:latin typeface="+mn-lt"/>
                </a:endParaRPr>
              </a:p>
              <a:p>
                <a:r>
                  <a:rPr lang="en-US" sz="1400" dirty="0">
                    <a:solidFill>
                      <a:srgbClr val="00B0F0"/>
                    </a:solidFill>
                    <a:latin typeface="+mn-lt"/>
                  </a:rPr>
                  <a:t>Step V</a:t>
                </a:r>
                <a:r>
                  <a:rPr lang="en-US" sz="1400" dirty="0">
                    <a:latin typeface="+mn-lt"/>
                  </a:rPr>
                  <a:t>: Compare p-value to the significance level: since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=−2.4 </m:t>
                    </m:r>
                  </m:oMath>
                </a14:m>
                <a:r>
                  <a:rPr lang="en-US" sz="1400" b="0" dirty="0">
                    <a:latin typeface="+mn-lt"/>
                  </a:rPr>
                  <a:t>is less than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1400" b="0" dirty="0">
                    <a:latin typeface="+mn-lt"/>
                  </a:rPr>
                  <a:t>, we reject the null hypothesis</a:t>
                </a:r>
              </a:p>
              <a:p>
                <a:r>
                  <a:rPr lang="en-US" sz="1400" dirty="0">
                    <a:solidFill>
                      <a:srgbClr val="00B0F0"/>
                    </a:solidFill>
                    <a:latin typeface="+mn-lt"/>
                  </a:rPr>
                  <a:t>Step VI</a:t>
                </a:r>
                <a:r>
                  <a:rPr lang="en-US" sz="1400" dirty="0">
                    <a:latin typeface="+mn-lt"/>
                  </a:rPr>
                  <a:t>: Draw conclusion: There is significant evidence at 0.05 level to reject the null hypothesis. Therefore, we conclude that smokers have lower lung function compared to non-smokers.</a:t>
                </a:r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r>
                  <a:rPr lang="en-US" sz="1400" dirty="0">
                    <a:latin typeface="+mn-lt"/>
                  </a:rPr>
                  <a:t>Smaller significance level (</a:t>
                </a:r>
                <a:r>
                  <a:rPr lang="en-US" sz="1400" dirty="0" err="1">
                    <a:latin typeface="+mn-lt"/>
                  </a:rPr>
                  <a:t>e.g</a:t>
                </a:r>
                <a:r>
                  <a:rPr lang="en-US" sz="14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1400" dirty="0">
                    <a:latin typeface="+mn-lt"/>
                  </a:rPr>
                  <a:t>) results in a narrower rejection region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+mn-lt"/>
                  </a:rPr>
                  <a:t>Larger significance level (e.g.,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1400" dirty="0">
                    <a:latin typeface="+mn-lt"/>
                  </a:rPr>
                  <a:t>) results in a wider rejection region</a:t>
                </a:r>
                <a:endParaRPr lang="en-US" sz="1400" b="0" dirty="0">
                  <a:latin typeface="+mn-lt"/>
                </a:endParaRPr>
              </a:p>
              <a:p>
                <a:endParaRPr lang="en-US" sz="1400" b="0" dirty="0"/>
              </a:p>
              <a:p>
                <a:pPr marL="0" indent="0">
                  <a:buNone/>
                </a:pPr>
                <a:endParaRPr lang="en-US" sz="1400" b="0" dirty="0"/>
              </a:p>
              <a:p>
                <a:pPr marL="0" indent="0">
                  <a:buNone/>
                </a:pPr>
                <a:endParaRPr lang="en-US" sz="1400" b="0" dirty="0"/>
              </a:p>
              <a:p>
                <a:pPr marL="0" indent="0">
                  <a:buNone/>
                </a:pPr>
                <a:endParaRPr lang="en-US" sz="1400" b="0" dirty="0"/>
              </a:p>
              <a:p>
                <a:pPr marL="0" indent="0">
                  <a:buNone/>
                </a:pPr>
                <a:endParaRPr lang="en-US" sz="1400" b="0" dirty="0"/>
              </a:p>
              <a:p>
                <a:endParaRPr lang="en-US" sz="1400" b="0" dirty="0"/>
              </a:p>
              <a:p>
                <a:endParaRPr lang="en-US" sz="1400" b="0" dirty="0"/>
              </a:p>
              <a:p>
                <a:endParaRPr lang="en-US" sz="1400" b="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10C99-C7C6-1C8E-9DFA-9C3F0C2FF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9329"/>
                <a:ext cx="8559478" cy="3830470"/>
              </a:xfrm>
              <a:blipFill>
                <a:blip r:embed="rId3"/>
                <a:stretch>
                  <a:fillRect l="-297" t="-33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0A1D-E5AF-008E-35F0-F241407D2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A914-6A46-74C6-77F4-4E69DA87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E589-1F55-F621-BCE9-42F57B30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8695"/>
            <a:ext cx="8229600" cy="3139720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(Textbook) Kirkwood, Betty R., and Jonathan AC Sterne. Essential medical statistics. John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wiley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&amp; sons, 2010.</a:t>
            </a:r>
          </a:p>
          <a:p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(Textbook) Casella, George, and Roger Berger. 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Statistical inference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CRC Press, 2024.</a:t>
            </a:r>
          </a:p>
          <a:p>
            <a:r>
              <a:rPr lang="en-US" sz="1800" dirty="0"/>
              <a:t>(Online Tutorial) </a:t>
            </a:r>
            <a:r>
              <a:rPr lang="en-US" sz="1800" dirty="0">
                <a:hlinkClick r:id="rId3"/>
              </a:rPr>
              <a:t>https://online.stat.psu.edu/stat500/lesson/6a</a:t>
            </a:r>
            <a:endParaRPr lang="en-US" sz="1800" dirty="0"/>
          </a:p>
          <a:p>
            <a:r>
              <a:rPr lang="en-US" sz="1800" dirty="0"/>
              <a:t>(Online Tutorial) </a:t>
            </a:r>
            <a:r>
              <a:rPr lang="en-US" sz="1800" dirty="0">
                <a:hlinkClick r:id="rId4"/>
              </a:rPr>
              <a:t>https://online.stat.psu.edu/stat415/lesson/9</a:t>
            </a:r>
            <a:endParaRPr lang="en-US" sz="1800" dirty="0"/>
          </a:p>
          <a:p>
            <a:r>
              <a:rPr lang="en-US" sz="1800" dirty="0"/>
              <a:t>(Textbook)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Lehmann, Erich Leo, Joseph P. Romano, and George Casella. Testing statistical hypotheses. Vol. 3. New York: springer, 1986.</a:t>
            </a:r>
          </a:p>
        </p:txBody>
      </p:sp>
    </p:spTree>
    <p:extLst>
      <p:ext uri="{BB962C8B-B14F-4D97-AF65-F5344CB8AC3E}">
        <p14:creationId xmlns:p14="http://schemas.microsoft.com/office/powerpoint/2010/main" val="1191663623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1398</TotalTime>
  <Words>541</Words>
  <Application>Microsoft Macintosh PowerPoint</Application>
  <PresentationFormat>On-screen Show (16:9)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.SF NS</vt:lpstr>
      <vt:lpstr>Fd1739481</vt:lpstr>
      <vt:lpstr>Aptos</vt:lpstr>
      <vt:lpstr>Arial</vt:lpstr>
      <vt:lpstr>Calibri</vt:lpstr>
      <vt:lpstr>Cambria Math</vt:lpstr>
      <vt:lpstr>NCStateU-horizontal-left-logo</vt:lpstr>
      <vt:lpstr>Understanding Key Concepts in Hypothesis Testing  P-Value</vt:lpstr>
      <vt:lpstr>Example</vt:lpstr>
      <vt:lpstr>P-Value</vt:lpstr>
      <vt:lpstr>P-Value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suyuqi111@gmail.com</dc:creator>
  <cp:lastModifiedBy>suyuqi111@gmail.com</cp:lastModifiedBy>
  <cp:revision>63</cp:revision>
  <dcterms:created xsi:type="dcterms:W3CDTF">2024-10-02T10:29:45Z</dcterms:created>
  <dcterms:modified xsi:type="dcterms:W3CDTF">2024-10-17T01:41:57Z</dcterms:modified>
</cp:coreProperties>
</file>