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誤差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l1_write_w_hit</c:v>
                </c:pt>
                <c:pt idx="1">
                  <c:v>l1_write_wo_hit</c:v>
                </c:pt>
                <c:pt idx="2">
                  <c:v>l1_read_w_hit</c:v>
                </c:pt>
                <c:pt idx="3">
                  <c:v>l1_read_wo_hit</c:v>
                </c:pt>
                <c:pt idx="4">
                  <c:v>l1_remote_hit</c:v>
                </c:pt>
                <c:pt idx="5">
                  <c:v>l2_write_hit</c:v>
                </c:pt>
                <c:pt idx="6">
                  <c:v>l2_read_hit</c:v>
                </c:pt>
                <c:pt idx="7">
                  <c:v>mm_write_hit</c:v>
                </c:pt>
                <c:pt idx="8">
                  <c:v>mm_read_hit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5.113210743994857E-3</c:v>
                </c:pt>
                <c:pt idx="1">
                  <c:v>5.2895481724816984E-4</c:v>
                </c:pt>
                <c:pt idx="2">
                  <c:v>9.4878716785729413E-4</c:v>
                </c:pt>
                <c:pt idx="3">
                  <c:v>2.3679442113712243E-4</c:v>
                </c:pt>
                <c:pt idx="4">
                  <c:v>8.5636434410276373E-3</c:v>
                </c:pt>
                <c:pt idx="5">
                  <c:v>5.5057531944485913E-6</c:v>
                </c:pt>
                <c:pt idx="6">
                  <c:v>4.1329950773676518E-4</c:v>
                </c:pt>
                <c:pt idx="7">
                  <c:v>4.7657286918313029E-7</c:v>
                </c:pt>
                <c:pt idx="8">
                  <c:v>6.6886563040075855E-4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527808"/>
        <c:axId val="171680320"/>
      </c:barChart>
      <c:catAx>
        <c:axId val="209527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1680320"/>
        <c:crosses val="autoZero"/>
        <c:auto val="1"/>
        <c:lblAlgn val="ctr"/>
        <c:lblOffset val="100"/>
        <c:noMultiLvlLbl val="0"/>
      </c:catAx>
      <c:valAx>
        <c:axId val="171680320"/>
        <c:scaling>
          <c:orientation val="minMax"/>
          <c:max val="1.0000000000000002E-2"/>
          <c:min val="0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crossAx val="209527808"/>
        <c:crosses val="autoZero"/>
        <c:crossBetween val="between"/>
        <c:majorUnit val="2.0000000000000005E-3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7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42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2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22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0571-834B-4A38-81A9-6E8ADBCEE784}" type="datetimeFigureOut">
              <a:rPr lang="zh-TW" altLang="en-US" smtClean="0"/>
              <a:pPr/>
              <a:t>2014/2/20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6E69-0690-4B70-8A0C-579B9C3260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57849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Trace driven m2s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Author : Cheng I-Cheng</a:t>
            </a:r>
          </a:p>
          <a:p>
            <a:r>
              <a:rPr lang="en-US" altLang="zh-TW" dirty="0" smtClean="0"/>
              <a:t>2014/1/13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2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1.How to generate raw trace</a:t>
            </a:r>
          </a:p>
          <a:p>
            <a:r>
              <a:rPr lang="en-US" altLang="zh-TW" dirty="0" smtClean="0"/>
              <a:t>2.Quick view on raw trace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.Process raw trace</a:t>
            </a:r>
          </a:p>
          <a:p>
            <a:r>
              <a:rPr lang="en-US" altLang="zh-TW" dirty="0"/>
              <a:t>4</a:t>
            </a:r>
            <a:r>
              <a:rPr lang="en-US" altLang="zh-TW" dirty="0" smtClean="0"/>
              <a:t>.How to run trace-driven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486916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這個目錄下有所有會使用到的</a:t>
            </a:r>
            <a:r>
              <a:rPr lang="en-US" altLang="zh-TW" dirty="0" smtClean="0"/>
              <a:t>script(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sh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的就是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/home/</a:t>
            </a:r>
            <a:r>
              <a:rPr lang="en-US" altLang="zh-TW" dirty="0" err="1" smtClean="0"/>
              <a:t>yichengc</a:t>
            </a:r>
            <a:r>
              <a:rPr lang="en-US" altLang="zh-TW" dirty="0" smtClean="0"/>
              <a:t>/m2s/Multi2Sim_arch/</a:t>
            </a:r>
            <a:r>
              <a:rPr lang="en-US" altLang="zh-TW" dirty="0" err="1" smtClean="0"/>
              <a:t>result_dram</a:t>
            </a:r>
            <a:r>
              <a:rPr lang="en-US" altLang="zh-TW" dirty="0" smtClean="0"/>
              <a:t>/EXP/</a:t>
            </a:r>
            <a:r>
              <a:rPr lang="en-US" altLang="zh-TW" dirty="0" err="1" smtClean="0"/>
              <a:t>fft_simsmall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131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smtClean="0"/>
              <a:t>Flow-chart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2497" y="2132856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M2s  (dump trace)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2"/>
            <a:endCxn id="7" idx="0"/>
          </p:cNvCxnSpPr>
          <p:nvPr/>
        </p:nvCxnSpPr>
        <p:spPr>
          <a:xfrm flipH="1">
            <a:off x="1007604" y="2502188"/>
            <a:ext cx="1067001" cy="1027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352935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 </a:t>
            </a:r>
            <a:r>
              <a:rPr lang="en-US" altLang="zh-TW" dirty="0" err="1" smtClean="0"/>
              <a:t>Mem</a:t>
            </a:r>
            <a:r>
              <a:rPr lang="en-US" altLang="zh-TW" dirty="0" smtClean="0"/>
              <a:t>-trace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67744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 </a:t>
            </a:r>
            <a:r>
              <a:rPr lang="en-US" altLang="zh-TW" dirty="0" err="1" smtClean="0"/>
              <a:t>Instr</a:t>
            </a:r>
            <a:r>
              <a:rPr lang="en-US" altLang="zh-TW" dirty="0" smtClean="0"/>
              <a:t>-trace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4" idx="2"/>
            <a:endCxn id="9" idx="0"/>
          </p:cNvCxnSpPr>
          <p:nvPr/>
        </p:nvCxnSpPr>
        <p:spPr>
          <a:xfrm>
            <a:off x="2074605" y="2502188"/>
            <a:ext cx="1057235" cy="1070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527227" y="3920476"/>
            <a:ext cx="576064" cy="826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</p:cNvCxnSpPr>
          <p:nvPr/>
        </p:nvCxnSpPr>
        <p:spPr>
          <a:xfrm>
            <a:off x="1007604" y="3898683"/>
            <a:ext cx="587506" cy="826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301357" y="4869160"/>
            <a:ext cx="1745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Pre-processing</a:t>
            </a:r>
            <a:endParaRPr lang="zh-TW" altLang="en-US" dirty="0"/>
          </a:p>
        </p:txBody>
      </p:sp>
      <p:cxnSp>
        <p:nvCxnSpPr>
          <p:cNvPr id="39" name="肘形接點 38"/>
          <p:cNvCxnSpPr>
            <a:stCxn id="37" idx="2"/>
          </p:cNvCxnSpPr>
          <p:nvPr/>
        </p:nvCxnSpPr>
        <p:spPr>
          <a:xfrm rot="5400000" flipH="1" flipV="1">
            <a:off x="2360259" y="1946631"/>
            <a:ext cx="3105636" cy="3478085"/>
          </a:xfrm>
          <a:prstGeom prst="bentConnector4">
            <a:avLst>
              <a:gd name="adj1" fmla="val -7361"/>
              <a:gd name="adj2" fmla="val 62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796136" y="1916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Compressed trace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732240" y="2317522"/>
            <a:ext cx="0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796136" y="3529351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M2s (trace-driven)</a:t>
            </a:r>
            <a:endParaRPr lang="zh-TW" altLang="en-US" dirty="0"/>
          </a:p>
        </p:txBody>
      </p:sp>
      <p:cxnSp>
        <p:nvCxnSpPr>
          <p:cNvPr id="45" name="直線單箭頭接點 44"/>
          <p:cNvCxnSpPr>
            <a:stCxn id="43" idx="2"/>
          </p:cNvCxnSpPr>
          <p:nvPr/>
        </p:nvCxnSpPr>
        <p:spPr>
          <a:xfrm>
            <a:off x="6732240" y="3898683"/>
            <a:ext cx="0" cy="115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96136" y="51571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Mem</a:t>
            </a:r>
            <a:r>
              <a:rPr lang="en-US" altLang="zh-TW" dirty="0" smtClean="0"/>
              <a:t>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75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generate raw trace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3690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1520" y="2492896"/>
            <a:ext cx="889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先移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資料夾下後</a:t>
            </a:r>
            <a:r>
              <a:rPr lang="en-US" altLang="zh-TW" dirty="0"/>
              <a:t> </a:t>
            </a:r>
            <a:r>
              <a:rPr lang="en-US" altLang="zh-TW" dirty="0">
                <a:latin typeface="新細明體"/>
              </a:rPr>
              <a:t>，</a:t>
            </a:r>
            <a:r>
              <a:rPr lang="zh-TW" altLang="en-US" dirty="0" smtClean="0"/>
              <a:t>應該可以看見 </a:t>
            </a:r>
            <a:r>
              <a:rPr lang="en-US" altLang="zh-TW" dirty="0" err="1" smtClean="0"/>
              <a:t>trace_driven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資料夾</a:t>
            </a:r>
            <a:r>
              <a:rPr lang="zh-TW" altLang="en-US" dirty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接著 </a:t>
            </a:r>
            <a:r>
              <a:rPr lang="en-US" altLang="zh-TW" dirty="0" smtClean="0"/>
              <a:t>vim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config.h</a:t>
            </a:r>
            <a:r>
              <a:rPr lang="en-US" altLang="zh-TW" dirty="0" smtClean="0">
                <a:latin typeface="新細明體"/>
                <a:ea typeface="新細明體"/>
              </a:rPr>
              <a:t>，</a:t>
            </a:r>
            <a:r>
              <a:rPr lang="zh-TW" altLang="en-US" dirty="0" smtClean="0"/>
              <a:t>把 </a:t>
            </a:r>
            <a:r>
              <a:rPr lang="en-US" altLang="zh-TW" dirty="0" err="1" smtClean="0"/>
              <a:t>dump_trace</a:t>
            </a:r>
            <a:r>
              <a:rPr lang="en-US" altLang="zh-TW" dirty="0" smtClean="0"/>
              <a:t> </a:t>
            </a:r>
            <a:r>
              <a:rPr lang="zh-TW" altLang="en-US" dirty="0" smtClean="0"/>
              <a:t>註解拿掉 </a:t>
            </a:r>
            <a:r>
              <a:rPr lang="en-US" altLang="zh-TW" dirty="0" smtClean="0">
                <a:latin typeface="新細明體"/>
              </a:rPr>
              <a:t>，</a:t>
            </a:r>
            <a:r>
              <a:rPr lang="zh-TW" altLang="en-US" dirty="0"/>
              <a:t>儲存後</a:t>
            </a:r>
            <a:r>
              <a:rPr lang="zh-TW" altLang="en-US" dirty="0" smtClean="0"/>
              <a:t>離開</a:t>
            </a:r>
            <a:r>
              <a:rPr lang="en-US" altLang="zh-TW" dirty="0" smtClean="0">
                <a:latin typeface="新細明體"/>
              </a:rPr>
              <a:t>，</a:t>
            </a:r>
            <a:r>
              <a:rPr lang="zh-TW" altLang="en-US" dirty="0" smtClean="0">
                <a:latin typeface="新細明體"/>
              </a:rPr>
              <a:t>回到</a:t>
            </a:r>
            <a:r>
              <a:rPr lang="en-US" altLang="zh-TW" dirty="0" smtClean="0">
                <a:latin typeface="新細明體"/>
              </a:rPr>
              <a:t>trunk</a:t>
            </a:r>
            <a:r>
              <a:rPr lang="zh-TW" altLang="en-US" dirty="0" smtClean="0">
                <a:latin typeface="新細明體"/>
              </a:rPr>
              <a:t>資料夾下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 smtClean="0">
                <a:latin typeface="新細明體"/>
              </a:rPr>
              <a:t>，</a:t>
            </a:r>
            <a:r>
              <a:rPr lang="zh-TW" altLang="en-US" dirty="0" smtClean="0">
                <a:latin typeface="新細明體"/>
              </a:rPr>
              <a:t>重新</a:t>
            </a:r>
            <a:r>
              <a:rPr lang="en-US" altLang="zh-TW" dirty="0" smtClean="0">
                <a:latin typeface="新細明體"/>
              </a:rPr>
              <a:t>make</a:t>
            </a:r>
            <a:r>
              <a:rPr lang="zh-TW" altLang="en-US" dirty="0" smtClean="0">
                <a:latin typeface="新細明體"/>
              </a:rPr>
              <a:t>一次。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接著是跑</a:t>
            </a:r>
            <a:r>
              <a:rPr lang="en-US" altLang="zh-TW" dirty="0" smtClean="0">
                <a:latin typeface="新細明體"/>
              </a:rPr>
              <a:t>m2s</a:t>
            </a:r>
            <a:r>
              <a:rPr lang="zh-TW" altLang="en-US" dirty="0" smtClean="0">
                <a:latin typeface="新細明體"/>
              </a:rPr>
              <a:t>所需要提供的參數</a:t>
            </a:r>
            <a:r>
              <a:rPr lang="zh-TW" altLang="en-US" dirty="0" smtClean="0">
                <a:latin typeface="新細明體"/>
                <a:ea typeface="新細明體"/>
              </a:rPr>
              <a:t>，主要要增加兩行指定</a:t>
            </a:r>
            <a:r>
              <a:rPr lang="en-US" altLang="zh-TW" dirty="0" smtClean="0">
                <a:latin typeface="新細明體"/>
                <a:ea typeface="新細明體"/>
              </a:rPr>
              <a:t>memory</a:t>
            </a:r>
            <a:r>
              <a:rPr lang="zh-TW" altLang="en-US" dirty="0" smtClean="0">
                <a:latin typeface="新細明體"/>
                <a:ea typeface="新細明體"/>
              </a:rPr>
              <a:t>跟</a:t>
            </a:r>
            <a:r>
              <a:rPr lang="en-US" altLang="zh-TW" dirty="0" smtClean="0">
                <a:latin typeface="新細明體"/>
                <a:ea typeface="新細明體"/>
              </a:rPr>
              <a:t>instruction</a:t>
            </a:r>
            <a:r>
              <a:rPr lang="zh-TW" altLang="en-US" dirty="0" smtClean="0">
                <a:latin typeface="新細明體"/>
                <a:ea typeface="新細明體"/>
              </a:rPr>
              <a:t>的</a:t>
            </a:r>
            <a:r>
              <a:rPr lang="en-US" altLang="zh-TW" dirty="0" smtClean="0">
                <a:latin typeface="新細明體"/>
                <a:ea typeface="新細明體"/>
              </a:rPr>
              <a:t>trace</a:t>
            </a:r>
            <a:r>
              <a:rPr lang="zh-TW" altLang="en-US" dirty="0" smtClean="0">
                <a:latin typeface="新細明體"/>
                <a:ea typeface="新細明體"/>
              </a:rPr>
              <a:t>要放的位置，</a:t>
            </a:r>
            <a:endParaRPr lang="en-US" altLang="zh-TW" dirty="0" smtClean="0">
              <a:latin typeface="新細明體"/>
              <a:ea typeface="新細明體"/>
            </a:endParaRPr>
          </a:p>
          <a:p>
            <a:r>
              <a:rPr lang="en-US" altLang="zh-TW" dirty="0" smtClean="0">
                <a:latin typeface="新細明體"/>
              </a:rPr>
              <a:t>--</a:t>
            </a:r>
            <a:r>
              <a:rPr lang="en-US" altLang="zh-TW" dirty="0" err="1" smtClean="0">
                <a:latin typeface="新細明體"/>
              </a:rPr>
              <a:t>mem</a:t>
            </a:r>
            <a:r>
              <a:rPr lang="en-US" altLang="zh-TW" dirty="0" smtClean="0">
                <a:latin typeface="新細明體"/>
              </a:rPr>
              <a:t>-trace   ./</a:t>
            </a:r>
            <a:r>
              <a:rPr lang="en-US" altLang="zh-TW" dirty="0" err="1" smtClean="0">
                <a:latin typeface="新細明體"/>
              </a:rPr>
              <a:t>result_dram</a:t>
            </a:r>
            <a:r>
              <a:rPr lang="en-US" altLang="zh-TW" dirty="0" smtClean="0">
                <a:latin typeface="新細明體"/>
              </a:rPr>
              <a:t>/EXP/$2core$5_tmp/$1_trace_MEM_REPORT \</a:t>
            </a:r>
          </a:p>
          <a:p>
            <a:r>
              <a:rPr lang="en-US" altLang="zh-TW" dirty="0" smtClean="0">
                <a:latin typeface="新細明體"/>
              </a:rPr>
              <a:t>--</a:t>
            </a:r>
            <a:r>
              <a:rPr lang="en-US" altLang="zh-TW" dirty="0" err="1" smtClean="0">
                <a:latin typeface="新細明體"/>
              </a:rPr>
              <a:t>inst</a:t>
            </a:r>
            <a:r>
              <a:rPr lang="en-US" altLang="zh-TW" dirty="0" smtClean="0">
                <a:latin typeface="新細明體"/>
              </a:rPr>
              <a:t>-trace  ./</a:t>
            </a:r>
            <a:r>
              <a:rPr lang="en-US" altLang="zh-TW" dirty="0" err="1" smtClean="0">
                <a:latin typeface="新細明體"/>
              </a:rPr>
              <a:t>result_dram</a:t>
            </a:r>
            <a:r>
              <a:rPr lang="en-US" altLang="zh-TW" dirty="0" smtClean="0">
                <a:latin typeface="新細明體"/>
              </a:rPr>
              <a:t>/EXP/$2core$5_tmp/$1_trace_INST_REPORT \</a:t>
            </a:r>
          </a:p>
          <a:p>
            <a:r>
              <a:rPr lang="zh-TW" altLang="en-US" dirty="0" smtClean="0">
                <a:latin typeface="新細明體"/>
              </a:rPr>
              <a:t>接著 </a:t>
            </a:r>
            <a:r>
              <a:rPr lang="zh-TW" altLang="en-US" dirty="0">
                <a:latin typeface="新細明體"/>
              </a:rPr>
              <a:t>執行</a:t>
            </a:r>
            <a:r>
              <a:rPr lang="zh-TW" altLang="en-US" dirty="0" smtClean="0">
                <a:latin typeface="新細明體"/>
              </a:rPr>
              <a:t>即可</a:t>
            </a:r>
            <a:r>
              <a:rPr lang="en-US" altLang="zh-TW" dirty="0">
                <a:latin typeface="新細明體"/>
                <a:ea typeface="新細明體"/>
              </a:rPr>
              <a:t>，</a:t>
            </a:r>
            <a:r>
              <a:rPr lang="zh-TW" altLang="en-US" dirty="0" smtClean="0">
                <a:latin typeface="新細明體"/>
              </a:rPr>
              <a:t>所有</a:t>
            </a:r>
            <a:r>
              <a:rPr lang="en-US" altLang="zh-TW" dirty="0" err="1" smtClean="0">
                <a:latin typeface="新細明體"/>
              </a:rPr>
              <a:t>dump_trace</a:t>
            </a:r>
            <a:r>
              <a:rPr lang="zh-TW" altLang="en-US" dirty="0" smtClean="0">
                <a:latin typeface="新細明體"/>
              </a:rPr>
              <a:t>的流程大概就是這樣</a:t>
            </a:r>
            <a:r>
              <a:rPr lang="en-US" altLang="zh-TW" dirty="0" smtClean="0">
                <a:latin typeface="新細明體"/>
              </a:rPr>
              <a:t>。</a:t>
            </a:r>
          </a:p>
          <a:p>
            <a:r>
              <a:rPr lang="en-US" altLang="zh-TW" dirty="0" smtClean="0">
                <a:latin typeface="新細明體"/>
              </a:rPr>
              <a:t>※</a:t>
            </a:r>
            <a:r>
              <a:rPr lang="zh-TW" altLang="en-US" b="1" dirty="0" smtClean="0">
                <a:latin typeface="新細明體"/>
              </a:rPr>
              <a:t>不</a:t>
            </a:r>
            <a:r>
              <a:rPr lang="en-US" altLang="zh-TW" b="1" dirty="0" smtClean="0">
                <a:latin typeface="新細明體"/>
              </a:rPr>
              <a:t>dump trace</a:t>
            </a:r>
            <a:r>
              <a:rPr lang="zh-TW" altLang="en-US" b="1" dirty="0" smtClean="0">
                <a:latin typeface="新細明體"/>
              </a:rPr>
              <a:t>時那兩行要拿掉</a:t>
            </a:r>
            <a:endParaRPr lang="en-US" altLang="zh-TW" b="1" dirty="0" smtClean="0">
              <a:latin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004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Quick view on raw trace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 smtClean="0"/>
              <a:t>在</a:t>
            </a:r>
            <a:r>
              <a:rPr lang="en-US" altLang="zh-TW" sz="1800" dirty="0" smtClean="0"/>
              <a:t>memory trace file</a:t>
            </a:r>
            <a:r>
              <a:rPr lang="zh-TW" altLang="en-US" sz="1800" dirty="0" smtClean="0"/>
              <a:t>裡</a:t>
            </a:r>
            <a:r>
              <a:rPr lang="zh-TW" altLang="en-US" sz="1800" dirty="0" smtClean="0">
                <a:latin typeface="新細明體"/>
                <a:ea typeface="新細明體"/>
              </a:rPr>
              <a:t>，每一行有</a:t>
            </a:r>
            <a:r>
              <a:rPr lang="en-US" altLang="zh-TW" sz="1800" dirty="0" smtClean="0">
                <a:latin typeface="新細明體"/>
                <a:ea typeface="新細明體"/>
              </a:rPr>
              <a:t>4</a:t>
            </a:r>
            <a:r>
              <a:rPr lang="zh-TW" altLang="en-US" sz="1800" dirty="0" smtClean="0">
                <a:latin typeface="新細明體"/>
                <a:ea typeface="新細明體"/>
              </a:rPr>
              <a:t>個</a:t>
            </a:r>
            <a:r>
              <a:rPr lang="zh-TW" altLang="en-US" sz="1800" dirty="0" smtClean="0">
                <a:latin typeface="新細明體"/>
              </a:rPr>
              <a:t>數字</a:t>
            </a:r>
            <a:r>
              <a:rPr lang="zh-TW" altLang="en-US" sz="1800" dirty="0" smtClean="0">
                <a:latin typeface="新細明體"/>
                <a:ea typeface="新細明體"/>
              </a:rPr>
              <a:t>，由左到右分別代表 </a:t>
            </a:r>
            <a:endParaRPr lang="en-US" altLang="zh-TW" sz="18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新細明體"/>
                <a:ea typeface="新細明體"/>
              </a:rPr>
              <a:t>      第幾顆</a:t>
            </a:r>
            <a:r>
              <a:rPr lang="en-US" altLang="zh-TW" sz="1800" dirty="0" smtClean="0">
                <a:latin typeface="新細明體"/>
                <a:ea typeface="新細明體"/>
              </a:rPr>
              <a:t>Core</a:t>
            </a:r>
            <a:r>
              <a:rPr lang="zh-TW" altLang="en-US" sz="1800" dirty="0">
                <a:latin typeface="新細明體"/>
                <a:ea typeface="新細明體"/>
              </a:rPr>
              <a:t>、</a:t>
            </a:r>
            <a:r>
              <a:rPr lang="en-US" altLang="zh-TW" sz="1800" dirty="0" smtClean="0">
                <a:latin typeface="新細明體"/>
                <a:ea typeface="新細明體"/>
              </a:rPr>
              <a:t>load </a:t>
            </a:r>
            <a:r>
              <a:rPr lang="zh-TW" altLang="en-US" sz="1800" dirty="0" smtClean="0">
                <a:latin typeface="新細明體"/>
                <a:ea typeface="新細明體"/>
              </a:rPr>
              <a:t>或 </a:t>
            </a:r>
            <a:r>
              <a:rPr lang="en-US" altLang="zh-TW" sz="1800" dirty="0" smtClean="0">
                <a:latin typeface="新細明體"/>
                <a:ea typeface="新細明體"/>
              </a:rPr>
              <a:t>store</a:t>
            </a:r>
            <a:r>
              <a:rPr lang="zh-TW" altLang="en-US" sz="1800" dirty="0">
                <a:latin typeface="新細明體"/>
              </a:rPr>
              <a:t> 、 </a:t>
            </a:r>
            <a:r>
              <a:rPr lang="en-US" altLang="zh-TW" sz="1800" dirty="0" smtClean="0">
                <a:latin typeface="新細明體"/>
                <a:ea typeface="新細明體"/>
              </a:rPr>
              <a:t>request issue</a:t>
            </a:r>
            <a:r>
              <a:rPr lang="zh-TW" altLang="en-US" sz="1800" dirty="0" smtClean="0">
                <a:latin typeface="新細明體"/>
                <a:ea typeface="新細明體"/>
              </a:rPr>
              <a:t>出去的時間點</a:t>
            </a:r>
            <a:r>
              <a:rPr lang="zh-TW" altLang="en-US" sz="1800" dirty="0">
                <a:latin typeface="新細明體"/>
              </a:rPr>
              <a:t>、 </a:t>
            </a:r>
            <a:r>
              <a:rPr lang="en-US" altLang="zh-TW" sz="1800" dirty="0" smtClean="0">
                <a:latin typeface="新細明體"/>
                <a:ea typeface="新細明體"/>
              </a:rPr>
              <a:t>physical address</a:t>
            </a:r>
            <a:r>
              <a:rPr lang="zh-TW" altLang="en-US" sz="1800" dirty="0" smtClean="0">
                <a:latin typeface="新細明體"/>
                <a:ea typeface="新細明體"/>
              </a:rPr>
              <a:t>。</a:t>
            </a:r>
            <a:endParaRPr lang="en-US" altLang="zh-TW" sz="18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r>
              <a:rPr lang="zh-TW" altLang="en-US" sz="1800" dirty="0">
                <a:latin typeface="新細明體"/>
                <a:ea typeface="新細明體"/>
              </a:rPr>
              <a:t> </a:t>
            </a:r>
            <a:r>
              <a:rPr lang="zh-TW" altLang="en-US" sz="1800" dirty="0" smtClean="0">
                <a:latin typeface="新細明體"/>
                <a:ea typeface="新細明體"/>
              </a:rPr>
              <a:t>     其中</a:t>
            </a:r>
            <a:r>
              <a:rPr lang="en-US" altLang="zh-TW" sz="1800" dirty="0" smtClean="0">
                <a:latin typeface="新細明體"/>
                <a:ea typeface="新細明體"/>
              </a:rPr>
              <a:t>core</a:t>
            </a:r>
            <a:r>
              <a:rPr lang="zh-TW" altLang="en-US" sz="1800" dirty="0" smtClean="0">
                <a:latin typeface="新細明體"/>
                <a:ea typeface="新細明體"/>
              </a:rPr>
              <a:t>有 </a:t>
            </a:r>
            <a:r>
              <a:rPr lang="en-US" altLang="zh-TW" sz="1800" dirty="0" smtClean="0">
                <a:latin typeface="新細明體"/>
                <a:ea typeface="新細明體"/>
              </a:rPr>
              <a:t>0~3</a:t>
            </a:r>
            <a:r>
              <a:rPr lang="zh-TW" altLang="en-US" sz="1800" dirty="0" smtClean="0">
                <a:latin typeface="新細明體"/>
              </a:rPr>
              <a:t> ，</a:t>
            </a:r>
            <a:r>
              <a:rPr lang="en-US" altLang="zh-TW" sz="1800" b="1" dirty="0" err="1" smtClean="0">
                <a:latin typeface="新細明體"/>
              </a:rPr>
              <a:t>stroe</a:t>
            </a:r>
            <a:r>
              <a:rPr lang="en-US" altLang="zh-TW" sz="1800" b="1" dirty="0" smtClean="0">
                <a:latin typeface="新細明體"/>
              </a:rPr>
              <a:t> </a:t>
            </a:r>
            <a:r>
              <a:rPr lang="zh-TW" altLang="en-US" sz="1800" b="1" dirty="0" smtClean="0">
                <a:latin typeface="新細明體"/>
              </a:rPr>
              <a:t>是 </a:t>
            </a:r>
            <a:r>
              <a:rPr lang="en-US" altLang="zh-TW" sz="1800" b="1" dirty="0" smtClean="0">
                <a:latin typeface="新細明體"/>
              </a:rPr>
              <a:t>1</a:t>
            </a:r>
            <a:r>
              <a:rPr lang="zh-TW" altLang="en-US" sz="1800" b="1" dirty="0">
                <a:latin typeface="新細明體"/>
                <a:ea typeface="新細明體"/>
              </a:rPr>
              <a:t> </a:t>
            </a:r>
            <a:r>
              <a:rPr lang="en-US" altLang="zh-TW" sz="1800" b="1" dirty="0" smtClean="0">
                <a:latin typeface="新細明體"/>
                <a:ea typeface="新細明體"/>
              </a:rPr>
              <a:t>load</a:t>
            </a:r>
            <a:r>
              <a:rPr lang="zh-TW" altLang="en-US" sz="1800" b="1" dirty="0" smtClean="0">
                <a:latin typeface="新細明體"/>
                <a:ea typeface="新細明體"/>
              </a:rPr>
              <a:t>是 </a:t>
            </a:r>
            <a:r>
              <a:rPr lang="en-US" altLang="zh-TW" sz="1800" b="1" dirty="0" smtClean="0">
                <a:latin typeface="新細明體"/>
                <a:ea typeface="新細明體"/>
              </a:rPr>
              <a:t>2</a:t>
            </a:r>
            <a:r>
              <a:rPr lang="zh-TW" altLang="en-US" sz="1800" b="1" dirty="0">
                <a:latin typeface="新細明體"/>
                <a:ea typeface="新細明體"/>
              </a:rPr>
              <a:t>。</a:t>
            </a:r>
            <a:endParaRPr lang="en-US" altLang="zh-TW" sz="1800" b="1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r>
              <a:rPr lang="zh-TW" altLang="en-US" sz="1800" dirty="0">
                <a:latin typeface="新細明體"/>
                <a:ea typeface="新細明體"/>
              </a:rPr>
              <a:t> </a:t>
            </a:r>
            <a:r>
              <a:rPr lang="zh-TW" altLang="en-US" sz="1800" dirty="0" smtClean="0">
                <a:latin typeface="新細明體"/>
                <a:ea typeface="新細明體"/>
              </a:rPr>
              <a:t>     舉例    </a:t>
            </a:r>
            <a:r>
              <a:rPr lang="en-US" altLang="zh-TW" sz="1800" dirty="0">
                <a:latin typeface="新細明體"/>
              </a:rPr>
              <a:t>0  2  262  </a:t>
            </a:r>
            <a:r>
              <a:rPr lang="en-US" altLang="zh-TW" sz="1800" dirty="0" smtClean="0">
                <a:latin typeface="新細明體"/>
              </a:rPr>
              <a:t>12e8</a:t>
            </a:r>
            <a:r>
              <a:rPr lang="zh-TW" altLang="en-US" sz="1800" dirty="0" smtClean="0">
                <a:latin typeface="新細明體"/>
              </a:rPr>
              <a:t> ，代表的是 第</a:t>
            </a:r>
            <a:r>
              <a:rPr lang="en-US" altLang="zh-TW" sz="1800" dirty="0" smtClean="0">
                <a:latin typeface="新細明體"/>
              </a:rPr>
              <a:t>0</a:t>
            </a:r>
            <a:r>
              <a:rPr lang="zh-TW" altLang="en-US" sz="1800" dirty="0" smtClean="0">
                <a:latin typeface="新細明體"/>
              </a:rPr>
              <a:t>顆</a:t>
            </a:r>
            <a:r>
              <a:rPr lang="en-US" altLang="zh-TW" sz="1800" dirty="0" smtClean="0">
                <a:latin typeface="新細明體"/>
              </a:rPr>
              <a:t>core</a:t>
            </a:r>
            <a:r>
              <a:rPr lang="zh-TW" altLang="en-US" sz="1800" dirty="0" smtClean="0">
                <a:latin typeface="新細明體"/>
              </a:rPr>
              <a:t>在第</a:t>
            </a:r>
            <a:r>
              <a:rPr lang="en-US" altLang="zh-TW" sz="1800" dirty="0" smtClean="0">
                <a:latin typeface="新細明體"/>
              </a:rPr>
              <a:t>262</a:t>
            </a:r>
            <a:r>
              <a:rPr lang="zh-TW" altLang="en-US" sz="1800" dirty="0" smtClean="0">
                <a:latin typeface="新細明體"/>
              </a:rPr>
              <a:t>個</a:t>
            </a:r>
            <a:r>
              <a:rPr lang="en-US" altLang="zh-TW" sz="1800" dirty="0" smtClean="0">
                <a:latin typeface="新細明體"/>
              </a:rPr>
              <a:t>cycle</a:t>
            </a:r>
            <a:r>
              <a:rPr lang="zh-TW" altLang="en-US" sz="1800" dirty="0" smtClean="0">
                <a:latin typeface="新細明體"/>
                <a:ea typeface="新細明體"/>
              </a:rPr>
              <a:t>，發出一個</a:t>
            </a:r>
            <a:r>
              <a:rPr lang="en-US" altLang="zh-TW" sz="1800" dirty="0" smtClean="0">
                <a:latin typeface="新細明體"/>
                <a:ea typeface="新細明體"/>
              </a:rPr>
              <a:t>load</a:t>
            </a:r>
          </a:p>
          <a:p>
            <a:pPr marL="0" indent="0">
              <a:buNone/>
            </a:pPr>
            <a:r>
              <a:rPr lang="zh-TW" altLang="en-US" sz="1800" dirty="0">
                <a:latin typeface="新細明體"/>
                <a:ea typeface="新細明體"/>
              </a:rPr>
              <a:t> </a:t>
            </a:r>
            <a:r>
              <a:rPr lang="zh-TW" altLang="en-US" sz="1800" dirty="0" smtClean="0">
                <a:latin typeface="新細明體"/>
                <a:ea typeface="新細明體"/>
              </a:rPr>
              <a:t>   </a:t>
            </a:r>
            <a:r>
              <a:rPr lang="en-US" altLang="zh-TW" sz="1800" dirty="0" smtClean="0">
                <a:latin typeface="新細明體"/>
                <a:ea typeface="新細明體"/>
              </a:rPr>
              <a:t> </a:t>
            </a:r>
            <a:r>
              <a:rPr lang="zh-TW" altLang="en-US" sz="1800" dirty="0" smtClean="0">
                <a:latin typeface="新細明體"/>
                <a:ea typeface="新細明體"/>
              </a:rPr>
              <a:t>  </a:t>
            </a:r>
            <a:r>
              <a:rPr lang="en-US" altLang="zh-TW" sz="1800" dirty="0" smtClean="0">
                <a:latin typeface="新細明體"/>
                <a:ea typeface="新細明體"/>
              </a:rPr>
              <a:t>request</a:t>
            </a:r>
            <a:r>
              <a:rPr lang="zh-TW" altLang="en-US" sz="1800" dirty="0" smtClean="0">
                <a:latin typeface="新細明體"/>
                <a:ea typeface="新細明體"/>
              </a:rPr>
              <a:t>，</a:t>
            </a:r>
            <a:r>
              <a:rPr lang="en-US" altLang="zh-TW" sz="1800" dirty="0" smtClean="0">
                <a:latin typeface="新細明體"/>
                <a:ea typeface="新細明體"/>
              </a:rPr>
              <a:t>physical address</a:t>
            </a:r>
            <a:r>
              <a:rPr lang="zh-TW" altLang="en-US" sz="1800" dirty="0" smtClean="0">
                <a:latin typeface="新細明體"/>
                <a:ea typeface="新細明體"/>
              </a:rPr>
              <a:t>是 </a:t>
            </a:r>
            <a:r>
              <a:rPr lang="en-US" altLang="zh-TW" sz="1800" dirty="0" smtClean="0">
                <a:latin typeface="新細明體"/>
                <a:ea typeface="新細明體"/>
              </a:rPr>
              <a:t>12e8</a:t>
            </a:r>
            <a:r>
              <a:rPr lang="zh-TW" altLang="en-US" sz="1800" dirty="0" smtClean="0">
                <a:latin typeface="新細明體"/>
                <a:ea typeface="新細明體"/>
              </a:rPr>
              <a:t>。</a:t>
            </a:r>
            <a:endParaRPr lang="en-US" altLang="zh-TW" sz="1800" dirty="0" smtClean="0">
              <a:latin typeface="新細明體"/>
              <a:ea typeface="新細明體"/>
            </a:endParaRPr>
          </a:p>
          <a:p>
            <a:pPr marL="0" indent="0">
              <a:buNone/>
            </a:pPr>
            <a:endParaRPr lang="en-US" altLang="zh-TW" sz="1800" dirty="0">
              <a:latin typeface="新細明體"/>
              <a:ea typeface="新細明體"/>
            </a:endParaRPr>
          </a:p>
          <a:p>
            <a:r>
              <a:rPr lang="zh-TW" altLang="en-US" sz="1800" dirty="0" smtClean="0">
                <a:latin typeface="新細明體"/>
                <a:ea typeface="新細明體"/>
              </a:rPr>
              <a:t>在</a:t>
            </a:r>
            <a:r>
              <a:rPr lang="en-US" altLang="zh-TW" sz="1800" dirty="0" smtClean="0">
                <a:latin typeface="新細明體"/>
                <a:ea typeface="新細明體"/>
              </a:rPr>
              <a:t>instruction trace file</a:t>
            </a:r>
            <a:r>
              <a:rPr lang="zh-TW" altLang="en-US" sz="1800" dirty="0" smtClean="0">
                <a:latin typeface="新細明體"/>
                <a:ea typeface="新細明體"/>
              </a:rPr>
              <a:t>裡，</a:t>
            </a:r>
            <a:r>
              <a:rPr lang="zh-TW" altLang="en-US" sz="1800" dirty="0">
                <a:latin typeface="新細明體"/>
              </a:rPr>
              <a:t>每一行有</a:t>
            </a:r>
            <a:r>
              <a:rPr lang="en-US" altLang="zh-TW" sz="1800" dirty="0">
                <a:latin typeface="新細明體"/>
              </a:rPr>
              <a:t>4</a:t>
            </a:r>
            <a:r>
              <a:rPr lang="zh-TW" altLang="en-US" sz="1800" dirty="0">
                <a:latin typeface="新細明體"/>
              </a:rPr>
              <a:t>個</a:t>
            </a:r>
            <a:r>
              <a:rPr lang="zh-TW" altLang="en-US" sz="1800" dirty="0" smtClean="0">
                <a:latin typeface="新細明體"/>
              </a:rPr>
              <a:t>數字</a:t>
            </a:r>
            <a:r>
              <a:rPr lang="zh-TW" altLang="en-US" sz="1800" dirty="0">
                <a:latin typeface="新細明體"/>
              </a:rPr>
              <a:t>，由左到右分別代表 </a:t>
            </a:r>
            <a:endParaRPr lang="en-US" altLang="zh-TW" sz="1800" dirty="0" smtClean="0">
              <a:latin typeface="新細明體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新細明體"/>
              </a:rPr>
              <a:t>       第幾</a:t>
            </a:r>
            <a:r>
              <a:rPr lang="zh-TW" altLang="en-US" sz="1800" dirty="0">
                <a:latin typeface="新細明體"/>
              </a:rPr>
              <a:t>顆</a:t>
            </a:r>
            <a:r>
              <a:rPr lang="en-US" altLang="zh-TW" sz="1800" dirty="0">
                <a:latin typeface="新細明體"/>
              </a:rPr>
              <a:t>Core</a:t>
            </a:r>
            <a:r>
              <a:rPr lang="zh-TW" altLang="en-US" sz="1800" dirty="0" smtClean="0">
                <a:latin typeface="新細明體"/>
              </a:rPr>
              <a:t>、</a:t>
            </a:r>
            <a:r>
              <a:rPr lang="en-US" altLang="zh-TW" sz="1800" dirty="0" smtClean="0">
                <a:latin typeface="新細明體"/>
              </a:rPr>
              <a:t>request </a:t>
            </a:r>
            <a:r>
              <a:rPr lang="en-US" altLang="zh-TW" sz="1800" dirty="0">
                <a:latin typeface="新細明體"/>
              </a:rPr>
              <a:t>issue</a:t>
            </a:r>
            <a:r>
              <a:rPr lang="zh-TW" altLang="en-US" sz="1800" dirty="0">
                <a:latin typeface="新細明體"/>
              </a:rPr>
              <a:t>出去的時間點</a:t>
            </a:r>
            <a:r>
              <a:rPr lang="zh-TW" altLang="en-US" sz="1800" dirty="0" smtClean="0">
                <a:latin typeface="新細明體"/>
              </a:rPr>
              <a:t>、 </a:t>
            </a:r>
            <a:r>
              <a:rPr lang="en-US" altLang="zh-TW" sz="1800" dirty="0">
                <a:latin typeface="新細明體"/>
              </a:rPr>
              <a:t>physical address</a:t>
            </a:r>
            <a:r>
              <a:rPr lang="zh-TW" altLang="en-US" sz="1800" dirty="0" smtClean="0">
                <a:latin typeface="新細明體"/>
              </a:rPr>
              <a:t>。</a:t>
            </a:r>
            <a:endParaRPr lang="en-US" altLang="zh-TW" sz="1800" dirty="0" smtClean="0">
              <a:latin typeface="新細明體"/>
            </a:endParaRPr>
          </a:p>
          <a:p>
            <a:pPr marL="0" indent="0">
              <a:buNone/>
            </a:pPr>
            <a:r>
              <a:rPr lang="zh-TW" altLang="en-US" sz="1800" dirty="0">
                <a:latin typeface="新細明體"/>
              </a:rPr>
              <a:t> </a:t>
            </a:r>
            <a:r>
              <a:rPr lang="zh-TW" altLang="en-US" sz="1800" dirty="0" smtClean="0">
                <a:latin typeface="新細明體"/>
              </a:rPr>
              <a:t>      </a:t>
            </a:r>
            <a:r>
              <a:rPr lang="en-US" altLang="zh-TW" sz="1800" dirty="0" smtClean="0">
                <a:latin typeface="新細明體"/>
              </a:rPr>
              <a:t>(memory request </a:t>
            </a:r>
            <a:r>
              <a:rPr lang="zh-TW" altLang="en-US" sz="1800" dirty="0" smtClean="0">
                <a:latin typeface="新細明體"/>
              </a:rPr>
              <a:t>必為 </a:t>
            </a:r>
            <a:r>
              <a:rPr lang="en-US" altLang="zh-TW" sz="1800" dirty="0" smtClean="0">
                <a:latin typeface="新細明體"/>
              </a:rPr>
              <a:t>load request</a:t>
            </a:r>
            <a:r>
              <a:rPr lang="zh-TW" altLang="en-US" sz="1800" dirty="0" smtClean="0">
                <a:latin typeface="新細明體"/>
              </a:rPr>
              <a:t>在此不詳細標註</a:t>
            </a:r>
            <a:r>
              <a:rPr lang="en-US" altLang="zh-TW" sz="1800" dirty="0" smtClean="0">
                <a:latin typeface="新細明體"/>
              </a:rPr>
              <a:t>)</a:t>
            </a:r>
          </a:p>
          <a:p>
            <a:pPr marL="0" indent="0">
              <a:buNone/>
            </a:pPr>
            <a:r>
              <a:rPr lang="zh-TW" altLang="en-US" sz="1800" dirty="0" smtClean="0">
                <a:latin typeface="新細明體"/>
              </a:rPr>
              <a:t>       舉例    </a:t>
            </a:r>
            <a:r>
              <a:rPr lang="en-US" altLang="zh-TW" sz="1800" dirty="0" smtClean="0">
                <a:latin typeface="新細明體"/>
              </a:rPr>
              <a:t>0  1  1d5</a:t>
            </a:r>
            <a:r>
              <a:rPr lang="zh-TW" altLang="en-US" sz="1800" dirty="0" smtClean="0">
                <a:latin typeface="新細明體"/>
              </a:rPr>
              <a:t> ，代表的是 第</a:t>
            </a:r>
            <a:r>
              <a:rPr lang="en-US" altLang="zh-TW" sz="1800" dirty="0" smtClean="0">
                <a:latin typeface="新細明體"/>
              </a:rPr>
              <a:t>0</a:t>
            </a:r>
            <a:r>
              <a:rPr lang="zh-TW" altLang="en-US" sz="1800" dirty="0" smtClean="0">
                <a:latin typeface="新細明體"/>
              </a:rPr>
              <a:t>顆</a:t>
            </a:r>
            <a:r>
              <a:rPr lang="en-US" altLang="zh-TW" sz="1800" dirty="0" smtClean="0">
                <a:latin typeface="新細明體"/>
              </a:rPr>
              <a:t>core</a:t>
            </a:r>
            <a:r>
              <a:rPr lang="zh-TW" altLang="en-US" sz="1800" dirty="0" smtClean="0">
                <a:latin typeface="新細明體"/>
              </a:rPr>
              <a:t>在第</a:t>
            </a:r>
            <a:r>
              <a:rPr lang="en-US" altLang="zh-TW" sz="1800" dirty="0">
                <a:latin typeface="新細明體"/>
              </a:rPr>
              <a:t>1</a:t>
            </a:r>
            <a:r>
              <a:rPr lang="zh-TW" altLang="en-US" sz="1800" dirty="0" smtClean="0">
                <a:latin typeface="新細明體"/>
              </a:rPr>
              <a:t>個</a:t>
            </a:r>
            <a:r>
              <a:rPr lang="en-US" altLang="zh-TW" sz="1800" dirty="0" smtClean="0">
                <a:latin typeface="新細明體"/>
              </a:rPr>
              <a:t>cycle</a:t>
            </a:r>
            <a:r>
              <a:rPr lang="zh-TW" altLang="en-US" sz="1800" dirty="0">
                <a:latin typeface="新細明體"/>
              </a:rPr>
              <a:t>，發出一個</a:t>
            </a:r>
            <a:r>
              <a:rPr lang="en-US" altLang="zh-TW" sz="1800" dirty="0">
                <a:latin typeface="新細明體"/>
              </a:rPr>
              <a:t>load</a:t>
            </a:r>
          </a:p>
          <a:p>
            <a:pPr marL="0" indent="0">
              <a:buNone/>
            </a:pPr>
            <a:r>
              <a:rPr lang="zh-TW" altLang="en-US" sz="1800" dirty="0">
                <a:latin typeface="新細明體"/>
              </a:rPr>
              <a:t>    </a:t>
            </a:r>
            <a:r>
              <a:rPr lang="en-US" altLang="zh-TW" sz="1800" dirty="0">
                <a:latin typeface="新細明體"/>
              </a:rPr>
              <a:t> </a:t>
            </a:r>
            <a:r>
              <a:rPr lang="zh-TW" altLang="en-US" sz="1800" dirty="0">
                <a:latin typeface="新細明體"/>
              </a:rPr>
              <a:t>  </a:t>
            </a:r>
            <a:r>
              <a:rPr lang="en-US" altLang="zh-TW" sz="1800" dirty="0">
                <a:latin typeface="新細明體"/>
              </a:rPr>
              <a:t>request</a:t>
            </a:r>
            <a:r>
              <a:rPr lang="zh-TW" altLang="en-US" sz="1800" dirty="0">
                <a:latin typeface="新細明體"/>
              </a:rPr>
              <a:t>，</a:t>
            </a:r>
            <a:r>
              <a:rPr lang="en-US" altLang="zh-TW" sz="1800" dirty="0">
                <a:latin typeface="新細明體"/>
              </a:rPr>
              <a:t>physical address</a:t>
            </a:r>
            <a:r>
              <a:rPr lang="zh-TW" altLang="en-US" sz="1800" dirty="0">
                <a:latin typeface="新細明體"/>
              </a:rPr>
              <a:t>是 </a:t>
            </a:r>
            <a:r>
              <a:rPr lang="en-US" altLang="zh-TW" sz="1800" dirty="0" smtClean="0">
                <a:latin typeface="新細明體"/>
              </a:rPr>
              <a:t>1d5</a:t>
            </a:r>
            <a:r>
              <a:rPr lang="zh-TW" altLang="en-US" sz="1800" dirty="0" smtClean="0">
                <a:latin typeface="新細明體"/>
              </a:rPr>
              <a:t>。</a:t>
            </a:r>
            <a:endParaRPr lang="en-US" altLang="zh-TW" sz="1800" dirty="0">
              <a:latin typeface="新細明體"/>
            </a:endParaRPr>
          </a:p>
          <a:p>
            <a:pPr marL="0" indent="0">
              <a:buNone/>
            </a:pPr>
            <a:endParaRPr lang="en-US" altLang="zh-TW" sz="1800" dirty="0">
              <a:latin typeface="新細明體"/>
            </a:endParaRPr>
          </a:p>
          <a:p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60149"/>
              </p:ext>
            </p:extLst>
          </p:nvPr>
        </p:nvGraphicFramePr>
        <p:xfrm>
          <a:off x="1115616" y="4797152"/>
          <a:ext cx="7704856" cy="132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408377"/>
                <a:gridCol w="2856319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Type(8bits)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Time_difference</a:t>
                      </a:r>
                      <a:r>
                        <a:rPr lang="en-US" altLang="zh-TW" dirty="0" smtClean="0"/>
                        <a:t>(24bits)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Address(32bits)</a:t>
                      </a:r>
                      <a:endParaRPr lang="zh-TW" altLang="en-US" dirty="0"/>
                    </a:p>
                  </a:txBody>
                  <a:tcPr/>
                </a:tc>
              </a:tr>
              <a:tr h="3725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1234(cycle)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0x1234</a:t>
                      </a:r>
                      <a:endParaRPr lang="zh-TW" altLang="en-US" dirty="0"/>
                    </a:p>
                  </a:txBody>
                  <a:tcPr/>
                </a:tc>
              </a:tr>
              <a:tr h="3725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74(cycle)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0x4567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520" y="53732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0016" y="57425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76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Process raw trace-1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7544" y="1196752"/>
            <a:ext cx="8136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./trace_preprocess.sh  </a:t>
            </a:r>
            <a:r>
              <a:rPr lang="en-US" altLang="zh-TW" dirty="0" err="1" smtClean="0"/>
              <a:t>memory_trace_filename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instruction_trace_filename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1096" y="198884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Example:</a:t>
            </a:r>
          </a:p>
          <a:p>
            <a:r>
              <a:rPr lang="en-US" altLang="zh-TW" dirty="0" smtClean="0"/>
              <a:t>./ trace_preprocess.sh      </a:t>
            </a:r>
            <a:r>
              <a:rPr lang="en-US" altLang="zh-TW" dirty="0" err="1" smtClean="0"/>
              <a:t>fft_trace_MEM_REPORT</a:t>
            </a: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fft_trace_INST_REPORT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執行完成</a:t>
            </a:r>
            <a:r>
              <a:rPr lang="zh-TW" altLang="en-US" dirty="0" smtClean="0"/>
              <a:t>後 會產生 </a:t>
            </a:r>
            <a:r>
              <a:rPr lang="en-US" altLang="zh-TW" dirty="0" smtClean="0"/>
              <a:t>test_traceC0~ test_traceC3</a:t>
            </a:r>
            <a:r>
              <a:rPr lang="zh-TW" altLang="en-US" dirty="0" smtClean="0"/>
              <a:t>  以及 </a:t>
            </a:r>
            <a:r>
              <a:rPr lang="en-US" altLang="zh-TW" dirty="0" smtClean="0"/>
              <a:t>test_traceIC0</a:t>
            </a:r>
            <a:r>
              <a:rPr lang="en-US" altLang="zh-TW" dirty="0"/>
              <a:t>~ </a:t>
            </a:r>
            <a:r>
              <a:rPr lang="en-US" altLang="zh-TW" dirty="0" smtClean="0"/>
              <a:t>test_traceIC3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可執行 </a:t>
            </a:r>
            <a:r>
              <a:rPr lang="en-US" altLang="zh-TW" dirty="0" smtClean="0"/>
              <a:t>99_clean.sh</a:t>
            </a:r>
            <a:r>
              <a:rPr lang="zh-TW" altLang="en-US" dirty="0" smtClean="0"/>
              <a:t> 清除 暫存檔</a:t>
            </a:r>
            <a:r>
              <a:rPr lang="zh-TW" altLang="en-US" dirty="0"/>
              <a:t> </a:t>
            </a:r>
            <a:r>
              <a:rPr lang="zh-TW" altLang="en-US" dirty="0" smtClean="0"/>
              <a:t> 檔案在資料夾下</a:t>
            </a:r>
            <a:endParaRPr lang="en-US" altLang="zh-TW" dirty="0" smtClean="0"/>
          </a:p>
          <a:p>
            <a:r>
              <a:rPr lang="en-US" altLang="zh-TW" dirty="0"/>
              <a:t>/</a:t>
            </a:r>
            <a:r>
              <a:rPr lang="en-US" altLang="zh-TW" dirty="0" smtClean="0"/>
              <a:t>home/</a:t>
            </a:r>
            <a:r>
              <a:rPr lang="en-US" altLang="zh-TW" dirty="0" err="1" smtClean="0"/>
              <a:t>yichengc</a:t>
            </a:r>
            <a:r>
              <a:rPr lang="en-US" altLang="zh-TW" dirty="0" smtClean="0"/>
              <a:t>/m2s/Multi2Sim_arch/tools/</a:t>
            </a:r>
            <a:r>
              <a:rPr lang="en-US" altLang="zh-TW" dirty="0" err="1" smtClean="0"/>
              <a:t>process_trace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3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to run trace-driven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先移至</a:t>
            </a:r>
            <a:r>
              <a:rPr lang="en-US" altLang="zh-TW" sz="1800" dirty="0" err="1" smtClean="0"/>
              <a:t>src</a:t>
            </a:r>
            <a:r>
              <a:rPr lang="zh-TW" altLang="en-US" sz="1800" dirty="0" smtClean="0"/>
              <a:t>資料夾下後 ，應該可以看見 </a:t>
            </a:r>
            <a:r>
              <a:rPr lang="en-US" altLang="zh-TW" sz="1800" dirty="0" err="1" smtClean="0"/>
              <a:t>trace_driven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資料夾 跟 </a:t>
            </a:r>
            <a:r>
              <a:rPr lang="en-US" altLang="zh-TW" sz="1800" dirty="0" err="1" smtClean="0"/>
              <a:t>config</a:t>
            </a:r>
            <a:r>
              <a:rPr lang="zh-TW" altLang="en-US" sz="1800" dirty="0" smtClean="0"/>
              <a:t>資料夾</a:t>
            </a:r>
          </a:p>
          <a:p>
            <a:pPr marL="0" indent="0">
              <a:buNone/>
            </a:pPr>
            <a:r>
              <a:rPr lang="zh-TW" altLang="en-US" sz="1800" dirty="0" smtClean="0"/>
              <a:t>接著 </a:t>
            </a:r>
            <a:r>
              <a:rPr lang="en-US" altLang="zh-TW" sz="1800" dirty="0" smtClean="0"/>
              <a:t>vim </a:t>
            </a:r>
            <a:r>
              <a:rPr lang="en-US" altLang="zh-TW" sz="1800" dirty="0" err="1" smtClean="0"/>
              <a:t>config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config.h</a:t>
            </a:r>
            <a:r>
              <a:rPr lang="zh-TW" altLang="en-US" sz="1800" dirty="0" smtClean="0"/>
              <a:t>，把 </a:t>
            </a:r>
            <a:r>
              <a:rPr lang="en-US" altLang="zh-TW" sz="1800" b="1" dirty="0" err="1" smtClean="0"/>
              <a:t>mem_trace_only</a:t>
            </a:r>
            <a:r>
              <a:rPr lang="zh-TW" altLang="en-US" sz="1800" dirty="0" smtClean="0"/>
              <a:t>註解拿掉 ，儲存後離開，回到</a:t>
            </a:r>
            <a:r>
              <a:rPr lang="en-US" altLang="zh-TW" sz="1800" dirty="0" smtClean="0"/>
              <a:t>trunk</a:t>
            </a:r>
            <a:r>
              <a:rPr lang="zh-TW" altLang="en-US" sz="1800" dirty="0" smtClean="0"/>
              <a:t>資料夾下</a:t>
            </a:r>
          </a:p>
          <a:p>
            <a:pPr marL="0" indent="0">
              <a:buNone/>
            </a:pPr>
            <a:r>
              <a:rPr lang="zh-TW" altLang="en-US" sz="1800" dirty="0" smtClean="0"/>
              <a:t>，重新</a:t>
            </a:r>
            <a:r>
              <a:rPr lang="en-US" altLang="zh-TW" sz="1800" dirty="0" smtClean="0"/>
              <a:t>make</a:t>
            </a:r>
            <a:r>
              <a:rPr lang="zh-TW" altLang="en-US" sz="1800" dirty="0" smtClean="0"/>
              <a:t>一次。</a:t>
            </a:r>
          </a:p>
          <a:p>
            <a:pPr marL="0" indent="0">
              <a:buNone/>
            </a:pPr>
            <a:r>
              <a:rPr lang="zh-TW" altLang="en-US" sz="1800" dirty="0" smtClean="0"/>
              <a:t>接著是跑</a:t>
            </a:r>
            <a:r>
              <a:rPr lang="en-US" altLang="zh-TW" sz="1800" dirty="0" smtClean="0"/>
              <a:t>m2s</a:t>
            </a:r>
            <a:r>
              <a:rPr lang="zh-TW" altLang="en-US" sz="1800" dirty="0" smtClean="0"/>
              <a:t>所需要提供的參數，主要要增加</a:t>
            </a:r>
            <a:r>
              <a:rPr lang="zh-TW" altLang="en-US" sz="1800" dirty="0"/>
              <a:t>八</a:t>
            </a:r>
            <a:r>
              <a:rPr lang="zh-TW" altLang="en-US" sz="1800" dirty="0" smtClean="0"/>
              <a:t>行指定</a:t>
            </a:r>
            <a:r>
              <a:rPr lang="en-US" altLang="zh-TW" sz="1800" dirty="0" smtClean="0"/>
              <a:t>memory</a:t>
            </a:r>
            <a:r>
              <a:rPr lang="zh-TW" altLang="en-US" sz="1800" dirty="0" smtClean="0"/>
              <a:t>跟</a:t>
            </a:r>
            <a:r>
              <a:rPr lang="en-US" altLang="zh-TW" sz="1800" dirty="0" smtClean="0"/>
              <a:t>instruction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trace</a:t>
            </a:r>
            <a:r>
              <a:rPr lang="zh-TW" altLang="en-US" sz="1800" dirty="0" smtClean="0"/>
              <a:t>要放的位置，</a:t>
            </a:r>
          </a:p>
          <a:p>
            <a:pPr marL="0" indent="0">
              <a:buNone/>
            </a:pPr>
            <a:r>
              <a:rPr lang="en-US" altLang="zh-TW" sz="1800" dirty="0" smtClean="0"/>
              <a:t>-- mem-trace-driven_C0      </a:t>
            </a:r>
          </a:p>
          <a:p>
            <a:pPr marL="0" indent="0">
              <a:buNone/>
            </a:pPr>
            <a:r>
              <a:rPr lang="en-US" altLang="zh-TW" sz="1800" dirty="0" smtClean="0"/>
              <a:t>-- inst-trace-driven_C0         </a:t>
            </a:r>
          </a:p>
          <a:p>
            <a:pPr marL="0" indent="0">
              <a:buNone/>
            </a:pPr>
            <a:r>
              <a:rPr lang="zh-TW" altLang="en-US" sz="1800" dirty="0" smtClean="0"/>
              <a:t>接著 執行即可，所有</a:t>
            </a:r>
            <a:r>
              <a:rPr lang="en-US" altLang="zh-TW" sz="1800" dirty="0" err="1" smtClean="0"/>
              <a:t>dump_trace</a:t>
            </a:r>
            <a:r>
              <a:rPr lang="zh-TW" altLang="en-US" sz="1800" dirty="0" smtClean="0"/>
              <a:t>的流程大概就是這樣。</a:t>
            </a:r>
          </a:p>
          <a:p>
            <a:pPr marL="0" indent="0">
              <a:buNone/>
            </a:pPr>
            <a:r>
              <a:rPr lang="en-US" altLang="zh-TW" sz="1800" dirty="0" smtClean="0"/>
              <a:t>※</a:t>
            </a:r>
            <a:r>
              <a:rPr lang="zh-TW" altLang="en-US" sz="1800" dirty="0" smtClean="0"/>
              <a:t>不跑 </a:t>
            </a:r>
            <a:r>
              <a:rPr lang="en-US" altLang="zh-TW" sz="1800" dirty="0" err="1" smtClean="0"/>
              <a:t>trace_driven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時那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行要拿掉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--mem-trace-driven_C0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/EXP/$2core$5_tmp/$1_nopf/test_traceC0 \</a:t>
            </a:r>
          </a:p>
          <a:p>
            <a:pPr marL="0" indent="0">
              <a:buNone/>
            </a:pPr>
            <a:r>
              <a:rPr lang="en-US" altLang="zh-TW" sz="1800" dirty="0" smtClean="0"/>
              <a:t>--mem-trace-driven_C1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/EXP/$2core$5_tmp/$1_nopf/test_traceC1 \</a:t>
            </a:r>
          </a:p>
          <a:p>
            <a:pPr marL="0" indent="0">
              <a:buNone/>
            </a:pPr>
            <a:r>
              <a:rPr lang="en-US" altLang="zh-TW" sz="1800" dirty="0" smtClean="0"/>
              <a:t>--mem-trace-driven_C2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/EXP/$2core$5_tmp/$1_nopf/test_traceC2 \</a:t>
            </a:r>
          </a:p>
          <a:p>
            <a:pPr marL="0" indent="0">
              <a:buNone/>
            </a:pPr>
            <a:r>
              <a:rPr lang="en-US" altLang="zh-TW" sz="1800" dirty="0" smtClean="0"/>
              <a:t>--mem-trace-driven_C3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/EXP/$2core$5_tmp/$1_nopf/test_traceC3 \</a:t>
            </a:r>
          </a:p>
          <a:p>
            <a:pPr marL="0" indent="0">
              <a:buNone/>
            </a:pPr>
            <a:r>
              <a:rPr lang="en-US" altLang="zh-TW" sz="1800" dirty="0" smtClean="0"/>
              <a:t>--inst-trace-driven_C0   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/EXP/$2core$5_tmp/$1_nopf/test_traceIC0 \</a:t>
            </a:r>
          </a:p>
          <a:p>
            <a:pPr marL="0" indent="0">
              <a:buNone/>
            </a:pPr>
            <a:r>
              <a:rPr lang="en-US" altLang="zh-TW" sz="1800" dirty="0" smtClean="0"/>
              <a:t>--inst-trace-driven_C1   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/EXP/$2core$5_tmp/$1_nopf/test_traceIC1 \</a:t>
            </a:r>
          </a:p>
          <a:p>
            <a:pPr marL="0" indent="0">
              <a:buNone/>
            </a:pPr>
            <a:r>
              <a:rPr lang="en-US" altLang="zh-TW" sz="1800" dirty="0" smtClean="0"/>
              <a:t>--inst-trace-driven_C2   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/EXP/$2core$5_tmp/$1_nopf/test_traceIC2 \</a:t>
            </a:r>
          </a:p>
          <a:p>
            <a:pPr marL="0" indent="0">
              <a:buNone/>
            </a:pPr>
            <a:r>
              <a:rPr lang="en-US" altLang="zh-TW" sz="1800" dirty="0" smtClean="0"/>
              <a:t>--inst-trace-driven_C3    ./</a:t>
            </a:r>
            <a:r>
              <a:rPr lang="en-US" altLang="zh-TW" sz="1800" dirty="0" err="1" smtClean="0"/>
              <a:t>result_dram</a:t>
            </a:r>
            <a:r>
              <a:rPr lang="en-US" altLang="zh-TW" sz="1800" dirty="0" smtClean="0"/>
              <a:t>/EXP/$2core$5_tmp/$1_nopf/test_traceIC3 \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130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TW" altLang="en-US" dirty="0" smtClean="0"/>
              <a:t>誤差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8076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483768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誤差</a:t>
            </a:r>
            <a:r>
              <a:rPr lang="en-US" altLang="zh-TW" dirty="0" smtClean="0"/>
              <a:t>= (original – trace-driven)/ original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564</Words>
  <Application>Microsoft Office PowerPoint</Application>
  <PresentationFormat>如螢幕大小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Trace driven m2s</vt:lpstr>
      <vt:lpstr>Outline</vt:lpstr>
      <vt:lpstr>Flow-chart</vt:lpstr>
      <vt:lpstr>How to generate raw trace</vt:lpstr>
      <vt:lpstr>Quick view on raw trace</vt:lpstr>
      <vt:lpstr>Process raw trace-1</vt:lpstr>
      <vt:lpstr>How to run trace-driven</vt:lpstr>
      <vt:lpstr>誤差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driven m2s</dc:title>
  <dc:creator>kayeoc279</dc:creator>
  <cp:lastModifiedBy>kayeoc279</cp:lastModifiedBy>
  <cp:revision>19</cp:revision>
  <dcterms:created xsi:type="dcterms:W3CDTF">2014-01-13T03:06:56Z</dcterms:created>
  <dcterms:modified xsi:type="dcterms:W3CDTF">2014-02-20T13:21:10Z</dcterms:modified>
</cp:coreProperties>
</file>