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86" r:id="rId3"/>
    <p:sldId id="290" r:id="rId4"/>
    <p:sldId id="293" r:id="rId5"/>
    <p:sldId id="295" r:id="rId6"/>
    <p:sldId id="309" r:id="rId7"/>
    <p:sldId id="307" r:id="rId8"/>
    <p:sldId id="308" r:id="rId9"/>
    <p:sldId id="30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Lai" initials="ML" lastIdx="2" clrIdx="0">
    <p:extLst>
      <p:ext uri="{19B8F6BF-5375-455C-9EA6-DF929625EA0E}">
        <p15:presenceInfo xmlns:p15="http://schemas.microsoft.com/office/powerpoint/2012/main" userId="461f8edfe4d344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outlineViewPr>
    <p:cViewPr>
      <p:scale>
        <a:sx n="33" d="100"/>
        <a:sy n="33" d="100"/>
      </p:scale>
      <p:origin x="0" y="-276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192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8E07D-B3DD-438B-B097-26BECCB84A51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86F93-A339-4EB3-A40F-E22CF7814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93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86F93-A339-4EB3-A40F-E22CF7814C4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35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Unrelated Parallel Machine</a:t>
            </a:r>
          </a:p>
          <a:p>
            <a:r>
              <a:rPr lang="en-US" altLang="zh-TW" dirty="0"/>
              <a:t>N </a:t>
            </a:r>
            <a:r>
              <a:rPr lang="zh-TW" altLang="en-US" dirty="0"/>
              <a:t>個 </a:t>
            </a:r>
            <a:r>
              <a:rPr lang="en-US" altLang="zh-TW" dirty="0"/>
              <a:t>job M </a:t>
            </a:r>
            <a:r>
              <a:rPr lang="zh-TW" altLang="en-US" dirty="0"/>
              <a:t>台 </a:t>
            </a:r>
            <a:r>
              <a:rPr lang="en-US" altLang="zh-TW" dirty="0"/>
              <a:t>Machine Job </a:t>
            </a:r>
            <a:r>
              <a:rPr lang="zh-TW" altLang="en-US" dirty="0"/>
              <a:t>在任何一台 </a:t>
            </a:r>
            <a:r>
              <a:rPr lang="en-US" altLang="zh-TW" dirty="0"/>
              <a:t>Machine</a:t>
            </a:r>
            <a:r>
              <a:rPr lang="zh-TW" altLang="en-US" dirty="0"/>
              <a:t> 上都可以做</a:t>
            </a:r>
            <a:endParaRPr lang="en-US" altLang="zh-TW" dirty="0"/>
          </a:p>
          <a:p>
            <a:r>
              <a:rPr lang="zh-TW" altLang="en-US" dirty="0"/>
              <a:t>但同一個 </a:t>
            </a:r>
            <a:r>
              <a:rPr lang="en-US" altLang="zh-TW" dirty="0"/>
              <a:t>Job</a:t>
            </a:r>
            <a:r>
              <a:rPr lang="zh-TW" altLang="en-US" dirty="0"/>
              <a:t> 在不同 </a:t>
            </a:r>
            <a:r>
              <a:rPr lang="en-US" altLang="zh-TW" dirty="0"/>
              <a:t>Machine</a:t>
            </a:r>
            <a:r>
              <a:rPr lang="zh-TW" altLang="en-US" dirty="0"/>
              <a:t> 上的作業時間不同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Sequence dependent setup time</a:t>
            </a:r>
          </a:p>
          <a:p>
            <a:r>
              <a:rPr lang="en-US" altLang="zh-TW" dirty="0"/>
              <a:t>Job </a:t>
            </a:r>
            <a:r>
              <a:rPr lang="zh-TW" altLang="en-US" dirty="0"/>
              <a:t>的順序會影響到 </a:t>
            </a:r>
            <a:r>
              <a:rPr lang="en-US" altLang="zh-TW" dirty="0"/>
              <a:t>Setup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</a:p>
          <a:p>
            <a:r>
              <a:rPr lang="en-US" altLang="zh-TW" dirty="0"/>
              <a:t>Job 1 Job 2  &lt;-&gt;  Job 2 Job 1</a:t>
            </a:r>
          </a:p>
          <a:p>
            <a:r>
              <a:rPr lang="en-US" altLang="zh-TW" dirty="0"/>
              <a:t>Job 1 Job 2  =&gt; m1 m2</a:t>
            </a:r>
          </a:p>
          <a:p>
            <a:endParaRPr lang="en-US" altLang="zh-TW" dirty="0"/>
          </a:p>
          <a:p>
            <a:r>
              <a:rPr lang="zh-TW" altLang="en-US" dirty="0"/>
              <a:t>舉例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86F93-A339-4EB3-A40F-E22CF7814C4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58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Segoe UI" panose="020B0502040204020203" pitchFamily="34" charset="0"/>
              </a:rPr>
              <a:t>Multiple Insertion heuristic (one individual)</a:t>
            </a:r>
          </a:p>
          <a:p>
            <a:r>
              <a:rPr lang="en-US" altLang="zh-TW" dirty="0" err="1">
                <a:latin typeface="Segoe UI" panose="020B0502040204020203" pitchFamily="34" charset="0"/>
              </a:rPr>
              <a:t>P_i</a:t>
            </a:r>
            <a:r>
              <a:rPr lang="en-US" altLang="zh-TW" dirty="0">
                <a:latin typeface="Segoe UI" panose="020B0502040204020203" pitchFamily="34" charset="0"/>
              </a:rPr>
              <a:t>’ = </a:t>
            </a:r>
            <a:r>
              <a:rPr lang="en-US" altLang="zh-TW" dirty="0" err="1">
                <a:latin typeface="Segoe UI" panose="020B0502040204020203" pitchFamily="34" charset="0"/>
              </a:rPr>
              <a:t>p_i</a:t>
            </a:r>
            <a:r>
              <a:rPr lang="en-US" altLang="zh-TW" dirty="0">
                <a:latin typeface="Segoe UI" panose="020B0502040204020203" pitchFamily="34" charset="0"/>
              </a:rPr>
              <a:t> + </a:t>
            </a:r>
            <a:r>
              <a:rPr lang="zh-TW" altLang="en-US" dirty="0">
                <a:latin typeface="Segoe UI" panose="020B0502040204020203" pitchFamily="34" charset="0"/>
              </a:rPr>
              <a:t>所有後續作業中 </a:t>
            </a:r>
            <a:r>
              <a:rPr lang="en-US" altLang="zh-TW" dirty="0">
                <a:latin typeface="Segoe UI" panose="020B0502040204020203" pitchFamily="34" charset="0"/>
              </a:rPr>
              <a:t>Setup time </a:t>
            </a:r>
            <a:r>
              <a:rPr lang="zh-TW" altLang="en-US" dirty="0">
                <a:latin typeface="Segoe UI" panose="020B0502040204020203" pitchFamily="34" charset="0"/>
              </a:rPr>
              <a:t>最少的</a:t>
            </a:r>
            <a:endParaRPr lang="en-US" altLang="zh-TW" dirty="0">
              <a:latin typeface="Segoe UI" panose="020B0502040204020203" pitchFamily="34" charset="0"/>
            </a:endParaRPr>
          </a:p>
          <a:p>
            <a:r>
              <a:rPr lang="en-US" altLang="zh-TW" dirty="0"/>
              <a:t>Step 1. Create the modified processing times. </a:t>
            </a:r>
          </a:p>
          <a:p>
            <a:r>
              <a:rPr lang="en-US" altLang="zh-TW" dirty="0"/>
              <a:t>Step 2. Order the jobs in non-increasing order of the modified processing times. </a:t>
            </a:r>
          </a:p>
          <a:p>
            <a:r>
              <a:rPr lang="en-US" altLang="zh-TW" dirty="0"/>
              <a:t>Step 3. Examine every job in the order found in step 0. For each job </a:t>
            </a:r>
            <a:r>
              <a:rPr lang="en-US" altLang="zh-TW" dirty="0" err="1"/>
              <a:t>i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    Step 3(a) insert job </a:t>
            </a:r>
            <a:r>
              <a:rPr lang="en-US" altLang="zh-TW" dirty="0" err="1"/>
              <a:t>i</a:t>
            </a:r>
            <a:r>
              <a:rPr lang="en-US" altLang="zh-TW" dirty="0"/>
              <a:t> into every position on each machine </a:t>
            </a:r>
          </a:p>
          <a:p>
            <a:r>
              <a:rPr lang="en-US" altLang="zh-TW" dirty="0"/>
              <a:t>    Step 3(b) calculate the true partial </a:t>
            </a:r>
            <a:r>
              <a:rPr lang="en-US" altLang="zh-TW" dirty="0" err="1"/>
              <a:t>makespan</a:t>
            </a:r>
            <a:r>
              <a:rPr lang="en-US" altLang="zh-TW" dirty="0"/>
              <a:t> for each position of job I</a:t>
            </a:r>
          </a:p>
          <a:p>
            <a:r>
              <a:rPr lang="en-US" altLang="zh-TW" dirty="0"/>
              <a:t>    Step 3(c) place job </a:t>
            </a:r>
            <a:r>
              <a:rPr lang="en-US" altLang="zh-TW" dirty="0" err="1"/>
              <a:t>i</a:t>
            </a:r>
            <a:r>
              <a:rPr lang="en-US" altLang="zh-TW" dirty="0"/>
              <a:t> in the position on the machine with the lowest resultant partial      </a:t>
            </a:r>
            <a:r>
              <a:rPr lang="en-US" altLang="zh-TW" dirty="0" err="1"/>
              <a:t>makespan</a:t>
            </a:r>
            <a:r>
              <a:rPr lang="en-US" altLang="zh-TW" dirty="0"/>
              <a:t> using the actual set-up times. </a:t>
            </a:r>
            <a:endParaRPr lang="en-US" altLang="zh-TW" sz="1200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86F93-A339-4EB3-A40F-E22CF7814C4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54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Crossover operator with limited local search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86F93-A339-4EB3-A40F-E22CF7814C4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333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86F93-A339-4EB3-A40F-E22CF7814C4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86F93-A339-4EB3-A40F-E22CF7814C4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992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86F93-A339-4EB3-A40F-E22CF7814C4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48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86F93-A339-4EB3-A40F-E22CF7814C4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020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86F93-A339-4EB3-A40F-E22CF7814C4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91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0AC37-97AA-40CF-A550-4B49D4251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4B6151-6E9D-4DD0-94D6-E6BDAA04E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10E80E-6E09-46A8-A202-FD82D5D3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5082-307F-4680-8453-F8CAF6778F69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0619C2-76B2-4EFB-9802-704520FB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E9B94-BC68-4854-B0A0-47490D8F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1D5-25CB-499E-AA07-E14E796E4C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78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93D8-8770-4A05-88AA-0D4444EA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975CB5-DDE8-4179-A41A-F03D2A870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A009A0-77A3-4C26-8AD2-7A08C0B3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5082-307F-4680-8453-F8CAF6778F69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E7F7F0-AC1B-4126-86C3-4A6D114A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626E6C-6C08-4996-8F71-685C6990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1D5-25CB-499E-AA07-E14E796E4C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33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D2648B3-F546-4F18-815A-C01402F30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098534-5911-4E22-8F44-50B8A8A8B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351A6C-B3EB-4FB8-A211-065B14B1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5082-307F-4680-8453-F8CAF6778F69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CF078B-6398-4840-BF3E-E563EC78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049E3E-3B34-46F4-B72E-A4823D47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1D5-25CB-499E-AA07-E14E796E4C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95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08A63-AFA3-49A7-91B9-7844CB29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8EEEEF-635D-4BD9-91E4-801E4FCF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0E5BA-D525-464D-B052-02BB726A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5082-307F-4680-8453-F8CAF6778F69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E75A1B-C70A-4D85-AF8B-90949F8B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551C75-B840-4699-B249-14A9514A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1D5-25CB-499E-AA07-E14E796E4C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61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E68AD-6EDC-43A1-A003-F4211D83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8FE52C-B92C-43D8-9133-67DA0B1E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095D97-C4CC-4F23-82A9-4F8EDDAC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5082-307F-4680-8453-F8CAF6778F69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02EC94-9794-4C75-A26B-3FAE5E52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97598E-B280-4ADB-A45A-C9F017F9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1D5-25CB-499E-AA07-E14E796E4C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91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12147-DA54-4466-9F67-1D1E730D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11E65-CAE0-4887-87F9-8132F5B00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DEBA50-1D0D-493E-A836-BD4FE5E37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FF2A47-6DF5-4B3E-AEDE-C0919476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5082-307F-4680-8453-F8CAF6778F69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069247-77A3-40FD-A1C2-6D5A9D17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097BFC-1EA4-4EDB-9766-B946A894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1D5-25CB-499E-AA07-E14E796E4C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26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38826-B640-43BF-8BE0-1C1BC283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740D77-C4A5-4570-B0A9-11C4EE14D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3D0ACA-1228-4747-B1F7-D6096C395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40EDB8-D431-4755-8C24-5181F9920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AA0D46-BE9A-460F-BAC5-0DE122067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4560FA-6BC9-4025-92E1-9911B67C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5082-307F-4680-8453-F8CAF6778F69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D53EE3-9FF1-4E0F-AFE8-0E94D6FC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0B70DC-F324-4008-912B-D89A5AEB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1D5-25CB-499E-AA07-E14E796E4C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2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1FD65-9356-4260-852E-4539F4B4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C2FF26-F60E-4AB9-A405-5CD73846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5082-307F-4680-8453-F8CAF6778F69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2637E6-863F-4157-AD09-D990742F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5B369D-6CC7-4C85-B31B-1E490917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1D5-25CB-499E-AA07-E14E796E4C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421B20-B288-49CF-8A95-C56CD641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5082-307F-4680-8453-F8CAF6778F69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D76EF7-83BF-4FF4-B58F-A8CA1BA7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1863AB-2D23-46D3-A31B-695824A3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1D5-25CB-499E-AA07-E14E796E4C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9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C8550-2D03-46EB-92A2-789F7594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D77AA-561C-40E6-A8F7-278D8FD2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70EB57-7E6D-456E-91CB-DE8BB1E40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9C07D4-0AF7-490D-8877-B324BFD8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5082-307F-4680-8453-F8CAF6778F69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7B9A70-FE76-41CF-B89F-0D42CCC9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08D505-5BFE-4C03-9210-9C66D2D0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1D5-25CB-499E-AA07-E14E796E4C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01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C95C0-5315-44A2-B156-CF161627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B2E4CCA-F488-4CFF-B73E-CF4031FCC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268037-2755-4F83-A4B5-6A5C90C5D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5C9E3D-7CF8-4980-98D8-159EA211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5082-307F-4680-8453-F8CAF6778F69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7A6426-E36B-4D5C-822E-64EBF756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416A00-E333-4B9D-95AC-CDF0348C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C1D5-25CB-499E-AA07-E14E796E4C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53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E0372D-0E61-49BB-A762-EED21CDC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31E98B-9F24-4C83-813B-013A185D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E7DE5C-E454-4773-9C30-861155F3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5082-307F-4680-8453-F8CAF6778F69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E257E-BFDF-4782-AFEB-1690BA484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DE90DB-85A6-4515-9873-2D24ABEE5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1C1D5-25CB-499E-AA07-E14E796E4C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44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AB1EA-8351-4E16-9573-52F8AD08B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096019"/>
            <a:ext cx="9829800" cy="2387600"/>
          </a:xfrm>
        </p:spPr>
        <p:txBody>
          <a:bodyPr>
            <a:noAutofit/>
          </a:bodyPr>
          <a:lstStyle/>
          <a:p>
            <a:br>
              <a:rPr lang="en-US" altLang="zh-TW" sz="4800" dirty="0"/>
            </a:br>
            <a:r>
              <a:rPr lang="en-US" altLang="zh-TW" sz="4800" dirty="0"/>
              <a:t>Soft Computing Final Project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C7D235-DD5E-4FC8-850F-F988CDE7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5216"/>
            <a:ext cx="9144000" cy="2133599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A genetic algorithm for the unrelated parallel machine scheduling problem with sequence dependent setup time</a:t>
            </a:r>
          </a:p>
          <a:p>
            <a:endParaRPr lang="en-US" altLang="zh-TW" sz="2000" dirty="0"/>
          </a:p>
          <a:p>
            <a:r>
              <a:rPr lang="en-US" altLang="zh-TW" sz="1800" dirty="0"/>
              <a:t>Presenter: </a:t>
            </a:r>
            <a:r>
              <a:rPr lang="zh-TW" altLang="en-US" sz="1800" dirty="0"/>
              <a:t>賴春匠</a:t>
            </a:r>
            <a:endParaRPr lang="en-US" altLang="zh-TW" sz="1800" dirty="0"/>
          </a:p>
          <a:p>
            <a:r>
              <a:rPr lang="en-US" altLang="zh-TW" sz="1800" dirty="0"/>
              <a:t>Student ID: R09546021</a:t>
            </a:r>
            <a:endParaRPr lang="zh-TW" altLang="en-US" sz="1800" dirty="0"/>
          </a:p>
        </p:txBody>
      </p:sp>
      <p:sp>
        <p:nvSpPr>
          <p:cNvPr id="7" name="箭號: 五邊形 6">
            <a:extLst>
              <a:ext uri="{FF2B5EF4-FFF2-40B4-BE49-F238E27FC236}">
                <a16:creationId xmlns:a16="http://schemas.microsoft.com/office/drawing/2014/main" id="{05440CAA-B039-437D-B760-F2EA316630F3}"/>
              </a:ext>
            </a:extLst>
          </p:cNvPr>
          <p:cNvSpPr/>
          <p:nvPr/>
        </p:nvSpPr>
        <p:spPr>
          <a:xfrm rot="5400000">
            <a:off x="11089283" y="133310"/>
            <a:ext cx="1159113" cy="630079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2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5143F-7A53-494C-A52D-2CC4F296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-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E66CB7-23AD-483F-9E70-E2FE237D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541"/>
          </a:xfrm>
        </p:spPr>
        <p:txBody>
          <a:bodyPr/>
          <a:lstStyle/>
          <a:p>
            <a:r>
              <a:rPr lang="en-US" altLang="zh-TW" sz="2400" dirty="0">
                <a:latin typeface="Segoe UI" panose="020B0502040204020203" pitchFamily="34" charset="0"/>
              </a:rPr>
              <a:t>Unrelated parallel machine with sequence dependent setup times</a:t>
            </a:r>
          </a:p>
          <a:p>
            <a:endParaRPr lang="en-US" altLang="zh-TW" sz="2400" dirty="0">
              <a:latin typeface="Segoe UI" panose="020B0502040204020203" pitchFamily="34" charset="0"/>
            </a:endParaRPr>
          </a:p>
          <a:p>
            <a:endParaRPr lang="en-US" altLang="zh-TW" sz="1800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22" name="箭號: 五邊形 21">
            <a:extLst>
              <a:ext uri="{FF2B5EF4-FFF2-40B4-BE49-F238E27FC236}">
                <a16:creationId xmlns:a16="http://schemas.microsoft.com/office/drawing/2014/main" id="{2B6DB4E1-39A2-44D8-BAE1-883157FA95EB}"/>
              </a:ext>
            </a:extLst>
          </p:cNvPr>
          <p:cNvSpPr/>
          <p:nvPr/>
        </p:nvSpPr>
        <p:spPr>
          <a:xfrm rot="5400000">
            <a:off x="11089283" y="133310"/>
            <a:ext cx="1159113" cy="630079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D4644E-2197-4601-8718-51E19E53A643}"/>
              </a:ext>
            </a:extLst>
          </p:cNvPr>
          <p:cNvSpPr/>
          <p:nvPr/>
        </p:nvSpPr>
        <p:spPr>
          <a:xfrm>
            <a:off x="838200" y="2521015"/>
            <a:ext cx="1358245" cy="33518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67C7B3-2D27-44F4-93AD-03D58A2A257E}"/>
              </a:ext>
            </a:extLst>
          </p:cNvPr>
          <p:cNvSpPr/>
          <p:nvPr/>
        </p:nvSpPr>
        <p:spPr>
          <a:xfrm>
            <a:off x="918720" y="2636238"/>
            <a:ext cx="1197204" cy="443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Job_1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E2E42C7-01C9-4D16-9B62-569AAB308250}"/>
              </a:ext>
            </a:extLst>
          </p:cNvPr>
          <p:cNvSpPr/>
          <p:nvPr/>
        </p:nvSpPr>
        <p:spPr>
          <a:xfrm>
            <a:off x="918720" y="3237147"/>
            <a:ext cx="1197204" cy="443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Job_2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EC75D9A-50D8-4FC7-9128-C9A4E4AED0CE}"/>
              </a:ext>
            </a:extLst>
          </p:cNvPr>
          <p:cNvSpPr/>
          <p:nvPr/>
        </p:nvSpPr>
        <p:spPr>
          <a:xfrm>
            <a:off x="918720" y="3838056"/>
            <a:ext cx="1197204" cy="443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Job_3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D59D6FB-CB1C-4B81-8777-FD68F70713D6}"/>
              </a:ext>
            </a:extLst>
          </p:cNvPr>
          <p:cNvSpPr/>
          <p:nvPr/>
        </p:nvSpPr>
        <p:spPr>
          <a:xfrm>
            <a:off x="1470188" y="4509766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8403A51A-92BC-4CA8-9002-18FC45B2253A}"/>
              </a:ext>
            </a:extLst>
          </p:cNvPr>
          <p:cNvSpPr/>
          <p:nvPr/>
        </p:nvSpPr>
        <p:spPr>
          <a:xfrm>
            <a:off x="1470188" y="5058504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B20423-6C21-4744-B974-69313AE97DB6}"/>
              </a:ext>
            </a:extLst>
          </p:cNvPr>
          <p:cNvSpPr/>
          <p:nvPr/>
        </p:nvSpPr>
        <p:spPr>
          <a:xfrm>
            <a:off x="1470187" y="478413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97985A7-BD9C-4E14-B941-DAB917108CBB}"/>
              </a:ext>
            </a:extLst>
          </p:cNvPr>
          <p:cNvSpPr/>
          <p:nvPr/>
        </p:nvSpPr>
        <p:spPr>
          <a:xfrm>
            <a:off x="918720" y="5282955"/>
            <a:ext cx="1197204" cy="443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Job_n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AA68B5D-026E-4C8B-98E4-C2D3CA43F939}"/>
              </a:ext>
            </a:extLst>
          </p:cNvPr>
          <p:cNvSpPr/>
          <p:nvPr/>
        </p:nvSpPr>
        <p:spPr>
          <a:xfrm>
            <a:off x="3294509" y="2521015"/>
            <a:ext cx="1358245" cy="33518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88104F5B-C149-4DD1-84DA-EDD02D3DCC07}"/>
              </a:ext>
            </a:extLst>
          </p:cNvPr>
          <p:cNvSpPr/>
          <p:nvPr/>
        </p:nvSpPr>
        <p:spPr>
          <a:xfrm>
            <a:off x="3926497" y="4465344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48974BB-2ABB-4746-95B7-8121E9B50255}"/>
              </a:ext>
            </a:extLst>
          </p:cNvPr>
          <p:cNvSpPr/>
          <p:nvPr/>
        </p:nvSpPr>
        <p:spPr>
          <a:xfrm>
            <a:off x="3926497" y="5014082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3B55DD90-31C7-43A0-BD57-3CDD173B8234}"/>
              </a:ext>
            </a:extLst>
          </p:cNvPr>
          <p:cNvSpPr/>
          <p:nvPr/>
        </p:nvSpPr>
        <p:spPr>
          <a:xfrm>
            <a:off x="3926496" y="4739713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EA8E4842-EBCF-471B-800D-2EC8C959D1DA}"/>
              </a:ext>
            </a:extLst>
          </p:cNvPr>
          <p:cNvSpPr/>
          <p:nvPr/>
        </p:nvSpPr>
        <p:spPr>
          <a:xfrm>
            <a:off x="2231601" y="4102688"/>
            <a:ext cx="1022648" cy="263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5360784-48E7-4D55-BEC8-67243303D8D8}"/>
              </a:ext>
            </a:extLst>
          </p:cNvPr>
          <p:cNvSpPr/>
          <p:nvPr/>
        </p:nvSpPr>
        <p:spPr>
          <a:xfrm>
            <a:off x="3375029" y="2632542"/>
            <a:ext cx="1197204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M_1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7579BC4-995C-443C-8213-752A1B8F1232}"/>
              </a:ext>
            </a:extLst>
          </p:cNvPr>
          <p:cNvSpPr/>
          <p:nvPr/>
        </p:nvSpPr>
        <p:spPr>
          <a:xfrm>
            <a:off x="3375029" y="3237147"/>
            <a:ext cx="1197204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M_2</a:t>
            </a:r>
            <a:endParaRPr lang="zh-TW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912930-202F-4406-83AA-0454962F9B94}"/>
              </a:ext>
            </a:extLst>
          </p:cNvPr>
          <p:cNvSpPr/>
          <p:nvPr/>
        </p:nvSpPr>
        <p:spPr>
          <a:xfrm>
            <a:off x="3373613" y="3839414"/>
            <a:ext cx="1197204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M_3</a:t>
            </a:r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24EBF64-FF2C-4EE5-8345-96C2CEFE5EF4}"/>
              </a:ext>
            </a:extLst>
          </p:cNvPr>
          <p:cNvSpPr/>
          <p:nvPr/>
        </p:nvSpPr>
        <p:spPr>
          <a:xfrm>
            <a:off x="3373613" y="5282955"/>
            <a:ext cx="1197204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M_m</a:t>
            </a:r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A817FE-8BF0-463D-9CB5-44B7EEC88305}"/>
              </a:ext>
            </a:extLst>
          </p:cNvPr>
          <p:cNvSpPr/>
          <p:nvPr/>
        </p:nvSpPr>
        <p:spPr>
          <a:xfrm>
            <a:off x="5028635" y="2632542"/>
            <a:ext cx="1197204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M_1</a:t>
            </a:r>
            <a:endParaRPr lang="zh-TW" altLang="en-US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79D2CE84-AEE8-40EE-A274-F54D5371C17C}"/>
              </a:ext>
            </a:extLst>
          </p:cNvPr>
          <p:cNvCxnSpPr/>
          <p:nvPr/>
        </p:nvCxnSpPr>
        <p:spPr>
          <a:xfrm>
            <a:off x="7714256" y="2854073"/>
            <a:ext cx="37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流程圖: 準備作業 56">
            <a:extLst>
              <a:ext uri="{FF2B5EF4-FFF2-40B4-BE49-F238E27FC236}">
                <a16:creationId xmlns:a16="http://schemas.microsoft.com/office/drawing/2014/main" id="{8DC1978A-816B-4C07-9FC3-C5C550F8F07E}"/>
              </a:ext>
            </a:extLst>
          </p:cNvPr>
          <p:cNvSpPr/>
          <p:nvPr/>
        </p:nvSpPr>
        <p:spPr>
          <a:xfrm>
            <a:off x="8183302" y="2632544"/>
            <a:ext cx="1406888" cy="443058"/>
          </a:xfrm>
          <a:prstGeom prst="flowChartPrepar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S_112</a:t>
            </a:r>
            <a:endParaRPr lang="zh-TW" altLang="en-US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2C2677B-2A3B-4CBB-BBF4-231845FC8ADB}"/>
              </a:ext>
            </a:extLst>
          </p:cNvPr>
          <p:cNvCxnSpPr/>
          <p:nvPr/>
        </p:nvCxnSpPr>
        <p:spPr>
          <a:xfrm>
            <a:off x="9686029" y="2854073"/>
            <a:ext cx="37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E30D22C3-6A57-4F69-8897-AB3014426486}"/>
              </a:ext>
            </a:extLst>
          </p:cNvPr>
          <p:cNvSpPr/>
          <p:nvPr/>
        </p:nvSpPr>
        <p:spPr>
          <a:xfrm>
            <a:off x="6426441" y="2632542"/>
            <a:ext cx="1197204" cy="443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Job_1</a:t>
            </a:r>
            <a:endParaRPr lang="zh-TW" altLang="en-US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5482FC13-A015-4822-B1C4-E24574B0D164}"/>
              </a:ext>
            </a:extLst>
          </p:cNvPr>
          <p:cNvSpPr/>
          <p:nvPr/>
        </p:nvSpPr>
        <p:spPr>
          <a:xfrm>
            <a:off x="10149847" y="2640599"/>
            <a:ext cx="1197204" cy="443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Job_2</a:t>
            </a:r>
            <a:endParaRPr lang="zh-TW" altLang="en-US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86F2B650-DBAF-4094-95C6-144CD9611ED0}"/>
              </a:ext>
            </a:extLst>
          </p:cNvPr>
          <p:cNvCxnSpPr/>
          <p:nvPr/>
        </p:nvCxnSpPr>
        <p:spPr>
          <a:xfrm>
            <a:off x="7721005" y="3458743"/>
            <a:ext cx="37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圖: 準備作業 65">
            <a:extLst>
              <a:ext uri="{FF2B5EF4-FFF2-40B4-BE49-F238E27FC236}">
                <a16:creationId xmlns:a16="http://schemas.microsoft.com/office/drawing/2014/main" id="{3D387DC9-52D7-4E6D-A28F-3C06CB835650}"/>
              </a:ext>
            </a:extLst>
          </p:cNvPr>
          <p:cNvSpPr/>
          <p:nvPr/>
        </p:nvSpPr>
        <p:spPr>
          <a:xfrm>
            <a:off x="8190051" y="3237214"/>
            <a:ext cx="1406888" cy="443058"/>
          </a:xfrm>
          <a:prstGeom prst="flowChartPrepar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S_121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B4D1E68-1FEB-4589-B4ED-1F102CB5B9DF}"/>
              </a:ext>
            </a:extLst>
          </p:cNvPr>
          <p:cNvCxnSpPr/>
          <p:nvPr/>
        </p:nvCxnSpPr>
        <p:spPr>
          <a:xfrm>
            <a:off x="9692778" y="3458743"/>
            <a:ext cx="37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>
            <a:extLst>
              <a:ext uri="{FF2B5EF4-FFF2-40B4-BE49-F238E27FC236}">
                <a16:creationId xmlns:a16="http://schemas.microsoft.com/office/drawing/2014/main" id="{8EACEA45-5766-47A0-9F8F-4B17C8F8E24E}"/>
              </a:ext>
            </a:extLst>
          </p:cNvPr>
          <p:cNvSpPr/>
          <p:nvPr/>
        </p:nvSpPr>
        <p:spPr>
          <a:xfrm>
            <a:off x="6433190" y="3237212"/>
            <a:ext cx="1197204" cy="443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Job_2</a:t>
            </a:r>
            <a:endParaRPr lang="zh-TW" altLang="en-US" dirty="0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2DE74E0E-835F-4959-86B6-095057A275E0}"/>
              </a:ext>
            </a:extLst>
          </p:cNvPr>
          <p:cNvSpPr/>
          <p:nvPr/>
        </p:nvSpPr>
        <p:spPr>
          <a:xfrm>
            <a:off x="10156596" y="3245269"/>
            <a:ext cx="1197204" cy="443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Job_1</a:t>
            </a:r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0DCDFC2-822F-4FFF-BF35-62A90699D89D}"/>
              </a:ext>
            </a:extLst>
          </p:cNvPr>
          <p:cNvSpPr/>
          <p:nvPr/>
        </p:nvSpPr>
        <p:spPr>
          <a:xfrm>
            <a:off x="5028635" y="4467937"/>
            <a:ext cx="1197204" cy="44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M_m</a:t>
            </a:r>
            <a:endParaRPr lang="zh-TW" altLang="en-US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4978F961-FFA0-4D49-B764-6C50B26BA65A}"/>
              </a:ext>
            </a:extLst>
          </p:cNvPr>
          <p:cNvCxnSpPr/>
          <p:nvPr/>
        </p:nvCxnSpPr>
        <p:spPr>
          <a:xfrm>
            <a:off x="7714256" y="4689468"/>
            <a:ext cx="37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圖: 準備作業 71">
            <a:extLst>
              <a:ext uri="{FF2B5EF4-FFF2-40B4-BE49-F238E27FC236}">
                <a16:creationId xmlns:a16="http://schemas.microsoft.com/office/drawing/2014/main" id="{41ACC3E3-B5E9-4B37-A02B-8BEF12CFE6D4}"/>
              </a:ext>
            </a:extLst>
          </p:cNvPr>
          <p:cNvSpPr/>
          <p:nvPr/>
        </p:nvSpPr>
        <p:spPr>
          <a:xfrm>
            <a:off x="8183302" y="4467939"/>
            <a:ext cx="1406888" cy="443058"/>
          </a:xfrm>
          <a:prstGeom prst="flowChartPrepar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S_m12</a:t>
            </a:r>
            <a:endParaRPr lang="zh-TW" altLang="en-US" dirty="0"/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0E97683-22AA-4BE6-9F2B-009074F82D68}"/>
              </a:ext>
            </a:extLst>
          </p:cNvPr>
          <p:cNvCxnSpPr/>
          <p:nvPr/>
        </p:nvCxnSpPr>
        <p:spPr>
          <a:xfrm>
            <a:off x="9686029" y="4689468"/>
            <a:ext cx="37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橢圓 73">
            <a:extLst>
              <a:ext uri="{FF2B5EF4-FFF2-40B4-BE49-F238E27FC236}">
                <a16:creationId xmlns:a16="http://schemas.microsoft.com/office/drawing/2014/main" id="{31194155-6F75-4324-8CF0-18C3ABA2C49B}"/>
              </a:ext>
            </a:extLst>
          </p:cNvPr>
          <p:cNvSpPr/>
          <p:nvPr/>
        </p:nvSpPr>
        <p:spPr>
          <a:xfrm>
            <a:off x="6426441" y="4467937"/>
            <a:ext cx="1197204" cy="443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Job_1</a:t>
            </a:r>
            <a:endParaRPr lang="zh-TW" altLang="en-US" dirty="0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F5C9A0F3-16E0-41A1-B8DC-8FEC844CDF8B}"/>
              </a:ext>
            </a:extLst>
          </p:cNvPr>
          <p:cNvSpPr/>
          <p:nvPr/>
        </p:nvSpPr>
        <p:spPr>
          <a:xfrm>
            <a:off x="10149847" y="4475994"/>
            <a:ext cx="1197204" cy="443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Job_2</a:t>
            </a:r>
            <a:endParaRPr lang="zh-TW" altLang="en-US" dirty="0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9BD8F09-3B76-423D-8DD5-408E685FE115}"/>
              </a:ext>
            </a:extLst>
          </p:cNvPr>
          <p:cNvCxnSpPr/>
          <p:nvPr/>
        </p:nvCxnSpPr>
        <p:spPr>
          <a:xfrm>
            <a:off x="7721005" y="5294138"/>
            <a:ext cx="37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圖: 準備作業 76">
            <a:extLst>
              <a:ext uri="{FF2B5EF4-FFF2-40B4-BE49-F238E27FC236}">
                <a16:creationId xmlns:a16="http://schemas.microsoft.com/office/drawing/2014/main" id="{E3C2098B-4228-40BA-82E8-37F6EA5474F2}"/>
              </a:ext>
            </a:extLst>
          </p:cNvPr>
          <p:cNvSpPr/>
          <p:nvPr/>
        </p:nvSpPr>
        <p:spPr>
          <a:xfrm>
            <a:off x="8190051" y="5072609"/>
            <a:ext cx="1406888" cy="443058"/>
          </a:xfrm>
          <a:prstGeom prst="flowChartPrepar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S_m21</a:t>
            </a:r>
            <a:endParaRPr lang="zh-TW" altLang="en-US" dirty="0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2CEAD5E6-95E1-46F6-AA4A-BBFFB5596DC5}"/>
              </a:ext>
            </a:extLst>
          </p:cNvPr>
          <p:cNvCxnSpPr/>
          <p:nvPr/>
        </p:nvCxnSpPr>
        <p:spPr>
          <a:xfrm>
            <a:off x="9692778" y="5294138"/>
            <a:ext cx="37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橢圓 78">
            <a:extLst>
              <a:ext uri="{FF2B5EF4-FFF2-40B4-BE49-F238E27FC236}">
                <a16:creationId xmlns:a16="http://schemas.microsoft.com/office/drawing/2014/main" id="{F6FF9CB4-CD51-43AC-94B3-21332B806719}"/>
              </a:ext>
            </a:extLst>
          </p:cNvPr>
          <p:cNvSpPr/>
          <p:nvPr/>
        </p:nvSpPr>
        <p:spPr>
          <a:xfrm>
            <a:off x="6433190" y="5072607"/>
            <a:ext cx="1197204" cy="443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Job_2</a:t>
            </a:r>
            <a:endParaRPr lang="zh-TW" altLang="en-US" dirty="0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5D3189CF-495B-4F3B-8221-150A554C189F}"/>
              </a:ext>
            </a:extLst>
          </p:cNvPr>
          <p:cNvSpPr/>
          <p:nvPr/>
        </p:nvSpPr>
        <p:spPr>
          <a:xfrm>
            <a:off x="10156596" y="5080664"/>
            <a:ext cx="1197204" cy="4430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Job_1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724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5143F-7A53-494C-A52D-2CC4F296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040FA6DE-E869-434B-88BB-E7C7E1A2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sz="2400" dirty="0">
                <a:latin typeface="Segoe UI" panose="020B0502040204020203" pitchFamily="34" charset="0"/>
              </a:rPr>
              <a:t>Representation of solution</a:t>
            </a:r>
          </a:p>
          <a:p>
            <a:pPr marL="0" indent="0">
              <a:buNone/>
            </a:pPr>
            <a:r>
              <a:rPr lang="en-US" altLang="zh-TW" sz="2400" dirty="0">
                <a:latin typeface="Segoe UI" panose="020B0502040204020203" pitchFamily="34" charset="0"/>
              </a:rPr>
              <a:t>	M_1</a:t>
            </a:r>
          </a:p>
          <a:p>
            <a:pPr marL="0" indent="0">
              <a:buNone/>
            </a:pPr>
            <a:r>
              <a:rPr lang="en-US" altLang="zh-TW" sz="2400" dirty="0">
                <a:latin typeface="Segoe UI" panose="020B0502040204020203" pitchFamily="34" charset="0"/>
              </a:rPr>
              <a:t>	M_2</a:t>
            </a:r>
          </a:p>
          <a:p>
            <a:r>
              <a:rPr lang="en-US" altLang="zh-TW" sz="2400" dirty="0">
                <a:latin typeface="Segoe UI" panose="020B0502040204020203" pitchFamily="34" charset="0"/>
              </a:rPr>
              <a:t>Initialize population</a:t>
            </a:r>
          </a:p>
          <a:p>
            <a:pPr marL="0" indent="0">
              <a:buNone/>
            </a:pPr>
            <a:r>
              <a:rPr lang="en-US" altLang="zh-TW" dirty="0">
                <a:latin typeface="Segoe UI" panose="020B0502040204020203" pitchFamily="34" charset="0"/>
              </a:rPr>
              <a:t>	</a:t>
            </a:r>
            <a:r>
              <a:rPr lang="en-US" altLang="zh-TW" sz="2400" dirty="0">
                <a:latin typeface="Segoe UI" panose="020B0502040204020203" pitchFamily="34" charset="0"/>
              </a:rPr>
              <a:t>Randomly generated          	(Population size)</a:t>
            </a:r>
          </a:p>
          <a:p>
            <a:pPr marL="0" indent="0">
              <a:buNone/>
            </a:pPr>
            <a:r>
              <a:rPr lang="en-US" altLang="zh-TW" sz="2400" dirty="0">
                <a:latin typeface="Segoe UI" panose="020B0502040204020203" pitchFamily="34" charset="0"/>
              </a:rPr>
              <a:t>	Apply MI Heuristic          	(Random individuals)</a:t>
            </a:r>
          </a:p>
          <a:p>
            <a:r>
              <a:rPr lang="en-US" altLang="zh-TW" sz="2400" dirty="0">
                <a:latin typeface="Segoe UI" panose="020B0502040204020203" pitchFamily="34" charset="0"/>
              </a:rPr>
              <a:t>Selection mechanism</a:t>
            </a:r>
          </a:p>
          <a:p>
            <a:pPr marL="0" indent="0">
              <a:buNone/>
            </a:pPr>
            <a:r>
              <a:rPr lang="en-US" altLang="zh-TW" sz="2400" dirty="0">
                <a:latin typeface="Segoe UI" panose="020B0502040204020203" pitchFamily="34" charset="0"/>
              </a:rPr>
              <a:t>	n-tournament</a:t>
            </a:r>
            <a:r>
              <a:rPr lang="en-US" altLang="zh-TW" sz="2000" dirty="0">
                <a:latin typeface="Segoe UI" panose="020B0502040204020203" pitchFamily="34" charset="0"/>
              </a:rPr>
              <a:t>	    </a:t>
            </a:r>
            <a:endParaRPr lang="en-US" altLang="zh-TW" sz="2000" dirty="0"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1800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19" name="箭號: 五邊形 18">
            <a:extLst>
              <a:ext uri="{FF2B5EF4-FFF2-40B4-BE49-F238E27FC236}">
                <a16:creationId xmlns:a16="http://schemas.microsoft.com/office/drawing/2014/main" id="{232A10F0-8BBF-47EF-828D-2AAD86E5141F}"/>
              </a:ext>
            </a:extLst>
          </p:cNvPr>
          <p:cNvSpPr/>
          <p:nvPr/>
        </p:nvSpPr>
        <p:spPr>
          <a:xfrm rot="5400000">
            <a:off x="11089283" y="133310"/>
            <a:ext cx="1159113" cy="630079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6CD15ED5-4170-44C5-A609-2B43A0ED7D44}"/>
              </a:ext>
            </a:extLst>
          </p:cNvPr>
          <p:cNvSpPr/>
          <p:nvPr/>
        </p:nvSpPr>
        <p:spPr>
          <a:xfrm>
            <a:off x="5555592" y="2614052"/>
            <a:ext cx="410395" cy="23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A15F12D-6F13-4D8B-8ACB-0714C3C92410}"/>
              </a:ext>
            </a:extLst>
          </p:cNvPr>
          <p:cNvSpPr txBox="1"/>
          <p:nvPr/>
        </p:nvSpPr>
        <p:spPr>
          <a:xfrm>
            <a:off x="6096000" y="2318531"/>
            <a:ext cx="571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[ [7, 3, 2, 1, 5, -1, -1, -1, -1, -1, -1, -1],</a:t>
            </a:r>
          </a:p>
          <a:p>
            <a:r>
              <a:rPr lang="en-US" altLang="zh-TW" sz="2400" dirty="0"/>
              <a:t>   [10, 4, 6, 9, 8, 12, 11, -1, -1, -1, -1, -1] ]</a:t>
            </a:r>
            <a:endParaRPr lang="zh-TW" altLang="en-US" sz="24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53C30F1-4E09-4C23-9AD5-BA4685D57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04" y="2267322"/>
            <a:ext cx="2805910" cy="946056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A772755B-8146-4A16-90DC-531B84B18D62}"/>
              </a:ext>
            </a:extLst>
          </p:cNvPr>
          <p:cNvSpPr/>
          <p:nvPr/>
        </p:nvSpPr>
        <p:spPr>
          <a:xfrm>
            <a:off x="4739951" y="4814596"/>
            <a:ext cx="1356049" cy="13006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38A9A821-E248-4B42-8F88-40E0F372E5AC}"/>
              </a:ext>
            </a:extLst>
          </p:cNvPr>
          <p:cNvSpPr/>
          <p:nvPr/>
        </p:nvSpPr>
        <p:spPr>
          <a:xfrm>
            <a:off x="6352161" y="5292075"/>
            <a:ext cx="1978090" cy="345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100458D-9F9E-4C4D-BA21-AD8E3ABB919F}"/>
              </a:ext>
            </a:extLst>
          </p:cNvPr>
          <p:cNvSpPr/>
          <p:nvPr/>
        </p:nvSpPr>
        <p:spPr>
          <a:xfrm>
            <a:off x="8809654" y="4971574"/>
            <a:ext cx="947972" cy="9867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DD938C-0D66-4481-8F8E-F839F1B87976}"/>
              </a:ext>
            </a:extLst>
          </p:cNvPr>
          <p:cNvSpPr/>
          <p:nvPr/>
        </p:nvSpPr>
        <p:spPr>
          <a:xfrm>
            <a:off x="5057192" y="5075853"/>
            <a:ext cx="74645" cy="917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2B47F4-72C1-4DC7-AEDD-D66C79F0D8C3}"/>
              </a:ext>
            </a:extLst>
          </p:cNvPr>
          <p:cNvSpPr/>
          <p:nvPr/>
        </p:nvSpPr>
        <p:spPr>
          <a:xfrm>
            <a:off x="5372638" y="4964631"/>
            <a:ext cx="74645" cy="917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3EE8B0-51B4-4DF0-B473-6652B737C25A}"/>
              </a:ext>
            </a:extLst>
          </p:cNvPr>
          <p:cNvSpPr/>
          <p:nvPr/>
        </p:nvSpPr>
        <p:spPr>
          <a:xfrm>
            <a:off x="5361992" y="5380653"/>
            <a:ext cx="74645" cy="917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5017C87-BD24-4750-A136-E4D3A2C8A3D7}"/>
              </a:ext>
            </a:extLst>
          </p:cNvPr>
          <p:cNvSpPr/>
          <p:nvPr/>
        </p:nvSpPr>
        <p:spPr>
          <a:xfrm>
            <a:off x="5514392" y="5533053"/>
            <a:ext cx="74645" cy="917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A6E147-4DAA-49A6-B142-2AA96750373B}"/>
              </a:ext>
            </a:extLst>
          </p:cNvPr>
          <p:cNvSpPr/>
          <p:nvPr/>
        </p:nvSpPr>
        <p:spPr>
          <a:xfrm>
            <a:off x="5798113" y="5341246"/>
            <a:ext cx="74645" cy="917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E2502C8-EC44-47B4-962C-235A8D6F53D2}"/>
              </a:ext>
            </a:extLst>
          </p:cNvPr>
          <p:cNvSpPr/>
          <p:nvPr/>
        </p:nvSpPr>
        <p:spPr>
          <a:xfrm>
            <a:off x="5645020" y="5117605"/>
            <a:ext cx="74645" cy="917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EE86582-D983-4EF1-9E18-11FE3ADC69DE}"/>
              </a:ext>
            </a:extLst>
          </p:cNvPr>
          <p:cNvSpPr/>
          <p:nvPr/>
        </p:nvSpPr>
        <p:spPr>
          <a:xfrm>
            <a:off x="9119437" y="5263155"/>
            <a:ext cx="74645" cy="917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D879C44-929C-4FBB-8CCF-7582DE49F24D}"/>
              </a:ext>
            </a:extLst>
          </p:cNvPr>
          <p:cNvSpPr/>
          <p:nvPr/>
        </p:nvSpPr>
        <p:spPr>
          <a:xfrm>
            <a:off x="9246317" y="5482535"/>
            <a:ext cx="74645" cy="917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65BD3C-6F1F-47A0-BA39-EEAE9AC26939}"/>
              </a:ext>
            </a:extLst>
          </p:cNvPr>
          <p:cNvSpPr/>
          <p:nvPr/>
        </p:nvSpPr>
        <p:spPr>
          <a:xfrm>
            <a:off x="9418388" y="5117605"/>
            <a:ext cx="74645" cy="917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D269DCAB-C679-4D5B-A5B3-12AE6A3ACE03}"/>
              </a:ext>
            </a:extLst>
          </p:cNvPr>
          <p:cNvCxnSpPr/>
          <p:nvPr/>
        </p:nvCxnSpPr>
        <p:spPr>
          <a:xfrm>
            <a:off x="9537464" y="5163502"/>
            <a:ext cx="1059890" cy="655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3289266B-6B89-4FB3-9F1C-019104839ED2}"/>
              </a:ext>
            </a:extLst>
          </p:cNvPr>
          <p:cNvSpPr/>
          <p:nvPr/>
        </p:nvSpPr>
        <p:spPr>
          <a:xfrm>
            <a:off x="9372941" y="5075853"/>
            <a:ext cx="164203" cy="17728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77DD42-06F3-4BAF-9010-BF3D3B486D77}"/>
              </a:ext>
            </a:extLst>
          </p:cNvPr>
          <p:cNvSpPr txBox="1"/>
          <p:nvPr/>
        </p:nvSpPr>
        <p:spPr>
          <a:xfrm>
            <a:off x="10655646" y="5632246"/>
            <a:ext cx="58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Best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841D5F0-E0A5-4803-A85D-D6BD713B9E60}"/>
              </a:ext>
            </a:extLst>
          </p:cNvPr>
          <p:cNvSpPr/>
          <p:nvPr/>
        </p:nvSpPr>
        <p:spPr>
          <a:xfrm>
            <a:off x="5015204" y="5481877"/>
            <a:ext cx="74645" cy="917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407315E-6EB2-4168-9E86-15DF4B0B34FB}"/>
              </a:ext>
            </a:extLst>
          </p:cNvPr>
          <p:cNvSpPr/>
          <p:nvPr/>
        </p:nvSpPr>
        <p:spPr>
          <a:xfrm>
            <a:off x="5263782" y="5771015"/>
            <a:ext cx="74645" cy="917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C1A3CA9-6E15-4D39-BE59-DC40D9E3D4C6}"/>
              </a:ext>
            </a:extLst>
          </p:cNvPr>
          <p:cNvSpPr/>
          <p:nvPr/>
        </p:nvSpPr>
        <p:spPr>
          <a:xfrm>
            <a:off x="5723468" y="5526145"/>
            <a:ext cx="74645" cy="917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53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5143F-7A53-494C-A52D-2CC4F296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 - Crossover Operator</a:t>
            </a:r>
            <a:endParaRPr lang="zh-TW" altLang="en-US" dirty="0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040FA6DE-E869-434B-88BB-E7C7E1A2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749" y="1559119"/>
            <a:ext cx="1386526" cy="3613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2000" dirty="0">
                <a:latin typeface="Segoe UI" panose="020B0502040204020203" pitchFamily="34" charset="0"/>
              </a:rPr>
              <a:t>Parent 1	    </a:t>
            </a:r>
            <a:endParaRPr lang="en-US" altLang="zh-TW" sz="2000" dirty="0"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1800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19" name="箭號: 五邊形 18">
            <a:extLst>
              <a:ext uri="{FF2B5EF4-FFF2-40B4-BE49-F238E27FC236}">
                <a16:creationId xmlns:a16="http://schemas.microsoft.com/office/drawing/2014/main" id="{232A10F0-8BBF-47EF-828D-2AAD86E5141F}"/>
              </a:ext>
            </a:extLst>
          </p:cNvPr>
          <p:cNvSpPr/>
          <p:nvPr/>
        </p:nvSpPr>
        <p:spPr>
          <a:xfrm rot="5400000">
            <a:off x="11089283" y="133310"/>
            <a:ext cx="1159113" cy="630079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3C58846A-1603-4E75-BC0F-FE928B84F560}"/>
              </a:ext>
            </a:extLst>
          </p:cNvPr>
          <p:cNvSpPr txBox="1">
            <a:spLocks/>
          </p:cNvSpPr>
          <p:nvPr/>
        </p:nvSpPr>
        <p:spPr>
          <a:xfrm>
            <a:off x="838200" y="2285275"/>
            <a:ext cx="1386526" cy="78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Segoe UI" panose="020B0502040204020203" pitchFamily="34" charset="0"/>
              </a:rPr>
              <a:t>M1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Segoe UI" panose="020B0502040204020203" pitchFamily="34" charset="0"/>
              </a:rPr>
              <a:t>M2	    </a:t>
            </a:r>
            <a:endParaRPr lang="en-US" altLang="zh-TW" sz="2000" dirty="0"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99512C-FE8B-461F-BBFE-8DEA5AEE4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09" y="2187020"/>
            <a:ext cx="2566606" cy="981897"/>
          </a:xfrm>
          <a:prstGeom prst="rect">
            <a:avLst/>
          </a:prstGeom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BECC63BA-9B03-4B0B-BEE9-7EE55EC11371}"/>
              </a:ext>
            </a:extLst>
          </p:cNvPr>
          <p:cNvSpPr txBox="1">
            <a:spLocks/>
          </p:cNvSpPr>
          <p:nvPr/>
        </p:nvSpPr>
        <p:spPr>
          <a:xfrm>
            <a:off x="7350549" y="1559118"/>
            <a:ext cx="1386526" cy="361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Segoe UI" panose="020B0502040204020203" pitchFamily="34" charset="0"/>
              </a:rPr>
              <a:t>Parent 2	    </a:t>
            </a:r>
            <a:endParaRPr lang="en-US" altLang="zh-TW" sz="2000" dirty="0"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E318DCC-3CD9-42AD-8F76-C0D289F1EDBB}"/>
              </a:ext>
            </a:extLst>
          </p:cNvPr>
          <p:cNvSpPr txBox="1">
            <a:spLocks/>
          </p:cNvSpPr>
          <p:nvPr/>
        </p:nvSpPr>
        <p:spPr>
          <a:xfrm>
            <a:off x="6096000" y="2285275"/>
            <a:ext cx="1386526" cy="78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Segoe UI" panose="020B0502040204020203" pitchFamily="34" charset="0"/>
              </a:rPr>
              <a:t>M1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Segoe UI" panose="020B0502040204020203" pitchFamily="34" charset="0"/>
              </a:rPr>
              <a:t>M2	    </a:t>
            </a:r>
            <a:endParaRPr lang="en-US" altLang="zh-TW" sz="2000" dirty="0"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95BC4A2-4DFC-4F43-AE51-B003BFA7A96A}"/>
              </a:ext>
            </a:extLst>
          </p:cNvPr>
          <p:cNvCxnSpPr>
            <a:cxnSpLocks/>
          </p:cNvCxnSpPr>
          <p:nvPr/>
        </p:nvCxnSpPr>
        <p:spPr>
          <a:xfrm>
            <a:off x="2776586" y="1920514"/>
            <a:ext cx="0" cy="26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713FA7F-C805-4F0F-BA7F-4802BD62B9EB}"/>
              </a:ext>
            </a:extLst>
          </p:cNvPr>
          <p:cNvSpPr txBox="1"/>
          <p:nvPr/>
        </p:nvSpPr>
        <p:spPr>
          <a:xfrm>
            <a:off x="2802230" y="1901591"/>
            <a:ext cx="11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P1 = 3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B06B6F2-2C8F-4854-9074-6281B06E9426}"/>
              </a:ext>
            </a:extLst>
          </p:cNvPr>
          <p:cNvSpPr txBox="1"/>
          <p:nvPr/>
        </p:nvSpPr>
        <p:spPr>
          <a:xfrm>
            <a:off x="3183196" y="3155425"/>
            <a:ext cx="11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P2 = 4</a:t>
            </a:r>
            <a:endParaRPr lang="zh-TW" altLang="en-US" sz="140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CBBB4B1-928F-448C-9A83-DDEA299C4C25}"/>
              </a:ext>
            </a:extLst>
          </p:cNvPr>
          <p:cNvCxnSpPr>
            <a:cxnSpLocks/>
          </p:cNvCxnSpPr>
          <p:nvPr/>
        </p:nvCxnSpPr>
        <p:spPr>
          <a:xfrm flipV="1">
            <a:off x="3205114" y="3155425"/>
            <a:ext cx="0" cy="26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298385CD-D679-4F6C-A227-A875110CA65A}"/>
              </a:ext>
            </a:extLst>
          </p:cNvPr>
          <p:cNvSpPr txBox="1">
            <a:spLocks/>
          </p:cNvSpPr>
          <p:nvPr/>
        </p:nvSpPr>
        <p:spPr>
          <a:xfrm>
            <a:off x="1953817" y="4746078"/>
            <a:ext cx="1696826" cy="627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000" dirty="0">
                <a:latin typeface="Segoe UI" panose="020B0502040204020203" pitchFamily="34" charset="0"/>
              </a:rPr>
              <a:t>Offspring 1	</a:t>
            </a:r>
            <a:r>
              <a:rPr lang="en-US" altLang="zh-TW" sz="2700" dirty="0">
                <a:latin typeface="Segoe UI" panose="020B0502040204020203" pitchFamily="34" charset="0"/>
              </a:rPr>
              <a:t>    </a:t>
            </a:r>
            <a:endParaRPr lang="en-US" altLang="zh-TW" sz="2700" dirty="0"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700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FBCAD04C-4BCD-439A-8231-C39D56A79C00}"/>
              </a:ext>
            </a:extLst>
          </p:cNvPr>
          <p:cNvSpPr txBox="1">
            <a:spLocks/>
          </p:cNvSpPr>
          <p:nvPr/>
        </p:nvSpPr>
        <p:spPr>
          <a:xfrm>
            <a:off x="838200" y="5190893"/>
            <a:ext cx="1386526" cy="78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Segoe UI" panose="020B0502040204020203" pitchFamily="34" charset="0"/>
              </a:rPr>
              <a:t>M1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Segoe UI" panose="020B0502040204020203" pitchFamily="34" charset="0"/>
              </a:rPr>
              <a:t>M2	    </a:t>
            </a:r>
            <a:endParaRPr lang="en-US" altLang="zh-TW" sz="2000" dirty="0"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7AA96837-227F-41E7-A0B4-BAFD439AF77B}"/>
              </a:ext>
            </a:extLst>
          </p:cNvPr>
          <p:cNvSpPr txBox="1">
            <a:spLocks/>
          </p:cNvSpPr>
          <p:nvPr/>
        </p:nvSpPr>
        <p:spPr>
          <a:xfrm>
            <a:off x="7195399" y="4746078"/>
            <a:ext cx="1696826" cy="627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000" dirty="0">
                <a:latin typeface="Segoe UI" panose="020B0502040204020203" pitchFamily="34" charset="0"/>
              </a:rPr>
              <a:t>Offspring 2	</a:t>
            </a:r>
            <a:r>
              <a:rPr lang="en-US" altLang="zh-TW" sz="2700" dirty="0">
                <a:latin typeface="Segoe UI" panose="020B0502040204020203" pitchFamily="34" charset="0"/>
              </a:rPr>
              <a:t>    </a:t>
            </a:r>
            <a:endParaRPr lang="en-US" altLang="zh-TW" sz="2700" dirty="0"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700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E85FD3BD-AA8D-4E5F-B84E-80BD6F651EBE}"/>
              </a:ext>
            </a:extLst>
          </p:cNvPr>
          <p:cNvSpPr txBox="1">
            <a:spLocks/>
          </p:cNvSpPr>
          <p:nvPr/>
        </p:nvSpPr>
        <p:spPr>
          <a:xfrm>
            <a:off x="6090501" y="5190893"/>
            <a:ext cx="1386526" cy="78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Segoe UI" panose="020B0502040204020203" pitchFamily="34" charset="0"/>
              </a:rPr>
              <a:t>M1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Segoe UI" panose="020B0502040204020203" pitchFamily="34" charset="0"/>
              </a:rPr>
              <a:t>M2	    </a:t>
            </a:r>
            <a:endParaRPr lang="en-US" altLang="zh-TW" sz="2000" dirty="0"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6295181C-92FC-4AC6-B991-D519037701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9" b="54171"/>
          <a:stretch/>
        </p:blipFill>
        <p:spPr>
          <a:xfrm>
            <a:off x="1500902" y="2190314"/>
            <a:ext cx="1285110" cy="449994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BC6231E2-54D6-42D1-82A2-8121961AE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40" r="33432"/>
          <a:stretch/>
        </p:blipFill>
        <p:spPr>
          <a:xfrm>
            <a:off x="1501522" y="2723934"/>
            <a:ext cx="1708532" cy="444412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53978368-233B-4AA8-A341-A2A366860E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4" t="-1" b="54515"/>
          <a:stretch/>
        </p:blipFill>
        <p:spPr>
          <a:xfrm>
            <a:off x="2767161" y="2187020"/>
            <a:ext cx="1297315" cy="446628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DAF73499-DA5F-4996-9B3F-9CE57B46B4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1" t="54500"/>
          <a:stretch/>
        </p:blipFill>
        <p:spPr>
          <a:xfrm>
            <a:off x="3194810" y="2723934"/>
            <a:ext cx="870565" cy="446769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23820E55-3074-41D7-A756-63C5A84B4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764" y="2209368"/>
            <a:ext cx="2805910" cy="946056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81BAB85F-DCD9-4D40-B10A-3A459A915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263" y="2204939"/>
            <a:ext cx="2805910" cy="946056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033CA332-B2C7-4D81-8CD2-32A17D18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323" y="2200262"/>
            <a:ext cx="2805910" cy="946056"/>
          </a:xfrm>
          <a:prstGeom prst="rect">
            <a:avLst/>
          </a:prstGeom>
        </p:spPr>
      </p:pic>
      <p:sp>
        <p:nvSpPr>
          <p:cNvPr id="66" name="內容版面配置區 2">
            <a:extLst>
              <a:ext uri="{FF2B5EF4-FFF2-40B4-BE49-F238E27FC236}">
                <a16:creationId xmlns:a16="http://schemas.microsoft.com/office/drawing/2014/main" id="{E2BC11CC-A427-4C41-B8C4-BA38E3F7469B}"/>
              </a:ext>
            </a:extLst>
          </p:cNvPr>
          <p:cNvSpPr txBox="1">
            <a:spLocks/>
          </p:cNvSpPr>
          <p:nvPr/>
        </p:nvSpPr>
        <p:spPr>
          <a:xfrm>
            <a:off x="6096000" y="2287615"/>
            <a:ext cx="1386526" cy="78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Segoe UI" panose="020B0502040204020203" pitchFamily="34" charset="0"/>
              </a:rPr>
              <a:t>M1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Segoe UI" panose="020B0502040204020203" pitchFamily="34" charset="0"/>
              </a:rPr>
              <a:t>M2	    </a:t>
            </a:r>
            <a:endParaRPr lang="en-US" altLang="zh-TW" sz="2000" dirty="0"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67" name="內容版面配置區 2">
            <a:extLst>
              <a:ext uri="{FF2B5EF4-FFF2-40B4-BE49-F238E27FC236}">
                <a16:creationId xmlns:a16="http://schemas.microsoft.com/office/drawing/2014/main" id="{B896CC6B-AB0C-4EAA-AA42-652FA252D796}"/>
              </a:ext>
            </a:extLst>
          </p:cNvPr>
          <p:cNvSpPr txBox="1">
            <a:spLocks/>
          </p:cNvSpPr>
          <p:nvPr/>
        </p:nvSpPr>
        <p:spPr>
          <a:xfrm>
            <a:off x="6101499" y="2294405"/>
            <a:ext cx="1386526" cy="78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Segoe UI" panose="020B0502040204020203" pitchFamily="34" charset="0"/>
              </a:rPr>
              <a:t>M1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Segoe UI" panose="020B0502040204020203" pitchFamily="34" charset="0"/>
              </a:rPr>
              <a:t>M2	    </a:t>
            </a:r>
            <a:endParaRPr lang="en-US" altLang="zh-TW" sz="2000" dirty="0"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861FF60-F497-40E8-9DB3-ADC14F8B929B}"/>
              </a:ext>
            </a:extLst>
          </p:cNvPr>
          <p:cNvSpPr txBox="1"/>
          <p:nvPr/>
        </p:nvSpPr>
        <p:spPr>
          <a:xfrm>
            <a:off x="9167831" y="4149658"/>
            <a:ext cx="32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ED067D7-CE90-4823-8F96-0543B6FC9B1B}"/>
              </a:ext>
            </a:extLst>
          </p:cNvPr>
          <p:cNvSpPr txBox="1"/>
          <p:nvPr/>
        </p:nvSpPr>
        <p:spPr>
          <a:xfrm>
            <a:off x="8779658" y="4133775"/>
            <a:ext cx="32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1BC8195E-A72D-4010-A078-FC1894793174}"/>
              </a:ext>
            </a:extLst>
          </p:cNvPr>
          <p:cNvSpPr txBox="1"/>
          <p:nvPr/>
        </p:nvSpPr>
        <p:spPr>
          <a:xfrm>
            <a:off x="7996901" y="4127030"/>
            <a:ext cx="32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98699A2-0F17-4D87-989F-98A37C7D82E6}"/>
              </a:ext>
            </a:extLst>
          </p:cNvPr>
          <p:cNvSpPr txBox="1"/>
          <p:nvPr/>
        </p:nvSpPr>
        <p:spPr>
          <a:xfrm>
            <a:off x="6783764" y="4127030"/>
            <a:ext cx="32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91FC0C2F-C33C-4A3F-8E59-2BE34613562D}"/>
              </a:ext>
            </a:extLst>
          </p:cNvPr>
          <p:cNvSpPr txBox="1"/>
          <p:nvPr/>
        </p:nvSpPr>
        <p:spPr>
          <a:xfrm>
            <a:off x="8400957" y="3606431"/>
            <a:ext cx="32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5A72267E-3347-42DF-80D9-A5FD9AF260DE}"/>
              </a:ext>
            </a:extLst>
          </p:cNvPr>
          <p:cNvSpPr txBox="1"/>
          <p:nvPr/>
        </p:nvSpPr>
        <p:spPr>
          <a:xfrm>
            <a:off x="1521754" y="3620268"/>
            <a:ext cx="32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3D178B9E-5C59-496E-9179-99C46AE315B8}"/>
              </a:ext>
            </a:extLst>
          </p:cNvPr>
          <p:cNvSpPr txBox="1"/>
          <p:nvPr/>
        </p:nvSpPr>
        <p:spPr>
          <a:xfrm>
            <a:off x="1923256" y="3610944"/>
            <a:ext cx="32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0BE7D39-3719-43A7-878C-E59E1919CBA7}"/>
              </a:ext>
            </a:extLst>
          </p:cNvPr>
          <p:cNvSpPr txBox="1"/>
          <p:nvPr/>
        </p:nvSpPr>
        <p:spPr>
          <a:xfrm>
            <a:off x="2355788" y="3630998"/>
            <a:ext cx="32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25550FF1-CA0C-46AF-B68D-63E8F4D8DCFC}"/>
              </a:ext>
            </a:extLst>
          </p:cNvPr>
          <p:cNvSpPr txBox="1"/>
          <p:nvPr/>
        </p:nvSpPr>
        <p:spPr>
          <a:xfrm>
            <a:off x="2726810" y="3630998"/>
            <a:ext cx="32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EAB5917B-349F-46FF-984E-99A69BF8358B}"/>
              </a:ext>
            </a:extLst>
          </p:cNvPr>
          <p:cNvSpPr txBox="1"/>
          <p:nvPr/>
        </p:nvSpPr>
        <p:spPr>
          <a:xfrm>
            <a:off x="1930189" y="4170085"/>
            <a:ext cx="32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61B16594-8C8A-4F3F-A750-2C8C424BD6B3}"/>
              </a:ext>
            </a:extLst>
          </p:cNvPr>
          <p:cNvSpPr txBox="1"/>
          <p:nvPr/>
        </p:nvSpPr>
        <p:spPr>
          <a:xfrm>
            <a:off x="2355788" y="4170085"/>
            <a:ext cx="32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FF028DB8-45A0-4139-8F79-F82EE3A16011}"/>
              </a:ext>
            </a:extLst>
          </p:cNvPr>
          <p:cNvSpPr txBox="1"/>
          <p:nvPr/>
        </p:nvSpPr>
        <p:spPr>
          <a:xfrm>
            <a:off x="3143326" y="4170085"/>
            <a:ext cx="32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97A23134-CF33-492D-BAC1-9777BF108DC4}"/>
              </a:ext>
            </a:extLst>
          </p:cNvPr>
          <p:cNvSpPr txBox="1"/>
          <p:nvPr/>
        </p:nvSpPr>
        <p:spPr>
          <a:xfrm>
            <a:off x="3775729" y="52142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(5)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8669B38-EC5E-44AB-BDB2-236132CFAE76}"/>
              </a:ext>
            </a:extLst>
          </p:cNvPr>
          <p:cNvSpPr txBox="1"/>
          <p:nvPr/>
        </p:nvSpPr>
        <p:spPr>
          <a:xfrm>
            <a:off x="3779183" y="5583585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(10, 9, 12, 11)</a:t>
            </a:r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A246FCB-F59B-4F35-8EC7-5E93AF41CDFE}"/>
              </a:ext>
            </a:extLst>
          </p:cNvPr>
          <p:cNvSpPr txBox="1"/>
          <p:nvPr/>
        </p:nvSpPr>
        <p:spPr>
          <a:xfrm>
            <a:off x="8946456" y="509932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(7, 3, 2, 1)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1C8E5748-9D18-4FCA-8155-D9EE3497F184}"/>
              </a:ext>
            </a:extLst>
          </p:cNvPr>
          <p:cNvSpPr txBox="1"/>
          <p:nvPr/>
        </p:nvSpPr>
        <p:spPr>
          <a:xfrm>
            <a:off x="8942218" y="548453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(4, 6, 8)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23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1.25E-6 0.420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00026 0.422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32838 0.4238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9" y="211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0.2931 0.422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48" y="2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-0.43346 0.2104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80" y="1050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43347 0.2145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80" y="1071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00078 0.2083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04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00104 0.2143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70" grpId="0"/>
      <p:bldP spid="72" grpId="0"/>
      <p:bldP spid="74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8" grpId="0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5143F-7A53-494C-A52D-2CC4F296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 - Local Search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E66CB7-23AD-483F-9E70-E2FE237D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9928"/>
          </a:xfrm>
        </p:spPr>
        <p:txBody>
          <a:bodyPr/>
          <a:lstStyle/>
          <a:p>
            <a:r>
              <a:rPr lang="en-US" altLang="zh-TW" sz="2400" dirty="0">
                <a:latin typeface="Segoe UI" panose="020B0502040204020203" pitchFamily="34" charset="0"/>
              </a:rPr>
              <a:t>Inter-machine insertion neighborhood (IMI)</a:t>
            </a:r>
          </a:p>
          <a:p>
            <a:r>
              <a:rPr lang="en-US" altLang="zh-TW" sz="2400" dirty="0">
                <a:latin typeface="Segoe UI" panose="020B0502040204020203" pitchFamily="34" charset="0"/>
              </a:rPr>
              <a:t>Simple and Efficient speed up procedure</a:t>
            </a:r>
          </a:p>
          <a:p>
            <a:r>
              <a:rPr lang="en-US" altLang="zh-TW" sz="2400" dirty="0">
                <a:latin typeface="Segoe UI" panose="020B0502040204020203" pitchFamily="34" charset="0"/>
              </a:rPr>
              <a:t>Number of steps</a:t>
            </a:r>
          </a:p>
          <a:p>
            <a:endParaRPr lang="en-US" altLang="zh-TW" sz="2400" dirty="0">
              <a:latin typeface="Segoe UI" panose="020B0502040204020203" pitchFamily="34" charset="0"/>
            </a:endParaRPr>
          </a:p>
          <a:p>
            <a:endParaRPr lang="en-US" altLang="zh-TW" sz="2400" dirty="0">
              <a:latin typeface="Segoe UI" panose="020B0502040204020203" pitchFamily="34" charset="0"/>
            </a:endParaRPr>
          </a:p>
          <a:p>
            <a:endParaRPr lang="en-US" altLang="zh-TW" sz="1800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22" name="箭號: 五邊形 21">
            <a:extLst>
              <a:ext uri="{FF2B5EF4-FFF2-40B4-BE49-F238E27FC236}">
                <a16:creationId xmlns:a16="http://schemas.microsoft.com/office/drawing/2014/main" id="{2B6DB4E1-39A2-44D8-BAE1-883157FA95EB}"/>
              </a:ext>
            </a:extLst>
          </p:cNvPr>
          <p:cNvSpPr/>
          <p:nvPr/>
        </p:nvSpPr>
        <p:spPr>
          <a:xfrm rot="5400000">
            <a:off x="11089283" y="133310"/>
            <a:ext cx="1159113" cy="630079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A0E7A91-9689-470E-A4F9-DA8F04AC0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11" y="2818614"/>
            <a:ext cx="5368451" cy="3110271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E9977FC0-4CEF-4158-8969-04395CB71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80" y="3221657"/>
            <a:ext cx="1818706" cy="7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6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5143F-7A53-494C-A52D-2CC4F296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Computational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E66CB7-23AD-483F-9E70-E2FE237D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3918"/>
          </a:xfrm>
        </p:spPr>
        <p:txBody>
          <a:bodyPr/>
          <a:lstStyle/>
          <a:p>
            <a:r>
              <a:rPr lang="en-US" altLang="zh-TW" sz="2400" dirty="0">
                <a:latin typeface="Segoe UI" panose="020B0502040204020203" pitchFamily="34" charset="0"/>
              </a:rPr>
              <a:t>Parameter</a:t>
            </a:r>
            <a:endParaRPr lang="en-US" altLang="zh-TW" dirty="0">
              <a:latin typeface="Segoe UI" panose="020B0502040204020203" pitchFamily="34" charset="0"/>
            </a:endParaRPr>
          </a:p>
          <a:p>
            <a:pPr lvl="1"/>
            <a:r>
              <a:rPr lang="en-US" altLang="zh-TW" sz="1800" dirty="0">
                <a:latin typeface="Segoe UI" panose="020B0502040204020203" pitchFamily="34" charset="0"/>
              </a:rPr>
              <a:t>Iteration limit: 1000</a:t>
            </a:r>
          </a:p>
          <a:p>
            <a:pPr lvl="1"/>
            <a:r>
              <a:rPr lang="en-US" altLang="zh-TW" sz="1800" dirty="0">
                <a:latin typeface="Segoe UI" panose="020B0502040204020203" pitchFamily="34" charset="0"/>
              </a:rPr>
              <a:t>Population size: 80</a:t>
            </a:r>
          </a:p>
          <a:p>
            <a:pPr lvl="1"/>
            <a:r>
              <a:rPr lang="en-US" altLang="zh-TW" sz="1800" dirty="0">
                <a:latin typeface="Segoe UI" panose="020B0502040204020203" pitchFamily="34" charset="0"/>
              </a:rPr>
              <a:t>Crossover rate: 0.5</a:t>
            </a:r>
          </a:p>
          <a:p>
            <a:pPr lvl="1"/>
            <a:r>
              <a:rPr lang="en-US" altLang="zh-TW" sz="1800" dirty="0">
                <a:latin typeface="Segoe UI" panose="020B0502040204020203" pitchFamily="34" charset="0"/>
              </a:rPr>
              <a:t>Mutation rate: 0.5</a:t>
            </a:r>
          </a:p>
          <a:p>
            <a:pPr lvl="1"/>
            <a:r>
              <a:rPr lang="en-US" altLang="zh-TW" sz="1800" dirty="0">
                <a:latin typeface="Segoe UI" panose="020B0502040204020203" pitchFamily="34" charset="0"/>
              </a:rPr>
              <a:t>Local search rate: 1</a:t>
            </a:r>
          </a:p>
          <a:p>
            <a:pPr lvl="1"/>
            <a:r>
              <a:rPr lang="en-US" altLang="zh-TW" sz="1800" dirty="0">
                <a:latin typeface="Segoe UI" panose="020B0502040204020203" pitchFamily="34" charset="0"/>
              </a:rPr>
              <a:t>Pressure: 10</a:t>
            </a:r>
          </a:p>
          <a:p>
            <a:r>
              <a:rPr lang="en-US" altLang="zh-TW" sz="2400" dirty="0">
                <a:latin typeface="Segoe UI" panose="020B0502040204020203" pitchFamily="34" charset="0"/>
              </a:rPr>
              <a:t>Benchmark Problem</a:t>
            </a:r>
          </a:p>
          <a:p>
            <a:pPr lvl="1"/>
            <a:r>
              <a:rPr lang="en-US" altLang="zh-TW" sz="2000" dirty="0">
                <a:latin typeface="Segoe UI" panose="020B0502040204020203" pitchFamily="34" charset="0"/>
              </a:rPr>
              <a:t>Small: 	Job = {6, 8, 10, 12}		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Segoe UI" panose="020B0502040204020203" pitchFamily="34" charset="0"/>
              </a:rPr>
              <a:t>		Machine = {2, 5}      </a:t>
            </a:r>
            <a:r>
              <a:rPr lang="en-US" altLang="zh-TW" sz="2000" dirty="0">
                <a:latin typeface="Segoe UI" panose="020B0502040204020203" pitchFamily="34" charset="0"/>
                <a:sym typeface="Wingdings" panose="05000000000000000000" pitchFamily="2" charset="2"/>
              </a:rPr>
              <a:t>  4 * 2 = 8</a:t>
            </a:r>
          </a:p>
          <a:p>
            <a:pPr lvl="1"/>
            <a:r>
              <a:rPr lang="en-US" altLang="zh-TW" sz="2000" dirty="0">
                <a:latin typeface="Segoe UI" panose="020B0502040204020203" pitchFamily="34" charset="0"/>
                <a:sym typeface="Wingdings" panose="05000000000000000000" pitchFamily="2" charset="2"/>
              </a:rPr>
              <a:t>Large:	Job = {50, 100, 150, 200, 250}	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Segoe UI" panose="020B0502040204020203" pitchFamily="34" charset="0"/>
                <a:sym typeface="Wingdings" panose="05000000000000000000" pitchFamily="2" charset="2"/>
              </a:rPr>
              <a:t>		Machine = {10 ,30}    5 * 2 = 10</a:t>
            </a:r>
            <a:endParaRPr lang="en-US" altLang="zh-TW" sz="2000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22" name="箭號: 五邊形 21">
            <a:extLst>
              <a:ext uri="{FF2B5EF4-FFF2-40B4-BE49-F238E27FC236}">
                <a16:creationId xmlns:a16="http://schemas.microsoft.com/office/drawing/2014/main" id="{2B6DB4E1-39A2-44D8-BAE1-883157FA95EB}"/>
              </a:ext>
            </a:extLst>
          </p:cNvPr>
          <p:cNvSpPr/>
          <p:nvPr/>
        </p:nvSpPr>
        <p:spPr>
          <a:xfrm rot="5400000">
            <a:off x="11089283" y="133310"/>
            <a:ext cx="1159113" cy="630079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7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F6B012-E174-4DC0-A6C1-0A32672FF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73" y="1182447"/>
            <a:ext cx="4601127" cy="48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4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AB1EA-8351-4E16-9573-52F8AD08B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096019"/>
            <a:ext cx="9829800" cy="2387600"/>
          </a:xfrm>
        </p:spPr>
        <p:txBody>
          <a:bodyPr>
            <a:noAutofit/>
          </a:bodyPr>
          <a:lstStyle/>
          <a:p>
            <a:br>
              <a:rPr lang="en-US" altLang="zh-TW" sz="4800" dirty="0"/>
            </a:br>
            <a:r>
              <a:rPr lang="en-US" altLang="zh-TW" sz="4800" dirty="0"/>
              <a:t>Demo</a:t>
            </a:r>
            <a:endParaRPr lang="zh-TW" altLang="en-US" sz="4800" dirty="0"/>
          </a:p>
        </p:txBody>
      </p:sp>
      <p:sp>
        <p:nvSpPr>
          <p:cNvPr id="7" name="箭號: 五邊形 6">
            <a:extLst>
              <a:ext uri="{FF2B5EF4-FFF2-40B4-BE49-F238E27FC236}">
                <a16:creationId xmlns:a16="http://schemas.microsoft.com/office/drawing/2014/main" id="{05440CAA-B039-437D-B760-F2EA316630F3}"/>
              </a:ext>
            </a:extLst>
          </p:cNvPr>
          <p:cNvSpPr/>
          <p:nvPr/>
        </p:nvSpPr>
        <p:spPr>
          <a:xfrm rot="5400000">
            <a:off x="11089283" y="133310"/>
            <a:ext cx="1159113" cy="630079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0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5143F-7A53-494C-A52D-2CC4F296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E66CB7-23AD-483F-9E70-E2FE237D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9928"/>
          </a:xfrm>
        </p:spPr>
        <p:txBody>
          <a:bodyPr/>
          <a:lstStyle/>
          <a:p>
            <a:r>
              <a:rPr lang="en-US" altLang="zh-TW" sz="2400" dirty="0">
                <a:latin typeface="Segoe UI" panose="020B0502040204020203" pitchFamily="34" charset="0"/>
              </a:rPr>
              <a:t>A good performance GA for the </a:t>
            </a:r>
            <a:r>
              <a:rPr lang="en-US" altLang="zh-TW" sz="2400" dirty="0"/>
              <a:t>unrelated parallel machine scheduling problem with sequence dependent setup times with the objective to minimize </a:t>
            </a:r>
            <a:r>
              <a:rPr lang="en-US" altLang="zh-TW" sz="2400" dirty="0" err="1"/>
              <a:t>makespan</a:t>
            </a:r>
            <a:endParaRPr lang="en-US" altLang="zh-TW" sz="2400" dirty="0"/>
          </a:p>
          <a:p>
            <a:r>
              <a:rPr lang="en-US" altLang="zh-TW" sz="2400" dirty="0">
                <a:latin typeface="Segoe UI" panose="020B0502040204020203" pitchFamily="34" charset="0"/>
              </a:rPr>
              <a:t>The algorithm converges very quickly</a:t>
            </a:r>
          </a:p>
          <a:p>
            <a:r>
              <a:rPr lang="en-US" altLang="zh-TW" sz="2400" dirty="0">
                <a:latin typeface="Segoe UI" panose="020B0502040204020203" pitchFamily="34" charset="0"/>
              </a:rPr>
              <a:t>Good exploration method is needed to further improve the solution</a:t>
            </a:r>
          </a:p>
          <a:p>
            <a:pPr marL="0" indent="0">
              <a:buNone/>
            </a:pPr>
            <a:r>
              <a:rPr lang="en-US" altLang="zh-TW" sz="2400" dirty="0">
                <a:latin typeface="Segoe UI" panose="020B0502040204020203" pitchFamily="34" charset="0"/>
              </a:rPr>
              <a:t>	</a:t>
            </a:r>
            <a:endParaRPr lang="en-US" altLang="zh-TW" sz="1800" dirty="0">
              <a:latin typeface="Segoe UI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22" name="箭號: 五邊形 21">
            <a:extLst>
              <a:ext uri="{FF2B5EF4-FFF2-40B4-BE49-F238E27FC236}">
                <a16:creationId xmlns:a16="http://schemas.microsoft.com/office/drawing/2014/main" id="{2B6DB4E1-39A2-44D8-BAE1-883157FA95EB}"/>
              </a:ext>
            </a:extLst>
          </p:cNvPr>
          <p:cNvSpPr/>
          <p:nvPr/>
        </p:nvSpPr>
        <p:spPr>
          <a:xfrm rot="5400000">
            <a:off x="11089283" y="133310"/>
            <a:ext cx="1159113" cy="630079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7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8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AB1EA-8351-4E16-9573-52F8AD08B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096019"/>
            <a:ext cx="9829800" cy="2387600"/>
          </a:xfrm>
        </p:spPr>
        <p:txBody>
          <a:bodyPr>
            <a:noAutofit/>
          </a:bodyPr>
          <a:lstStyle/>
          <a:p>
            <a:br>
              <a:rPr lang="en-US" altLang="zh-TW" sz="4800" dirty="0"/>
            </a:br>
            <a:r>
              <a:rPr lang="en-US" altLang="zh-TW" sz="4800" dirty="0"/>
              <a:t>Thank you for listening</a:t>
            </a:r>
            <a:endParaRPr lang="zh-TW" altLang="en-US" sz="4800" dirty="0"/>
          </a:p>
        </p:txBody>
      </p:sp>
      <p:sp>
        <p:nvSpPr>
          <p:cNvPr id="7" name="箭號: 五邊形 6">
            <a:extLst>
              <a:ext uri="{FF2B5EF4-FFF2-40B4-BE49-F238E27FC236}">
                <a16:creationId xmlns:a16="http://schemas.microsoft.com/office/drawing/2014/main" id="{05440CAA-B039-437D-B760-F2EA316630F3}"/>
              </a:ext>
            </a:extLst>
          </p:cNvPr>
          <p:cNvSpPr/>
          <p:nvPr/>
        </p:nvSpPr>
        <p:spPr>
          <a:xfrm rot="5400000">
            <a:off x="11089283" y="133310"/>
            <a:ext cx="1159113" cy="630079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9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63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4434</TotalTime>
  <Words>668</Words>
  <Application>Microsoft Office PowerPoint</Application>
  <PresentationFormat>寬螢幕</PresentationFormat>
  <Paragraphs>140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佈景主題</vt:lpstr>
      <vt:lpstr> Soft Computing Final Project</vt:lpstr>
      <vt:lpstr>Introduction - Problem</vt:lpstr>
      <vt:lpstr>Genetic Algorithm</vt:lpstr>
      <vt:lpstr>Genetic Algorithm - Crossover Operator</vt:lpstr>
      <vt:lpstr>Genetic Algorithm - Local Search</vt:lpstr>
      <vt:lpstr>Computational Result</vt:lpstr>
      <vt:lpstr> Demo</vt:lpstr>
      <vt:lpstr>Conclusion</vt:lpstr>
      <vt:lpstr>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Michael Lai</dc:creator>
  <cp:lastModifiedBy>Michael Lai</cp:lastModifiedBy>
  <cp:revision>155</cp:revision>
  <dcterms:created xsi:type="dcterms:W3CDTF">2020-10-05T08:19:41Z</dcterms:created>
  <dcterms:modified xsi:type="dcterms:W3CDTF">2021-01-18T07:45:40Z</dcterms:modified>
</cp:coreProperties>
</file>