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  <p:sldMasterId id="2147483677" r:id="rId2"/>
    <p:sldMasterId id="2147483692" r:id="rId3"/>
  </p:sldMasterIdLst>
  <p:notesMasterIdLst>
    <p:notesMasterId r:id="rId9"/>
  </p:notesMasterIdLst>
  <p:handoutMasterIdLst>
    <p:handoutMasterId r:id="rId10"/>
  </p:handoutMasterIdLst>
  <p:sldIdLst>
    <p:sldId id="321" r:id="rId4"/>
    <p:sldId id="315" r:id="rId5"/>
    <p:sldId id="316" r:id="rId6"/>
    <p:sldId id="318" r:id="rId7"/>
    <p:sldId id="319" r:id="rId8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CA5"/>
    <a:srgbClr val="F8F2A2"/>
    <a:srgbClr val="9B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603FCD-CCB5-4FC0-8FA0-AEB024B1896A}">
  <a:tblStyle styleId="{00603FCD-CCB5-4FC0-8FA0-AEB024B1896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2683" autoAdjust="0"/>
  </p:normalViewPr>
  <p:slideViewPr>
    <p:cSldViewPr snapToGrid="0">
      <p:cViewPr varScale="1">
        <p:scale>
          <a:sx n="68" d="100"/>
          <a:sy n="68" d="100"/>
        </p:scale>
        <p:origin x="13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643" y="1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759FB3AE-FEB3-441E-AC36-D8D7FC4B2D3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307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643" y="9430307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8CA7179E-04A5-4A6A-9912-EC43EA9C14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51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5658" cy="496411"/>
          </a:xfrm>
          <a:prstGeom prst="rect">
            <a:avLst/>
          </a:prstGeom>
          <a:noFill/>
          <a:ln>
            <a:noFill/>
          </a:ln>
        </p:spPr>
        <p:txBody>
          <a:bodyPr lIns="91306" tIns="91306" rIns="91306" bIns="91306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6606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211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9817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642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3029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9635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6241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2846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4" y="1"/>
            <a:ext cx="2945658" cy="496411"/>
          </a:xfrm>
          <a:prstGeom prst="rect">
            <a:avLst/>
          </a:prstGeom>
          <a:noFill/>
          <a:ln>
            <a:noFill/>
          </a:ln>
        </p:spPr>
        <p:txBody>
          <a:bodyPr lIns="91306" tIns="91306" rIns="91306" bIns="91306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6606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211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9817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642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3029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9635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6241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2846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lIns="91306" tIns="91306" rIns="91306" bIns="91306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0092"/>
            <a:ext cx="2945658" cy="496411"/>
          </a:xfrm>
          <a:prstGeom prst="rect">
            <a:avLst/>
          </a:prstGeom>
          <a:noFill/>
          <a:ln>
            <a:noFill/>
          </a:ln>
        </p:spPr>
        <p:txBody>
          <a:bodyPr lIns="91306" tIns="91306" rIns="91306" bIns="91306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6606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211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69817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642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3029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39635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6241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2846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4" y="9430092"/>
            <a:ext cx="2945658" cy="496411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9178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1295400" y="1089025"/>
            <a:ext cx="7248525" cy="54371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BBR means bottleneck bandwidth and Roundtrip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3760">
              <a:defRPr/>
            </a:pPr>
            <a:fld id="{95DA5AAC-8D56-4502-879C-E474C6F7C246}" type="slidenum">
              <a:rPr lang="zh-TW" altLang="en-US"/>
              <a:pPr defTabSz="913760"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8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36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1089025"/>
            <a:ext cx="7248525" cy="5437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86" tIns="91286" rIns="91286" bIns="91286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dirty="0"/>
              <a:t>BBR means bottleneck bandwidth and Roundtrip time</a:t>
            </a:r>
            <a:endParaRPr dirty="0"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50444" y="9430092"/>
            <a:ext cx="2945658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1" tIns="45693" rIns="91411" bIns="45693" anchor="b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400"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61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34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6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57200"/>
            <a:ext cx="2030412" cy="55451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938838" cy="55451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05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7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6365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5150" y="1600200"/>
            <a:ext cx="3930650" cy="44021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30650" cy="44021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6365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5150" y="1600200"/>
            <a:ext cx="8013700" cy="44021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6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5150" y="1600200"/>
            <a:ext cx="8013700" cy="4402138"/>
          </a:xfrm>
        </p:spPr>
        <p:txBody>
          <a:bodyPr>
            <a:normAutofit/>
          </a:bodyPr>
          <a:lstStyle>
            <a:lvl1pPr>
              <a:defRPr sz="28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2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09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150" y="1600200"/>
            <a:ext cx="3930650" cy="44021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3065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50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97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5150" y="1600200"/>
            <a:ext cx="8013700" cy="4402138"/>
          </a:xfrm>
        </p:spPr>
        <p:txBody>
          <a:bodyPr>
            <a:normAutofit/>
          </a:bodyPr>
          <a:lstStyle>
            <a:lvl1pPr>
              <a:defRPr sz="28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78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1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51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8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19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36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57200"/>
            <a:ext cx="2030412" cy="55451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938838" cy="55451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20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4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6365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5150" y="1600200"/>
            <a:ext cx="3930650" cy="44021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30650" cy="44021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13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6365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5150" y="1600200"/>
            <a:ext cx="8013700" cy="44021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911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077199" cy="636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65150" y="1600200"/>
            <a:ext cx="8013700" cy="4402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418013" y="6735763"/>
            <a:ext cx="914400" cy="9144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781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67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832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077199" cy="636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052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61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98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135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077199" cy="636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370930" y="-205581"/>
            <a:ext cx="4402137" cy="80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397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4791074" y="2214563"/>
            <a:ext cx="5545138" cy="2030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654049" y="260349"/>
            <a:ext cx="5545138" cy="5938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539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訂版面配置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077199" cy="636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4648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C1A921-91B6-4B38-BDA4-1A8A9C04905D}" type="slidenum">
              <a:rPr kumimoji="0" lang="zh-TW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45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077200" cy="63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65150" y="1600200"/>
            <a:ext cx="3930650" cy="440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3930650" cy="440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877050" y="6165850"/>
            <a:ext cx="1905000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586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150" y="1600200"/>
            <a:ext cx="3930650" cy="44021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3065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10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75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29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6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8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8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 sz="1400" b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16585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400" b="0">
                <a:latin typeface="+mn-lt"/>
                <a:ea typeface="+mn-ea"/>
              </a:defRPr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18437" name="Picture 5" descr="NCTU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4114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50" name="Line 6"/>
          <p:cNvSpPr>
            <a:spLocks noChangeShapeType="1"/>
          </p:cNvSpPr>
          <p:nvPr/>
        </p:nvSpPr>
        <p:spPr bwMode="auto">
          <a:xfrm>
            <a:off x="533400" y="1219200"/>
            <a:ext cx="8001000" cy="1588"/>
          </a:xfrm>
          <a:prstGeom prst="line">
            <a:avLst/>
          </a:prstGeom>
          <a:noFill/>
          <a:ln w="76200">
            <a:solidFill>
              <a:srgbClr val="0082B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6525" tIns="44450" rIns="136525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Slide Title Is </a:t>
            </a:r>
            <a:r>
              <a:rPr lang="en-US" altLang="zh-TW" dirty="0" err="1" smtClean="0"/>
              <a:t>Init.</a:t>
            </a:r>
            <a:r>
              <a:rPr lang="en-US" altLang="zh-TW" dirty="0" smtClean="0"/>
              <a:t> Cap Each Word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0" y="1600200"/>
            <a:ext cx="80137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50" tIns="44450" rIns="9525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Body Text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</a:t>
            </a: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0" y="6623050"/>
            <a:ext cx="9144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962" tIns="41275" rIns="80962" bIns="41275">
            <a:spAutoFit/>
          </a:bodyPr>
          <a:lstStyle/>
          <a:p>
            <a:pPr algn="ctr" defTabSz="804863" eaLnBrk="0" hangingPunct="0">
              <a:defRPr/>
            </a:pPr>
            <a:r>
              <a:rPr kumimoji="0" lang="en-US" altLang="zh-TW" sz="1000" b="1" dirty="0" smtClean="0">
                <a:cs typeface="Arial" charset="0"/>
              </a:rPr>
              <a:t>Copyright © </a:t>
            </a:r>
            <a:r>
              <a:rPr kumimoji="0" lang="en-US" altLang="zh-TW" sz="1000" b="1" dirty="0" smtClean="0">
                <a:cs typeface="Arial" charset="0"/>
              </a:rPr>
              <a:t>2019, </a:t>
            </a:r>
            <a:r>
              <a:rPr kumimoji="0" lang="en-US" altLang="zh-TW" sz="1000" b="1" dirty="0" smtClean="0">
                <a:cs typeface="Arial" charset="0"/>
              </a:rPr>
              <a:t>MBL@CS.NCTU </a:t>
            </a:r>
            <a:endParaRPr kumimoji="0" lang="en-US" altLang="zh-TW" sz="10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 sz="1400" b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16585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400" b="0">
                <a:latin typeface="+mn-lt"/>
                <a:ea typeface="+mn-ea"/>
              </a:defRPr>
            </a:lvl1pPr>
          </a:lstStyle>
          <a:p>
            <a:fld id="{5D59FA78-FC50-4CA9-BA6E-EA4C12BC9587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6525" tIns="44450" rIns="136525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Slide Title Is </a:t>
            </a:r>
            <a:r>
              <a:rPr lang="en-US" altLang="zh-TW" dirty="0" err="1" smtClean="0"/>
              <a:t>Init.</a:t>
            </a:r>
            <a:r>
              <a:rPr lang="en-US" altLang="zh-TW" dirty="0" smtClean="0"/>
              <a:t> Cap Each Word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0" y="1600200"/>
            <a:ext cx="80137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50" tIns="44450" rIns="9525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Body Text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</a:t>
            </a:r>
          </a:p>
        </p:txBody>
      </p:sp>
    </p:spTree>
    <p:extLst>
      <p:ext uri="{BB962C8B-B14F-4D97-AF65-F5344CB8AC3E}">
        <p14:creationId xmlns:p14="http://schemas.microsoft.com/office/powerpoint/2010/main" val="203964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49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349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NCTU_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04800" y="0"/>
            <a:ext cx="4114800" cy="576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533400" y="1219200"/>
            <a:ext cx="8001000" cy="1587"/>
          </a:xfrm>
          <a:prstGeom prst="straightConnector1">
            <a:avLst/>
          </a:prstGeom>
          <a:noFill/>
          <a:ln w="76200" cap="flat" cmpd="sng">
            <a:solidFill>
              <a:srgbClr val="0082B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077199" cy="636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65150" y="1600200"/>
            <a:ext cx="8013700" cy="4402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6623050"/>
            <a:ext cx="9144000" cy="234949"/>
          </a:xfrm>
          <a:prstGeom prst="rect">
            <a:avLst/>
          </a:prstGeom>
          <a:noFill/>
          <a:ln>
            <a:noFill/>
          </a:ln>
        </p:spPr>
        <p:txBody>
          <a:bodyPr lIns="80950" tIns="41275" rIns="80950" bIns="412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Copyright ©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2019,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MBL@CS.NCTU </a:t>
            </a:r>
          </a:p>
        </p:txBody>
      </p:sp>
    </p:spTree>
    <p:extLst>
      <p:ext uri="{BB962C8B-B14F-4D97-AF65-F5344CB8AC3E}">
        <p14:creationId xmlns:p14="http://schemas.microsoft.com/office/powerpoint/2010/main" val="2612544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hyperlink" Target="http://newsroom.cisco.com/video/11708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65150" y="1410726"/>
            <a:ext cx="8013700" cy="4402137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zh-TW" altLang="en-US" sz="3400" b="1" dirty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</a:rPr>
              <a:t>行動計算與寬頻網路實驗室</a:t>
            </a:r>
            <a:endParaRPr lang="en-US" altLang="zh-TW" sz="3400" b="1" dirty="0">
              <a:solidFill>
                <a:srgbClr val="0082B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3400" b="1" dirty="0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</a:rPr>
              <a:t>Mobile </a:t>
            </a:r>
            <a:r>
              <a:rPr lang="en-US" altLang="zh-TW" sz="3400" b="1" dirty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</a:rPr>
              <a:t>Computing and Broadband Networking Lab (MBL</a:t>
            </a:r>
            <a:r>
              <a:rPr lang="en-US" altLang="zh-TW" sz="3400" b="1" dirty="0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</a:rPr>
              <a:t>)</a:t>
            </a:r>
            <a:endParaRPr lang="en-US" altLang="zh-TW" sz="1800" b="1" dirty="0">
              <a:solidFill>
                <a:srgbClr val="0082B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altLang="zh-TW" sz="1800" b="1" dirty="0" smtClean="0">
              <a:solidFill>
                <a:srgbClr val="0082B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altLang="zh-TW" sz="1800" b="1" dirty="0">
              <a:solidFill>
                <a:srgbClr val="0082B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Prof. </a:t>
            </a:r>
            <a:r>
              <a:rPr lang="en-US" altLang="zh-TW" b="1" dirty="0" err="1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Kuochen</a:t>
            </a:r>
            <a:r>
              <a:rPr lang="en-US" altLang="zh-TW" b="1" dirty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Wang </a:t>
            </a:r>
            <a:r>
              <a:rPr lang="zh-TW" altLang="en-US" b="1" dirty="0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王國禎</a:t>
            </a:r>
            <a:endParaRPr lang="en-US" altLang="zh-TW" b="1" dirty="0">
              <a:solidFill>
                <a:srgbClr val="0082B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b="1" dirty="0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Department of Computer Science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b="1" dirty="0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National </a:t>
            </a:r>
            <a:r>
              <a:rPr lang="en-US" altLang="zh-TW" b="1" dirty="0" err="1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Chiao</a:t>
            </a:r>
            <a:r>
              <a:rPr lang="en-US" altLang="zh-TW" b="1" dirty="0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Tung University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b="1" dirty="0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Hsinchu, Taiwan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b="1" dirty="0" smtClean="0">
                <a:solidFill>
                  <a:srgbClr val="0082B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kwang@cs.nctu.edu.tw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512180" y="462988"/>
            <a:ext cx="7772400" cy="622862"/>
          </a:xfrm>
        </p:spPr>
        <p:txBody>
          <a:bodyPr/>
          <a:lstStyle/>
          <a:p>
            <a:r>
              <a:rPr lang="zh-TW" altLang="en-US" sz="3200" i="0" dirty="0"/>
              <a:t/>
            </a:r>
            <a:br>
              <a:rPr lang="zh-TW" altLang="en-US" sz="3200" i="0" dirty="0"/>
            </a:br>
            <a:r>
              <a:rPr lang="en-US" altLang="zh-TW" sz="3200" i="0" dirty="0" smtClean="0"/>
              <a:t>Research Interests</a:t>
            </a:r>
            <a:endParaRPr lang="zh-TW" altLang="en-US" sz="3200" i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05628" y="6032698"/>
            <a:ext cx="46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(Adapted from </a:t>
            </a:r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://newsroom.cisco.com/video/1170801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idx="12"/>
          </p:nvPr>
        </p:nvSpPr>
        <p:spPr>
          <a:xfrm>
            <a:off x="6877050" y="6165850"/>
            <a:ext cx="1905000" cy="349250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618868"/>
              </p:ext>
            </p:extLst>
          </p:nvPr>
        </p:nvGraphicFramePr>
        <p:xfrm>
          <a:off x="178805" y="1498852"/>
          <a:ext cx="8439150" cy="453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5" imgW="18278640" imgH="9820128" progId="Visio.Drawing.15">
                  <p:embed/>
                </p:oleObj>
              </mc:Choice>
              <mc:Fallback>
                <p:oleObj name="Visio" r:id="rId5" imgW="18278640" imgH="982012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805" y="1498852"/>
                        <a:ext cx="8439150" cy="4533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5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65"/>
    </mc:Choice>
    <mc:Fallback xmlns="">
      <p:transition spd="slow" advTm="1866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12180" y="462987"/>
            <a:ext cx="7772400" cy="695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1" u="none" strike="noStrike" cap="none">
                <a:solidFill>
                  <a:srgbClr val="0082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altLang="zh-TW" i="0" dirty="0" smtClean="0"/>
              <a:t>Research Project</a:t>
            </a:r>
            <a:endParaRPr lang="zh-TW" altLang="en-US" i="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3458" y="1456526"/>
            <a:ext cx="8437945" cy="54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5000"/>
              </a:lnSpc>
              <a:buClr>
                <a:schemeClr val="dk1"/>
              </a:buClr>
              <a:buSzPts val="2590"/>
              <a:buFont typeface="Times New Roman"/>
              <a:buChar char="•"/>
            </a:pPr>
            <a:r>
              <a:rPr lang="en-US" altLang="zh-TW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Software Defined </a:t>
            </a:r>
            <a:r>
              <a:rPr lang="en-US" altLang="zh-TW" sz="2800" b="1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IoT</a:t>
            </a:r>
            <a:r>
              <a:rPr lang="en-US" altLang="zh-TW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Networking with 3i</a:t>
            </a:r>
            <a:endParaRPr lang="en-US" altLang="zh-TW" sz="2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79836"/>
              </p:ext>
            </p:extLst>
          </p:nvPr>
        </p:nvGraphicFramePr>
        <p:xfrm>
          <a:off x="1706936" y="2061124"/>
          <a:ext cx="5636839" cy="445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Visio" r:id="rId4" imgW="8772480" imgH="7191548" progId="Visio.Drawing.15">
                  <p:embed/>
                </p:oleObj>
              </mc:Choice>
              <mc:Fallback>
                <p:oleObj name="Visio" r:id="rId4" imgW="8772480" imgH="71915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936" y="2061124"/>
                        <a:ext cx="5636839" cy="4453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5"/>
          <p:cNvSpPr>
            <a:spLocks noGrp="1"/>
          </p:cNvSpPr>
          <p:nvPr>
            <p:ph type="sldNum" idx="12"/>
          </p:nvPr>
        </p:nvSpPr>
        <p:spPr>
          <a:xfrm>
            <a:off x="6877050" y="6165850"/>
            <a:ext cx="1905000" cy="349250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550862" y="471987"/>
            <a:ext cx="8077200" cy="63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6525" tIns="44450" rIns="136525" bIns="44450" anchor="b" anchorCtr="0">
            <a:noAutofit/>
          </a:bodyPr>
          <a:lstStyle/>
          <a:p>
            <a:r>
              <a:rPr lang="en-US" altLang="zh-TW" sz="3200" i="0" dirty="0" smtClean="0"/>
              <a:t>Research Project</a:t>
            </a:r>
            <a:r>
              <a:rPr lang="zh-TW" altLang="en-US" sz="3200" i="0" dirty="0" smtClean="0"/>
              <a:t> </a:t>
            </a:r>
            <a:r>
              <a:rPr lang="en-US" altLang="zh-TW" sz="2800" i="0" dirty="0" smtClean="0"/>
              <a:t>(</a:t>
            </a:r>
            <a:r>
              <a:rPr lang="en-US" altLang="zh-TW" sz="2400" i="0" dirty="0" smtClean="0"/>
              <a:t>collaborated with Prof. </a:t>
            </a:r>
            <a:r>
              <a:rPr lang="en-US" altLang="zh-TW" sz="2400" i="0" dirty="0" err="1" smtClean="0"/>
              <a:t>ChiYu</a:t>
            </a:r>
            <a:r>
              <a:rPr lang="en-US" altLang="zh-TW" sz="2400" i="0" dirty="0" smtClean="0"/>
              <a:t> Lee</a:t>
            </a:r>
            <a:r>
              <a:rPr lang="en-US" altLang="zh-TW" sz="2800" i="0" dirty="0" smtClean="0"/>
              <a:t>)</a:t>
            </a:r>
            <a:endParaRPr lang="zh-TW" altLang="en-US" sz="2800" i="0" dirty="0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565150" y="1471612"/>
            <a:ext cx="7969200" cy="519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4450" rIns="95250" bIns="44450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spcBef>
                <a:spcPts val="0"/>
              </a:spcBef>
              <a:buSzPts val="2590"/>
              <a:buFont typeface="Times New Roman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5G/Heterogeneous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endParaRPr sz="259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7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Times New Roman"/>
              <a:buChar char="–"/>
            </a:pPr>
            <a:r>
              <a:rPr lang="en-US" sz="2590" b="1" dirty="0">
                <a:latin typeface="Times New Roman"/>
                <a:ea typeface="Times New Roman"/>
                <a:cs typeface="Times New Roman"/>
                <a:sym typeface="Times New Roman"/>
              </a:rPr>
              <a:t>Linear </a:t>
            </a:r>
            <a:r>
              <a:rPr lang="en-US" sz="259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Accelerator Assisted </a:t>
            </a:r>
            <a:r>
              <a:rPr lang="en-US" sz="2590" b="1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mm</a:t>
            </a:r>
            <a:r>
              <a:rPr lang="en-US" sz="259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Wave</a:t>
            </a:r>
            <a:r>
              <a:rPr lang="en-US" sz="259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Link Adaptation Policy</a:t>
            </a:r>
            <a:endParaRPr sz="259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7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Times New Roman"/>
              <a:buChar char="–"/>
            </a:pPr>
            <a:r>
              <a:rPr lang="en-US" sz="259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Indoor </a:t>
            </a:r>
            <a:r>
              <a:rPr lang="en-US" sz="2590" b="1" dirty="0">
                <a:latin typeface="Times New Roman"/>
                <a:ea typeface="Times New Roman"/>
                <a:cs typeface="Times New Roman"/>
                <a:sym typeface="Times New Roman"/>
              </a:rPr>
              <a:t>Localization </a:t>
            </a:r>
            <a:r>
              <a:rPr lang="en-US" sz="259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US" sz="2590" b="1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mm</a:t>
            </a:r>
            <a:r>
              <a:rPr lang="en-US" sz="259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Wave</a:t>
            </a:r>
            <a:endParaRPr sz="259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525" y="3676650"/>
            <a:ext cx="845425" cy="8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800" y="5339675"/>
            <a:ext cx="845425" cy="8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825" y="3582950"/>
            <a:ext cx="845425" cy="8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 rot="4324402">
            <a:off x="4498319" y="4074585"/>
            <a:ext cx="374270" cy="366303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rot="4324325">
            <a:off x="4552009" y="4073049"/>
            <a:ext cx="482424" cy="42815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 rot="4324861">
            <a:off x="4700595" y="4131768"/>
            <a:ext cx="484607" cy="466675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 rot="4324861">
            <a:off x="4884388" y="4231495"/>
            <a:ext cx="484607" cy="466675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 rot="4324861">
            <a:off x="5109802" y="4316877"/>
            <a:ext cx="484607" cy="466675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rot="4324861">
            <a:off x="5368641" y="4438584"/>
            <a:ext cx="484607" cy="466675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 rot="-2549950">
            <a:off x="5930145" y="5328854"/>
            <a:ext cx="374345" cy="366292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-2548788">
            <a:off x="5857967" y="5187853"/>
            <a:ext cx="482431" cy="428084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-2549450">
            <a:off x="5865524" y="5000003"/>
            <a:ext cx="484550" cy="46650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-2549450">
            <a:off x="5879837" y="4791388"/>
            <a:ext cx="484550" cy="46650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-2549450">
            <a:off x="5863804" y="4550879"/>
            <a:ext cx="484550" cy="46650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rot="-2549450">
            <a:off x="5866916" y="4264871"/>
            <a:ext cx="484550" cy="46650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9596306">
            <a:off x="6945294" y="4018537"/>
            <a:ext cx="374312" cy="366443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rot="-9595168">
            <a:off x="6801995" y="4054601"/>
            <a:ext cx="482320" cy="42813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 rot="-9594286">
            <a:off x="6647134" y="4105503"/>
            <a:ext cx="484601" cy="46637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 rot="-9594286">
            <a:off x="6455398" y="4188945"/>
            <a:ext cx="484601" cy="46637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 rot="-9594286">
            <a:off x="6249343" y="4314016"/>
            <a:ext cx="484601" cy="46637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 rot="-9594286">
            <a:off x="5994085" y="4443066"/>
            <a:ext cx="484601" cy="46637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925" y="4247825"/>
            <a:ext cx="746550" cy="7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3623975" y="4337300"/>
            <a:ext cx="13383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/>
              <a:t>WiGiG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mmWave</a:t>
            </a:r>
            <a:r>
              <a:rPr lang="en-US" sz="1200" b="1" dirty="0" smtClean="0"/>
              <a:t>) </a:t>
            </a:r>
            <a:r>
              <a:rPr lang="en-US" sz="1200" b="1" dirty="0"/>
              <a:t>AP</a:t>
            </a:r>
            <a:endParaRPr sz="1200" b="1" dirty="0"/>
          </a:p>
        </p:txBody>
      </p:sp>
      <p:sp>
        <p:nvSpPr>
          <p:cNvPr id="228" name="Shape 228"/>
          <p:cNvSpPr txBox="1"/>
          <p:nvPr/>
        </p:nvSpPr>
        <p:spPr>
          <a:xfrm>
            <a:off x="5495924" y="5954350"/>
            <a:ext cx="1295325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/>
              <a:t>WiGiG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mmWave</a:t>
            </a:r>
            <a:r>
              <a:rPr lang="en-US" sz="1200" b="1" dirty="0" smtClean="0"/>
              <a:t>) </a:t>
            </a:r>
            <a:r>
              <a:rPr lang="en-US" sz="1200" b="1" dirty="0"/>
              <a:t>AP</a:t>
            </a:r>
            <a:endParaRPr sz="1200" b="1" dirty="0"/>
          </a:p>
        </p:txBody>
      </p:sp>
      <p:sp>
        <p:nvSpPr>
          <p:cNvPr id="229" name="Shape 229"/>
          <p:cNvSpPr txBox="1"/>
          <p:nvPr/>
        </p:nvSpPr>
        <p:spPr>
          <a:xfrm>
            <a:off x="7075800" y="4181025"/>
            <a:ext cx="13383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/>
              <a:t>WiGiG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mmWave</a:t>
            </a:r>
            <a:r>
              <a:rPr lang="en-US" sz="1200" b="1" dirty="0" smtClean="0"/>
              <a:t>) </a:t>
            </a:r>
            <a:r>
              <a:rPr lang="en-US" sz="1200" b="1" dirty="0"/>
              <a:t>AP</a:t>
            </a:r>
            <a:endParaRPr sz="1200" b="1" dirty="0"/>
          </a:p>
        </p:txBody>
      </p:sp>
      <p:sp>
        <p:nvSpPr>
          <p:cNvPr id="230" name="Shape 230"/>
          <p:cNvSpPr txBox="1"/>
          <p:nvPr/>
        </p:nvSpPr>
        <p:spPr>
          <a:xfrm>
            <a:off x="5883313" y="3849247"/>
            <a:ext cx="463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UE</a:t>
            </a:r>
            <a:endParaRPr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04"/>
          <p:cNvSpPr txBox="1">
            <a:spLocks/>
          </p:cNvSpPr>
          <p:nvPr/>
        </p:nvSpPr>
        <p:spPr>
          <a:xfrm>
            <a:off x="512798" y="1369981"/>
            <a:ext cx="7969200" cy="50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4450" rIns="95250" bIns="444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ts val="0"/>
              </a:spcBef>
              <a:buSzPts val="2590"/>
              <a:buFont typeface="Times New Roman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WiGiG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/LTE-U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Radio Access</a:t>
            </a:r>
            <a:endParaRPr lang="en-US" sz="259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24" y="1867671"/>
            <a:ext cx="1348951" cy="13489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8008" y="268917"/>
            <a:ext cx="8178780" cy="906135"/>
          </a:xfrm>
        </p:spPr>
        <p:txBody>
          <a:bodyPr/>
          <a:lstStyle/>
          <a:p>
            <a:r>
              <a:rPr lang="en-US" altLang="zh-TW" sz="3200" i="0" dirty="0"/>
              <a:t>Research Project</a:t>
            </a:r>
            <a:r>
              <a:rPr lang="zh-TW" altLang="en-US" sz="3200" i="0" dirty="0"/>
              <a:t> </a:t>
            </a:r>
            <a:r>
              <a:rPr lang="en-US" altLang="zh-TW" sz="3600" i="0" dirty="0"/>
              <a:t>(</a:t>
            </a:r>
            <a:r>
              <a:rPr lang="en-US" altLang="zh-TW" sz="2400" i="0" dirty="0"/>
              <a:t>collaborated with Prof. </a:t>
            </a:r>
            <a:r>
              <a:rPr lang="en-US" altLang="zh-TW" sz="2400" i="0" dirty="0" err="1"/>
              <a:t>ChiYu</a:t>
            </a:r>
            <a:r>
              <a:rPr lang="en-US" altLang="zh-TW" sz="2400" i="0" dirty="0"/>
              <a:t> Lee</a:t>
            </a:r>
            <a:r>
              <a:rPr lang="en-US" altLang="zh-TW" sz="3600" i="0" dirty="0"/>
              <a:t>)</a:t>
            </a:r>
            <a:endParaRPr lang="zh-TW" altLang="en-US" sz="2400" b="0" i="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78" y="2208784"/>
            <a:ext cx="1676204" cy="223367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37974" y="1843736"/>
            <a:ext cx="272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WiGiG</a:t>
            </a:r>
            <a:r>
              <a:rPr lang="en-US" altLang="zh-TW" sz="1600" b="1" dirty="0" smtClean="0"/>
              <a:t> dongle</a:t>
            </a:r>
            <a:endParaRPr lang="zh-TW" altLang="en-US" sz="16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36" y="4548034"/>
            <a:ext cx="2157371" cy="161894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01539" y="4548034"/>
            <a:ext cx="272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Drone</a:t>
            </a:r>
            <a:endParaRPr lang="zh-TW" altLang="en-US" sz="1600" b="1" dirty="0"/>
          </a:p>
        </p:txBody>
      </p:sp>
      <p:sp>
        <p:nvSpPr>
          <p:cNvPr id="11" name="AutoShape 10" descr="ç¸éåç"/>
          <p:cNvSpPr>
            <a:spLocks noChangeAspect="1" noChangeArrowheads="1"/>
          </p:cNvSpPr>
          <p:nvPr/>
        </p:nvSpPr>
        <p:spPr bwMode="auto">
          <a:xfrm>
            <a:off x="1476586" y="4303926"/>
            <a:ext cx="151638" cy="1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 descr="http://www.clker.com/cliparts/s/H/w/n/K/h/human-m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9" y="4464994"/>
            <a:ext cx="737187" cy="14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1368973" y="2885863"/>
            <a:ext cx="2256114" cy="2513486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 rot="10062794" flipV="1">
            <a:off x="3047459" y="2447998"/>
            <a:ext cx="262300" cy="8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735311" y="2351115"/>
            <a:ext cx="272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accent1"/>
                </a:solidFill>
              </a:rPr>
              <a:t>WiGiG</a:t>
            </a:r>
            <a:r>
              <a:rPr lang="en-US" altLang="zh-TW" b="1" dirty="0" smtClean="0">
                <a:solidFill>
                  <a:schemeClr val="accent1"/>
                </a:solidFill>
              </a:rPr>
              <a:t> dongle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AutoShape 14" descr="ãcloudãçåçæå°çµæ"/>
          <p:cNvSpPr>
            <a:spLocks noChangeAspect="1" noChangeArrowheads="1"/>
          </p:cNvSpPr>
          <p:nvPr/>
        </p:nvSpPr>
        <p:spPr bwMode="auto">
          <a:xfrm>
            <a:off x="490444" y="268955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AutoShape 16" descr="ãcloud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AutoShape 18" descr="Cloud internet symbol free icon"/>
          <p:cNvSpPr>
            <a:spLocks noChangeAspect="1" noChangeArrowheads="1"/>
          </p:cNvSpPr>
          <p:nvPr/>
        </p:nvSpPr>
        <p:spPr bwMode="auto">
          <a:xfrm>
            <a:off x="1118694" y="30953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" name="AutoShape 20" descr="Cloud interne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7" name="Picture 2" descr="Nubes icon. It is a very simplified looking cloud. It is composed of the intersection of three circles and a rectangle, forming a shape not unlike a lumpy cumulus cloud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3" y="1866511"/>
            <a:ext cx="1003401" cy="100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 rot="6155288">
            <a:off x="3562755" y="2661672"/>
            <a:ext cx="240134" cy="637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43227" y="2946254"/>
            <a:ext cx="272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LTE dongle</a:t>
            </a:r>
            <a:endParaRPr lang="zh-TW" altLang="en-US" sz="1600" b="1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19" y="2208784"/>
            <a:ext cx="1693112" cy="225621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6659986" y="1866511"/>
            <a:ext cx="272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LTE dongle</a:t>
            </a:r>
            <a:endParaRPr lang="zh-TW" altLang="en-US" sz="1600" b="1" dirty="0"/>
          </a:p>
        </p:txBody>
      </p:sp>
      <p:pic>
        <p:nvPicPr>
          <p:cNvPr id="38" name="Picture 2" descr="Nubes icon. It is a very simplified looking cloud. It is composed of the intersection of three circles and a rectangle, forming a shape not unlike a lumpy cumulus cloud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36" y="2591274"/>
            <a:ext cx="1003401" cy="100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投影片編號版面配置區 5"/>
          <p:cNvSpPr>
            <a:spLocks noGrp="1"/>
          </p:cNvSpPr>
          <p:nvPr>
            <p:ph type="sldNum" idx="12"/>
          </p:nvPr>
        </p:nvSpPr>
        <p:spPr>
          <a:xfrm>
            <a:off x="6877050" y="6165850"/>
            <a:ext cx="1905000" cy="349250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9" name="Picture 2" descr="Nubes icon. It is a very simplified looking cloud. It is composed of the intersection of three circles and a rectangle, forming a shape not unlike a lumpy cumulus cloud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74" y="3284808"/>
            <a:ext cx="1003401" cy="100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BL">
  <a:themeElements>
    <a:clrScheme name="1_present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1_pres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BL">
  <a:themeElements>
    <a:clrScheme name="1_present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1_pres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BL_2011_投影片範本">
  <a:themeElements>
    <a:clrScheme name="1_present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28928</TotalTime>
  <Words>130</Words>
  <Application>Microsoft Office PowerPoint</Application>
  <PresentationFormat>如螢幕大小 (4:3)</PresentationFormat>
  <Paragraphs>38</Paragraphs>
  <Slides>5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MBL</vt:lpstr>
      <vt:lpstr>1_MBL</vt:lpstr>
      <vt:lpstr>MBL_2011_投影片範本</vt:lpstr>
      <vt:lpstr>Visio</vt:lpstr>
      <vt:lpstr>PowerPoint 簡報</vt:lpstr>
      <vt:lpstr> Research Interests</vt:lpstr>
      <vt:lpstr>PowerPoint 簡報</vt:lpstr>
      <vt:lpstr>Research Project (collaborated with Prof. ChiYu Lee)</vt:lpstr>
      <vt:lpstr>Research Project (collaborated with Prof. ChiYu Lee)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Software Defined Networking Architecture for the Internet-of-Things</dc:title>
  <dc:creator>ericdeng</dc:creator>
  <cp:lastModifiedBy>Windows 使用者</cp:lastModifiedBy>
  <cp:revision>644</cp:revision>
  <cp:lastPrinted>2018-03-14T02:54:04Z</cp:lastPrinted>
  <dcterms:modified xsi:type="dcterms:W3CDTF">2019-02-22T10:03:43Z</dcterms:modified>
</cp:coreProperties>
</file>