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72" r:id="rId1"/>
  </p:sldMasterIdLst>
  <p:sldIdLst>
    <p:sldId id="256" r:id="rId2"/>
  </p:sldIdLst>
  <p:sldSz cx="43200638" cy="32040513"/>
  <p:notesSz cx="6858000" cy="9144000"/>
  <p:defaultTextStyle>
    <a:defPPr>
      <a:defRPr lang="zh-TW"/>
    </a:defPPr>
    <a:lvl1pPr marL="0" algn="l" defTabSz="3611514" rtl="0" eaLnBrk="1" latinLnBrk="0" hangingPunct="1">
      <a:defRPr sz="7109" kern="1200">
        <a:solidFill>
          <a:schemeClr val="tx1"/>
        </a:solidFill>
        <a:latin typeface="+mn-lt"/>
        <a:ea typeface="+mn-ea"/>
        <a:cs typeface="+mn-cs"/>
      </a:defRPr>
    </a:lvl1pPr>
    <a:lvl2pPr marL="1805757" algn="l" defTabSz="3611514" rtl="0" eaLnBrk="1" latinLnBrk="0" hangingPunct="1">
      <a:defRPr sz="7109" kern="1200">
        <a:solidFill>
          <a:schemeClr val="tx1"/>
        </a:solidFill>
        <a:latin typeface="+mn-lt"/>
        <a:ea typeface="+mn-ea"/>
        <a:cs typeface="+mn-cs"/>
      </a:defRPr>
    </a:lvl2pPr>
    <a:lvl3pPr marL="3611514" algn="l" defTabSz="3611514" rtl="0" eaLnBrk="1" latinLnBrk="0" hangingPunct="1">
      <a:defRPr sz="7109" kern="1200">
        <a:solidFill>
          <a:schemeClr val="tx1"/>
        </a:solidFill>
        <a:latin typeface="+mn-lt"/>
        <a:ea typeface="+mn-ea"/>
        <a:cs typeface="+mn-cs"/>
      </a:defRPr>
    </a:lvl3pPr>
    <a:lvl4pPr marL="5417271" algn="l" defTabSz="3611514" rtl="0" eaLnBrk="1" latinLnBrk="0" hangingPunct="1">
      <a:defRPr sz="7109" kern="1200">
        <a:solidFill>
          <a:schemeClr val="tx1"/>
        </a:solidFill>
        <a:latin typeface="+mn-lt"/>
        <a:ea typeface="+mn-ea"/>
        <a:cs typeface="+mn-cs"/>
      </a:defRPr>
    </a:lvl4pPr>
    <a:lvl5pPr marL="7223028" algn="l" defTabSz="3611514" rtl="0" eaLnBrk="1" latinLnBrk="0" hangingPunct="1">
      <a:defRPr sz="7109" kern="1200">
        <a:solidFill>
          <a:schemeClr val="tx1"/>
        </a:solidFill>
        <a:latin typeface="+mn-lt"/>
        <a:ea typeface="+mn-ea"/>
        <a:cs typeface="+mn-cs"/>
      </a:defRPr>
    </a:lvl5pPr>
    <a:lvl6pPr marL="9028786" algn="l" defTabSz="3611514" rtl="0" eaLnBrk="1" latinLnBrk="0" hangingPunct="1">
      <a:defRPr sz="7109" kern="1200">
        <a:solidFill>
          <a:schemeClr val="tx1"/>
        </a:solidFill>
        <a:latin typeface="+mn-lt"/>
        <a:ea typeface="+mn-ea"/>
        <a:cs typeface="+mn-cs"/>
      </a:defRPr>
    </a:lvl6pPr>
    <a:lvl7pPr marL="10834543" algn="l" defTabSz="3611514" rtl="0" eaLnBrk="1" latinLnBrk="0" hangingPunct="1">
      <a:defRPr sz="7109" kern="1200">
        <a:solidFill>
          <a:schemeClr val="tx1"/>
        </a:solidFill>
        <a:latin typeface="+mn-lt"/>
        <a:ea typeface="+mn-ea"/>
        <a:cs typeface="+mn-cs"/>
      </a:defRPr>
    </a:lvl7pPr>
    <a:lvl8pPr marL="12640300" algn="l" defTabSz="3611514" rtl="0" eaLnBrk="1" latinLnBrk="0" hangingPunct="1">
      <a:defRPr sz="7109" kern="1200">
        <a:solidFill>
          <a:schemeClr val="tx1"/>
        </a:solidFill>
        <a:latin typeface="+mn-lt"/>
        <a:ea typeface="+mn-ea"/>
        <a:cs typeface="+mn-cs"/>
      </a:defRPr>
    </a:lvl8pPr>
    <a:lvl9pPr marL="14446057" algn="l" defTabSz="3611514" rtl="0" eaLnBrk="1" latinLnBrk="0" hangingPunct="1">
      <a:defRPr sz="710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143"/>
    <a:srgbClr val="ECF3FA"/>
    <a:srgbClr val="CFE2F3"/>
    <a:srgbClr val="FF9900"/>
    <a:srgbClr val="F8F8F8"/>
    <a:srgbClr val="5B9BD5"/>
    <a:srgbClr val="FFFFFF"/>
    <a:srgbClr val="EDEDED"/>
    <a:srgbClr val="F6F6F6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582" autoAdjust="0"/>
  </p:normalViewPr>
  <p:slideViewPr>
    <p:cSldViewPr snapToGrid="0">
      <p:cViewPr>
        <p:scale>
          <a:sx n="21" d="100"/>
          <a:sy n="21" d="100"/>
        </p:scale>
        <p:origin x="-1688" y="-112"/>
      </p:cViewPr>
      <p:guideLst>
        <p:guide orient="horz" pos="10091"/>
        <p:guide pos="136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5243670"/>
            <a:ext cx="36720542" cy="11154845"/>
          </a:xfrm>
        </p:spPr>
        <p:txBody>
          <a:bodyPr anchor="b"/>
          <a:lstStyle>
            <a:lvl1pPr algn="ctr">
              <a:defRPr sz="28032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6828688"/>
            <a:ext cx="32400479" cy="7735705"/>
          </a:xfrm>
        </p:spPr>
        <p:txBody>
          <a:bodyPr/>
          <a:lstStyle>
            <a:lvl1pPr marL="0" indent="0" algn="ctr">
              <a:buNone/>
              <a:defRPr sz="11213"/>
            </a:lvl1pPr>
            <a:lvl2pPr marL="2136038" indent="0" algn="ctr">
              <a:buNone/>
              <a:defRPr sz="9344"/>
            </a:lvl2pPr>
            <a:lvl3pPr marL="4272077" indent="0" algn="ctr">
              <a:buNone/>
              <a:defRPr sz="8410"/>
            </a:lvl3pPr>
            <a:lvl4pPr marL="6408115" indent="0" algn="ctr">
              <a:buNone/>
              <a:defRPr sz="7475"/>
            </a:lvl4pPr>
            <a:lvl5pPr marL="8544154" indent="0" algn="ctr">
              <a:buNone/>
              <a:defRPr sz="7475"/>
            </a:lvl5pPr>
            <a:lvl6pPr marL="10680192" indent="0" algn="ctr">
              <a:buNone/>
              <a:defRPr sz="7475"/>
            </a:lvl6pPr>
            <a:lvl7pPr marL="12816230" indent="0" algn="ctr">
              <a:buNone/>
              <a:defRPr sz="7475"/>
            </a:lvl7pPr>
            <a:lvl8pPr marL="14952269" indent="0" algn="ctr">
              <a:buNone/>
              <a:defRPr sz="7475"/>
            </a:lvl8pPr>
            <a:lvl9pPr marL="17088307" indent="0" algn="ctr">
              <a:buNone/>
              <a:defRPr sz="7475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8CB5-B577-4A3D-8746-2AC21A566257}" type="datetimeFigureOut">
              <a:rPr lang="zh-TW" altLang="en-US" smtClean="0"/>
              <a:t>2016/8/8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1933-33F6-4C08-967C-5EA56D6BE5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30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8CB5-B577-4A3D-8746-2AC21A566257}" type="datetimeFigureOut">
              <a:rPr lang="zh-TW" altLang="en-US" smtClean="0"/>
              <a:t>2016/8/8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1933-33F6-4C08-967C-5EA56D6BE5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99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1705861"/>
            <a:ext cx="9315138" cy="2715285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6" y="1705861"/>
            <a:ext cx="27405405" cy="2715285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8CB5-B577-4A3D-8746-2AC21A566257}" type="datetimeFigureOut">
              <a:rPr lang="zh-TW" altLang="en-US" smtClean="0"/>
              <a:t>2016/8/8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1933-33F6-4C08-967C-5EA56D6BE5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40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8CB5-B577-4A3D-8746-2AC21A566257}" type="datetimeFigureOut">
              <a:rPr lang="zh-TW" altLang="en-US" smtClean="0"/>
              <a:t>2016/8/8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1933-33F6-4C08-967C-5EA56D6BE5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53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7987887"/>
            <a:ext cx="37260550" cy="13327961"/>
          </a:xfrm>
        </p:spPr>
        <p:txBody>
          <a:bodyPr anchor="b"/>
          <a:lstStyle>
            <a:lvl1pPr>
              <a:defRPr sz="28032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21441936"/>
            <a:ext cx="37260550" cy="7008860"/>
          </a:xfrm>
        </p:spPr>
        <p:txBody>
          <a:bodyPr/>
          <a:lstStyle>
            <a:lvl1pPr marL="0" indent="0">
              <a:buNone/>
              <a:defRPr sz="11213">
                <a:solidFill>
                  <a:schemeClr val="tx1"/>
                </a:solidFill>
              </a:defRPr>
            </a:lvl1pPr>
            <a:lvl2pPr marL="2136038" indent="0">
              <a:buNone/>
              <a:defRPr sz="9344">
                <a:solidFill>
                  <a:schemeClr val="tx1">
                    <a:tint val="75000"/>
                  </a:schemeClr>
                </a:solidFill>
              </a:defRPr>
            </a:lvl2pPr>
            <a:lvl3pPr marL="4272077" indent="0">
              <a:buNone/>
              <a:defRPr sz="8410">
                <a:solidFill>
                  <a:schemeClr val="tx1">
                    <a:tint val="75000"/>
                  </a:schemeClr>
                </a:solidFill>
              </a:defRPr>
            </a:lvl3pPr>
            <a:lvl4pPr marL="6408115" indent="0">
              <a:buNone/>
              <a:defRPr sz="7475">
                <a:solidFill>
                  <a:schemeClr val="tx1">
                    <a:tint val="75000"/>
                  </a:schemeClr>
                </a:solidFill>
              </a:defRPr>
            </a:lvl4pPr>
            <a:lvl5pPr marL="8544154" indent="0">
              <a:buNone/>
              <a:defRPr sz="7475">
                <a:solidFill>
                  <a:schemeClr val="tx1">
                    <a:tint val="75000"/>
                  </a:schemeClr>
                </a:solidFill>
              </a:defRPr>
            </a:lvl5pPr>
            <a:lvl6pPr marL="10680192" indent="0">
              <a:buNone/>
              <a:defRPr sz="7475">
                <a:solidFill>
                  <a:schemeClr val="tx1">
                    <a:tint val="75000"/>
                  </a:schemeClr>
                </a:solidFill>
              </a:defRPr>
            </a:lvl6pPr>
            <a:lvl7pPr marL="12816230" indent="0">
              <a:buNone/>
              <a:defRPr sz="7475">
                <a:solidFill>
                  <a:schemeClr val="tx1">
                    <a:tint val="75000"/>
                  </a:schemeClr>
                </a:solidFill>
              </a:defRPr>
            </a:lvl7pPr>
            <a:lvl8pPr marL="14952269" indent="0">
              <a:buNone/>
              <a:defRPr sz="7475">
                <a:solidFill>
                  <a:schemeClr val="tx1">
                    <a:tint val="75000"/>
                  </a:schemeClr>
                </a:solidFill>
              </a:defRPr>
            </a:lvl8pPr>
            <a:lvl9pPr marL="17088307" indent="0">
              <a:buNone/>
              <a:defRPr sz="74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8CB5-B577-4A3D-8746-2AC21A566257}" type="datetimeFigureOut">
              <a:rPr lang="zh-TW" altLang="en-US" smtClean="0"/>
              <a:t>2016/8/8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1933-33F6-4C08-967C-5EA56D6BE5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62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8529303"/>
            <a:ext cx="18360271" cy="203294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8529303"/>
            <a:ext cx="18360271" cy="203294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8CB5-B577-4A3D-8746-2AC21A566257}" type="datetimeFigureOut">
              <a:rPr lang="zh-TW" altLang="en-US" smtClean="0"/>
              <a:t>2016/8/8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1933-33F6-4C08-967C-5EA56D6BE5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9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705868"/>
            <a:ext cx="37260550" cy="619301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7854378"/>
            <a:ext cx="18275892" cy="3849309"/>
          </a:xfrm>
        </p:spPr>
        <p:txBody>
          <a:bodyPr anchor="b"/>
          <a:lstStyle>
            <a:lvl1pPr marL="0" indent="0">
              <a:buNone/>
              <a:defRPr sz="11213" b="1"/>
            </a:lvl1pPr>
            <a:lvl2pPr marL="2136038" indent="0">
              <a:buNone/>
              <a:defRPr sz="9344" b="1"/>
            </a:lvl2pPr>
            <a:lvl3pPr marL="4272077" indent="0">
              <a:buNone/>
              <a:defRPr sz="8410" b="1"/>
            </a:lvl3pPr>
            <a:lvl4pPr marL="6408115" indent="0">
              <a:buNone/>
              <a:defRPr sz="7475" b="1"/>
            </a:lvl4pPr>
            <a:lvl5pPr marL="8544154" indent="0">
              <a:buNone/>
              <a:defRPr sz="7475" b="1"/>
            </a:lvl5pPr>
            <a:lvl6pPr marL="10680192" indent="0">
              <a:buNone/>
              <a:defRPr sz="7475" b="1"/>
            </a:lvl6pPr>
            <a:lvl7pPr marL="12816230" indent="0">
              <a:buNone/>
              <a:defRPr sz="7475" b="1"/>
            </a:lvl7pPr>
            <a:lvl8pPr marL="14952269" indent="0">
              <a:buNone/>
              <a:defRPr sz="7475" b="1"/>
            </a:lvl8pPr>
            <a:lvl9pPr marL="17088307" indent="0">
              <a:buNone/>
              <a:defRPr sz="7475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1703688"/>
            <a:ext cx="18275892" cy="1721436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7854378"/>
            <a:ext cx="18365898" cy="3849309"/>
          </a:xfrm>
        </p:spPr>
        <p:txBody>
          <a:bodyPr anchor="b"/>
          <a:lstStyle>
            <a:lvl1pPr marL="0" indent="0">
              <a:buNone/>
              <a:defRPr sz="11213" b="1"/>
            </a:lvl1pPr>
            <a:lvl2pPr marL="2136038" indent="0">
              <a:buNone/>
              <a:defRPr sz="9344" b="1"/>
            </a:lvl2pPr>
            <a:lvl3pPr marL="4272077" indent="0">
              <a:buNone/>
              <a:defRPr sz="8410" b="1"/>
            </a:lvl3pPr>
            <a:lvl4pPr marL="6408115" indent="0">
              <a:buNone/>
              <a:defRPr sz="7475" b="1"/>
            </a:lvl4pPr>
            <a:lvl5pPr marL="8544154" indent="0">
              <a:buNone/>
              <a:defRPr sz="7475" b="1"/>
            </a:lvl5pPr>
            <a:lvl6pPr marL="10680192" indent="0">
              <a:buNone/>
              <a:defRPr sz="7475" b="1"/>
            </a:lvl6pPr>
            <a:lvl7pPr marL="12816230" indent="0">
              <a:buNone/>
              <a:defRPr sz="7475" b="1"/>
            </a:lvl7pPr>
            <a:lvl8pPr marL="14952269" indent="0">
              <a:buNone/>
              <a:defRPr sz="7475" b="1"/>
            </a:lvl8pPr>
            <a:lvl9pPr marL="17088307" indent="0">
              <a:buNone/>
              <a:defRPr sz="7475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1703688"/>
            <a:ext cx="18365898" cy="1721436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8CB5-B577-4A3D-8746-2AC21A566257}" type="datetimeFigureOut">
              <a:rPr lang="zh-TW" altLang="en-US" smtClean="0"/>
              <a:t>2016/8/8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1933-33F6-4C08-967C-5EA56D6BE5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56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8CB5-B577-4A3D-8746-2AC21A566257}" type="datetimeFigureOut">
              <a:rPr lang="zh-TW" altLang="en-US" smtClean="0"/>
              <a:t>2016/8/8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1933-33F6-4C08-967C-5EA56D6BE5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93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8CB5-B577-4A3D-8746-2AC21A566257}" type="datetimeFigureOut">
              <a:rPr lang="zh-TW" altLang="en-US" smtClean="0"/>
              <a:t>2016/8/8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1933-33F6-4C08-967C-5EA56D6BE5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96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136034"/>
            <a:ext cx="13933330" cy="7476120"/>
          </a:xfrm>
        </p:spPr>
        <p:txBody>
          <a:bodyPr anchor="b"/>
          <a:lstStyle>
            <a:lvl1pPr>
              <a:defRPr sz="1495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4613248"/>
            <a:ext cx="21870323" cy="22769531"/>
          </a:xfrm>
        </p:spPr>
        <p:txBody>
          <a:bodyPr/>
          <a:lstStyle>
            <a:lvl1pPr>
              <a:defRPr sz="14950"/>
            </a:lvl1pPr>
            <a:lvl2pPr>
              <a:defRPr sz="13082"/>
            </a:lvl2pPr>
            <a:lvl3pPr>
              <a:defRPr sz="11213"/>
            </a:lvl3pPr>
            <a:lvl4pPr>
              <a:defRPr sz="9344"/>
            </a:lvl4pPr>
            <a:lvl5pPr>
              <a:defRPr sz="9344"/>
            </a:lvl5pPr>
            <a:lvl6pPr>
              <a:defRPr sz="9344"/>
            </a:lvl6pPr>
            <a:lvl7pPr>
              <a:defRPr sz="9344"/>
            </a:lvl7pPr>
            <a:lvl8pPr>
              <a:defRPr sz="9344"/>
            </a:lvl8pPr>
            <a:lvl9pPr>
              <a:defRPr sz="934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9612154"/>
            <a:ext cx="13933330" cy="17807704"/>
          </a:xfrm>
        </p:spPr>
        <p:txBody>
          <a:bodyPr/>
          <a:lstStyle>
            <a:lvl1pPr marL="0" indent="0">
              <a:buNone/>
              <a:defRPr sz="7475"/>
            </a:lvl1pPr>
            <a:lvl2pPr marL="2136038" indent="0">
              <a:buNone/>
              <a:defRPr sz="6541"/>
            </a:lvl2pPr>
            <a:lvl3pPr marL="4272077" indent="0">
              <a:buNone/>
              <a:defRPr sz="5606"/>
            </a:lvl3pPr>
            <a:lvl4pPr marL="6408115" indent="0">
              <a:buNone/>
              <a:defRPr sz="4672"/>
            </a:lvl4pPr>
            <a:lvl5pPr marL="8544154" indent="0">
              <a:buNone/>
              <a:defRPr sz="4672"/>
            </a:lvl5pPr>
            <a:lvl6pPr marL="10680192" indent="0">
              <a:buNone/>
              <a:defRPr sz="4672"/>
            </a:lvl6pPr>
            <a:lvl7pPr marL="12816230" indent="0">
              <a:buNone/>
              <a:defRPr sz="4672"/>
            </a:lvl7pPr>
            <a:lvl8pPr marL="14952269" indent="0">
              <a:buNone/>
              <a:defRPr sz="4672"/>
            </a:lvl8pPr>
            <a:lvl9pPr marL="17088307" indent="0">
              <a:buNone/>
              <a:defRPr sz="467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8CB5-B577-4A3D-8746-2AC21A566257}" type="datetimeFigureOut">
              <a:rPr lang="zh-TW" altLang="en-US" smtClean="0"/>
              <a:t>2016/8/8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1933-33F6-4C08-967C-5EA56D6BE5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53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136034"/>
            <a:ext cx="13933330" cy="7476120"/>
          </a:xfrm>
        </p:spPr>
        <p:txBody>
          <a:bodyPr anchor="b"/>
          <a:lstStyle>
            <a:lvl1pPr>
              <a:defRPr sz="1495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4613248"/>
            <a:ext cx="21870323" cy="22769531"/>
          </a:xfrm>
        </p:spPr>
        <p:txBody>
          <a:bodyPr anchor="t"/>
          <a:lstStyle>
            <a:lvl1pPr marL="0" indent="0">
              <a:buNone/>
              <a:defRPr sz="14950"/>
            </a:lvl1pPr>
            <a:lvl2pPr marL="2136038" indent="0">
              <a:buNone/>
              <a:defRPr sz="13082"/>
            </a:lvl2pPr>
            <a:lvl3pPr marL="4272077" indent="0">
              <a:buNone/>
              <a:defRPr sz="11213"/>
            </a:lvl3pPr>
            <a:lvl4pPr marL="6408115" indent="0">
              <a:buNone/>
              <a:defRPr sz="9344"/>
            </a:lvl4pPr>
            <a:lvl5pPr marL="8544154" indent="0">
              <a:buNone/>
              <a:defRPr sz="9344"/>
            </a:lvl5pPr>
            <a:lvl6pPr marL="10680192" indent="0">
              <a:buNone/>
              <a:defRPr sz="9344"/>
            </a:lvl6pPr>
            <a:lvl7pPr marL="12816230" indent="0">
              <a:buNone/>
              <a:defRPr sz="9344"/>
            </a:lvl7pPr>
            <a:lvl8pPr marL="14952269" indent="0">
              <a:buNone/>
              <a:defRPr sz="9344"/>
            </a:lvl8pPr>
            <a:lvl9pPr marL="17088307" indent="0">
              <a:buNone/>
              <a:defRPr sz="934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9612154"/>
            <a:ext cx="13933330" cy="17807704"/>
          </a:xfrm>
        </p:spPr>
        <p:txBody>
          <a:bodyPr/>
          <a:lstStyle>
            <a:lvl1pPr marL="0" indent="0">
              <a:buNone/>
              <a:defRPr sz="7475"/>
            </a:lvl1pPr>
            <a:lvl2pPr marL="2136038" indent="0">
              <a:buNone/>
              <a:defRPr sz="6541"/>
            </a:lvl2pPr>
            <a:lvl3pPr marL="4272077" indent="0">
              <a:buNone/>
              <a:defRPr sz="5606"/>
            </a:lvl3pPr>
            <a:lvl4pPr marL="6408115" indent="0">
              <a:buNone/>
              <a:defRPr sz="4672"/>
            </a:lvl4pPr>
            <a:lvl5pPr marL="8544154" indent="0">
              <a:buNone/>
              <a:defRPr sz="4672"/>
            </a:lvl5pPr>
            <a:lvl6pPr marL="10680192" indent="0">
              <a:buNone/>
              <a:defRPr sz="4672"/>
            </a:lvl6pPr>
            <a:lvl7pPr marL="12816230" indent="0">
              <a:buNone/>
              <a:defRPr sz="4672"/>
            </a:lvl7pPr>
            <a:lvl8pPr marL="14952269" indent="0">
              <a:buNone/>
              <a:defRPr sz="4672"/>
            </a:lvl8pPr>
            <a:lvl9pPr marL="17088307" indent="0">
              <a:buNone/>
              <a:defRPr sz="467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8CB5-B577-4A3D-8746-2AC21A566257}" type="datetimeFigureOut">
              <a:rPr lang="zh-TW" altLang="en-US" smtClean="0"/>
              <a:t>2016/8/8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1933-33F6-4C08-967C-5EA56D6BE5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72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705868"/>
            <a:ext cx="37260550" cy="6193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8529303"/>
            <a:ext cx="37260550" cy="203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9696816"/>
            <a:ext cx="9720144" cy="17058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6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FB678CB5-B577-4A3D-8746-2AC21A566257}" type="datetimeFigureOut">
              <a:rPr lang="zh-TW" altLang="en-US" smtClean="0"/>
              <a:pPr/>
              <a:t>2016/8/8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9696816"/>
            <a:ext cx="14580215" cy="17058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6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9696816"/>
            <a:ext cx="9720144" cy="17058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6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7EAF1933-33F6-4C08-967C-5EA56D6BE50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996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272077" rtl="0" eaLnBrk="1" latinLnBrk="0" hangingPunct="1">
        <a:lnSpc>
          <a:spcPct val="90000"/>
        </a:lnSpc>
        <a:spcBef>
          <a:spcPct val="0"/>
        </a:spcBef>
        <a:buNone/>
        <a:defRPr sz="20557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1068019" indent="-1068019" algn="l" defTabSz="4272077" rtl="0" eaLnBrk="1" latinLnBrk="0" hangingPunct="1">
        <a:lnSpc>
          <a:spcPct val="90000"/>
        </a:lnSpc>
        <a:spcBef>
          <a:spcPts val="4672"/>
        </a:spcBef>
        <a:buFont typeface="Arial" panose="020B0604020202020204" pitchFamily="34" charset="0"/>
        <a:buChar char="•"/>
        <a:defRPr sz="13082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3204058" indent="-1068019" algn="l" defTabSz="4272077" rtl="0" eaLnBrk="1" latinLnBrk="0" hangingPunct="1">
        <a:lnSpc>
          <a:spcPct val="90000"/>
        </a:lnSpc>
        <a:spcBef>
          <a:spcPts val="2336"/>
        </a:spcBef>
        <a:buFont typeface="Arial" panose="020B0604020202020204" pitchFamily="34" charset="0"/>
        <a:buChar char="•"/>
        <a:defRPr sz="11213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5340096" indent="-1068019" algn="l" defTabSz="4272077" rtl="0" eaLnBrk="1" latinLnBrk="0" hangingPunct="1">
        <a:lnSpc>
          <a:spcPct val="90000"/>
        </a:lnSpc>
        <a:spcBef>
          <a:spcPts val="2336"/>
        </a:spcBef>
        <a:buFont typeface="Arial" panose="020B0604020202020204" pitchFamily="34" charset="0"/>
        <a:buChar char="•"/>
        <a:defRPr sz="9344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7476134" indent="-1068019" algn="l" defTabSz="4272077" rtl="0" eaLnBrk="1" latinLnBrk="0" hangingPunct="1">
        <a:lnSpc>
          <a:spcPct val="90000"/>
        </a:lnSpc>
        <a:spcBef>
          <a:spcPts val="2336"/>
        </a:spcBef>
        <a:buFont typeface="Arial" panose="020B0604020202020204" pitchFamily="34" charset="0"/>
        <a:buChar char="•"/>
        <a:defRPr sz="841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9612173" indent="-1068019" algn="l" defTabSz="4272077" rtl="0" eaLnBrk="1" latinLnBrk="0" hangingPunct="1">
        <a:lnSpc>
          <a:spcPct val="90000"/>
        </a:lnSpc>
        <a:spcBef>
          <a:spcPts val="2336"/>
        </a:spcBef>
        <a:buFont typeface="Arial" panose="020B0604020202020204" pitchFamily="34" charset="0"/>
        <a:buChar char="•"/>
        <a:defRPr sz="841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11748211" indent="-1068019" algn="l" defTabSz="4272077" rtl="0" eaLnBrk="1" latinLnBrk="0" hangingPunct="1">
        <a:lnSpc>
          <a:spcPct val="90000"/>
        </a:lnSpc>
        <a:spcBef>
          <a:spcPts val="2336"/>
        </a:spcBef>
        <a:buFont typeface="Arial" panose="020B0604020202020204" pitchFamily="34" charset="0"/>
        <a:buChar char="•"/>
        <a:defRPr sz="8410" kern="1200">
          <a:solidFill>
            <a:schemeClr val="tx1"/>
          </a:solidFill>
          <a:latin typeface="+mn-lt"/>
          <a:ea typeface="+mn-ea"/>
          <a:cs typeface="+mn-cs"/>
        </a:defRPr>
      </a:lvl6pPr>
      <a:lvl7pPr marL="13884250" indent="-1068019" algn="l" defTabSz="4272077" rtl="0" eaLnBrk="1" latinLnBrk="0" hangingPunct="1">
        <a:lnSpc>
          <a:spcPct val="90000"/>
        </a:lnSpc>
        <a:spcBef>
          <a:spcPts val="2336"/>
        </a:spcBef>
        <a:buFont typeface="Arial" panose="020B0604020202020204" pitchFamily="34" charset="0"/>
        <a:buChar char="•"/>
        <a:defRPr sz="841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288" indent="-1068019" algn="l" defTabSz="4272077" rtl="0" eaLnBrk="1" latinLnBrk="0" hangingPunct="1">
        <a:lnSpc>
          <a:spcPct val="90000"/>
        </a:lnSpc>
        <a:spcBef>
          <a:spcPts val="2336"/>
        </a:spcBef>
        <a:buFont typeface="Arial" panose="020B0604020202020204" pitchFamily="34" charset="0"/>
        <a:buChar char="•"/>
        <a:defRPr sz="8410" kern="1200">
          <a:solidFill>
            <a:schemeClr val="tx1"/>
          </a:solidFill>
          <a:latin typeface="+mn-lt"/>
          <a:ea typeface="+mn-ea"/>
          <a:cs typeface="+mn-cs"/>
        </a:defRPr>
      </a:lvl8pPr>
      <a:lvl9pPr marL="18156326" indent="-1068019" algn="l" defTabSz="4272077" rtl="0" eaLnBrk="1" latinLnBrk="0" hangingPunct="1">
        <a:lnSpc>
          <a:spcPct val="90000"/>
        </a:lnSpc>
        <a:spcBef>
          <a:spcPts val="2336"/>
        </a:spcBef>
        <a:buFont typeface="Arial" panose="020B0604020202020204" pitchFamily="34" charset="0"/>
        <a:buChar char="•"/>
        <a:defRPr sz="84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72077" rtl="0" eaLnBrk="1" latinLnBrk="0" hangingPunct="1">
        <a:defRPr sz="8410" kern="1200">
          <a:solidFill>
            <a:schemeClr val="tx1"/>
          </a:solidFill>
          <a:latin typeface="+mn-lt"/>
          <a:ea typeface="+mn-ea"/>
          <a:cs typeface="+mn-cs"/>
        </a:defRPr>
      </a:lvl1pPr>
      <a:lvl2pPr marL="2136038" algn="l" defTabSz="4272077" rtl="0" eaLnBrk="1" latinLnBrk="0" hangingPunct="1">
        <a:defRPr sz="8410" kern="1200">
          <a:solidFill>
            <a:schemeClr val="tx1"/>
          </a:solidFill>
          <a:latin typeface="+mn-lt"/>
          <a:ea typeface="+mn-ea"/>
          <a:cs typeface="+mn-cs"/>
        </a:defRPr>
      </a:lvl2pPr>
      <a:lvl3pPr marL="4272077" algn="l" defTabSz="4272077" rtl="0" eaLnBrk="1" latinLnBrk="0" hangingPunct="1">
        <a:defRPr sz="8410" kern="1200">
          <a:solidFill>
            <a:schemeClr val="tx1"/>
          </a:solidFill>
          <a:latin typeface="+mn-lt"/>
          <a:ea typeface="+mn-ea"/>
          <a:cs typeface="+mn-cs"/>
        </a:defRPr>
      </a:lvl3pPr>
      <a:lvl4pPr marL="6408115" algn="l" defTabSz="4272077" rtl="0" eaLnBrk="1" latinLnBrk="0" hangingPunct="1">
        <a:defRPr sz="8410" kern="1200">
          <a:solidFill>
            <a:schemeClr val="tx1"/>
          </a:solidFill>
          <a:latin typeface="+mn-lt"/>
          <a:ea typeface="+mn-ea"/>
          <a:cs typeface="+mn-cs"/>
        </a:defRPr>
      </a:lvl4pPr>
      <a:lvl5pPr marL="8544154" algn="l" defTabSz="4272077" rtl="0" eaLnBrk="1" latinLnBrk="0" hangingPunct="1">
        <a:defRPr sz="8410" kern="1200">
          <a:solidFill>
            <a:schemeClr val="tx1"/>
          </a:solidFill>
          <a:latin typeface="+mn-lt"/>
          <a:ea typeface="+mn-ea"/>
          <a:cs typeface="+mn-cs"/>
        </a:defRPr>
      </a:lvl5pPr>
      <a:lvl6pPr marL="10680192" algn="l" defTabSz="4272077" rtl="0" eaLnBrk="1" latinLnBrk="0" hangingPunct="1">
        <a:defRPr sz="8410" kern="1200">
          <a:solidFill>
            <a:schemeClr val="tx1"/>
          </a:solidFill>
          <a:latin typeface="+mn-lt"/>
          <a:ea typeface="+mn-ea"/>
          <a:cs typeface="+mn-cs"/>
        </a:defRPr>
      </a:lvl6pPr>
      <a:lvl7pPr marL="12816230" algn="l" defTabSz="4272077" rtl="0" eaLnBrk="1" latinLnBrk="0" hangingPunct="1">
        <a:defRPr sz="8410" kern="1200">
          <a:solidFill>
            <a:schemeClr val="tx1"/>
          </a:solidFill>
          <a:latin typeface="+mn-lt"/>
          <a:ea typeface="+mn-ea"/>
          <a:cs typeface="+mn-cs"/>
        </a:defRPr>
      </a:lvl7pPr>
      <a:lvl8pPr marL="14952269" algn="l" defTabSz="4272077" rtl="0" eaLnBrk="1" latinLnBrk="0" hangingPunct="1">
        <a:defRPr sz="8410" kern="1200">
          <a:solidFill>
            <a:schemeClr val="tx1"/>
          </a:solidFill>
          <a:latin typeface="+mn-lt"/>
          <a:ea typeface="+mn-ea"/>
          <a:cs typeface="+mn-cs"/>
        </a:defRPr>
      </a:lvl8pPr>
      <a:lvl9pPr marL="17088307" algn="l" defTabSz="4272077" rtl="0" eaLnBrk="1" latinLnBrk="0" hangingPunct="1">
        <a:defRPr sz="84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gif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44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9839" y="9333286"/>
            <a:ext cx="7239980" cy="7853026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1557351" y="3084474"/>
            <a:ext cx="6705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6000" b="1" dirty="0" smtClean="0">
                <a:solidFill>
                  <a:srgbClr val="FFA143"/>
                </a:solidFill>
                <a:latin typeface="微軟正黑體"/>
                <a:ea typeface="微軟正黑體"/>
                <a:cs typeface="微軟正黑體"/>
              </a:rPr>
              <a:t>爭取與維護權益</a:t>
            </a:r>
            <a:endParaRPr lang="en-US" altLang="zh-TW" sz="6000" b="1" dirty="0" smtClean="0">
              <a:solidFill>
                <a:srgbClr val="FFA143"/>
              </a:solidFill>
              <a:latin typeface="微軟正黑體"/>
              <a:ea typeface="微軟正黑體"/>
              <a:cs typeface="微軟正黑體"/>
            </a:endParaRPr>
          </a:p>
          <a:p>
            <a:pPr algn="r"/>
            <a:r>
              <a:rPr lang="zh-TW" altLang="en-US" sz="6000" b="1" dirty="0" smtClean="0">
                <a:solidFill>
                  <a:srgbClr val="FFA143"/>
                </a:solidFill>
                <a:latin typeface="微軟正黑體"/>
                <a:ea typeface="微軟正黑體"/>
                <a:cs typeface="微軟正黑體"/>
              </a:rPr>
              <a:t>聯絡研究生情感</a:t>
            </a:r>
            <a:endParaRPr lang="en-US" altLang="zh-TW" sz="6000" b="1" dirty="0" smtClean="0">
              <a:solidFill>
                <a:srgbClr val="FFA143"/>
              </a:solidFill>
              <a:latin typeface="微軟正黑體"/>
              <a:ea typeface="微軟正黑體"/>
              <a:cs typeface="微軟正黑體"/>
            </a:endParaRPr>
          </a:p>
          <a:p>
            <a:pPr algn="r"/>
            <a:r>
              <a:rPr lang="zh-TW" altLang="en-US" sz="6000" b="1" dirty="0" smtClean="0">
                <a:solidFill>
                  <a:srgbClr val="FFA143"/>
                </a:solidFill>
                <a:latin typeface="微軟正黑體"/>
                <a:ea typeface="微軟正黑體"/>
                <a:cs typeface="微軟正黑體"/>
              </a:rPr>
              <a:t>推</a:t>
            </a:r>
            <a:r>
              <a:rPr lang="zh-TW" altLang="en-US" sz="6000" b="1" dirty="0">
                <a:solidFill>
                  <a:srgbClr val="FFA143"/>
                </a:solidFill>
                <a:latin typeface="微軟正黑體"/>
                <a:ea typeface="微軟正黑體"/>
                <a:cs typeface="微軟正黑體"/>
              </a:rPr>
              <a:t>廣</a:t>
            </a:r>
            <a:r>
              <a:rPr lang="zh-TW" altLang="en-US" sz="6000" b="1" dirty="0" smtClean="0">
                <a:solidFill>
                  <a:srgbClr val="FFA143"/>
                </a:solidFill>
                <a:latin typeface="微軟正黑體"/>
                <a:ea typeface="微軟正黑體"/>
                <a:cs typeface="微軟正黑體"/>
              </a:rPr>
              <a:t>學術研究</a:t>
            </a:r>
            <a:endParaRPr lang="en-US" altLang="zh-TW" sz="6000" b="1" dirty="0" smtClean="0">
              <a:solidFill>
                <a:srgbClr val="FFA143"/>
              </a:solidFill>
              <a:latin typeface="微軟正黑體"/>
              <a:ea typeface="微軟正黑體"/>
              <a:cs typeface="微軟正黑體"/>
            </a:endParaRPr>
          </a:p>
          <a:p>
            <a:pPr algn="r"/>
            <a:r>
              <a:rPr lang="zh-TW" altLang="en-US" sz="6000" b="1" dirty="0" smtClean="0">
                <a:solidFill>
                  <a:srgbClr val="FFA143"/>
                </a:solidFill>
                <a:latin typeface="微軟正黑體"/>
                <a:ea typeface="微軟正黑體"/>
                <a:cs typeface="微軟正黑體"/>
              </a:rPr>
              <a:t>增進人文交流</a:t>
            </a:r>
            <a:endParaRPr lang="en-US" altLang="zh-TW" sz="6000" b="1" dirty="0" smtClean="0">
              <a:solidFill>
                <a:srgbClr val="FFA143"/>
              </a:solidFill>
              <a:latin typeface="微軟正黑體"/>
              <a:ea typeface="微軟正黑體"/>
              <a:cs typeface="微軟正黑體"/>
            </a:endParaRPr>
          </a:p>
          <a:p>
            <a:pPr algn="r"/>
            <a:r>
              <a:rPr lang="zh-TW" altLang="en-US" sz="6000" b="1" dirty="0" smtClean="0">
                <a:solidFill>
                  <a:srgbClr val="FFA143"/>
                </a:solidFill>
                <a:latin typeface="微軟正黑體"/>
                <a:ea typeface="微軟正黑體"/>
                <a:cs typeface="微軟正黑體"/>
              </a:rPr>
              <a:t>提高學生公共</a:t>
            </a:r>
            <a:r>
              <a:rPr lang="zh-TW" altLang="en-US" sz="6000" b="1" dirty="0">
                <a:solidFill>
                  <a:srgbClr val="FFA143"/>
                </a:solidFill>
                <a:latin typeface="微軟正黑體"/>
                <a:ea typeface="微軟正黑體"/>
                <a:cs typeface="微軟正黑體"/>
              </a:rPr>
              <a:t>意識</a:t>
            </a:r>
            <a:endParaRPr lang="en-US" altLang="zh-TW" sz="6000" b="1" dirty="0" smtClean="0">
              <a:solidFill>
                <a:srgbClr val="FFA143"/>
              </a:solidFill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8560210" y="5602346"/>
            <a:ext cx="2873603" cy="700139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8720317" y="3666710"/>
            <a:ext cx="2761226" cy="2654425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8733105" y="4607371"/>
            <a:ext cx="2799755" cy="1676464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8722296" y="6351895"/>
            <a:ext cx="2590959" cy="136558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弧形 26"/>
          <p:cNvSpPr/>
          <p:nvPr/>
        </p:nvSpPr>
        <p:spPr>
          <a:xfrm rot="17552625">
            <a:off x="17118626" y="7626195"/>
            <a:ext cx="8077200" cy="7261842"/>
          </a:xfrm>
          <a:prstGeom prst="arc">
            <a:avLst>
              <a:gd name="adj1" fmla="val 16200000"/>
              <a:gd name="adj2" fmla="val 20586390"/>
            </a:avLst>
          </a:prstGeom>
          <a:ln w="158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8" name="弧形 27"/>
          <p:cNvSpPr/>
          <p:nvPr/>
        </p:nvSpPr>
        <p:spPr>
          <a:xfrm rot="672510">
            <a:off x="19532891" y="7217603"/>
            <a:ext cx="9177248" cy="7805105"/>
          </a:xfrm>
          <a:prstGeom prst="arc">
            <a:avLst>
              <a:gd name="adj1" fmla="val 14118279"/>
              <a:gd name="adj2" fmla="val 20255437"/>
            </a:avLst>
          </a:prstGeom>
          <a:noFill/>
          <a:ln w="158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9" name="弧形 28"/>
          <p:cNvSpPr/>
          <p:nvPr/>
        </p:nvSpPr>
        <p:spPr>
          <a:xfrm rot="4208338">
            <a:off x="21447527" y="9560353"/>
            <a:ext cx="8077200" cy="7261842"/>
          </a:xfrm>
          <a:prstGeom prst="arc">
            <a:avLst>
              <a:gd name="adj1" fmla="val 16200000"/>
              <a:gd name="adj2" fmla="val 20101241"/>
            </a:avLst>
          </a:prstGeom>
          <a:ln w="1587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0" name="弧形 29"/>
          <p:cNvSpPr/>
          <p:nvPr/>
        </p:nvSpPr>
        <p:spPr>
          <a:xfrm rot="8674341">
            <a:off x="20223759" y="10630697"/>
            <a:ext cx="8077200" cy="7261842"/>
          </a:xfrm>
          <a:prstGeom prst="arc">
            <a:avLst>
              <a:gd name="adj1" fmla="val 16200000"/>
              <a:gd name="adj2" fmla="val 19690411"/>
            </a:avLst>
          </a:prstGeom>
          <a:ln w="15875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1" name="弧形 30"/>
          <p:cNvSpPr/>
          <p:nvPr/>
        </p:nvSpPr>
        <p:spPr>
          <a:xfrm rot="10533338">
            <a:off x="17130108" y="10601080"/>
            <a:ext cx="8077200" cy="7261842"/>
          </a:xfrm>
          <a:prstGeom prst="arc">
            <a:avLst>
              <a:gd name="adj1" fmla="val 16200000"/>
              <a:gd name="adj2" fmla="val 20128790"/>
            </a:avLst>
          </a:prstGeom>
          <a:ln w="158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2" name="弧形 31"/>
          <p:cNvSpPr/>
          <p:nvPr/>
        </p:nvSpPr>
        <p:spPr>
          <a:xfrm rot="13833559">
            <a:off x="16594043" y="10036666"/>
            <a:ext cx="8077200" cy="7261842"/>
          </a:xfrm>
          <a:prstGeom prst="arc">
            <a:avLst>
              <a:gd name="adj1" fmla="val 16834190"/>
              <a:gd name="adj2" fmla="val 20256032"/>
            </a:avLst>
          </a:prstGeom>
          <a:ln w="1587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37" name="直線接點 36"/>
          <p:cNvCxnSpPr/>
          <p:nvPr/>
        </p:nvCxnSpPr>
        <p:spPr>
          <a:xfrm>
            <a:off x="15171497" y="8346648"/>
            <a:ext cx="2618570" cy="1511113"/>
          </a:xfrm>
          <a:prstGeom prst="line">
            <a:avLst/>
          </a:prstGeom>
          <a:ln w="158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14320575" y="6400103"/>
            <a:ext cx="873315" cy="1977893"/>
          </a:xfrm>
          <a:prstGeom prst="line">
            <a:avLst/>
          </a:prstGeom>
          <a:ln w="158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14078175" y="10255662"/>
            <a:ext cx="2984704" cy="1641069"/>
          </a:xfrm>
          <a:prstGeom prst="line">
            <a:avLst/>
          </a:prstGeom>
          <a:ln w="1587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V="1">
            <a:off x="10582833" y="10338020"/>
            <a:ext cx="3575484" cy="911693"/>
          </a:xfrm>
          <a:prstGeom prst="line">
            <a:avLst/>
          </a:prstGeom>
          <a:ln w="1587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H="1">
            <a:off x="21446777" y="4555871"/>
            <a:ext cx="33880" cy="2715568"/>
          </a:xfrm>
          <a:prstGeom prst="line">
            <a:avLst/>
          </a:prstGeom>
          <a:ln w="158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V="1">
            <a:off x="21467682" y="4559674"/>
            <a:ext cx="6289578" cy="63546"/>
          </a:xfrm>
          <a:prstGeom prst="line">
            <a:avLst/>
          </a:prstGeom>
          <a:ln w="158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28348775" y="15974123"/>
            <a:ext cx="3674450" cy="2249102"/>
          </a:xfrm>
          <a:prstGeom prst="line">
            <a:avLst/>
          </a:prstGeom>
          <a:ln w="1587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>
            <a:off x="31809992" y="18152680"/>
            <a:ext cx="3391849" cy="12280"/>
          </a:xfrm>
          <a:prstGeom prst="line">
            <a:avLst/>
          </a:prstGeom>
          <a:ln w="1587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44872534" y="1541018"/>
            <a:ext cx="745876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4800" dirty="0" smtClean="0">
                <a:latin typeface="微軟正黑體"/>
                <a:ea typeface="微軟正黑體"/>
                <a:cs typeface="微軟正黑體"/>
              </a:rPr>
              <a:t>碩士班</a:t>
            </a:r>
            <a:r>
              <a:rPr lang="en-US" altLang="zh-TW" sz="4800" dirty="0" smtClean="0">
                <a:latin typeface="微軟正黑體"/>
                <a:ea typeface="微軟正黑體"/>
                <a:cs typeface="微軟正黑體"/>
              </a:rPr>
              <a:t>3393</a:t>
            </a:r>
            <a:r>
              <a:rPr lang="zh-TW" altLang="en-US" sz="4800" dirty="0" smtClean="0">
                <a:latin typeface="微軟正黑體"/>
                <a:ea typeface="微軟正黑體"/>
                <a:cs typeface="微軟正黑體"/>
              </a:rPr>
              <a:t>人</a:t>
            </a:r>
            <a:endParaRPr lang="en-US" altLang="zh-TW" sz="4800" dirty="0" smtClean="0">
              <a:latin typeface="微軟正黑體"/>
              <a:ea typeface="微軟正黑體"/>
              <a:cs typeface="微軟正黑體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4800" dirty="0" smtClean="0">
                <a:latin typeface="微軟正黑體"/>
                <a:ea typeface="微軟正黑體"/>
                <a:cs typeface="微軟正黑體"/>
              </a:rPr>
              <a:t>碩士在職專班</a:t>
            </a:r>
            <a:r>
              <a:rPr lang="en-US" altLang="zh-TW" sz="4800" dirty="0" smtClean="0">
                <a:latin typeface="微軟正黑體"/>
                <a:ea typeface="微軟正黑體"/>
                <a:cs typeface="微軟正黑體"/>
              </a:rPr>
              <a:t>1348</a:t>
            </a:r>
            <a:r>
              <a:rPr lang="zh-TW" altLang="en-US" sz="4800" dirty="0" smtClean="0">
                <a:latin typeface="微軟正黑體"/>
                <a:ea typeface="微軟正黑體"/>
                <a:cs typeface="微軟正黑體"/>
              </a:rPr>
              <a:t>人</a:t>
            </a:r>
            <a:endParaRPr lang="en-US" altLang="zh-TW" sz="4800" dirty="0">
              <a:latin typeface="微軟正黑體"/>
              <a:ea typeface="微軟正黑體"/>
              <a:cs typeface="微軟正黑體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4800" dirty="0" smtClean="0">
                <a:latin typeface="微軟正黑體"/>
                <a:ea typeface="微軟正黑體"/>
                <a:cs typeface="微軟正黑體"/>
              </a:rPr>
              <a:t>博士班</a:t>
            </a:r>
            <a:r>
              <a:rPr lang="en-US" altLang="zh-TW" sz="4800" dirty="0" smtClean="0">
                <a:latin typeface="微軟正黑體"/>
                <a:ea typeface="微軟正黑體"/>
                <a:cs typeface="微軟正黑體"/>
              </a:rPr>
              <a:t>1096</a:t>
            </a:r>
            <a:r>
              <a:rPr lang="zh-TW" altLang="en-US" sz="4800" dirty="0" smtClean="0">
                <a:latin typeface="微軟正黑體"/>
                <a:ea typeface="微軟正黑體"/>
                <a:cs typeface="微軟正黑體"/>
              </a:rPr>
              <a:t>人</a:t>
            </a:r>
            <a:endParaRPr lang="en-US" altLang="zh-TW" sz="4800" dirty="0" smtClean="0">
              <a:latin typeface="微軟正黑體"/>
              <a:ea typeface="微軟正黑體"/>
              <a:cs typeface="微軟正黑體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4800" dirty="0" smtClean="0">
                <a:latin typeface="微軟正黑體"/>
                <a:ea typeface="微軟正黑體"/>
                <a:cs typeface="微軟正黑體"/>
              </a:rPr>
              <a:t>研究生共</a:t>
            </a:r>
            <a:r>
              <a:rPr lang="en-US" altLang="zh-TW" sz="4800" dirty="0" smtClean="0">
                <a:latin typeface="微軟正黑體"/>
                <a:ea typeface="微軟正黑體"/>
                <a:cs typeface="微軟正黑體"/>
              </a:rPr>
              <a:t>5837</a:t>
            </a:r>
            <a:r>
              <a:rPr lang="zh-TW" altLang="en-US" sz="4800" dirty="0" smtClean="0">
                <a:latin typeface="微軟正黑體"/>
                <a:ea typeface="微軟正黑體"/>
                <a:cs typeface="微軟正黑體"/>
              </a:rPr>
              <a:t>人</a:t>
            </a:r>
            <a:endParaRPr lang="en-US" altLang="zh-TW" sz="4800" dirty="0" smtClean="0">
              <a:latin typeface="微軟正黑體"/>
              <a:ea typeface="微軟正黑體"/>
              <a:cs typeface="微軟正黑體"/>
            </a:endParaRPr>
          </a:p>
          <a:p>
            <a:endParaRPr lang="en-US" altLang="zh-TW" sz="4800" dirty="0" smtClean="0">
              <a:latin typeface="微軟正黑體"/>
              <a:ea typeface="微軟正黑體"/>
              <a:cs typeface="微軟正黑體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zh-TW" altLang="en-US" sz="54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3787840" y="6736436"/>
            <a:ext cx="63137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5400" dirty="0" smtClean="0">
                <a:latin typeface="微軟正黑體"/>
                <a:ea typeface="微軟正黑體"/>
                <a:cs typeface="微軟正黑體"/>
              </a:rPr>
              <a:t>執行任務的單位</a:t>
            </a:r>
            <a:endParaRPr lang="en-US" altLang="zh-TW" sz="5400" dirty="0" smtClean="0">
              <a:latin typeface="微軟正黑體"/>
              <a:ea typeface="微軟正黑體"/>
              <a:cs typeface="微軟正黑體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5400" dirty="0" smtClean="0">
                <a:latin typeface="微軟正黑體"/>
                <a:ea typeface="微軟正黑體"/>
                <a:cs typeface="微軟正黑體"/>
              </a:rPr>
              <a:t>於每月幹</a:t>
            </a:r>
            <a:r>
              <a:rPr lang="zh-TW" altLang="en-US" sz="5400" dirty="0">
                <a:latin typeface="微軟正黑體"/>
                <a:ea typeface="微軟正黑體"/>
                <a:cs typeface="微軟正黑體"/>
              </a:rPr>
              <a:t>部</a:t>
            </a:r>
            <a:r>
              <a:rPr lang="zh-TW" altLang="en-US" sz="5400" dirty="0" smtClean="0">
                <a:latin typeface="微軟正黑體"/>
                <a:ea typeface="微軟正黑體"/>
                <a:cs typeface="微軟正黑體"/>
              </a:rPr>
              <a:t>會議中報告進</a:t>
            </a:r>
            <a:r>
              <a:rPr lang="zh-TW" altLang="en-US" sz="5400" dirty="0">
                <a:latin typeface="微軟正黑體"/>
                <a:ea typeface="微軟正黑體"/>
                <a:cs typeface="微軟正黑體"/>
              </a:rPr>
              <a:t>度</a:t>
            </a:r>
          </a:p>
        </p:txBody>
      </p:sp>
      <p:cxnSp>
        <p:nvCxnSpPr>
          <p:cNvPr id="43" name="直線接點 42"/>
          <p:cNvCxnSpPr/>
          <p:nvPr/>
        </p:nvCxnSpPr>
        <p:spPr>
          <a:xfrm>
            <a:off x="26276211" y="17200714"/>
            <a:ext cx="3330022" cy="2279976"/>
          </a:xfrm>
          <a:prstGeom prst="line">
            <a:avLst/>
          </a:prstGeom>
          <a:ln w="15875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29606233" y="19439624"/>
            <a:ext cx="851215" cy="2653457"/>
          </a:xfrm>
          <a:prstGeom prst="line">
            <a:avLst/>
          </a:prstGeom>
          <a:ln w="15875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H="1">
            <a:off x="22625142" y="17841562"/>
            <a:ext cx="98141" cy="2924228"/>
          </a:xfrm>
          <a:prstGeom prst="line">
            <a:avLst/>
          </a:prstGeom>
          <a:ln w="158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flipH="1" flipV="1">
            <a:off x="19889807" y="20723369"/>
            <a:ext cx="2700482" cy="28280"/>
          </a:xfrm>
          <a:prstGeom prst="line">
            <a:avLst/>
          </a:prstGeom>
          <a:ln w="158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flipH="1">
            <a:off x="15051661" y="16095376"/>
            <a:ext cx="2662206" cy="2445903"/>
          </a:xfrm>
          <a:prstGeom prst="line">
            <a:avLst/>
          </a:prstGeom>
          <a:ln w="158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 flipV="1">
            <a:off x="12346797" y="18467439"/>
            <a:ext cx="2700482" cy="28280"/>
          </a:xfrm>
          <a:prstGeom prst="line">
            <a:avLst/>
          </a:prstGeom>
          <a:ln w="158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46931963" y="12140915"/>
            <a:ext cx="542460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5400" dirty="0" smtClean="0">
                <a:latin typeface="微軟正黑體"/>
                <a:ea typeface="微軟正黑體"/>
                <a:cs typeface="微軟正黑體"/>
              </a:rPr>
              <a:t>代表研究生參加校方會議</a:t>
            </a:r>
            <a:endParaRPr lang="en-US" altLang="zh-TW" sz="5400" dirty="0" smtClean="0">
              <a:latin typeface="微軟正黑體"/>
              <a:ea typeface="微軟正黑體"/>
              <a:cs typeface="微軟正黑體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5400" dirty="0" smtClean="0">
                <a:latin typeface="微軟正黑體"/>
                <a:ea typeface="微軟正黑體"/>
                <a:cs typeface="微軟正黑體"/>
              </a:rPr>
              <a:t>於每月學權會議中彙集民意並反映在校方會議中</a:t>
            </a:r>
            <a:endParaRPr lang="en-US" altLang="zh-TW" sz="5400" dirty="0" smtClean="0">
              <a:latin typeface="微軟正黑體"/>
              <a:ea typeface="微軟正黑體"/>
              <a:cs typeface="微軟正黑體"/>
            </a:endParaRPr>
          </a:p>
          <a:p>
            <a:endParaRPr lang="zh-TW" altLang="en-US" sz="6000" dirty="0">
              <a:latin typeface="微軟正黑體"/>
              <a:ea typeface="微軟正黑體"/>
              <a:cs typeface="微軟正黑體"/>
            </a:endParaRPr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379812"/>
              </p:ext>
            </p:extLst>
          </p:nvPr>
        </p:nvGraphicFramePr>
        <p:xfrm>
          <a:off x="15288150" y="23085097"/>
          <a:ext cx="21358692" cy="84124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884292"/>
                <a:gridCol w="15474400"/>
              </a:tblGrid>
              <a:tr h="903173">
                <a:tc>
                  <a:txBody>
                    <a:bodyPr/>
                    <a:lstStyle/>
                    <a:p>
                      <a:pPr algn="l"/>
                      <a:r>
                        <a:rPr lang="zh-TW" altLang="en-US" sz="6600" dirty="0" smtClean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性質</a:t>
                      </a:r>
                      <a:endParaRPr lang="zh-TW" altLang="en-US" sz="6600" dirty="0"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6600" dirty="0" smtClean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內容</a:t>
                      </a:r>
                      <a:endParaRPr lang="zh-TW" altLang="en-US" sz="6600" dirty="0"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/>
                </a:tc>
              </a:tr>
              <a:tr h="1736871">
                <a:tc>
                  <a:txBody>
                    <a:bodyPr/>
                    <a:lstStyle/>
                    <a:p>
                      <a:r>
                        <a:rPr lang="zh-TW" altLang="en-US" sz="6600" dirty="0" smtClean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爭取權利</a:t>
                      </a:r>
                      <a:endParaRPr lang="zh-TW" altLang="en-US" sz="6600" dirty="0"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6600" dirty="0" smtClean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與全校自治組織的合作，議題討論</a:t>
                      </a:r>
                      <a:endParaRPr lang="en-US" altLang="zh-TW" sz="6600" dirty="0" smtClean="0"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6600" baseline="0" dirty="0" smtClean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研究生助理勞健保問題</a:t>
                      </a:r>
                      <a:endParaRPr lang="zh-TW" altLang="en-US" sz="6600" dirty="0"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/>
                </a:tc>
              </a:tr>
              <a:tr h="3404268">
                <a:tc>
                  <a:txBody>
                    <a:bodyPr/>
                    <a:lstStyle/>
                    <a:p>
                      <a:pPr marL="857250" indent="-857250">
                        <a:buFont typeface="Arial"/>
                        <a:buChar char="•"/>
                      </a:pPr>
                      <a:r>
                        <a:rPr lang="zh-TW" altLang="en-US" sz="6600" dirty="0" smtClean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活動交流</a:t>
                      </a:r>
                      <a:endParaRPr lang="zh-TW" altLang="en-US" sz="6600" dirty="0"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0" marR="0" indent="-857250" algn="l" defTabSz="42720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zh-TW" altLang="en-US" sz="6600" dirty="0" smtClean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新生之夜迎新活動（</a:t>
                      </a:r>
                      <a:r>
                        <a:rPr lang="en-US" altLang="zh-TW" sz="6600" dirty="0" smtClean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2016/09/09)</a:t>
                      </a:r>
                    </a:p>
                    <a:p>
                      <a:pPr marL="857250" marR="0" indent="-857250" algn="l" defTabSz="42720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zh-TW" altLang="en-US" sz="6600" dirty="0" smtClean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每月聯誼活動</a:t>
                      </a:r>
                      <a:endParaRPr lang="en-US" altLang="zh-TW" sz="6600" dirty="0" smtClean="0"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  <a:p>
                      <a:pPr marL="857250" marR="0" indent="-857250" algn="l" defTabSz="42720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zh-TW" altLang="en-US" sz="6600" dirty="0" smtClean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耶誕舞展</a:t>
                      </a:r>
                      <a:r>
                        <a:rPr lang="en-US" altLang="zh-TW" sz="6600" dirty="0" smtClean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(2016/12)</a:t>
                      </a:r>
                    </a:p>
                    <a:p>
                      <a:pPr marL="857250" marR="0" indent="-857250" algn="l" defTabSz="42720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zh-TW" altLang="en-US" sz="6600" dirty="0" smtClean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碩博盃（</a:t>
                      </a:r>
                      <a:r>
                        <a:rPr lang="en-US" altLang="zh-TW" sz="6600" dirty="0" smtClean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2017/04)</a:t>
                      </a:r>
                      <a:endParaRPr lang="en-US" altLang="zh-TW" sz="6600" dirty="0" smtClean="0"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/>
                </a:tc>
              </a:tr>
              <a:tr h="903173">
                <a:tc>
                  <a:txBody>
                    <a:bodyPr/>
                    <a:lstStyle/>
                    <a:p>
                      <a:r>
                        <a:rPr lang="zh-TW" altLang="en-US" sz="6600" dirty="0" smtClean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其他</a:t>
                      </a:r>
                      <a:endParaRPr lang="zh-TW" altLang="en-US" sz="6600" dirty="0"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6600" dirty="0" smtClean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畢業拍照事宜</a:t>
                      </a:r>
                      <a:r>
                        <a:rPr lang="en-US" altLang="zh-TW" sz="6600" dirty="0" smtClean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(2017/03)</a:t>
                      </a:r>
                      <a:endParaRPr lang="zh-TW" altLang="en-US" sz="6600" dirty="0"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向下箭號 67"/>
          <p:cNvSpPr/>
          <p:nvPr/>
        </p:nvSpPr>
        <p:spPr>
          <a:xfrm rot="18079509">
            <a:off x="15232429" y="8914138"/>
            <a:ext cx="768626" cy="19328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69" name="向下箭號 68"/>
          <p:cNvSpPr/>
          <p:nvPr/>
        </p:nvSpPr>
        <p:spPr>
          <a:xfrm rot="18079509">
            <a:off x="28727679" y="16714042"/>
            <a:ext cx="768626" cy="19328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00"/>
          <a:stretch/>
        </p:blipFill>
        <p:spPr>
          <a:xfrm>
            <a:off x="31670066" y="18852153"/>
            <a:ext cx="12139902" cy="287822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77" name="文字方塊 76"/>
          <p:cNvSpPr txBox="1"/>
          <p:nvPr/>
        </p:nvSpPr>
        <p:spPr>
          <a:xfrm rot="402473">
            <a:off x="20494915" y="8717889"/>
            <a:ext cx="7173452" cy="1569660"/>
          </a:xfrm>
          <a:prstGeom prst="rect">
            <a:avLst/>
          </a:prstGeom>
          <a:noFill/>
          <a:effectLst/>
        </p:spPr>
        <p:txBody>
          <a:bodyPr wrap="square" rtlCol="0">
            <a:prstTxWarp prst="textCircle">
              <a:avLst/>
            </a:prstTxWarp>
            <a:spAutoFit/>
          </a:bodyPr>
          <a:lstStyle/>
          <a:p>
            <a:r>
              <a:rPr lang="zh-TW" altLang="en-US" sz="9600" b="1" dirty="0" smtClean="0">
                <a:latin typeface="微軟正黑體"/>
                <a:ea typeface="微軟正黑體"/>
                <a:cs typeface="微軟正黑體"/>
              </a:rPr>
              <a:t>第十三屆</a:t>
            </a:r>
            <a:endParaRPr lang="zh-TW" altLang="en-US" sz="9600" b="1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38461840" y="31269596"/>
            <a:ext cx="47387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solidFill>
                  <a:schemeClr val="accent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製圖</a:t>
            </a:r>
            <a:r>
              <a:rPr lang="zh-TW" altLang="en-US" sz="4000" dirty="0" smtClean="0">
                <a:solidFill>
                  <a:schemeClr val="accent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日：</a:t>
            </a:r>
            <a:r>
              <a:rPr lang="en-US" altLang="zh-TW" sz="4000" dirty="0" smtClean="0">
                <a:solidFill>
                  <a:schemeClr val="accent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104/11/10</a:t>
            </a:r>
            <a:endParaRPr lang="zh-TW" altLang="en-US" sz="4000" dirty="0">
              <a:solidFill>
                <a:schemeClr val="accent1">
                  <a:lumMod val="50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38">
            <a:off x="11609344" y="5750914"/>
            <a:ext cx="1369975" cy="2513716"/>
          </a:xfrm>
          <a:prstGeom prst="rect">
            <a:avLst/>
          </a:prstGeom>
        </p:spPr>
      </p:pic>
      <p:sp>
        <p:nvSpPr>
          <p:cNvPr id="65" name="矩形 64"/>
          <p:cNvSpPr/>
          <p:nvPr/>
        </p:nvSpPr>
        <p:spPr>
          <a:xfrm>
            <a:off x="1978669" y="10564304"/>
            <a:ext cx="793829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7200" b="1" cap="none" spc="0" dirty="0" smtClean="0">
                <a:ln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軟正黑體"/>
                <a:ea typeface="微軟正黑體"/>
                <a:cs typeface="微軟正黑體"/>
              </a:rPr>
              <a:t>Step.4  </a:t>
            </a:r>
            <a:r>
              <a:rPr lang="zh-TW" altLang="en-US" sz="7200" b="1" dirty="0" smtClean="0">
                <a:ln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軟正黑體"/>
                <a:ea typeface="微軟正黑體"/>
                <a:cs typeface="微軟正黑體"/>
              </a:rPr>
              <a:t>權利與義務</a:t>
            </a:r>
            <a:endParaRPr lang="zh-TW" altLang="en-US" sz="7200" b="1" cap="none" spc="0" dirty="0">
              <a:ln/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109474" y="1226279"/>
            <a:ext cx="793829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7200" b="1" cap="none" spc="0" dirty="0" err="1" smtClean="0">
                <a:ln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軟正黑體"/>
                <a:ea typeface="微軟正黑體"/>
                <a:cs typeface="微軟正黑體"/>
              </a:rPr>
              <a:t>Step.1</a:t>
            </a:r>
            <a:r>
              <a:rPr lang="en-US" altLang="zh-TW" sz="7200" b="1" cap="none" spc="0" dirty="0" smtClean="0">
                <a:ln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軟正黑體"/>
                <a:ea typeface="微軟正黑體"/>
                <a:cs typeface="微軟正黑體"/>
              </a:rPr>
              <a:t>  </a:t>
            </a:r>
            <a:r>
              <a:rPr lang="zh-TW" altLang="en-US" sz="7200" b="1" cap="none" spc="0" dirty="0" smtClean="0">
                <a:ln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軟正黑體"/>
                <a:ea typeface="微軟正黑體"/>
                <a:cs typeface="微軟正黑體"/>
              </a:rPr>
              <a:t>我們的目標</a:t>
            </a:r>
            <a:endParaRPr lang="zh-TW" altLang="en-US" sz="7200" b="1" cap="none" spc="0" dirty="0">
              <a:ln/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9025726" y="15536138"/>
            <a:ext cx="5149186" cy="968236"/>
          </a:xfrm>
          <a:prstGeom prst="rect">
            <a:avLst/>
          </a:pr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8" name="矩形 87"/>
          <p:cNvSpPr/>
          <p:nvPr/>
        </p:nvSpPr>
        <p:spPr>
          <a:xfrm>
            <a:off x="22929988" y="2203854"/>
            <a:ext cx="793829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7200" b="1" cap="none" spc="0" dirty="0" err="1" smtClean="0">
                <a:ln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軟正黑體"/>
                <a:ea typeface="微軟正黑體"/>
                <a:cs typeface="微軟正黑體"/>
              </a:rPr>
              <a:t>Step.2</a:t>
            </a:r>
            <a:r>
              <a:rPr lang="en-US" altLang="zh-TW" sz="7200" b="1" cap="none" spc="0" dirty="0" smtClean="0">
                <a:ln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軟正黑體"/>
                <a:ea typeface="微軟正黑體"/>
                <a:cs typeface="微軟正黑體"/>
              </a:rPr>
              <a:t>  </a:t>
            </a:r>
            <a:r>
              <a:rPr lang="zh-TW" altLang="en-US" sz="7200" b="1" cap="none" spc="0" dirty="0" smtClean="0">
                <a:ln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軟正黑體"/>
                <a:ea typeface="微軟正黑體"/>
                <a:cs typeface="微軟正黑體"/>
              </a:rPr>
              <a:t>我們</a:t>
            </a:r>
            <a:r>
              <a:rPr lang="zh-TW" altLang="en-US" sz="7200" b="1" cap="none" spc="0" dirty="0" smtClean="0">
                <a:ln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軟正黑體"/>
                <a:ea typeface="微軟正黑體"/>
                <a:cs typeface="微軟正黑體"/>
              </a:rPr>
              <a:t>的</a:t>
            </a:r>
            <a:r>
              <a:rPr lang="zh-TW" altLang="en-US" sz="7200" b="1" cap="none" spc="0" dirty="0" smtClean="0">
                <a:ln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軟正黑體"/>
                <a:ea typeface="微軟正黑體"/>
                <a:cs typeface="微軟正黑體"/>
              </a:rPr>
              <a:t>角色</a:t>
            </a:r>
            <a:endParaRPr lang="zh-TW" altLang="en-US" sz="7200" b="1" cap="none" spc="0" dirty="0">
              <a:ln/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5854981" y="21043331"/>
            <a:ext cx="70149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7200" b="1" cap="none" spc="0" dirty="0" err="1" smtClean="0">
                <a:ln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軟正黑體"/>
                <a:ea typeface="微軟正黑體"/>
                <a:cs typeface="微軟正黑體"/>
              </a:rPr>
              <a:t>Step.3</a:t>
            </a:r>
            <a:r>
              <a:rPr lang="en-US" altLang="zh-TW" sz="7200" b="1" cap="none" spc="0" dirty="0" smtClean="0">
                <a:ln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軟正黑體"/>
                <a:ea typeface="微軟正黑體"/>
                <a:cs typeface="微軟正黑體"/>
              </a:rPr>
              <a:t>  </a:t>
            </a:r>
            <a:r>
              <a:rPr lang="zh-TW" altLang="en-US" sz="7200" b="1" dirty="0" smtClean="0">
                <a:ln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軟正黑體"/>
                <a:ea typeface="微軟正黑體"/>
                <a:cs typeface="微軟正黑體"/>
              </a:rPr>
              <a:t>年度</a:t>
            </a:r>
            <a:r>
              <a:rPr lang="zh-TW" altLang="en-US" sz="7200" b="1" dirty="0">
                <a:ln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軟正黑體"/>
                <a:ea typeface="微軟正黑體"/>
                <a:cs typeface="微軟正黑體"/>
              </a:rPr>
              <a:t>計畫</a:t>
            </a:r>
            <a:endParaRPr lang="zh-TW" altLang="en-US" sz="7200" b="1" cap="none" spc="0" dirty="0">
              <a:ln/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軟正黑體"/>
              <a:ea typeface="微軟正黑體"/>
              <a:cs typeface="微軟正黑體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93406"/>
              </p:ext>
            </p:extLst>
          </p:nvPr>
        </p:nvGraphicFramePr>
        <p:xfrm>
          <a:off x="935955" y="14753091"/>
          <a:ext cx="11642497" cy="1547032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25268"/>
                <a:gridCol w="7417229"/>
              </a:tblGrid>
              <a:tr h="1205002">
                <a:tc>
                  <a:txBody>
                    <a:bodyPr/>
                    <a:lstStyle/>
                    <a:p>
                      <a:pPr marL="0" marR="0" indent="0" algn="ctr" defTabSz="42720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7200" dirty="0" smtClean="0">
                          <a:latin typeface="微軟正黑體"/>
                          <a:ea typeface="微軟正黑體"/>
                          <a:cs typeface="微軟正黑體"/>
                        </a:rPr>
                        <a:t>義務</a:t>
                      </a:r>
                    </a:p>
                  </a:txBody>
                  <a:tcPr marL="54200" marR="54200" marT="27100" marB="27100"/>
                </a:tc>
                <a:tc>
                  <a:txBody>
                    <a:bodyPr/>
                    <a:lstStyle/>
                    <a:p>
                      <a:pPr marL="0" marR="0" indent="0" algn="ctr" defTabSz="42720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7200" dirty="0" smtClean="0">
                          <a:latin typeface="微軟正黑體"/>
                          <a:ea typeface="微軟正黑體"/>
                          <a:cs typeface="微軟正黑體"/>
                        </a:rPr>
                        <a:t>權利</a:t>
                      </a:r>
                    </a:p>
                    <a:p>
                      <a:pPr algn="ctr"/>
                      <a:endParaRPr lang="zh-TW" altLang="en-US" sz="7200" dirty="0">
                        <a:latin typeface="微軟正黑體"/>
                        <a:ea typeface="微軟正黑體"/>
                        <a:cs typeface="微軟正黑體"/>
                      </a:endParaRPr>
                    </a:p>
                  </a:txBody>
                  <a:tcPr marL="54200" marR="54200" marT="27100" marB="27100"/>
                </a:tc>
              </a:tr>
              <a:tr h="7267120">
                <a:tc>
                  <a:txBody>
                    <a:bodyPr/>
                    <a:lstStyle/>
                    <a:p>
                      <a:pPr marL="1143000" marR="0" indent="-1143000" algn="l" defTabSz="42720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1" lang="zh-TW" altLang="en-US" sz="7200" dirty="0" smtClean="0">
                          <a:latin typeface="微軟正黑體"/>
                          <a:ea typeface="微軟正黑體"/>
                          <a:cs typeface="微軟正黑體"/>
                        </a:rPr>
                        <a:t>年繳會費五百元整</a:t>
                      </a:r>
                    </a:p>
                    <a:p>
                      <a:endParaRPr lang="zh-TW" altLang="en-US" sz="7200" dirty="0">
                        <a:latin typeface="微軟正黑體"/>
                        <a:ea typeface="微軟正黑體"/>
                        <a:cs typeface="微軟正黑體"/>
                      </a:endParaRPr>
                    </a:p>
                  </a:txBody>
                  <a:tcPr marL="54200" marR="54200" marT="27100" marB="27100"/>
                </a:tc>
                <a:tc>
                  <a:txBody>
                    <a:bodyPr/>
                    <a:lstStyle/>
                    <a:p>
                      <a:r>
                        <a:rPr kumimoji="1" lang="en-US" altLang="zh-TW" sz="7200" dirty="0" smtClean="0">
                          <a:latin typeface="微軟正黑體"/>
                          <a:ea typeface="微軟正黑體"/>
                          <a:cs typeface="微軟正黑體"/>
                        </a:rPr>
                        <a:t>1.</a:t>
                      </a:r>
                      <a:r>
                        <a:rPr kumimoji="1" lang="zh-TW" altLang="en-US" sz="7200" dirty="0" smtClean="0">
                          <a:latin typeface="微軟正黑體"/>
                          <a:ea typeface="微軟正黑體"/>
                          <a:cs typeface="微軟正黑體"/>
                        </a:rPr>
                        <a:t>新生之夜活動當天免費兌換飲品（含酒精性飲料）</a:t>
                      </a:r>
                    </a:p>
                    <a:p>
                      <a:r>
                        <a:rPr kumimoji="1" lang="en-US" altLang="zh-TW" sz="7200" dirty="0" smtClean="0">
                          <a:latin typeface="微軟正黑體"/>
                          <a:ea typeface="微軟正黑體"/>
                          <a:cs typeface="微軟正黑體"/>
                        </a:rPr>
                        <a:t>2.</a:t>
                      </a:r>
                      <a:r>
                        <a:rPr kumimoji="1" lang="zh-TW" altLang="en-US" sz="7200" dirty="0" smtClean="0">
                          <a:latin typeface="微軟正黑體"/>
                          <a:ea typeface="微軟正黑體"/>
                          <a:cs typeface="微軟正黑體"/>
                        </a:rPr>
                        <a:t>免費參與研協會舉辦各式聯誼活動</a:t>
                      </a:r>
                      <a:r>
                        <a:rPr kumimoji="1" lang="en-US" altLang="zh-TW" sz="7200" dirty="0" smtClean="0">
                          <a:latin typeface="微軟正黑體"/>
                          <a:ea typeface="微軟正黑體"/>
                          <a:cs typeface="微軟正黑體"/>
                        </a:rPr>
                        <a:t>...</a:t>
                      </a:r>
                      <a:r>
                        <a:rPr kumimoji="1" lang="zh-TW" altLang="en-US" sz="7200" dirty="0" smtClean="0">
                          <a:latin typeface="微軟正黑體"/>
                          <a:ea typeface="微軟正黑體"/>
                          <a:cs typeface="微軟正黑體"/>
                        </a:rPr>
                        <a:t>等等</a:t>
                      </a:r>
                    </a:p>
                    <a:p>
                      <a:r>
                        <a:rPr kumimoji="1" lang="en-US" altLang="zh-TW" sz="7200" dirty="0" smtClean="0">
                          <a:latin typeface="微軟正黑體"/>
                          <a:ea typeface="微軟正黑體"/>
                          <a:cs typeface="微軟正黑體"/>
                        </a:rPr>
                        <a:t>3.</a:t>
                      </a:r>
                      <a:r>
                        <a:rPr kumimoji="1" lang="zh-TW" altLang="en-US" sz="7200" dirty="0" smtClean="0">
                          <a:latin typeface="微軟正黑體"/>
                          <a:ea typeface="微軟正黑體"/>
                          <a:cs typeface="微軟正黑體"/>
                        </a:rPr>
                        <a:t>免費獲得價值三百元之研究生協會衣服乙件</a:t>
                      </a:r>
                    </a:p>
                    <a:p>
                      <a:r>
                        <a:rPr kumimoji="1" lang="en-US" altLang="zh-TW" sz="7200" dirty="0" smtClean="0">
                          <a:latin typeface="微軟正黑體"/>
                          <a:ea typeface="微軟正黑體"/>
                          <a:cs typeface="微軟正黑體"/>
                        </a:rPr>
                        <a:t>4.</a:t>
                      </a:r>
                      <a:r>
                        <a:rPr kumimoji="1" lang="zh-TW" altLang="en-US" sz="7200" dirty="0" smtClean="0">
                          <a:latin typeface="微軟正黑體"/>
                          <a:ea typeface="微軟正黑體"/>
                          <a:cs typeface="微軟正黑體"/>
                        </a:rPr>
                        <a:t>免費獲得逾百間之特約卡乙張</a:t>
                      </a:r>
                    </a:p>
                    <a:p>
                      <a:endParaRPr lang="zh-TW" altLang="en-US" sz="7200" dirty="0">
                        <a:latin typeface="微軟正黑體"/>
                        <a:ea typeface="微軟正黑體"/>
                        <a:cs typeface="微軟正黑體"/>
                      </a:endParaRPr>
                    </a:p>
                  </a:txBody>
                  <a:tcPr marL="54200" marR="54200" marT="27100" marB="27100"/>
                </a:tc>
              </a:tr>
            </a:tbl>
          </a:graphicData>
        </a:graphic>
      </p:graphicFrame>
      <p:pic>
        <p:nvPicPr>
          <p:cNvPr id="5" name="圖片 4" descr="ncu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0273" y="1995917"/>
            <a:ext cx="3394695" cy="4801851"/>
          </a:xfrm>
          <a:prstGeom prst="rect">
            <a:avLst/>
          </a:prstGeom>
        </p:spPr>
      </p:pic>
      <p:cxnSp>
        <p:nvCxnSpPr>
          <p:cNvPr id="11" name="直線接點 10"/>
          <p:cNvCxnSpPr/>
          <p:nvPr/>
        </p:nvCxnSpPr>
        <p:spPr>
          <a:xfrm>
            <a:off x="32292760" y="5624856"/>
            <a:ext cx="0" cy="16935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9791453" y="5745821"/>
            <a:ext cx="0" cy="16935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0962347" y="3931351"/>
            <a:ext cx="2919645" cy="118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大學部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8702933" y="3810386"/>
            <a:ext cx="2919645" cy="118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碩博生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0962347" y="5261962"/>
            <a:ext cx="3209880" cy="1186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TW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微軟正黑體"/>
                <a:ea typeface="微軟正黑體"/>
                <a:cs typeface="微軟正黑體"/>
              </a:rPr>
              <a:t>6</a:t>
            </a:r>
            <a:r>
              <a:rPr kumimoji="1" lang="en-US" altLang="zh-TW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微軟正黑體"/>
                <a:ea typeface="微軟正黑體"/>
                <a:cs typeface="微軟正黑體"/>
              </a:rPr>
              <a:t>000</a:t>
            </a:r>
            <a:r>
              <a:rPr kumimoji="1" lang="zh-TW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微軟正黑體"/>
                <a:ea typeface="微軟正黑體"/>
                <a:cs typeface="微軟正黑體"/>
              </a:rPr>
              <a:t>人</a:t>
            </a:r>
            <a:endParaRPr kumimoji="1" lang="zh-TW" alt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8744231" y="5232915"/>
            <a:ext cx="3209880" cy="1186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TW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微軟正黑體"/>
                <a:ea typeface="微軟正黑體"/>
                <a:cs typeface="微軟正黑體"/>
              </a:rPr>
              <a:t>6</a:t>
            </a:r>
            <a:r>
              <a:rPr kumimoji="1" lang="en-US" altLang="zh-TW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微軟正黑體"/>
                <a:ea typeface="微軟正黑體"/>
                <a:cs typeface="微軟正黑體"/>
              </a:rPr>
              <a:t>000</a:t>
            </a:r>
            <a:r>
              <a:rPr kumimoji="1" lang="zh-TW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微軟正黑體"/>
                <a:ea typeface="微軟正黑體"/>
                <a:cs typeface="微軟正黑體"/>
              </a:rPr>
              <a:t>人</a:t>
            </a:r>
            <a:endParaRPr kumimoji="1" lang="zh-TW" alt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21" name="直線接點 20"/>
          <p:cNvCxnSpPr/>
          <p:nvPr/>
        </p:nvCxnSpPr>
        <p:spPr>
          <a:xfrm>
            <a:off x="29510986" y="7318361"/>
            <a:ext cx="0" cy="145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29510986" y="7318361"/>
            <a:ext cx="6228753" cy="604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/>
          <p:nvPr/>
        </p:nvCxnSpPr>
        <p:spPr>
          <a:xfrm>
            <a:off x="35618793" y="7318361"/>
            <a:ext cx="0" cy="145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37372520" y="7318361"/>
            <a:ext cx="52007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37553940" y="7257880"/>
            <a:ext cx="0" cy="1572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42512753" y="7257879"/>
            <a:ext cx="0" cy="1572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39359422" y="8830421"/>
            <a:ext cx="1278658" cy="2963634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kumimoji="1" lang="zh-TW" altLang="en-US" dirty="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rPr>
              <a:t>研協會</a:t>
            </a:r>
            <a:endParaRPr kumimoji="1" lang="zh-TW" altLang="en-US" dirty="0">
              <a:solidFill>
                <a:schemeClr val="tx1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34772167" y="8951385"/>
            <a:ext cx="1278658" cy="282731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系學會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33078913" y="8951384"/>
            <a:ext cx="1278658" cy="282731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畢聯會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29450514" y="8951383"/>
            <a:ext cx="1278658" cy="282731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學生會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31264713" y="8951385"/>
            <a:ext cx="1278658" cy="373897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學生議會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36992207" y="12217430"/>
            <a:ext cx="5724644" cy="66530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857250" indent="-857250">
              <a:buFont typeface="Arial"/>
              <a:buChar char="•"/>
            </a:pPr>
            <a:r>
              <a:rPr kumimoji="1" lang="zh-TW" altLang="en-US" sz="6000" dirty="0" smtClean="0">
                <a:latin typeface="微軟正黑體"/>
                <a:ea typeface="微軟正黑體"/>
                <a:cs typeface="微軟正黑體"/>
              </a:rPr>
              <a:t>新生入學服務</a:t>
            </a:r>
            <a:endParaRPr kumimoji="1" lang="en-US" altLang="zh-TW" sz="6000" dirty="0">
              <a:latin typeface="微軟正黑體"/>
              <a:ea typeface="微軟正黑體"/>
              <a:cs typeface="微軟正黑體"/>
            </a:endParaRPr>
          </a:p>
          <a:p>
            <a:pPr marL="857250" indent="-857250">
              <a:buFont typeface="Arial"/>
              <a:buChar char="•"/>
            </a:pPr>
            <a:r>
              <a:rPr kumimoji="1" lang="zh-TW" altLang="en-US" sz="6000" dirty="0" smtClean="0">
                <a:latin typeface="微軟正黑體"/>
                <a:ea typeface="微軟正黑體"/>
                <a:cs typeface="微軟正黑體"/>
              </a:rPr>
              <a:t>學生權益推動</a:t>
            </a:r>
            <a:endParaRPr kumimoji="1" lang="en-US" altLang="zh-TW" sz="6000" dirty="0">
              <a:latin typeface="微軟正黑體"/>
              <a:ea typeface="微軟正黑體"/>
              <a:cs typeface="微軟正黑體"/>
            </a:endParaRPr>
          </a:p>
          <a:p>
            <a:pPr marL="857250" indent="-857250">
              <a:buFont typeface="Arial"/>
              <a:buChar char="•"/>
            </a:pPr>
            <a:r>
              <a:rPr kumimoji="1" lang="zh-TW" altLang="en-US" sz="6000" dirty="0" smtClean="0">
                <a:latin typeface="微軟正黑體"/>
                <a:ea typeface="微軟正黑體"/>
                <a:cs typeface="微軟正黑體"/>
              </a:rPr>
              <a:t>交流聯誼活動</a:t>
            </a:r>
            <a:endParaRPr kumimoji="1" lang="en-US" altLang="zh-TW" sz="6000" dirty="0">
              <a:latin typeface="微軟正黑體"/>
              <a:ea typeface="微軟正黑體"/>
              <a:cs typeface="微軟正黑體"/>
            </a:endParaRPr>
          </a:p>
          <a:p>
            <a:pPr marL="857250" indent="-857250">
              <a:buFont typeface="Arial"/>
              <a:buChar char="•"/>
            </a:pPr>
            <a:r>
              <a:rPr kumimoji="1" lang="zh-TW" altLang="en-US" sz="6000" dirty="0" smtClean="0">
                <a:latin typeface="微軟正黑體"/>
                <a:ea typeface="微軟正黑體"/>
                <a:cs typeface="微軟正黑體"/>
              </a:rPr>
              <a:t>藝文體育活動</a:t>
            </a:r>
            <a:endParaRPr kumimoji="1" lang="en-US" altLang="zh-TW" sz="6000" dirty="0">
              <a:latin typeface="微軟正黑體"/>
              <a:ea typeface="微軟正黑體"/>
              <a:cs typeface="微軟正黑體"/>
            </a:endParaRPr>
          </a:p>
          <a:p>
            <a:pPr marL="857250" indent="-857250">
              <a:buFont typeface="Arial"/>
              <a:buChar char="•"/>
            </a:pPr>
            <a:r>
              <a:rPr kumimoji="1" lang="zh-TW" altLang="en-US" sz="6000" dirty="0" smtClean="0">
                <a:latin typeface="微軟正黑體"/>
                <a:ea typeface="微軟正黑體"/>
                <a:cs typeface="微軟正黑體"/>
              </a:rPr>
              <a:t>畢業事務服務</a:t>
            </a:r>
            <a:endParaRPr kumimoji="1" lang="en-US" altLang="zh-TW" sz="6000" dirty="0">
              <a:latin typeface="微軟正黑體"/>
              <a:ea typeface="微軟正黑體"/>
              <a:cs typeface="微軟正黑體"/>
            </a:endParaRPr>
          </a:p>
          <a:p>
            <a:pPr marL="857250" indent="-857250">
              <a:buFont typeface="Arial"/>
              <a:buChar char="•"/>
            </a:pPr>
            <a:r>
              <a:rPr kumimoji="1" lang="zh-TW" altLang="en-US" sz="6000" dirty="0" smtClean="0">
                <a:latin typeface="微軟正黑體"/>
                <a:ea typeface="微軟正黑體"/>
                <a:cs typeface="微軟正黑體"/>
              </a:rPr>
              <a:t>各項生活服務</a:t>
            </a:r>
            <a:endParaRPr kumimoji="1" lang="zh-TW" altLang="en-US" sz="6000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956012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5199</TotalTime>
  <Words>189</Words>
  <Application>Microsoft Macintosh PowerPoint</Application>
  <PresentationFormat>自訂</PresentationFormat>
  <Paragraphs>53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Arial Unicode MS</vt:lpstr>
      <vt:lpstr>Calibri Light</vt:lpstr>
      <vt:lpstr>華康POP1體W7</vt:lpstr>
      <vt:lpstr>Calibri</vt:lpstr>
      <vt:lpstr>微軟正黑體</vt:lpstr>
      <vt:lpstr>KaiTi</vt:lpstr>
      <vt:lpstr>FangSong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打先生</dc:creator>
  <cp:lastModifiedBy>chiayu chiayu</cp:lastModifiedBy>
  <cp:revision>106</cp:revision>
  <dcterms:created xsi:type="dcterms:W3CDTF">2014-10-13T06:38:21Z</dcterms:created>
  <dcterms:modified xsi:type="dcterms:W3CDTF">2016-08-08T13:33:32Z</dcterms:modified>
</cp:coreProperties>
</file>