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7" r:id="rId3"/>
    <p:sldId id="265" r:id="rId4"/>
    <p:sldId id="262" r:id="rId5"/>
    <p:sldId id="264" r:id="rId6"/>
    <p:sldId id="259" r:id="rId7"/>
    <p:sldId id="268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C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D450BA-6176-491C-A598-FCBBAA804A37}" v="52" dt="2025-01-22T11:21:38.0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8"/>
    <p:restoredTop sz="94580"/>
  </p:normalViewPr>
  <p:slideViewPr>
    <p:cSldViewPr snapToGrid="0">
      <p:cViewPr varScale="1">
        <p:scale>
          <a:sx n="78" d="100"/>
          <a:sy n="78" d="100"/>
        </p:scale>
        <p:origin x="9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AF19E-1F1B-9F4D-8154-1642B468DAC5}" type="datetimeFigureOut">
              <a:rPr lang="fr-FR" smtClean="0"/>
              <a:t>26/01/2025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59828-2735-6B43-A15C-2C737D8396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640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63FF76-7470-A3EE-2A0E-D27AAA5D8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1B71E41-0BD1-E1EE-B56B-72EC52AE8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1FF507-C0C6-5138-D64D-BDEDBE0FB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F122-7123-6F4F-8853-5EAB1312C265}" type="datetimeFigureOut">
              <a:rPr lang="fr-FR" smtClean="0"/>
              <a:t>26/01/2025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513BD6-E745-2DC6-99F5-694341F6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A8BE13-4463-15FB-DE7D-3B46503F0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F426-3518-D743-BC39-9EC4224708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366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DBF7AE-B3CE-DF32-5110-8569D18AB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123C07F-8211-7319-A2DD-7D05ED341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B37372-0ED0-683A-3C23-E34CA9634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F122-7123-6F4F-8853-5EAB1312C265}" type="datetimeFigureOut">
              <a:rPr lang="fr-FR" smtClean="0"/>
              <a:t>26/01/2025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A51F34-31B8-1839-1D87-56A7458E4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AD28FB-2D23-FF11-98A8-57C0BEF5D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F426-3518-D743-BC39-9EC4224708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92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B5213BF-9057-CBA9-0B2F-83BF02B42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58DD5F1-B6A7-B7ED-D20B-9F7F294B3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3CEB24-B053-2CFB-C1E4-6C305E1EF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F122-7123-6F4F-8853-5EAB1312C265}" type="datetimeFigureOut">
              <a:rPr lang="fr-FR" smtClean="0"/>
              <a:t>26/01/2025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67B0A4-CD77-AFAB-7A58-3A7038865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0AF904-1DEE-507F-926C-B05598EF0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F426-3518-D743-BC39-9EC4224708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8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54594F-2D66-8B74-C6C0-B5821D460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885FCD-CECE-3944-9193-012C823D7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D0CD68-8B19-5AF9-356E-442E73E20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F122-7123-6F4F-8853-5EAB1312C265}" type="datetimeFigureOut">
              <a:rPr lang="fr-FR" smtClean="0"/>
              <a:t>26/01/2025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6C6E74-6FB6-3FB0-D4F5-6EFB0A93E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BC470D-5E41-F6D0-5CB1-F4DC6ED1D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F426-3518-D743-BC39-9EC4224708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740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4393A0-D3DC-1558-ED8D-3D4CBDD1A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4C7430-C7BD-AB66-1AB3-96F1E040E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454CFA-B7ED-27BB-DBD7-44B429E19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F122-7123-6F4F-8853-5EAB1312C265}" type="datetimeFigureOut">
              <a:rPr lang="fr-FR" smtClean="0"/>
              <a:t>26/01/2025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28B8FE-7591-8118-4FC0-E7DD4442D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355EB5-E14E-A8BE-2073-8309E175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F426-3518-D743-BC39-9EC4224708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995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5FFE56-2178-C800-0CF2-2D2365DCB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5082CE-C6FC-116F-0939-7D76600D2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B3A317-FA3A-A9F1-57E3-B985C5DD0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F5C2F4-ECAA-3A50-DE33-0B394EDCE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F122-7123-6F4F-8853-5EAB1312C265}" type="datetimeFigureOut">
              <a:rPr lang="fr-FR" smtClean="0"/>
              <a:t>26/01/2025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9BD0DC-0DD2-5593-2B41-1CBB17AC9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951F00-EC7A-5C3F-90BA-A95B4C34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F426-3518-D743-BC39-9EC4224708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06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E5B937-1988-6C3A-7196-ABD67CF6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B7CB60-9303-9583-D37F-11F69BE97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2584BD-2581-F995-796A-EDC897886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9A0740-272E-A909-B8D6-41ADF6550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7B3C925-894C-D377-A432-4E0ED6F32C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55E7E0F-24CE-B624-E1BC-F621C4DE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F122-7123-6F4F-8853-5EAB1312C265}" type="datetimeFigureOut">
              <a:rPr lang="fr-FR" smtClean="0"/>
              <a:t>26/01/2025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3F9DF1E-0E81-49B2-E25A-1F6C1625F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1E82769-1A36-333B-4E31-AC142BBF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F426-3518-D743-BC39-9EC4224708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527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4390A4-BB1D-5C5C-39EB-DE315DCA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07DBAA7-C467-5685-39BD-E4C447BA6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F122-7123-6F4F-8853-5EAB1312C265}" type="datetimeFigureOut">
              <a:rPr lang="fr-FR" smtClean="0"/>
              <a:t>26/01/2025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D2393F8-1A29-B597-96A2-B5F638E9C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9264869-7784-AE2D-C6C5-295F980C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F426-3518-D743-BC39-9EC4224708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55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0DBC1E8-768A-19A9-E3B8-E2BD55869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F122-7123-6F4F-8853-5EAB1312C265}" type="datetimeFigureOut">
              <a:rPr lang="fr-FR" smtClean="0"/>
              <a:t>26/01/2025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B16D75-95B9-2095-21FE-36E47E2E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5E9687-5097-446A-374F-95B53E711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F426-3518-D743-BC39-9EC4224708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405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19574B-0166-A1D6-A4A9-0290E3364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C2A780-EAD3-D1CE-76F5-E1DC53B59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4F570A1-118E-1B03-5CAC-1077A8FFB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7B37FD-4E7A-F794-4245-2F780A3FA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F122-7123-6F4F-8853-5EAB1312C265}" type="datetimeFigureOut">
              <a:rPr lang="fr-FR" smtClean="0"/>
              <a:t>26/01/2025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7B6B42-7143-DD2D-06B1-3BF378647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B4B38B-FC5B-1C74-E8D2-FFAF7C6B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F426-3518-D743-BC39-9EC4224708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8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B64598-DB50-199B-8C9A-C772131AA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493ABA6-FECE-BD26-DC4D-F37E4EC35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74C4CB-6638-F577-6DA6-64CD221E0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E7D7DB-19F4-85B9-CE8F-0452E5351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F122-7123-6F4F-8853-5EAB1312C265}" type="datetimeFigureOut">
              <a:rPr lang="fr-FR" smtClean="0"/>
              <a:t>26/01/2025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3CE915-4866-03D3-0420-34DA74E9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8CBE39-D711-3CAE-DB5E-8C42DEA58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F426-3518-D743-BC39-9EC4224708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263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F6BE747-E1F0-ED1E-BE01-0C540AB7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361C71-2978-9F50-424C-0CCB94CF6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ADADF2-1CFA-7BC8-0239-693EC47EB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4F122-7123-6F4F-8853-5EAB1312C265}" type="datetimeFigureOut">
              <a:rPr lang="fr-FR" smtClean="0"/>
              <a:t>26/01/2025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C2E8EB-86B0-3B49-F791-A415DD1D7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980F5C-F279-3154-99CA-0DB16A81B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8F426-3518-D743-BC39-9EC4224708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586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02A805-CBDF-B8BF-7BF0-4B0451DE1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fr-FR" sz="3400" b="1" dirty="0"/>
              <a:t>Créez un tableau de bord dynamique avec </a:t>
            </a:r>
            <a:r>
              <a:rPr lang="fr-FR" sz="3400" b="1" dirty="0" err="1"/>
              <a:t>PowerBI</a:t>
            </a:r>
            <a:r>
              <a:rPr lang="fr-FR" sz="3400" b="1" dirty="0"/>
              <a:t> </a:t>
            </a:r>
            <a:br>
              <a:rPr lang="fr-FR" sz="3400" b="1" dirty="0"/>
            </a:br>
            <a:r>
              <a:rPr lang="fr-FR" sz="3400" b="1" dirty="0"/>
              <a:t>pour visualiser l'avancement de projets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406B584-85F9-3DC6-1C6E-19ADB5793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endParaRPr lang="fr-FR" dirty="0"/>
          </a:p>
          <a:p>
            <a:pPr algn="l"/>
            <a:r>
              <a:rPr lang="fr-FR" dirty="0">
                <a:latin typeface="+mj-lt"/>
              </a:rPr>
              <a:t>Nathalie Currid</a:t>
            </a:r>
          </a:p>
        </p:txBody>
      </p:sp>
      <p:sp>
        <p:nvSpPr>
          <p:cNvPr id="94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 descr="Une image contenant texte, logo, Police, Graphique&#10;&#10;Description générée automatiquement">
            <a:extLst>
              <a:ext uri="{FF2B5EF4-FFF2-40B4-BE49-F238E27FC236}">
                <a16:creationId xmlns:a16="http://schemas.microsoft.com/office/drawing/2014/main" id="{8B69403F-F57F-DD51-778D-3CDF6AB123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208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C13D86-CBE2-983F-26AD-A68EACA31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47C148-820B-98D1-A6BB-DC0CC7D55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fr-FR" sz="4100" b="1" dirty="0"/>
              <a:t>Contexte du projet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70DE350-A460-93F4-311D-8E35874EC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fr-FR" sz="24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Besoins de l’entreprise </a:t>
            </a:r>
            <a:r>
              <a:rPr lang="fr-FR" sz="2400" dirty="0" err="1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Sanitoral</a:t>
            </a:r>
            <a:endParaRPr lang="fr-FR" sz="24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5247BB0F-AE56-CE43-15A4-3E7DB7939153}"/>
              </a:ext>
            </a:extLst>
          </p:cNvPr>
          <p:cNvSpPr txBox="1">
            <a:spLocks/>
          </p:cNvSpPr>
          <p:nvPr/>
        </p:nvSpPr>
        <p:spPr>
          <a:xfrm>
            <a:off x="630935" y="2011680"/>
            <a:ext cx="11148109" cy="434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fr-FR" sz="22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Tableau de bord Power BI : suivre l'avancement des projets, identifier les retards et contrôler les performances pour orienter vos actions.</a:t>
            </a:r>
          </a:p>
          <a:p>
            <a:pPr>
              <a:spcAft>
                <a:spcPts val="800"/>
              </a:spcAft>
            </a:pPr>
            <a:r>
              <a:rPr lang="fr-FR" sz="22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3 indicateurs de performance : coût, durée et livrables, avec alerte si +15% d’écart entre planifié et réel</a:t>
            </a:r>
          </a:p>
          <a:p>
            <a:pPr>
              <a:spcAft>
                <a:spcPts val="800"/>
              </a:spcAft>
            </a:pPr>
            <a:r>
              <a:rPr lang="fr-FR" sz="22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Filtrer par : type de projet (IT ou Marketing), phase projet, ID projet, région, pays</a:t>
            </a:r>
          </a:p>
          <a:p>
            <a:pPr>
              <a:spcAft>
                <a:spcPts val="800"/>
              </a:spcAft>
            </a:pPr>
            <a:r>
              <a:rPr lang="fr-FR" sz="22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Niveaux de responsabilité différents nécessitant une visualisation adaptée par type de directeur : DG, DR et DP</a:t>
            </a:r>
          </a:p>
          <a:p>
            <a:pPr>
              <a:spcAft>
                <a:spcPts val="800"/>
              </a:spcAft>
            </a:pPr>
            <a:r>
              <a:rPr lang="fr-FR" sz="22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Possibilité de poser des questions</a:t>
            </a:r>
          </a:p>
          <a:p>
            <a:pPr>
              <a:spcAft>
                <a:spcPts val="800"/>
              </a:spcAft>
            </a:pPr>
            <a:r>
              <a:rPr lang="fr-FR" sz="22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Autonomie pour importer les nouvelles données afin de mettre à jour le tableau de bord</a:t>
            </a:r>
          </a:p>
          <a:p>
            <a:pPr marL="0" indent="0">
              <a:spcAft>
                <a:spcPts val="800"/>
              </a:spcAft>
              <a:buFont typeface="Arial" panose="020B0604020202020204" pitchFamily="34" charset="0"/>
              <a:buNone/>
            </a:pPr>
            <a:endParaRPr lang="fr-FR" sz="22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4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06A5DD-79CD-567E-C5EE-FD715096E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65B2F41-6BB9-CE8F-3C6E-9FD563218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fr-FR" sz="2600" b="1" dirty="0"/>
              <a:t>Product </a:t>
            </a:r>
            <a:r>
              <a:rPr lang="fr-FR" sz="2600" b="1" dirty="0" err="1"/>
              <a:t>Strategy</a:t>
            </a:r>
            <a:r>
              <a:rPr lang="fr-FR" sz="2600" b="1" dirty="0"/>
              <a:t> Canvas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2880406-3B65-DD01-D96C-0440B5CF2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Présentation du </a:t>
            </a:r>
            <a:r>
              <a:rPr lang="fr-FR" sz="24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canvas</a:t>
            </a:r>
            <a:r>
              <a:rPr lang="fr-FR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fr-FR" sz="24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stragegy</a:t>
            </a:r>
            <a:r>
              <a:rPr lang="fr-FR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pour chacun des rôles des utilisateurs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0B8720E-EEE2-01EF-0282-20477612A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545" y="2095853"/>
            <a:ext cx="10098910" cy="443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07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4F9B8B-C536-9D5F-58CE-27F4D7449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FDD2BF8-A543-2000-0D8E-B166F79A1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fr-FR" sz="2500" b="1" dirty="0"/>
              <a:t>Préparation et nettoyage des données avec Power </a:t>
            </a:r>
            <a:r>
              <a:rPr lang="fr-FR" sz="2500" b="1" dirty="0" err="1"/>
              <a:t>Query</a:t>
            </a:r>
            <a:r>
              <a:rPr lang="fr-FR" sz="2500" b="1" dirty="0"/>
              <a:t> Editor</a:t>
            </a:r>
          </a:p>
        </p:txBody>
      </p:sp>
      <p:sp>
        <p:nvSpPr>
          <p:cNvPr id="49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EAF5BBB-6657-C88C-8E64-D049E10E9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006" y="457200"/>
            <a:ext cx="6894576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200" b="1" dirty="0"/>
              <a:t>I -  Importation des données</a:t>
            </a:r>
            <a:endParaRPr lang="fr-FR" sz="2200" dirty="0"/>
          </a:p>
          <a:p>
            <a:pPr marL="0" indent="0">
              <a:buNone/>
            </a:pPr>
            <a:r>
              <a:rPr lang="fr-FR" sz="2200" dirty="0"/>
              <a:t>Transformer les données ouvre Power </a:t>
            </a:r>
            <a:r>
              <a:rPr lang="fr-FR" sz="2200" dirty="0" err="1"/>
              <a:t>Query</a:t>
            </a:r>
            <a:r>
              <a:rPr lang="fr-FR" sz="2200" dirty="0"/>
              <a:t> Editor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fr-FR" sz="2200" dirty="0"/>
              <a:t>Paramètres de la source de données / changer la source</a:t>
            </a:r>
          </a:p>
        </p:txBody>
      </p:sp>
      <p:pic>
        <p:nvPicPr>
          <p:cNvPr id="8" name="Image 7" descr="Une image contenant texte, capture d’écran, logiciel, Icône d’ordinateur&#10;&#10;Description générée automatiquement">
            <a:extLst>
              <a:ext uri="{FF2B5EF4-FFF2-40B4-BE49-F238E27FC236}">
                <a16:creationId xmlns:a16="http://schemas.microsoft.com/office/drawing/2014/main" id="{7FDC4A54-FB3A-0872-A263-09733CDF8C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23732" y="2117809"/>
            <a:ext cx="7944536" cy="45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06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083622-9F19-07A7-7591-434507D81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50FB611-FA2D-518F-CC2B-6F8C949B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fr-FR" sz="2500" b="1" dirty="0"/>
              <a:t>Préparation et nettoyage des données avec Power </a:t>
            </a:r>
            <a:r>
              <a:rPr lang="fr-FR" sz="2500" b="1" dirty="0" err="1"/>
              <a:t>Query</a:t>
            </a:r>
            <a:r>
              <a:rPr lang="fr-FR" sz="2500" b="1" dirty="0"/>
              <a:t> Editor</a:t>
            </a:r>
          </a:p>
        </p:txBody>
      </p:sp>
      <p:sp>
        <p:nvSpPr>
          <p:cNvPr id="50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46FFFA9-CAE7-6776-9958-50314DB89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1728" y="502920"/>
            <a:ext cx="6894576" cy="190870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200" b="1" dirty="0"/>
              <a:t>II – Traitement des données</a:t>
            </a:r>
            <a:endParaRPr lang="fr-FR" sz="2200" dirty="0"/>
          </a:p>
          <a:p>
            <a:pPr marL="0" indent="0">
              <a:buNone/>
            </a:pPr>
            <a:r>
              <a:rPr lang="fr-FR" sz="2000" dirty="0"/>
              <a:t>Utilisation du </a:t>
            </a:r>
            <a:r>
              <a:rPr lang="fr-FR" sz="2000" i="1" dirty="0"/>
              <a:t>langage M </a:t>
            </a:r>
            <a:r>
              <a:rPr lang="fr-FR" sz="2000" dirty="0"/>
              <a:t>pour traiter les données : </a:t>
            </a:r>
          </a:p>
          <a:p>
            <a:r>
              <a:rPr lang="fr-FR" sz="2000" dirty="0"/>
              <a:t>formatage du type de données (texte, nombre entier, $, %)</a:t>
            </a:r>
          </a:p>
          <a:p>
            <a:r>
              <a:rPr lang="fr-FR" sz="2000" dirty="0"/>
              <a:t>Ajout / fusion de colonnes…</a:t>
            </a:r>
            <a:endParaRPr lang="fr-FR" sz="1700" dirty="0"/>
          </a:p>
        </p:txBody>
      </p:sp>
      <p:pic>
        <p:nvPicPr>
          <p:cNvPr id="10" name="Image 9" descr="Une image contenant texte, logiciel, Icône d’ordinateur, nombre&#10;&#10;Description générée automatiquement">
            <a:extLst>
              <a:ext uri="{FF2B5EF4-FFF2-40B4-BE49-F238E27FC236}">
                <a16:creationId xmlns:a16="http://schemas.microsoft.com/office/drawing/2014/main" id="{8D476A57-386B-0D9B-4195-7E3D06B932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345"/>
          <a:stretch/>
        </p:blipFill>
        <p:spPr>
          <a:xfrm>
            <a:off x="795055" y="2290936"/>
            <a:ext cx="10589697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47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819EF26-2E2F-5104-CB98-F6D3B7820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fr-FR" b="1" dirty="0"/>
              <a:t>Modèle de données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03F4896D-BEED-8DBB-300E-5CA58D1D3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 err="1"/>
              <a:t>Utilisation</a:t>
            </a:r>
            <a:r>
              <a:rPr lang="en-US" dirty="0"/>
              <a:t> du </a:t>
            </a:r>
            <a:r>
              <a:rPr lang="en-US" i="1" dirty="0" err="1"/>
              <a:t>langage</a:t>
            </a:r>
            <a:r>
              <a:rPr lang="en-US" i="1" dirty="0"/>
              <a:t> DAX</a:t>
            </a:r>
          </a:p>
          <a:p>
            <a:pPr marL="0" indent="0">
              <a:buNone/>
            </a:pPr>
            <a:r>
              <a:rPr lang="en-US" dirty="0"/>
              <a:t>(Data Analysis Expressions)</a:t>
            </a:r>
          </a:p>
        </p:txBody>
      </p:sp>
      <p:pic>
        <p:nvPicPr>
          <p:cNvPr id="12" name="Image 11" descr="Une image contenant texte, logiciel, diagramme, Icône d’ordinateur">
            <a:extLst>
              <a:ext uri="{FF2B5EF4-FFF2-40B4-BE49-F238E27FC236}">
                <a16:creationId xmlns:a16="http://schemas.microsoft.com/office/drawing/2014/main" id="{262667E5-953F-2AC6-2906-6102AA8DD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11" y="2655933"/>
            <a:ext cx="9881419" cy="422616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806A738-07B5-9C4E-27FE-66EDABF72113}"/>
              </a:ext>
            </a:extLst>
          </p:cNvPr>
          <p:cNvSpPr txBox="1"/>
          <p:nvPr/>
        </p:nvSpPr>
        <p:spPr>
          <a:xfrm>
            <a:off x="656111" y="1937295"/>
            <a:ext cx="10277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Avec Power BI, vous pouvez créer des relations entre vos tables de données pour effectuer des requêtes de façon automatique, à partir de l'icône </a:t>
            </a:r>
            <a:r>
              <a:rPr lang="fr-FR" sz="1800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Gérer les relations</a:t>
            </a:r>
            <a:r>
              <a:rPr lang="fr-FR" sz="18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.</a:t>
            </a:r>
            <a:endParaRPr lang="fr-FR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324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7881E5-877A-949D-F928-C5BE4C730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F496A2-EE6C-5BA4-22FA-9275A0FE8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fr-FR" sz="5400" b="1"/>
              <a:t>Modèle de données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457C260B-3795-11B7-C461-92DAB009B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/>
              <a:t>Utilisation du </a:t>
            </a:r>
            <a:r>
              <a:rPr lang="en-US" sz="2200" i="1"/>
              <a:t>langage DAX</a:t>
            </a:r>
          </a:p>
          <a:p>
            <a:pPr marL="0" indent="0">
              <a:buNone/>
            </a:pPr>
            <a:r>
              <a:rPr lang="en-US" sz="2200"/>
              <a:t>(Data Analysis Expressions)</a:t>
            </a:r>
          </a:p>
        </p:txBody>
      </p:sp>
      <p:pic>
        <p:nvPicPr>
          <p:cNvPr id="1026" name="Picture 2" descr="Une image contenant texte, capture d’écran, logiciel, nombre&#10;&#10;Description générée automatiquement">
            <a:extLst>
              <a:ext uri="{FF2B5EF4-FFF2-40B4-BE49-F238E27FC236}">
                <a16:creationId xmlns:a16="http://schemas.microsoft.com/office/drawing/2014/main" id="{181D6956-F6BC-9F0C-7EAC-DB4F2CC3A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59937" y="1499056"/>
            <a:ext cx="8132064" cy="457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8004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4275</TotalTime>
  <Words>266</Words>
  <Application>Microsoft Office PowerPoint</Application>
  <PresentationFormat>Grand écran</PresentationFormat>
  <Paragraphs>29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Segoe UI</vt:lpstr>
      <vt:lpstr>Wingdings</vt:lpstr>
      <vt:lpstr>Thème Office</vt:lpstr>
      <vt:lpstr>Créez un tableau de bord dynamique avec PowerBI  pour visualiser l'avancement de projets</vt:lpstr>
      <vt:lpstr>Contexte du projet</vt:lpstr>
      <vt:lpstr>Product Strategy Canvas</vt:lpstr>
      <vt:lpstr>Préparation et nettoyage des données avec Power Query Editor</vt:lpstr>
      <vt:lpstr>Préparation et nettoyage des données avec Power Query Editor</vt:lpstr>
      <vt:lpstr>Modèle de données</vt:lpstr>
      <vt:lpstr>Modèle de données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5 Manipulez une base de donnée avec SQL pour suivre la satisfaction client</dc:title>
  <dc:creator>Nathalie Currid</dc:creator>
  <cp:lastModifiedBy>markcurrid@deltaconsultingmc.com</cp:lastModifiedBy>
  <cp:revision>45</cp:revision>
  <dcterms:created xsi:type="dcterms:W3CDTF">2024-03-27T17:23:18Z</dcterms:created>
  <dcterms:modified xsi:type="dcterms:W3CDTF">2025-01-26T16:30:04Z</dcterms:modified>
</cp:coreProperties>
</file>