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7" r:id="rId3"/>
    <p:sldId id="258" r:id="rId4"/>
    <p:sldId id="269" r:id="rId5"/>
    <p:sldId id="268" r:id="rId6"/>
    <p:sldId id="259" r:id="rId7"/>
    <p:sldId id="261" r:id="rId8"/>
    <p:sldId id="270" r:id="rId9"/>
    <p:sldId id="263" r:id="rId10"/>
    <p:sldId id="266" r:id="rId11"/>
    <p:sldId id="271" r:id="rId12"/>
  </p:sldIdLst>
  <p:sldSz cx="12192000" cy="6858000"/>
  <p:notesSz cx="6858000" cy="9144000"/>
  <p:embeddedFontLst>
    <p:embeddedFont>
      <p:font typeface="Brother 1816" pitchFamily="2" charset="0"/>
      <p:regular r:id="rId14"/>
      <p:bold r:id="rId15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2"/>
    <p:restoredTop sz="94580"/>
  </p:normalViewPr>
  <p:slideViewPr>
    <p:cSldViewPr snapToGrid="0">
      <p:cViewPr>
        <p:scale>
          <a:sx n="84" d="100"/>
          <a:sy n="84" d="100"/>
        </p:scale>
        <p:origin x="31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281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4867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3951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2887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c28d163b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13c28d163b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c28d163b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13c28d163b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1889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0970d57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250970d57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 b="1" dirty="0">
                <a:latin typeface="Brother 1816" pitchFamily="2" charset="0"/>
                <a:ea typeface="Montserrat"/>
                <a:cs typeface="Montserrat"/>
                <a:sym typeface="Montserrat"/>
              </a:rPr>
              <a:t>Cahier des charges</a:t>
            </a:r>
            <a:endParaRPr b="1" dirty="0">
              <a:latin typeface="Brother 1816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fr-FR" dirty="0">
                <a:latin typeface="Brother 1816" pitchFamily="2" charset="0"/>
                <a:ea typeface="Montserrat"/>
                <a:cs typeface="Montserrat"/>
                <a:sym typeface="Montserrat"/>
              </a:rPr>
              <a:t>Élaboration d’un Portfolio pour postuler au poste de </a:t>
            </a:r>
          </a:p>
          <a:p>
            <a:pPr marL="0" indent="0">
              <a:spcBef>
                <a:spcPts val="0"/>
              </a:spcBef>
            </a:pPr>
            <a:r>
              <a:rPr lang="fr-FR" dirty="0">
                <a:latin typeface="Brother 1816" pitchFamily="2" charset="0"/>
                <a:ea typeface="Montserrat"/>
                <a:cs typeface="Montserrat"/>
                <a:sym typeface="Montserrat"/>
              </a:rPr>
              <a:t>Chef de projet en analyse data </a:t>
            </a:r>
          </a:p>
          <a:p>
            <a:pPr marL="0" indent="0">
              <a:spcBef>
                <a:spcPts val="0"/>
              </a:spcBef>
            </a:pPr>
            <a:r>
              <a:rPr lang="fr-FR" dirty="0">
                <a:latin typeface="Brother 1816" pitchFamily="2" charset="0"/>
                <a:ea typeface="Montserrat"/>
                <a:cs typeface="Montserrat"/>
                <a:sym typeface="Montserrat"/>
              </a:rPr>
              <a:t>chez </a:t>
            </a:r>
            <a:r>
              <a:rPr lang="fr-FR" dirty="0" err="1">
                <a:latin typeface="Brother 1816" pitchFamily="2" charset="0"/>
                <a:ea typeface="Montserrat"/>
                <a:cs typeface="Montserrat"/>
                <a:sym typeface="Montserrat"/>
              </a:rPr>
              <a:t>Aéroworld</a:t>
            </a:r>
            <a:endParaRPr dirty="0">
              <a:latin typeface="Brother 1816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857250" lvl="0" indent="-857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AutoNum type="romanUcPeriod" startAt="8"/>
            </a:pPr>
            <a:r>
              <a:rPr lang="fr-FR" b="1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Rétroplanning</a:t>
            </a:r>
            <a:endParaRPr b="1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131DBA-F978-2EA9-6B9F-0791DAE39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3" y="1690688"/>
            <a:ext cx="11737977" cy="43138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857250" lvl="0" indent="-857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AutoNum type="romanUcPeriod" startAt="9"/>
            </a:pPr>
            <a:r>
              <a:rPr lang="fr-FR" b="1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Diagramme de Gantt</a:t>
            </a:r>
            <a:endParaRPr b="1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FC81E1-6442-6DE7-0884-C074D27B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10" y="1964634"/>
            <a:ext cx="8703854" cy="37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6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37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3600" b="1" dirty="0">
                <a:latin typeface="Brother 1816" pitchFamily="2" charset="0"/>
                <a:ea typeface="Montserrat"/>
                <a:cs typeface="Montserrat"/>
                <a:sym typeface="Montserrat"/>
              </a:rPr>
              <a:t>Sommaire</a:t>
            </a:r>
            <a:endParaRPr sz="3600" b="1" dirty="0">
              <a:latin typeface="Brother 1816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948275" y="1512349"/>
            <a:ext cx="10515600" cy="484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indent="-571500" algn="l">
              <a:buFont typeface="+mj-lt"/>
              <a:buAutoNum type="romanUcPeriod"/>
            </a:pPr>
            <a:r>
              <a:rPr lang="fr-FR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L’entreprise </a:t>
            </a:r>
            <a:r>
              <a:rPr lang="fr-FR" dirty="0" err="1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Aéroworld</a:t>
            </a:r>
            <a:endParaRPr lang="fr-FR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685800" indent="-571500" algn="l">
              <a:buFont typeface="+mj-lt"/>
              <a:buAutoNum type="romanUcPeriod"/>
            </a:pPr>
            <a:r>
              <a:rPr lang="fr-FR" dirty="0">
                <a:solidFill>
                  <a:srgbClr val="271A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Problématique : enjeux et objectifs</a:t>
            </a:r>
          </a:p>
          <a:p>
            <a:pPr marL="685800" indent="-571500" algn="l">
              <a:buFont typeface="+mj-lt"/>
              <a:buAutoNum type="romanUcPeriod"/>
            </a:pPr>
            <a:r>
              <a:rPr lang="fr-FR" dirty="0">
                <a:solidFill>
                  <a:srgbClr val="271A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Profil recherché</a:t>
            </a:r>
            <a:endParaRPr lang="fr-FR" i="0" dirty="0">
              <a:solidFill>
                <a:srgbClr val="271A3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571500" algn="l">
              <a:buFont typeface="+mj-lt"/>
              <a:buAutoNum type="romanUcPeriod"/>
            </a:pPr>
            <a:r>
              <a:rPr lang="fr-FR" dirty="0">
                <a:solidFill>
                  <a:srgbClr val="271A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Objectifs SMART d’élaboration du portfolio</a:t>
            </a:r>
            <a:endParaRPr lang="fr-FR" i="0" dirty="0">
              <a:solidFill>
                <a:srgbClr val="271A3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571500" algn="l">
              <a:buFont typeface="+mj-lt"/>
              <a:buAutoNum type="romanUcPeriod"/>
            </a:pPr>
            <a:r>
              <a:rPr lang="fr-FR" dirty="0">
                <a:solidFill>
                  <a:srgbClr val="271A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Spécifications ergonomiques</a:t>
            </a:r>
          </a:p>
          <a:p>
            <a:pPr marL="685800" indent="-571500" algn="l">
              <a:buFont typeface="+mj-lt"/>
              <a:buAutoNum type="romanUcPeriod"/>
            </a:pPr>
            <a:r>
              <a:rPr lang="fr-FR" i="0" dirty="0">
                <a:solidFill>
                  <a:srgbClr val="271A3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Spécifications fonctionnelles</a:t>
            </a:r>
          </a:p>
          <a:p>
            <a:pPr marL="685800" indent="-571500" algn="l">
              <a:buFont typeface="+mj-lt"/>
              <a:buAutoNum type="romanUcPeriod"/>
            </a:pPr>
            <a:r>
              <a:rPr lang="fr-FR" dirty="0">
                <a:solidFill>
                  <a:srgbClr val="271A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Spécificités techniques et contraintes</a:t>
            </a:r>
          </a:p>
          <a:p>
            <a:pPr marL="685800" indent="-571500" algn="l">
              <a:buFont typeface="+mj-lt"/>
              <a:buAutoNum type="romanUcPeriod"/>
            </a:pPr>
            <a:r>
              <a:rPr lang="fr-FR" i="0" dirty="0">
                <a:solidFill>
                  <a:srgbClr val="271A3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Rétroplanning </a:t>
            </a:r>
            <a:endParaRPr lang="fr-FR" dirty="0">
              <a:solidFill>
                <a:srgbClr val="271A3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571500" algn="l">
              <a:buFont typeface="+mj-lt"/>
              <a:buAutoNum type="romanUcPeriod"/>
            </a:pPr>
            <a:r>
              <a:rPr lang="fr-FR" i="0" dirty="0">
                <a:solidFill>
                  <a:srgbClr val="271A3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Diagramme de Gantt</a:t>
            </a:r>
          </a:p>
          <a:p>
            <a:pPr marL="2541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5614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857250" lvl="0" indent="-857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AutoNum type="romanUcPeriod"/>
            </a:pPr>
            <a:r>
              <a:rPr lang="fr-FR" b="1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L’entreprise </a:t>
            </a:r>
            <a:r>
              <a:rPr lang="fr-FR" b="1" dirty="0" err="1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Aéroworld</a:t>
            </a:r>
            <a:endParaRPr b="1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</a:pPr>
            <a:r>
              <a:rPr lang="fr-FR" sz="2600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Entreprise française, leader mondial de l’industrie aéronautique.</a:t>
            </a:r>
          </a:p>
          <a:p>
            <a:pPr indent="-457200">
              <a:spcBef>
                <a:spcPts val="0"/>
              </a:spcBef>
              <a:buSzPts val="2800"/>
            </a:pPr>
            <a:endParaRPr lang="fr-FR" sz="2600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indent="-457200">
              <a:spcBef>
                <a:spcPts val="0"/>
              </a:spcBef>
              <a:buSzPts val="2800"/>
            </a:pPr>
            <a:r>
              <a:rPr lang="fr-FR" sz="2600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Plus de 50 ans d’existence, implantée à l’international.</a:t>
            </a:r>
          </a:p>
          <a:p>
            <a:pPr indent="-457200">
              <a:spcBef>
                <a:spcPts val="0"/>
              </a:spcBef>
              <a:buSzPts val="2800"/>
            </a:pPr>
            <a:endParaRPr lang="fr-FR" sz="2600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indent="-457200">
              <a:spcBef>
                <a:spcPts val="0"/>
              </a:spcBef>
              <a:buSzPts val="2800"/>
            </a:pPr>
            <a:r>
              <a:rPr lang="fr-FR" sz="2600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Activités : conception, développement, fabrication et maintenance d’avions et d’hélicoptères. </a:t>
            </a:r>
          </a:p>
          <a:p>
            <a:pPr indent="-457200">
              <a:spcBef>
                <a:spcPts val="0"/>
              </a:spcBef>
              <a:buSzPts val="2800"/>
            </a:pPr>
            <a:endParaRPr lang="fr-FR" sz="2600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indent="-457200">
              <a:spcBef>
                <a:spcPts val="0"/>
              </a:spcBef>
              <a:buSzPts val="2800"/>
            </a:pPr>
            <a:r>
              <a:rPr lang="fr-FR" sz="2600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En pleine transformation numérique et de la valorisation de la donnée comme actif stratégique,.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857250" lvl="0" indent="-857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AutoNum type="romanUcPeriod" startAt="2"/>
            </a:pPr>
            <a:r>
              <a:rPr lang="fr-FR" b="1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Problématique (enjeux et objectifs)</a:t>
            </a:r>
            <a:endParaRPr b="1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fr-FR" b="1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Gestion de la data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fr-FR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Volume massif de données générées (essais en vol, capteurs, maintenance, clients, etc.).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fr-FR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Besoin de structuration via des systèmes robustes de gestion (type Data Lake).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fr-FR" b="1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fr-FR" b="1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Défis techniques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fr-FR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Intégration et interopérabilité des sources de données.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fr-FR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Sécurisation des données sensibles (cybersécurité, confidentialité).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fr-FR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Mise en place d’infrastructures évolutives et performantes.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fr-FR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Utilisation de l’IA et de l’apprentissage automatique pour l’analyse.</a:t>
            </a:r>
          </a:p>
        </p:txBody>
      </p:sp>
    </p:spTree>
    <p:extLst>
      <p:ext uri="{BB962C8B-B14F-4D97-AF65-F5344CB8AC3E}">
        <p14:creationId xmlns:p14="http://schemas.microsoft.com/office/powerpoint/2010/main" val="181743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857250" lvl="0" indent="-857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AutoNum type="romanUcPeriod" startAt="3"/>
            </a:pPr>
            <a:r>
              <a:rPr lang="fr-FR" b="1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Profil recherché</a:t>
            </a:r>
            <a:endParaRPr b="1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sz="2600" b="1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Chef de projet Data </a:t>
            </a:r>
            <a:r>
              <a:rPr lang="fr-FR" sz="2600" b="1" dirty="0" err="1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Analyst</a:t>
            </a:r>
            <a:endParaRPr lang="fr-FR" sz="2600" b="1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fr-FR" sz="2600" b="1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indent="-457200">
              <a:spcBef>
                <a:spcPts val="0"/>
              </a:spcBef>
              <a:buSzPts val="2800"/>
            </a:pPr>
            <a:r>
              <a:rPr lang="fr-FR" sz="2600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Expérimenté et polyvalent, avec capacité de pilotage de projets data complexes.</a:t>
            </a:r>
          </a:p>
          <a:p>
            <a:pPr indent="-457200">
              <a:spcBef>
                <a:spcPts val="0"/>
              </a:spcBef>
              <a:buSzPts val="2800"/>
            </a:pPr>
            <a:endParaRPr lang="fr-FR" sz="2600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indent="-457200">
              <a:spcBef>
                <a:spcPts val="0"/>
              </a:spcBef>
              <a:buSzPts val="2800"/>
            </a:pPr>
            <a:r>
              <a:rPr lang="fr-FR" sz="2600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Intérêt pour l’innovation et possibilité d’évolution vers un rôle de manager d’équipe.</a:t>
            </a:r>
          </a:p>
          <a:p>
            <a:pPr indent="-457200">
              <a:spcBef>
                <a:spcPts val="0"/>
              </a:spcBef>
              <a:buSzPts val="2800"/>
            </a:pPr>
            <a:endParaRPr lang="fr-FR" sz="2600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indent="-457200">
              <a:spcBef>
                <a:spcPts val="0"/>
              </a:spcBef>
              <a:buSzPts val="2800"/>
            </a:pPr>
            <a:r>
              <a:rPr lang="fr-FR" sz="2600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Maîtrise des outils d’analyse avancés et des environnements Big Data.</a:t>
            </a:r>
          </a:p>
          <a:p>
            <a:pPr indent="-457200">
              <a:spcBef>
                <a:spcPts val="0"/>
              </a:spcBef>
              <a:buSzPts val="2800"/>
            </a:pPr>
            <a:endParaRPr lang="fr-FR" sz="2600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indent="-457200">
              <a:spcBef>
                <a:spcPts val="0"/>
              </a:spcBef>
              <a:buSzPts val="2800"/>
            </a:pPr>
            <a:r>
              <a:rPr lang="fr-FR" sz="2600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Anglais technique ou opérationnel est plus.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7606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13749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857250" lvl="0" indent="-857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AutoNum type="romanUcPeriod" startAt="4"/>
            </a:pPr>
            <a:r>
              <a:rPr lang="fr-FR" b="1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Objectifs SMART d’élaboration du portfolio</a:t>
            </a:r>
            <a:endParaRPr b="1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416205"/>
            <a:ext cx="10515600" cy="507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114300" indent="0">
              <a:buNone/>
            </a:pPr>
            <a:r>
              <a:rPr lang="fr-FR" sz="5600" b="1" dirty="0">
                <a:latin typeface="Calibri" panose="020F0502020204030204" pitchFamily="34" charset="0"/>
                <a:cs typeface="Calibri" panose="020F0502020204030204" pitchFamily="34" charset="0"/>
              </a:rPr>
              <a:t>Spécifique</a:t>
            </a:r>
          </a:p>
          <a:p>
            <a:pPr marL="114300" indent="0">
              <a:buNone/>
            </a:pPr>
            <a:r>
              <a:rPr lang="fr-FR" sz="5600" dirty="0">
                <a:latin typeface="Calibri" panose="020F0502020204030204" pitchFamily="34" charset="0"/>
                <a:cs typeface="Calibri" panose="020F0502020204030204" pitchFamily="34" charset="0"/>
              </a:rPr>
              <a:t>Créer un portfolio en ligne mettant en valeur mes compétences en data et mes projets réalisés, accessible depuis un CV interactif.</a:t>
            </a:r>
          </a:p>
          <a:p>
            <a:pPr marL="114300" indent="0">
              <a:buNone/>
            </a:pPr>
            <a:r>
              <a:rPr lang="fr-FR" sz="5600" b="1" dirty="0">
                <a:latin typeface="Calibri" panose="020F0502020204030204" pitchFamily="34" charset="0"/>
                <a:cs typeface="Calibri" panose="020F0502020204030204" pitchFamily="34" charset="0"/>
              </a:rPr>
              <a:t>Mesurable</a:t>
            </a:r>
          </a:p>
          <a:p>
            <a:pPr marL="114300" indent="0">
              <a:buNone/>
            </a:pPr>
            <a:r>
              <a:rPr lang="fr-FR" sz="5600" dirty="0">
                <a:latin typeface="Calibri" panose="020F0502020204030204" pitchFamily="34" charset="0"/>
                <a:cs typeface="Calibri" panose="020F0502020204030204" pitchFamily="34" charset="0"/>
              </a:rPr>
              <a:t>Le portfolio comportera : 10 projets data, 1 cahier des charges, 1 Carte mentale, 1 analyse des besoins métier, 1 CV interactif public (conçu à partir de 2 </a:t>
            </a:r>
            <a:r>
              <a:rPr lang="fr-FR" sz="5600" dirty="0" err="1">
                <a:latin typeface="Calibri" panose="020F0502020204030204" pitchFamily="34" charset="0"/>
                <a:cs typeface="Calibri" panose="020F0502020204030204" pitchFamily="34" charset="0"/>
              </a:rPr>
              <a:t>mock-ups</a:t>
            </a:r>
            <a:r>
              <a:rPr lang="fr-FR" sz="5600" dirty="0">
                <a:latin typeface="Calibri" panose="020F0502020204030204" pitchFamily="34" charset="0"/>
                <a:cs typeface="Calibri" panose="020F0502020204030204" pitchFamily="34" charset="0"/>
              </a:rPr>
              <a:t>), 1 tableau de bord de veille métier, 1 vidéo explicative </a:t>
            </a:r>
          </a:p>
          <a:p>
            <a:pPr marL="114300" indent="0">
              <a:buNone/>
            </a:pPr>
            <a:r>
              <a:rPr lang="fr-FR" sz="5600" b="1" dirty="0">
                <a:latin typeface="Calibri" panose="020F0502020204030204" pitchFamily="34" charset="0"/>
                <a:cs typeface="Calibri" panose="020F0502020204030204" pitchFamily="34" charset="0"/>
              </a:rPr>
              <a:t>Atteignable</a:t>
            </a:r>
          </a:p>
          <a:p>
            <a:pPr marL="114300" indent="0">
              <a:buNone/>
            </a:pPr>
            <a:r>
              <a:rPr lang="fr-FR" sz="5600" dirty="0">
                <a:latin typeface="Calibri" panose="020F0502020204030204" pitchFamily="34" charset="0"/>
                <a:cs typeface="Calibri" panose="020F0502020204030204" pitchFamily="34" charset="0"/>
              </a:rPr>
              <a:t>Utilisation d’une plateforme et d’outils accessibles.</a:t>
            </a:r>
          </a:p>
          <a:p>
            <a:pPr marL="114300" indent="0">
              <a:buNone/>
            </a:pPr>
            <a:r>
              <a:rPr lang="fr-FR" sz="5600" b="1" dirty="0">
                <a:latin typeface="Calibri" panose="020F0502020204030204" pitchFamily="34" charset="0"/>
                <a:cs typeface="Calibri" panose="020F0502020204030204" pitchFamily="34" charset="0"/>
              </a:rPr>
              <a:t>Réaliste</a:t>
            </a:r>
          </a:p>
          <a:p>
            <a:pPr marL="114300" indent="0">
              <a:buNone/>
            </a:pPr>
            <a:r>
              <a:rPr lang="fr-FR" sz="5600" dirty="0">
                <a:latin typeface="Calibri" panose="020F0502020204030204" pitchFamily="34" charset="0"/>
                <a:cs typeface="Calibri" panose="020F0502020204030204" pitchFamily="34" charset="0"/>
              </a:rPr>
              <a:t>Prévoir un design sobre et professionnel, sans viser une complexité excessive, en réutilisant des projets déjà réalisés ou en cours.</a:t>
            </a:r>
          </a:p>
          <a:p>
            <a:pPr marL="114300" indent="0">
              <a:buNone/>
            </a:pPr>
            <a:r>
              <a:rPr lang="fr-FR" sz="5600" b="1" dirty="0">
                <a:latin typeface="Calibri" panose="020F0502020204030204" pitchFamily="34" charset="0"/>
                <a:cs typeface="Calibri" panose="020F0502020204030204" pitchFamily="34" charset="0"/>
              </a:rPr>
              <a:t>Temporellement défini</a:t>
            </a:r>
          </a:p>
          <a:p>
            <a:pPr marL="114300" indent="0">
              <a:buNone/>
            </a:pPr>
            <a:r>
              <a:rPr lang="fr-FR" sz="5600" dirty="0">
                <a:latin typeface="Calibri" panose="020F0502020204030204" pitchFamily="34" charset="0"/>
                <a:cs typeface="Calibri" panose="020F0502020204030204" pitchFamily="34" charset="0"/>
              </a:rPr>
              <a:t>Finaliser le portfolio complet dans un délai de 4 semaines, avec une publication en ligne et vérification de tous les liens et contenus.</a:t>
            </a:r>
            <a:endParaRPr lang="fr-FR" sz="5600" dirty="0">
              <a:latin typeface="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857250" lvl="0" indent="-857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AutoNum type="romanUcPeriod" startAt="5"/>
            </a:pPr>
            <a:r>
              <a:rPr lang="fr-FR" b="1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Spécifications ergonomiques</a:t>
            </a:r>
            <a:endParaRPr b="1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</a:pPr>
            <a:r>
              <a:rPr lang="fr-FR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Design : accessible depuis un ordinateur, une tablette ou un smartphone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fr-FR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indent="-457200">
              <a:spcBef>
                <a:spcPts val="0"/>
              </a:spcBef>
              <a:buSzPts val="2800"/>
            </a:pPr>
            <a:r>
              <a:rPr lang="fr-FR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Principes de navigation et UX design : navigation simple, </a:t>
            </a:r>
            <a:r>
              <a:rPr lang="fr-F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contrastes, hiérarchie visuelle, cohérence graphique 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fr-FR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spcBef>
                <a:spcPts val="0"/>
              </a:spcBef>
              <a:buSzPts val="2800"/>
            </a:pPr>
            <a:r>
              <a:rPr lang="fr-FR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Intégration d’une section ‘contact’ claire</a:t>
            </a:r>
          </a:p>
          <a:p>
            <a:pPr indent="-457200">
              <a:spcBef>
                <a:spcPts val="0"/>
              </a:spcBef>
              <a:buSzPts val="2800"/>
            </a:pPr>
            <a:endParaRPr lang="fr-FR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indent="-457200">
              <a:spcBef>
                <a:spcPts val="0"/>
              </a:spcBef>
              <a:buSzPts val="2800"/>
            </a:pPr>
            <a:r>
              <a:rPr lang="fr-FR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Ajout de liens </a:t>
            </a:r>
            <a:r>
              <a:rPr lang="fr-FR" dirty="0" err="1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hypertext</a:t>
            </a:r>
            <a:r>
              <a:rPr lang="fr-FR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pour accéder à des informations complémentaires</a:t>
            </a:r>
            <a:endParaRPr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857250" lvl="0" indent="-857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AutoNum type="romanUcPeriod" startAt="6"/>
            </a:pPr>
            <a:r>
              <a:rPr lang="fr-FR" b="1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Spécifications fonctionnelles</a:t>
            </a:r>
            <a:endParaRPr b="1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tableau de bord (CV)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interactif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10 projets data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cahier des charges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une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Carte mentale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une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analyse des besoins métier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tableau de bord de veille métier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une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vidéo explicative</a:t>
            </a:r>
            <a:endParaRPr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1623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857250" lvl="0" indent="-857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AutoNum type="romanUcPeriod" startAt="7"/>
            </a:pPr>
            <a:r>
              <a:rPr lang="fr-FR" b="1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Spécificités techniques et contraintes</a:t>
            </a:r>
            <a:endParaRPr b="1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1" indent="-457200">
              <a:spcBef>
                <a:spcPts val="1000"/>
              </a:spcBef>
              <a:buSzPct val="100000"/>
            </a:pPr>
            <a:r>
              <a:rPr lang="fr-FR" sz="2800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Nom de l'hébergeur : Microsoft</a:t>
            </a:r>
          </a:p>
          <a:p>
            <a:pPr lvl="1" indent="-457200">
              <a:spcBef>
                <a:spcPts val="1000"/>
              </a:spcBef>
              <a:buSzPct val="100000"/>
            </a:pPr>
            <a:r>
              <a:rPr lang="fr-FR" sz="2800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Nom de domaine : </a:t>
            </a:r>
            <a:r>
              <a:rPr lang="fr-FR" sz="2800" dirty="0" err="1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curridbia</a:t>
            </a:r>
            <a:endParaRPr lang="fr-FR" sz="2800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lvl="1" indent="-457200">
              <a:spcBef>
                <a:spcPts val="1000"/>
              </a:spcBef>
              <a:buSzPct val="100000"/>
            </a:pPr>
            <a:endParaRPr sz="2800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lvl="1" indent="-457200">
              <a:spcBef>
                <a:spcPts val="1000"/>
              </a:spcBef>
              <a:buSzPct val="100000"/>
            </a:pPr>
            <a:r>
              <a:rPr lang="fr-FR" sz="2800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Contraintes pour la conception du tableau de bord sur Power BI : Types d'appareils et navigateurs compatibles Windows. </a:t>
            </a:r>
          </a:p>
          <a:p>
            <a:pPr lvl="1" indent="-457200">
              <a:spcBef>
                <a:spcPts val="1000"/>
              </a:spcBef>
              <a:buSzPct val="100000"/>
            </a:pPr>
            <a:r>
              <a:rPr lang="fr-FR" sz="2800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Contrainte de temps : 4 semaines pour produire les livrables</a:t>
            </a:r>
            <a:endParaRPr sz="2800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7478</TotalTime>
  <Words>491</Words>
  <Application>Microsoft Macintosh PowerPoint</Application>
  <PresentationFormat>Grand écran</PresentationFormat>
  <Paragraphs>77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Montserrat</vt:lpstr>
      <vt:lpstr>Arial</vt:lpstr>
      <vt:lpstr>Brother 1816</vt:lpstr>
      <vt:lpstr>Calibri</vt:lpstr>
      <vt:lpstr>Thème Office</vt:lpstr>
      <vt:lpstr>Cahier des charges</vt:lpstr>
      <vt:lpstr>Sommaire</vt:lpstr>
      <vt:lpstr>L’entreprise Aéroworld</vt:lpstr>
      <vt:lpstr>Problématique (enjeux et objectifs)</vt:lpstr>
      <vt:lpstr>Profil recherché</vt:lpstr>
      <vt:lpstr>Objectifs SMART d’élaboration du portfolio</vt:lpstr>
      <vt:lpstr>Spécifications ergonomiques</vt:lpstr>
      <vt:lpstr>Spécifications fonctionnelles</vt:lpstr>
      <vt:lpstr>Spécificités techniques et contraintes</vt:lpstr>
      <vt:lpstr>Rétroplanning</vt:lpstr>
      <vt:lpstr>Diagramme de Gantt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Cahier des charges</dc:title>
  <cp:lastModifiedBy>Nathalie Currid</cp:lastModifiedBy>
  <cp:revision>7</cp:revision>
  <dcterms:modified xsi:type="dcterms:W3CDTF">2025-06-22T23:05:02Z</dcterms:modified>
</cp:coreProperties>
</file>