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8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9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drawings/drawing1.xml" ContentType="application/vnd.openxmlformats-officedocument.drawingml.chartshapes+xml"/>
  <Override PartName="/ppt/notesSlides/notesSlide10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Ex1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57" r:id="rId4"/>
    <p:sldId id="273" r:id="rId5"/>
    <p:sldId id="271" r:id="rId6"/>
    <p:sldId id="272" r:id="rId7"/>
    <p:sldId id="264" r:id="rId8"/>
    <p:sldId id="265" r:id="rId9"/>
    <p:sldId id="274" r:id="rId10"/>
    <p:sldId id="269" r:id="rId11"/>
    <p:sldId id="267" r:id="rId12"/>
    <p:sldId id="275" r:id="rId13"/>
    <p:sldId id="261" r:id="rId14"/>
    <p:sldId id="260" r:id="rId15"/>
    <p:sldId id="276" r:id="rId16"/>
    <p:sldId id="277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Maven Pro" pitchFamily="2" charset="77"/>
      <p:regular r:id="rId23"/>
      <p:bold r:id="rId24"/>
    </p:embeddedFont>
    <p:embeddedFont>
      <p:font typeface="Nunito" pitchFamily="2" charset="77"/>
      <p:regular r:id="rId25"/>
      <p:bold r:id="rId26"/>
      <p:italic r:id="rId27"/>
      <p:boldItalic r:id="rId28"/>
    </p:embeddedFont>
    <p:embeddedFont>
      <p:font typeface="Titillium Web" pitchFamily="2" charset="77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jPQChcynK0uSiMmFn/cMlX7yPp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899"/>
    <a:srgbClr val="2525A3"/>
    <a:srgbClr val="25258C"/>
    <a:srgbClr val="212398"/>
    <a:srgbClr val="212396"/>
    <a:srgbClr val="212395"/>
    <a:srgbClr val="222394"/>
    <a:srgbClr val="232393"/>
    <a:srgbClr val="232392"/>
    <a:srgbClr val="232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/>
    <p:restoredTop sz="94676"/>
  </p:normalViewPr>
  <p:slideViewPr>
    <p:cSldViewPr snapToGrid="0">
      <p:cViewPr varScale="1">
        <p:scale>
          <a:sx n="152" d="100"/>
          <a:sy n="152" d="100"/>
        </p:scale>
        <p:origin x="9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7.fntdata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esktop/OC/Projet%202/Currid_Nathalie_3_presentation_11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esktop/OC/Projet%202/Currid_Nathalie_3_presentation_11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esktop/OC/Projet%202/Currid_Nathalie_3_presentation_11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Library/Containers/com.microsoft.Excel/Data/Library/Application%20Support/Microsoft/Currid_Nathalie_3_presentation_112023(Re&#769;cupe&#769;ration%20automatique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Volumes/ABORDS/OC/Projet%202/Currid_Nathalie_3_presentation_11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esktop/OC/Projet%202/Currid_Nathalie_3_presentation_112023.xlsx" TargetMode="Externa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chartUserShapes" Target="../drawings/drawing1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ownloads/Currid_Nathalie_2_presentation_112023-Proposi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currid/Downloads/Currid_Nathalie_2_presentation_112023-Proposition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/Volumes/ABORDS/OC/Projet%202_Currid_Nathalie/Currid_Nathalie_3_methodes%20d'analyse_11202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[Currid_Nathalie_3_presentation_112023.xlsx]1. Type de carte!Tableau croisé dynamique3</c:name>
    <c:fmtId val="18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'1. Type de carte'!$B$33:$B$34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'1. Type de carte'!$A$35:$A$39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'1. Type de carte'!$B$35:$B$39</c:f>
              <c:numCache>
                <c:formatCode>General</c:formatCode>
                <c:ptCount val="4"/>
                <c:pt idx="0">
                  <c:v>1519</c:v>
                </c:pt>
                <c:pt idx="1">
                  <c:v>21</c:v>
                </c:pt>
                <c:pt idx="2">
                  <c:v>14</c:v>
                </c:pt>
                <c:pt idx="3">
                  <c:v>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3-F344-9E3E-C014D1DD009D}"/>
            </c:ext>
          </c:extLst>
        </c:ser>
        <c:ser>
          <c:idx val="1"/>
          <c:order val="1"/>
          <c:tx>
            <c:strRef>
              <c:f>'1. Type de carte'!$C$33:$C$34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282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'1. Type de carte'!$A$35:$A$39</c:f>
              <c:strCache>
                <c:ptCount val="4"/>
                <c:pt idx="0">
                  <c:v>Blue</c:v>
                </c:pt>
                <c:pt idx="1">
                  <c:v>Gold</c:v>
                </c:pt>
                <c:pt idx="2">
                  <c:v>Platinum</c:v>
                </c:pt>
                <c:pt idx="3">
                  <c:v>Silver</c:v>
                </c:pt>
              </c:strCache>
            </c:strRef>
          </c:cat>
          <c:val>
            <c:numRef>
              <c:f>'1. Type de carte'!$C$35:$C$39</c:f>
              <c:numCache>
                <c:formatCode>General</c:formatCode>
                <c:ptCount val="4"/>
                <c:pt idx="0">
                  <c:v>7917</c:v>
                </c:pt>
                <c:pt idx="1">
                  <c:v>95</c:v>
                </c:pt>
                <c:pt idx="2">
                  <c:v>6</c:v>
                </c:pt>
                <c:pt idx="3">
                  <c:v>473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53-F344-9E3E-C014D1DD009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21812799"/>
        <c:axId val="1013812287"/>
      </c:barChart>
      <c:catAx>
        <c:axId val="1121812799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rgbClr val="000000"/>
                    </a:solidFill>
                  </a:rPr>
                  <a:t>Type de carte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13812287"/>
        <c:crosses val="autoZero"/>
        <c:auto val="1"/>
        <c:lblAlgn val="ctr"/>
        <c:lblOffset val="100"/>
        <c:noMultiLvlLbl val="0"/>
      </c:catAx>
      <c:valAx>
        <c:axId val="101381228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rgbClr val="000000"/>
                    </a:solidFill>
                  </a:rPr>
                  <a:t>Répartition des clients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121812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[Currid_Nathalie_3_presentation_112023.xlsx]2. Crédit renouvelé!Tableau croisé dynamique6</c:name>
    <c:fmtId val="3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1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fr-FR" sz="1050" b="1" dirty="0">
                <a:solidFill>
                  <a:srgbClr val="000000"/>
                </a:solidFill>
              </a:rPr>
              <a:t>Nbre de crédits renouvelés par tranche et proportion par statut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'2. Crédit renouvelé'!$B$31:$B$32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 Crédit renouvelé'!$A$33:$A$39</c:f>
              <c:strCache>
                <c:ptCount val="6"/>
                <c:pt idx="0">
                  <c:v>0-499</c:v>
                </c:pt>
                <c:pt idx="1">
                  <c:v>500-999</c:v>
                </c:pt>
                <c:pt idx="2">
                  <c:v>1000-1499</c:v>
                </c:pt>
                <c:pt idx="3">
                  <c:v>1500-1999</c:v>
                </c:pt>
                <c:pt idx="4">
                  <c:v>2000-2499</c:v>
                </c:pt>
                <c:pt idx="5">
                  <c:v>2500-2999</c:v>
                </c:pt>
              </c:strCache>
            </c:strRef>
          </c:cat>
          <c:val>
            <c:numRef>
              <c:f>'2. Crédit renouvelé'!$B$33:$B$39</c:f>
              <c:numCache>
                <c:formatCode>General</c:formatCode>
                <c:ptCount val="6"/>
                <c:pt idx="0">
                  <c:v>998</c:v>
                </c:pt>
                <c:pt idx="1">
                  <c:v>163</c:v>
                </c:pt>
                <c:pt idx="2">
                  <c:v>105</c:v>
                </c:pt>
                <c:pt idx="3">
                  <c:v>114</c:v>
                </c:pt>
                <c:pt idx="4">
                  <c:v>94</c:v>
                </c:pt>
                <c:pt idx="5">
                  <c:v>162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E-9E4A-85AD-9D2283442688}"/>
            </c:ext>
          </c:extLst>
        </c:ser>
        <c:ser>
          <c:idx val="1"/>
          <c:order val="1"/>
          <c:tx>
            <c:strRef>
              <c:f>'2. Crédit renouvelé'!$C$31:$C$32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2828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'2. Crédit renouvelé'!$A$33:$A$39</c:f>
              <c:strCache>
                <c:ptCount val="6"/>
                <c:pt idx="0">
                  <c:v>0-499</c:v>
                </c:pt>
                <c:pt idx="1">
                  <c:v>500-999</c:v>
                </c:pt>
                <c:pt idx="2">
                  <c:v>1000-1499</c:v>
                </c:pt>
                <c:pt idx="3">
                  <c:v>1500-1999</c:v>
                </c:pt>
                <c:pt idx="4">
                  <c:v>2000-2499</c:v>
                </c:pt>
                <c:pt idx="5">
                  <c:v>2500-2999</c:v>
                </c:pt>
              </c:strCache>
            </c:strRef>
          </c:cat>
          <c:val>
            <c:numRef>
              <c:f>'2. Crédit renouvelé'!$C$33:$C$39</c:f>
              <c:numCache>
                <c:formatCode>General</c:formatCode>
                <c:ptCount val="6"/>
                <c:pt idx="0">
                  <c:v>1597</c:v>
                </c:pt>
                <c:pt idx="1">
                  <c:v>1153</c:v>
                </c:pt>
                <c:pt idx="2">
                  <c:v>2152</c:v>
                </c:pt>
                <c:pt idx="3">
                  <c:v>2173</c:v>
                </c:pt>
                <c:pt idx="4">
                  <c:v>1048</c:v>
                </c:pt>
                <c:pt idx="5">
                  <c:v>368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6CE-9E4A-85AD-9D22834426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22127439"/>
        <c:axId val="1777322767"/>
      </c:barChart>
      <c:catAx>
        <c:axId val="18221274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rgbClr val="000000"/>
                    </a:solidFill>
                  </a:rPr>
                  <a:t>Tranche de crédit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7322767"/>
        <c:crosses val="autoZero"/>
        <c:auto val="1"/>
        <c:lblAlgn val="ctr"/>
        <c:lblOffset val="100"/>
        <c:noMultiLvlLbl val="0"/>
      </c:catAx>
      <c:valAx>
        <c:axId val="177732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rgbClr val="000000"/>
                    </a:solidFill>
                  </a:rPr>
                  <a:t>Répartition des clients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rgbClr val="000000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221274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[Currid_Nathalie_3_presentation_112023.xlsx]3. Statut marital!Tableau croisé dynamique5</c:name>
    <c:fmtId val="15"/>
  </c:pivotSource>
  <c:chart>
    <c:autoTitleDeleted val="1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'3. Statut marital'!$B$32:$B$33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'3. Statut marital'!$A$34:$A$38</c:f>
              <c:strCache>
                <c:ptCount val="4"/>
                <c:pt idx="0">
                  <c:v>Célibataire</c:v>
                </c:pt>
                <c:pt idx="1">
                  <c:v>Divorcé(e)</c:v>
                </c:pt>
                <c:pt idx="2">
                  <c:v>Marié(e)</c:v>
                </c:pt>
                <c:pt idx="3">
                  <c:v>Non connu</c:v>
                </c:pt>
              </c:strCache>
            </c:strRef>
          </c:cat>
          <c:val>
            <c:numRef>
              <c:f>'3. Statut marital'!$B$34:$B$38</c:f>
              <c:numCache>
                <c:formatCode>0%</c:formatCode>
                <c:ptCount val="4"/>
                <c:pt idx="0">
                  <c:v>0.27322738386308071</c:v>
                </c:pt>
                <c:pt idx="1">
                  <c:v>7.45721271393643E-2</c:v>
                </c:pt>
                <c:pt idx="2">
                  <c:v>0.5727383863080685</c:v>
                </c:pt>
                <c:pt idx="3">
                  <c:v>7.9462102689486558E-2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E0-BC40-9062-9BB2DEB73159}"/>
            </c:ext>
          </c:extLst>
        </c:ser>
        <c:ser>
          <c:idx val="1"/>
          <c:order val="1"/>
          <c:tx>
            <c:strRef>
              <c:f>'3. Statut marital'!$C$32:$C$33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282899"/>
            </a:solidFill>
            <a:ln>
              <a:noFill/>
            </a:ln>
            <a:effectLst/>
          </c:spPr>
          <c:invertIfNegative val="0"/>
          <c:cat>
            <c:strRef>
              <c:f>'3. Statut marital'!$A$34:$A$38</c:f>
              <c:strCache>
                <c:ptCount val="4"/>
                <c:pt idx="0">
                  <c:v>Célibataire</c:v>
                </c:pt>
                <c:pt idx="1">
                  <c:v>Divorcé(e)</c:v>
                </c:pt>
                <c:pt idx="2">
                  <c:v>Marié(e)</c:v>
                </c:pt>
                <c:pt idx="3">
                  <c:v>Non connu</c:v>
                </c:pt>
              </c:strCache>
            </c:strRef>
          </c:cat>
          <c:val>
            <c:numRef>
              <c:f>'3. Statut marital'!$C$34:$C$38</c:f>
              <c:numCache>
                <c:formatCode>0%</c:formatCode>
                <c:ptCount val="4"/>
                <c:pt idx="0">
                  <c:v>0.4282181132964315</c:v>
                </c:pt>
                <c:pt idx="1">
                  <c:v>7.3725120716052292E-2</c:v>
                </c:pt>
                <c:pt idx="2">
                  <c:v>0.42515604757979036</c:v>
                </c:pt>
                <c:pt idx="3">
                  <c:v>7.2900718407725829E-2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3E0-BC40-9062-9BB2DEB731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6763775"/>
        <c:axId val="1773993743"/>
      </c:barChart>
      <c:catAx>
        <c:axId val="9867637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 b="0" i="0" u="none" strike="noStrike" kern="1200" baseline="0">
                    <a:solidFill>
                      <a:srgbClr val="000000"/>
                    </a:solidFill>
                  </a:rPr>
                  <a:t>Statut marital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73993743"/>
        <c:crosses val="autoZero"/>
        <c:auto val="1"/>
        <c:lblAlgn val="ctr"/>
        <c:lblOffset val="100"/>
        <c:noMultiLvlLbl val="0"/>
      </c:catAx>
      <c:valAx>
        <c:axId val="17739937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 sz="1000" b="0" i="0" u="none" strike="noStrike" kern="1200" baseline="0">
                    <a:solidFill>
                      <a:srgbClr val="000000"/>
                    </a:solidFill>
                  </a:rPr>
                  <a:t>Répartition des clients (%)</a:t>
                </a:r>
              </a:p>
            </c:rich>
          </c:tx>
          <c:layout>
            <c:manualLayout>
              <c:xMode val="edge"/>
              <c:yMode val="edge"/>
              <c:x val="3.038512107829117E-2"/>
              <c:y val="0.1288774148446205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867637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[Currid_Nathalie_3_presentation_112023(Récupération automatique) (version 1).xlsb]4. Revenu annuel!Tableau croisé dynamique2</c:name>
    <c:fmtId val="5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-8.2089553310737043E-2"/>
              <c:y val="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5E-3"/>
              <c:y val="9.71731340615859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3.1011609028500628E-2"/>
              <c:y val="-3.3038865580939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3714759845324035E-2"/>
              <c:y val="-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6E-2"/>
              <c:y val="-7.38515818868053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1890547549529876E-2"/>
              <c:y val="-9.71731340615860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-8.2089553310737043E-2"/>
              <c:y val="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3714759845324035E-2"/>
              <c:y val="-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6E-2"/>
              <c:y val="-7.38515818868053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1890547549529876E-2"/>
              <c:y val="-9.71731340615860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3.1011609028500628E-2"/>
              <c:y val="-3.3038865580939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5E-3"/>
              <c:y val="9.71731340615859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-8.2089553310737043E-2"/>
              <c:y val="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3714759845324035E-2"/>
              <c:y val="-6.6077731161878511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6E-2"/>
              <c:y val="-7.385158188680539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2.1890547549529876E-2"/>
              <c:y val="-9.717313406158607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3.1011609028500628E-2"/>
              <c:y val="-3.30388655809392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layout>
            <c:manualLayout>
              <c:x val="1.8242122957941565E-3"/>
              <c:y val="9.717313406158596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'4. Revenu annuel'!$G$14:$G$15</c:f>
              <c:strCache>
                <c:ptCount val="1"/>
                <c:pt idx="0">
                  <c:v>Client perdu</c:v>
                </c:pt>
              </c:strCache>
            </c:strRef>
          </c:tx>
          <c:spPr>
            <a:ln w="31750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C00000"/>
              </a:solidFill>
              <a:ln w="12700">
                <a:solidFill>
                  <a:srgbClr val="C00000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C00000"/>
                </a:solidFill>
                <a:ln w="12700">
                  <a:solidFill>
                    <a:srgbClr val="C00000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9A74-274A-8A03-909E04692E7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C00000"/>
                </a:solidFill>
                <a:ln w="12700">
                  <a:solidFill>
                    <a:srgbClr val="C00000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9A74-274A-8A03-909E04692E7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C00000"/>
                </a:solidFill>
                <a:ln w="12700">
                  <a:solidFill>
                    <a:srgbClr val="C00000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9A74-274A-8A03-909E04692E7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C00000"/>
                </a:solidFill>
                <a:ln w="12700">
                  <a:solidFill>
                    <a:srgbClr val="C00000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C0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9A74-274A-8A03-909E04692E78}"/>
              </c:ext>
            </c:extLst>
          </c:dPt>
          <c:dLbls>
            <c:dLbl>
              <c:idx val="0"/>
              <c:layout>
                <c:manualLayout>
                  <c:x val="-8.2089553310737043E-2"/>
                  <c:y val="6.607773116187851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9A74-274A-8A03-909E04692E78}"/>
                </c:ext>
              </c:extLst>
            </c:dLbl>
            <c:dLbl>
              <c:idx val="1"/>
              <c:layout>
                <c:manualLayout>
                  <c:x val="2.3714759845324035E-2"/>
                  <c:y val="-6.6077731161878511E-2"/>
                </c:manualLayout>
              </c:layout>
              <c:tx>
                <c:rich>
                  <a:bodyPr/>
                  <a:lstStyle/>
                  <a:p>
                    <a:fld id="{7AAEBDD4-BB53-7A44-9FDE-62E1B4DDC5AE}" type="VALUE">
                      <a:rPr lang="en-US" smtClean="0"/>
                      <a:pPr/>
                      <a:t>[VALEUR]</a:t>
                    </a:fld>
                    <a:endParaRPr lang="fr-FR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A74-274A-8A03-909E04692E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A74-274A-8A03-909E04692E78}"/>
                </c:ext>
              </c:extLst>
            </c:dLbl>
            <c:dLbl>
              <c:idx val="3"/>
              <c:layout>
                <c:manualLayout>
                  <c:x val="2.1890547549529876E-2"/>
                  <c:y val="-9.71731340615860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A74-274A-8A03-909E04692E78}"/>
                </c:ext>
              </c:extLst>
            </c:dLbl>
            <c:dLbl>
              <c:idx val="4"/>
              <c:layout>
                <c:manualLayout>
                  <c:x val="0"/>
                  <c:y val="-5.5267503420097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0B5-AA4E-B476-49083C13B30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C00000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 Revenu annuel'!$F$16:$F$21</c:f>
              <c:strCache>
                <c:ptCount val="5"/>
                <c:pt idx="0">
                  <c:v>Moins de €40K</c:v>
                </c:pt>
                <c:pt idx="1">
                  <c:v>€40K - €60K</c:v>
                </c:pt>
                <c:pt idx="2">
                  <c:v>€60K - €80K</c:v>
                </c:pt>
                <c:pt idx="3">
                  <c:v>€80K - €120K</c:v>
                </c:pt>
                <c:pt idx="4">
                  <c:v>€120K +</c:v>
                </c:pt>
              </c:strCache>
            </c:strRef>
          </c:cat>
          <c:val>
            <c:numRef>
              <c:f>'4. Revenu annuel'!$G$16:$G$21</c:f>
              <c:numCache>
                <c:formatCode>0.00%</c:formatCode>
                <c:ptCount val="5"/>
                <c:pt idx="0">
                  <c:v>0.16149068322981366</c:v>
                </c:pt>
                <c:pt idx="1">
                  <c:v>0.30503795721187027</c:v>
                </c:pt>
                <c:pt idx="2">
                  <c:v>0.25327812284334023</c:v>
                </c:pt>
                <c:pt idx="3">
                  <c:v>0.19116632160110422</c:v>
                </c:pt>
                <c:pt idx="4">
                  <c:v>8.9026915113871632E-2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9A74-274A-8A03-909E04692E78}"/>
            </c:ext>
          </c:extLst>
        </c:ser>
        <c:ser>
          <c:idx val="1"/>
          <c:order val="1"/>
          <c:tx>
            <c:strRef>
              <c:f>'4. Revenu annuel'!$H$14:$H$15</c:f>
              <c:strCache>
                <c:ptCount val="1"/>
                <c:pt idx="0">
                  <c:v>Client actuel</c:v>
                </c:pt>
              </c:strCache>
            </c:strRef>
          </c:tx>
          <c:spPr>
            <a:ln w="31750" cap="rnd">
              <a:solidFill>
                <a:srgbClr val="282899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282899"/>
              </a:solidFill>
              <a:ln w="12700">
                <a:solidFill>
                  <a:srgbClr val="282899"/>
                </a:solidFill>
                <a:round/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282899"/>
                </a:solidFill>
                <a:ln w="12700">
                  <a:solidFill>
                    <a:srgbClr val="282899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2828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9A74-274A-8A03-909E04692E78}"/>
              </c:ext>
            </c:extLst>
          </c:dPt>
          <c:dPt>
            <c:idx val="1"/>
            <c:marker>
              <c:symbol val="circle"/>
              <c:size val="6"/>
              <c:spPr>
                <a:solidFill>
                  <a:srgbClr val="282899"/>
                </a:solidFill>
                <a:ln w="12700">
                  <a:solidFill>
                    <a:srgbClr val="282899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2828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9A74-274A-8A03-909E04692E78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282899"/>
                </a:solidFill>
                <a:ln w="12700">
                  <a:solidFill>
                    <a:srgbClr val="282899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2828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9A74-274A-8A03-909E04692E78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282899"/>
                </a:solidFill>
                <a:ln w="12700">
                  <a:solidFill>
                    <a:srgbClr val="282899"/>
                  </a:solidFill>
                  <a:round/>
                </a:ln>
                <a:effectLst/>
              </c:spPr>
            </c:marker>
            <c:bubble3D val="0"/>
            <c:spPr>
              <a:ln w="31750" cap="rnd">
                <a:solidFill>
                  <a:srgbClr val="282899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10-9A74-274A-8A03-909E04692E78}"/>
              </c:ext>
            </c:extLst>
          </c:dPt>
          <c:dLbls>
            <c:dLbl>
              <c:idx val="0"/>
              <c:layout>
                <c:manualLayout>
                  <c:x val="3.1011609028500628E-2"/>
                  <c:y val="-3.30388655809392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A74-274A-8A03-909E04692E78}"/>
                </c:ext>
              </c:extLst>
            </c:dLbl>
            <c:dLbl>
              <c:idx val="1"/>
              <c:layout>
                <c:manualLayout>
                  <c:x val="1.8242122957941565E-3"/>
                  <c:y val="9.717313406158596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A74-274A-8A03-909E04692E78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9A74-274A-8A03-909E04692E78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9A74-274A-8A03-909E04692E7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282899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rgbClr val="282899"/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'4. Revenu annuel'!$F$16:$F$21</c:f>
              <c:strCache>
                <c:ptCount val="5"/>
                <c:pt idx="0">
                  <c:v>Moins de €40K</c:v>
                </c:pt>
                <c:pt idx="1">
                  <c:v>€40K - €60K</c:v>
                </c:pt>
                <c:pt idx="2">
                  <c:v>€60K - €80K</c:v>
                </c:pt>
                <c:pt idx="3">
                  <c:v>€80K - €120K</c:v>
                </c:pt>
                <c:pt idx="4">
                  <c:v>€120K +</c:v>
                </c:pt>
              </c:strCache>
            </c:strRef>
          </c:cat>
          <c:val>
            <c:numRef>
              <c:f>'4. Revenu annuel'!$H$16:$H$21</c:f>
              <c:numCache>
                <c:formatCode>0.00%</c:formatCode>
                <c:ptCount val="5"/>
                <c:pt idx="0">
                  <c:v>0.38966701902748413</c:v>
                </c:pt>
                <c:pt idx="1">
                  <c:v>0.20071353065539113</c:v>
                </c:pt>
                <c:pt idx="2">
                  <c:v>0.15988372093023256</c:v>
                </c:pt>
                <c:pt idx="3">
                  <c:v>0.17071881606765327</c:v>
                </c:pt>
                <c:pt idx="4">
                  <c:v>7.9016913319238907E-2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1-9A74-274A-8A03-909E04692E7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287121119"/>
        <c:axId val="1359657008"/>
      </c:lineChart>
      <c:catAx>
        <c:axId val="128712111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359657008"/>
        <c:crosses val="autoZero"/>
        <c:auto val="1"/>
        <c:lblAlgn val="ctr"/>
        <c:lblOffset val="100"/>
        <c:noMultiLvlLbl val="0"/>
      </c:catAx>
      <c:valAx>
        <c:axId val="1359657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87121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282899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[Currid_Nathalie_3_presentation_112023.xlsx]5. Interactions avec la banque!Tableau croisé dynamique8</c:name>
    <c:fmtId val="13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'5. Interactions avec la banque'!$B$29:$B$30</c:f>
              <c:strCache>
                <c:ptCount val="1"/>
                <c:pt idx="0">
                  <c:v>Client perdu</c:v>
                </c:pt>
              </c:strCache>
            </c:strRef>
          </c:tx>
          <c:spPr>
            <a:solidFill>
              <a:srgbClr val="C00000"/>
            </a:solidFill>
            <a:ln>
              <a:solidFill>
                <a:srgbClr val="C00000"/>
              </a:solidFill>
            </a:ln>
            <a:effectLst/>
            <a:sp3d>
              <a:contourClr>
                <a:srgbClr val="C00000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'5. Interactions avec la banque'!$A$31:$A$34</c:f>
              <c:strCache>
                <c:ptCount val="3"/>
                <c:pt idx="0">
                  <c:v>0-2</c:v>
                </c:pt>
                <c:pt idx="1">
                  <c:v>3-5</c:v>
                </c:pt>
                <c:pt idx="2">
                  <c:v>6-9</c:v>
                </c:pt>
              </c:strCache>
            </c:strRef>
          </c:cat>
          <c:val>
            <c:numRef>
              <c:f>'5. Interactions avec la banque'!$B$31:$B$34</c:f>
              <c:numCache>
                <c:formatCode>General</c:formatCode>
                <c:ptCount val="3"/>
                <c:pt idx="0">
                  <c:v>523</c:v>
                </c:pt>
                <c:pt idx="1">
                  <c:v>826</c:v>
                </c:pt>
                <c:pt idx="2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C0-9C43-86EA-CB5847E6FB5B}"/>
            </c:ext>
          </c:extLst>
        </c:ser>
        <c:ser>
          <c:idx val="1"/>
          <c:order val="1"/>
          <c:tx>
            <c:strRef>
              <c:f>'5. Interactions avec la banque'!$C$29:$C$30</c:f>
              <c:strCache>
                <c:ptCount val="1"/>
                <c:pt idx="0">
                  <c:v>Client actuel</c:v>
                </c:pt>
              </c:strCache>
            </c:strRef>
          </c:tx>
          <c:spPr>
            <a:solidFill>
              <a:srgbClr val="282899"/>
            </a:solidFill>
            <a:ln>
              <a:solidFill>
                <a:srgbClr val="282899"/>
              </a:solidFill>
            </a:ln>
            <a:effectLst/>
            <a:sp3d>
              <a:contourClr>
                <a:srgbClr val="282899"/>
              </a:contourClr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'5. Interactions avec la banque'!$A$31:$A$34</c:f>
              <c:strCache>
                <c:ptCount val="3"/>
                <c:pt idx="0">
                  <c:v>0-2</c:v>
                </c:pt>
                <c:pt idx="1">
                  <c:v>3-5</c:v>
                </c:pt>
                <c:pt idx="2">
                  <c:v>6-9</c:v>
                </c:pt>
              </c:strCache>
            </c:strRef>
          </c:cat>
          <c:val>
            <c:numRef>
              <c:f>'5. Interactions avec la banque'!$C$31:$C$34</c:f>
              <c:numCache>
                <c:formatCode>General</c:formatCode>
                <c:ptCount val="3"/>
                <c:pt idx="0">
                  <c:v>4602</c:v>
                </c:pt>
                <c:pt idx="1">
                  <c:v>3889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C0-9C43-86EA-CB5847E6FB5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45209503"/>
        <c:axId val="1800350799"/>
        <c:axId val="0"/>
      </c:bar3DChart>
      <c:catAx>
        <c:axId val="1845209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bg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fr-FR">
                    <a:solidFill>
                      <a:schemeClr val="bg2"/>
                    </a:solidFill>
                  </a:rPr>
                  <a:t>Nb de d'interactions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00350799"/>
        <c:crosses val="autoZero"/>
        <c:auto val="1"/>
        <c:lblAlgn val="ctr"/>
        <c:lblOffset val="100"/>
        <c:noMultiLvlLbl val="0"/>
      </c:catAx>
      <c:valAx>
        <c:axId val="1800350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bg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845209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[Currid_Nathalie_3_presentation_112023.xlsx]8. Mois inactif!Tableau croisé dynamique5</c:name>
    <c:fmtId val="45"/>
  </c:pivotSource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2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tx>
            <c:rich>
              <a:bodyPr/>
              <a:lstStyle/>
              <a:p>
                <a:fld id="{B47334C2-FE30-C441-B432-06971DC42A96}" type="PERCENTAGE">
                  <a:rPr lang="en-US" baseline="0"/>
                  <a:pPr/>
                  <a:t>[POURCENTAGE]</a:t>
                </a:fld>
                <a:endParaRPr lang="fr-FR"/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4"/>
        <c:dLbl>
          <c:idx val="0"/>
          <c:tx>
            <c:rich>
              <a:bodyPr/>
              <a:lstStyle/>
              <a:p>
                <a:fld id="{D45BAD99-6480-5742-A8A9-789C74F5AC85}" type="PERCENTAGE">
                  <a:rPr lang="en-US" baseline="0"/>
                  <a:pPr/>
                  <a:t>[POURCENTAGE]</a:t>
                </a:fld>
                <a:endParaRPr lang="fr-FR"/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5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2923390501097554E-2"/>
              <c:y val="-8.16905002095865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1217288453797504E-2"/>
              <c:y val="-9.0767222455096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151977797642032E-2"/>
              <c:y val="7.71521390868316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4386902337313551E-2"/>
              <c:y val="-6.35370557185672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4.528259910995306E-2"/>
              <c:y val="9.530558357785093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0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5403230001352434E-2"/>
              <c:y val="-8.84982205693534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470833396687092E-2"/>
                  <c:h val="5.8907927373357379E-2"/>
                </c:manualLayout>
              </c15:layout>
            </c:ext>
          </c:extLst>
        </c:dLbl>
      </c:pivotFmt>
      <c:pivotFmt>
        <c:idx val="2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4.1217368479597824E-2"/>
              <c:y val="-8.39595020953290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3813965622516687E-2"/>
                  <c:h val="7.7061371864376602E-2"/>
                </c:manualLayout>
              </c15:layout>
            </c:ext>
          </c:extLst>
        </c:dLbl>
      </c:pivotFmt>
      <c:pivotFmt>
        <c:idx val="2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3.918463312571973E-2"/>
              <c:y val="-8.62288613323413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3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3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2923390501097554E-2"/>
              <c:y val="-8.16905002095865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1217288453797504E-2"/>
              <c:y val="-9.0767222455096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151977797642032E-2"/>
              <c:y val="7.71521390868316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4386902337313551E-2"/>
              <c:y val="-6.35370557185672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5403230001352434E-2"/>
              <c:y val="-8.84982205693534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470833396687092E-2"/>
                  <c:h val="5.8907927373357379E-2"/>
                </c:manualLayout>
              </c15:layout>
            </c:ext>
          </c:extLst>
        </c:dLbl>
      </c:pivotFmt>
      <c:pivotFmt>
        <c:idx val="4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4.1217368479597824E-2"/>
              <c:y val="-8.39595020953290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3813965622516687E-2"/>
                  <c:h val="7.7061371864376602E-2"/>
                </c:manualLayout>
              </c15:layout>
            </c:ext>
          </c:extLst>
        </c:dLbl>
      </c:pivotFmt>
      <c:pivotFmt>
        <c:idx val="4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3.918463312571973E-2"/>
              <c:y val="-8.62288613323413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3.7721121289503737E-2"/>
              <c:y val="-8.16905002095865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5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2923390501097554E-2"/>
              <c:y val="-8.16905002095865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4.1217288453797504E-2"/>
              <c:y val="-9.076722245509613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3.7151977797642032E-2"/>
              <c:y val="7.715213908683163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layout>
            <c:manualLayout>
              <c:x val="-2.4386902337313551E-2"/>
              <c:y val="-6.3537055718567298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3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4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2.5403230001352434E-2"/>
              <c:y val="-8.84982205693534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470833396687092E-2"/>
                  <c:h val="5.8907927373357379E-2"/>
                </c:manualLayout>
              </c15:layout>
            </c:ext>
          </c:extLst>
        </c:dLbl>
      </c:pivotFmt>
      <c:pivotFmt>
        <c:idx val="65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6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7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4.1217368479597824E-2"/>
              <c:y val="-8.395950209532908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4.3813965622516687E-2"/>
                  <c:h val="7.7061371864376602E-2"/>
                </c:manualLayout>
              </c15:layout>
            </c:ext>
          </c:extLst>
        </c:dLbl>
      </c:pivotFmt>
      <c:pivotFmt>
        <c:idx val="68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69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3.918463312571973E-2"/>
              <c:y val="-8.622886133234132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0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layout>
            <c:manualLayout>
              <c:x val="-3.7721121289503737E-2"/>
              <c:y val="-8.169050020958655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r"/>
          <c:showLegendKey val="0"/>
          <c:showVal val="1"/>
          <c:showCatName val="0"/>
          <c:showSerName val="0"/>
          <c:showPercent val="0"/>
          <c:showBubbleSize val="0"/>
          <c:separator>, </c:separator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1"/>
        <c:spPr>
          <a:solidFill>
            <a:schemeClr val="accent1"/>
          </a:solidFill>
          <a:ln w="28575" cap="rnd">
            <a:solidFill>
              <a:schemeClr val="accent2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rect">
                  <a:avLst/>
                </a:prstGeom>
                <a:noFill/>
                <a:ln>
                  <a:noFill/>
                </a:ln>
              </c15:spPr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7.3094285597676695E-2"/>
          <c:y val="0.24584302201962788"/>
          <c:w val="0.73767510645432088"/>
          <c:h val="0.64891238354368819"/>
        </c:manualLayout>
      </c:layout>
      <c:lineChart>
        <c:grouping val="standard"/>
        <c:varyColors val="0"/>
        <c:ser>
          <c:idx val="0"/>
          <c:order val="0"/>
          <c:tx>
            <c:strRef>
              <c:f>'8. Mois inactif'!$B$5:$B$6</c:f>
              <c:strCache>
                <c:ptCount val="1"/>
                <c:pt idx="0">
                  <c:v>Client actuel</c:v>
                </c:pt>
              </c:strCache>
            </c:strRef>
          </c:tx>
          <c:spPr>
            <a:ln w="28575" cap="rnd">
              <a:solidFill>
                <a:srgbClr val="28289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282899"/>
              </a:solidFill>
              <a:ln w="9525">
                <a:solidFill>
                  <a:srgbClr val="282899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282899"/>
                </a:solidFill>
                <a:ln w="9525">
                  <a:solidFill>
                    <a:srgbClr val="282899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D83-E047-865D-7968D546368A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rgbClr val="282899"/>
                </a:solidFill>
                <a:ln w="9525">
                  <a:solidFill>
                    <a:srgbClr val="282899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D83-E047-865D-7968D546368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D83-E047-865D-7968D546368A}"/>
                </c:ext>
              </c:extLst>
            </c:dLbl>
            <c:dLbl>
              <c:idx val="1"/>
              <c:layout>
                <c:manualLayout>
                  <c:x val="-2.2923390501097554E-2"/>
                  <c:y val="-8.1690500209586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D83-E047-865D-7968D546368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D83-E047-865D-7968D546368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D83-E047-865D-7968D546368A}"/>
                </c:ext>
              </c:extLst>
            </c:dLbl>
            <c:dLbl>
              <c:idx val="4"/>
              <c:layout>
                <c:manualLayout>
                  <c:x val="-4.1217288453797504E-2"/>
                  <c:y val="-9.076722245509613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1D83-E047-865D-7968D546368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1D83-E047-865D-7968D546368A}"/>
                </c:ext>
              </c:extLst>
            </c:dLbl>
            <c:dLbl>
              <c:idx val="6"/>
              <c:layout>
                <c:manualLayout>
                  <c:x val="-3.7151977797642032E-2"/>
                  <c:y val="7.71521390868316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1D83-E047-865D-7968D546368A}"/>
                </c:ext>
              </c:extLst>
            </c:dLbl>
            <c:dLbl>
              <c:idx val="7"/>
              <c:layout>
                <c:manualLayout>
                  <c:x val="6.9683835769646929E-3"/>
                  <c:y val="-6.35370058380369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1D83-E047-865D-7968D546368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1D83-E047-865D-7968D546368A}"/>
                </c:ext>
              </c:extLst>
            </c:dLbl>
            <c:spPr>
              <a:solidFill>
                <a:srgbClr val="282899"/>
              </a:solidFill>
              <a:ln>
                <a:solidFill>
                  <a:srgbClr val="282899"/>
                </a:solidFill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rgbClr val="282899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Mois inactif'!$A$7:$A$16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'8. Mois inactif'!$B$7:$B$16</c:f>
              <c:numCache>
                <c:formatCode>0%</c:formatCode>
                <c:ptCount val="9"/>
                <c:pt idx="0">
                  <c:v>0.48275862068965519</c:v>
                </c:pt>
                <c:pt idx="1">
                  <c:v>0.9543215405284371</c:v>
                </c:pt>
                <c:pt idx="2">
                  <c:v>0.84491163924436319</c:v>
                </c:pt>
                <c:pt idx="3">
                  <c:v>0.84066852367688027</c:v>
                </c:pt>
                <c:pt idx="4">
                  <c:v>0.82384823848238486</c:v>
                </c:pt>
                <c:pt idx="5">
                  <c:v>0.51773049645390068</c:v>
                </c:pt>
                <c:pt idx="6">
                  <c:v>0.3903345724907063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9-1D83-E047-865D-7968D546368A}"/>
            </c:ext>
          </c:extLst>
        </c:ser>
        <c:ser>
          <c:idx val="1"/>
          <c:order val="1"/>
          <c:tx>
            <c:strRef>
              <c:f>'8. Mois inactif'!$C$5:$C$6</c:f>
              <c:strCache>
                <c:ptCount val="1"/>
                <c:pt idx="0">
                  <c:v>Client perdu</c:v>
                </c:pt>
              </c:strCache>
            </c:strRef>
          </c:tx>
          <c:spPr>
            <a:ln w="28575" cap="rnd">
              <a:solidFill>
                <a:srgbClr val="C0000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solidFill>
                  <a:srgbClr val="C00000"/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1D83-E047-865D-7968D546368A}"/>
                </c:ext>
              </c:extLst>
            </c:dLbl>
            <c:dLbl>
              <c:idx val="1"/>
              <c:layout>
                <c:manualLayout>
                  <c:x val="-2.5403230001352434E-2"/>
                  <c:y val="-8.849822056935348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4.470833396687092E-2"/>
                      <c:h val="5.890792737335737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B-1D83-E047-865D-7968D546368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1D83-E047-865D-7968D546368A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1D83-E047-865D-7968D546368A}"/>
                </c:ext>
              </c:extLst>
            </c:dLbl>
            <c:dLbl>
              <c:idx val="4"/>
              <c:layout>
                <c:manualLayout>
                  <c:x val="-6.179430112160085E-2"/>
                  <c:y val="-0.10536659976151738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5.3612529542218283E-2"/>
                      <c:h val="7.70613276203110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E-1D83-E047-865D-7968D546368A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1D83-E047-865D-7968D546368A}"/>
                </c:ext>
              </c:extLst>
            </c:dLbl>
            <c:dLbl>
              <c:idx val="6"/>
              <c:layout>
                <c:manualLayout>
                  <c:x val="-3.918463312571973E-2"/>
                  <c:y val="-8.622886133234132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1D83-E047-865D-7968D546368A}"/>
                </c:ext>
              </c:extLst>
            </c:dLbl>
            <c:dLbl>
              <c:idx val="7"/>
              <c:layout>
                <c:manualLayout>
                  <c:x val="-3.7721121289503737E-2"/>
                  <c:y val="-8.1690500209586556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1D83-E047-865D-7968D546368A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1D83-E047-865D-7968D546368A}"/>
                </c:ext>
              </c:extLst>
            </c:dLbl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</c:spPr>
            <c:txPr>
              <a:bodyPr rot="0" spcFirstLastPara="1" vertOverflow="ellipsis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rgbClr val="C00000"/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'8. Mois inactif'!$A$7:$A$16</c:f>
              <c:strCache>
                <c:ptCount val="9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</c:strCache>
            </c:strRef>
          </c:cat>
          <c:val>
            <c:numRef>
              <c:f>'8. Mois inactif'!$C$7:$C$16</c:f>
              <c:numCache>
                <c:formatCode>0%</c:formatCode>
                <c:ptCount val="9"/>
                <c:pt idx="0">
                  <c:v>0.51724137931034486</c:v>
                </c:pt>
                <c:pt idx="1">
                  <c:v>4.5678459471562918E-2</c:v>
                </c:pt>
                <c:pt idx="2">
                  <c:v>0.15508836075563681</c:v>
                </c:pt>
                <c:pt idx="3">
                  <c:v>0.15933147632311978</c:v>
                </c:pt>
                <c:pt idx="4">
                  <c:v>0.17615176151761516</c:v>
                </c:pt>
                <c:pt idx="5">
                  <c:v>0.48226950354609927</c:v>
                </c:pt>
                <c:pt idx="6">
                  <c:v>0.60966542750929364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13-1D83-E047-865D-7968D546368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319665423"/>
        <c:axId val="1740782400"/>
      </c:lineChart>
      <c:catAx>
        <c:axId val="319665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0782400"/>
        <c:crosses val="autoZero"/>
        <c:auto val="1"/>
        <c:lblAlgn val="ctr"/>
        <c:lblOffset val="100"/>
        <c:noMultiLvlLbl val="0"/>
      </c:catAx>
      <c:valAx>
        <c:axId val="1740782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96654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solidFill>
            <a:srgbClr val="282899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[Currid_Nathalie_2_presentation_112023-Proposition.xlsx]6. Utilisation de la carte!Tableau croisé dynamique1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en-US" sz="1200" b="0" dirty="0">
                <a:solidFill>
                  <a:srgbClr val="000000"/>
                </a:solidFill>
              </a:rPr>
              <a:t>Proportion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b="0" baseline="0" dirty="0" err="1">
                <a:solidFill>
                  <a:srgbClr val="000000"/>
                </a:solidFill>
              </a:rPr>
              <a:t>d’utilisation</a:t>
            </a:r>
            <a:r>
              <a:rPr lang="en-US" sz="1200" b="0" baseline="0" dirty="0">
                <a:solidFill>
                  <a:srgbClr val="000000"/>
                </a:solidFill>
              </a:rPr>
              <a:t> </a:t>
            </a:r>
            <a:r>
              <a:rPr lang="en-US" sz="1200" b="0" dirty="0">
                <a:solidFill>
                  <a:srgbClr val="000000"/>
                </a:solidFill>
              </a:rPr>
              <a:t>de la carte </a:t>
            </a:r>
            <a:r>
              <a:rPr lang="en-US" sz="1200" b="0" dirty="0" err="1">
                <a:solidFill>
                  <a:srgbClr val="000000"/>
                </a:solidFill>
              </a:rPr>
              <a:t>selon</a:t>
            </a:r>
            <a:r>
              <a:rPr lang="en-US" sz="1200" b="0" baseline="0" dirty="0">
                <a:solidFill>
                  <a:srgbClr val="000000"/>
                </a:solidFill>
              </a:rPr>
              <a:t> le type de client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  <c:pivotFmt>
        <c:idx val="4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  <c:pivotFmt>
        <c:idx val="5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  <c:pivotFmt>
        <c:idx val="7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  <c:pivotFmt>
        <c:idx val="8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  <c:pivotFmt>
        <c:idx val="10"/>
        <c:spPr>
          <a:gradFill rotWithShape="1"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/>
          <a:sp3d/>
        </c:spPr>
      </c:pivotFmt>
    </c:pivotFmts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9218734378940238E-2"/>
          <c:y val="0"/>
          <c:w val="0.96326951966913621"/>
          <c:h val="1"/>
        </c:manualLayout>
      </c:layout>
      <c:pie3DChart>
        <c:varyColors val="1"/>
        <c:ser>
          <c:idx val="0"/>
          <c:order val="0"/>
          <c:tx>
            <c:strRef>
              <c:f>'6. Utilisation de la carte'!$D$16</c:f>
              <c:strCache>
                <c:ptCount val="1"/>
                <c:pt idx="0">
                  <c:v>Total</c:v>
                </c:pt>
              </c:strCache>
            </c:strRef>
          </c:tx>
          <c:explosion val="5"/>
          <c:dPt>
            <c:idx val="0"/>
            <c:bubble3D val="0"/>
            <c:explosion val="30"/>
            <c:spPr>
              <a:solidFill>
                <a:srgbClr val="282899"/>
              </a:solidFill>
              <a:ln>
                <a:solidFill>
                  <a:srgbClr val="282899"/>
                </a:solidFill>
              </a:ln>
              <a:effectLst/>
              <a:sp3d>
                <a:contourClr>
                  <a:srgbClr val="282899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8807-2449-A6CC-D451A6A7615E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/>
              <a:sp3d>
                <a:contourClr>
                  <a:srgbClr val="C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8807-2449-A6CC-D451A6A7615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'6. Utilisation de la carte'!$C$17:$C$19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'6. Utilisation de la carte'!$D$17:$D$19</c:f>
              <c:numCache>
                <c:formatCode>0.00</c:formatCode>
                <c:ptCount val="2"/>
                <c:pt idx="0">
                  <c:v>0.29667283005535189</c:v>
                </c:pt>
                <c:pt idx="1">
                  <c:v>0.16185696821515885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07-2449-A6CC-D451A6A7615E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[Currid_Nathalie_2_presentation_112023-Proposition.xlsx]5. Transactions!Tableau croisé dynamique6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fr-FR" sz="1200" b="0" dirty="0">
                <a:solidFill>
                  <a:srgbClr val="000000"/>
                </a:solidFill>
              </a:rPr>
              <a:t>Proportion</a:t>
            </a:r>
            <a:r>
              <a:rPr lang="fr-FR" sz="1200" b="0" baseline="0" dirty="0">
                <a:solidFill>
                  <a:srgbClr val="000000"/>
                </a:solidFill>
              </a:rPr>
              <a:t> du n</a:t>
            </a:r>
            <a:r>
              <a:rPr lang="fr-FR" sz="1200" b="0" dirty="0">
                <a:solidFill>
                  <a:srgbClr val="000000"/>
                </a:solidFill>
              </a:rPr>
              <a:t>ombre de transactions</a:t>
            </a:r>
          </a:p>
          <a:p>
            <a:pPr>
              <a:defRPr sz="1200" b="0">
                <a:solidFill>
                  <a:srgbClr val="000000"/>
                </a:solidFill>
              </a:defRPr>
            </a:pPr>
            <a:r>
              <a:rPr lang="fr-FR" sz="1200" b="0" dirty="0">
                <a:solidFill>
                  <a:srgbClr val="000000"/>
                </a:solidFill>
              </a:rPr>
              <a:t> selon le type de client </a:t>
            </a:r>
          </a:p>
        </c:rich>
      </c:tx>
      <c:layout>
        <c:manualLayout>
          <c:xMode val="edge"/>
          <c:yMode val="edge"/>
          <c:x val="0.16743674367436745"/>
          <c:y val="4.474893031264350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2"/>
          </a:solidFill>
          <a:ln>
            <a:noFill/>
          </a:ln>
          <a:effectLst/>
        </c:spPr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</c:pivotFmt>
      <c:pivotFmt>
        <c:idx val="8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fr-FR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32820071377216464"/>
          <c:y val="0.23145276770103235"/>
          <c:w val="0.39211190804119783"/>
          <c:h val="0.70888217328680703"/>
        </c:manualLayout>
      </c:layout>
      <c:doughnutChart>
        <c:varyColors val="1"/>
        <c:ser>
          <c:idx val="0"/>
          <c:order val="0"/>
          <c:tx>
            <c:strRef>
              <c:f>'5. Transactions'!$G$11</c:f>
              <c:strCache>
                <c:ptCount val="1"/>
                <c:pt idx="0">
                  <c:v>Total</c:v>
                </c:pt>
              </c:strCache>
            </c:strRef>
          </c:tx>
          <c:spPr>
            <a:ln>
              <a:solidFill>
                <a:srgbClr val="FF0000"/>
              </a:solidFill>
            </a:ln>
          </c:spPr>
          <c:dPt>
            <c:idx val="0"/>
            <c:bubble3D val="0"/>
            <c:spPr>
              <a:solidFill>
                <a:srgbClr val="282899"/>
              </a:solidFill>
              <a:ln>
                <a:solidFill>
                  <a:srgbClr val="0000FF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326-D449-A461-E700A11A8336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326-D449-A461-E700A11A8336}"/>
              </c:ext>
            </c:extLst>
          </c:dPt>
          <c:dLbls>
            <c:spPr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'5. Transactions'!$F$12:$F$14</c:f>
              <c:strCache>
                <c:ptCount val="2"/>
                <c:pt idx="0">
                  <c:v>Client actuel</c:v>
                </c:pt>
                <c:pt idx="1">
                  <c:v>Client perdu</c:v>
                </c:pt>
              </c:strCache>
            </c:strRef>
          </c:cat>
          <c:val>
            <c:numRef>
              <c:f>'5. Transactions'!$G$12:$G$14</c:f>
              <c:numCache>
                <c:formatCode>0</c:formatCode>
                <c:ptCount val="2"/>
                <c:pt idx="0">
                  <c:v>68.649982334236256</c:v>
                </c:pt>
                <c:pt idx="1">
                  <c:v>45.181540342298291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26-D449-A461-E700A11A833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"/>
          <c:y val="0.68265218291970986"/>
          <c:w val="0.31796367781858009"/>
          <c:h val="0.1804205766395299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Rapport!$A$25:$A$29</cx:f>
        <cx:lvl ptCount="5">
          <cx:pt idx="0">Marié</cx:pt>
          <cx:pt idx="1">Crédit non renouvelé</cx:pt>
          <cx:pt idx="2">Revenu annuel  40 &gt; 80k€ </cx:pt>
          <cx:pt idx="3">4 interactions et + avec la banque</cx:pt>
          <cx:pt idx="4">3 mois et + de compte inactif</cx:pt>
        </cx:lvl>
      </cx:strDim>
      <cx:numDim type="val">
        <cx:f>Rapport!$B$25:$B$29</cx:f>
        <cx:lvl ptCount="5" formatCode="Standard">
          <cx:pt idx="0">3610</cx:pt>
          <cx:pt idx="1">1577</cx:pt>
          <cx:pt idx="2">1187</cx:pt>
          <cx:pt idx="3">188</cx:pt>
          <cx:pt idx="4">19</cx:pt>
        </cx:lvl>
      </cx:numDim>
    </cx:data>
  </cx:chartData>
  <cx:chart>
    <cx:plotArea>
      <cx:plotAreaRegion>
        <cx:series layoutId="funnel" uniqueId="{02B934AE-432A-5145-B07D-8F1020695315}">
          <cx:spPr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72000">
                  <a:srgbClr val="C00000"/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</cx:spPr>
          <cx:dataPt idx="0">
            <cx:spPr>
              <a:ln>
                <a:noFill/>
              </a:ln>
            </cx:spPr>
          </cx:dataPt>
          <cx:dataLabels pos="out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solidFill>
                      <a:schemeClr val="bg1"/>
                    </a:solidFill>
                  </a:defRPr>
                </a:pPr>
                <a:endParaRPr lang="fr-FR" sz="1200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1"/>
                      </a:solidFill>
                    </a:defRPr>
                  </a:pPr>
                  <a:r>
                    <a:rPr lang="fr-FR" sz="14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3610</a:t>
                  </a:r>
                </a:p>
              </cx:txPr>
              <cx:visibility seriesName="0" categoryName="0" value="1"/>
            </cx:dataLabel>
            <cx:dataLabel idx="4">
              <cx:spPr>
                <a:solidFill>
                  <a:srgbClr val="C00000"/>
                </a:solidFill>
              </cx:spPr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200">
                      <a:solidFill>
                        <a:schemeClr val="bg1"/>
                      </a:solidFill>
                    </a:defRPr>
                  </a:pPr>
                  <a:r>
                    <a:rPr lang="fr-FR" sz="1200" b="0" i="0" u="none" strike="noStrike" baseline="0">
                      <a:solidFill>
                        <a:schemeClr val="bg1"/>
                      </a:solidFill>
                      <a:latin typeface="Calibri" panose="020F0502020204030204"/>
                    </a:rPr>
                    <a:t>19</a:t>
                  </a:r>
                </a:p>
              </cx:txPr>
              <cx:visibility seriesName="0" categoryName="0" value="1"/>
            </cx:dataLabel>
          </cx:dataLabels>
          <cx:dataId val="0"/>
          <cx:layoutPr>
            <cx:parentLabelLayout val="overlapping"/>
            <cx:visibility connectorLines="0"/>
          </cx:layoutPr>
        </cx:series>
      </cx:plotAreaRegion>
      <cx:axis id="0">
        <cx:catScaling gapWidth="0.5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200">
                <a:solidFill>
                  <a:srgbClr val="282899"/>
                </a:solidFill>
              </a:defRPr>
            </a:pPr>
            <a:endParaRPr lang="fr-FR" sz="1200" b="0" i="0" u="none" strike="noStrike" baseline="0">
              <a:solidFill>
                <a:srgbClr val="282899"/>
              </a:solidFill>
              <a:latin typeface="Calibri" panose="020F050202020403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8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0.78947</cdr:x>
      <cdr:y>0.88164</cdr:y>
    </cdr:from>
    <cdr:to>
      <cdr:x>1</cdr:x>
      <cdr:y>0.96055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FD212B55-1DD6-329D-AA0C-8AEB4EDB36C7}"/>
            </a:ext>
          </a:extLst>
        </cdr:cNvPr>
        <cdr:cNvSpPr txBox="1"/>
      </cdr:nvSpPr>
      <cdr:spPr>
        <a:xfrm xmlns:a="http://schemas.openxmlformats.org/drawingml/2006/main">
          <a:off x="5116205" y="2092171"/>
          <a:ext cx="1364351" cy="18725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def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</a:defPPr>
          <a:lvl1pPr marR="0" lvl="0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1pPr>
          <a:lvl2pPr marR="0" lvl="1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2pPr>
          <a:lvl3pPr marR="0" lvl="2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3pPr>
          <a:lvl4pPr marR="0" lvl="3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4pPr>
          <a:lvl5pPr marR="0" lvl="4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5pPr>
          <a:lvl6pPr marR="0" lvl="5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6pPr>
          <a:lvl7pPr marR="0" lvl="6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7pPr>
          <a:lvl8pPr marR="0" lvl="7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8pPr>
          <a:lvl9pPr marR="0" lvl="8" algn="l" rtl="0">
            <a:lnSpc>
              <a:spcPct val="100000"/>
            </a:lnSpc>
            <a:spcBef>
              <a:spcPts val="0"/>
            </a:spcBef>
            <a:spcAft>
              <a:spcPts val="0"/>
            </a:spcAft>
            <a:buClr>
              <a:srgbClr val="000000"/>
            </a:buClr>
            <a:buFont typeface="Arial"/>
            <a:def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defRPr>
          </a:lvl9pPr>
        </a:lstStyle>
        <a:p xmlns:a="http://schemas.openxmlformats.org/drawingml/2006/main">
          <a:r>
            <a:rPr lang="fr-FR" sz="1050" dirty="0"/>
            <a:t>Nbre de mois inactif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0780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412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33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1" name="Google Shape;32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66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6" name="Google Shape;2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804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130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38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47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7" name="Google Shape;29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8194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6866715" y="1255"/>
            <a:ext cx="2267380" cy="2601741"/>
            <a:chOff x="6790514" y="1255"/>
            <a:chExt cx="2267380" cy="2601741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2" name="Google Shape;12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9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9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" name="Google Shape;16;p9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9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" name="Google Shape;19;p9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20" name="Google Shape;20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0379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3181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33" name="Google Shape;3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34" name="Google Shape;3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" name="Google Shape;3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39" name="Google Shape;3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" name="Google Shape;4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" name="Google Shape;4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45" name="Google Shape;4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" name="Google Shape;4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50" name="Google Shape;5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" name="Google Shape;5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54" name="Google Shape;5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60" name="Google Shape;6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" name="Google Shape;6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65" name="Google Shape;6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69" name="Google Shape;6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75" name="Google Shape;7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" name="Google Shape;7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80" name="Google Shape;8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4" name="Google Shape;8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85" name="Google Shape;8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" name="Google Shape;8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89" name="Google Shape;8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" name="Google Shape;9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94" name="Google Shape;9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" name="Google Shape;9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99" name="Google Shape;9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4" name="Google Shape;10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105" name="Google Shape;10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110" name="Google Shape;11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3" name="Google Shape;11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114" name="Google Shape;11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119" name="Google Shape;11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125" name="Google Shape;12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9" name="Google Shape;12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130" name="Google Shape;13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3" name="Google Shape;13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134" name="Google Shape;13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9" name="Google Shape;13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140" name="Google Shape;14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4" name="Google Shape;14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145" name="Google Shape;14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9" name="Google Shape;14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150" name="Google Shape;15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3" name="Google Shape;15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154" name="Google Shape;15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8" name="Google Shape;15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378" lvl="1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566" lvl="2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754" lvl="3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5943" lvl="4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132" lvl="5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320" lvl="6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509" lvl="7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697" lvl="8" indent="-29844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0" name="Google Shape;16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4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192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7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5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44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926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45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525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8" lvl="1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2" lvl="5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3107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6" name="Google Shape;26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4" y="3847120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30393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79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1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63" name="Google Shape;163;p12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64" name="Google Shape;164;p1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1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67" name="Google Shape;167;p1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" name="Google Shape;170;p1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71" name="Google Shape;171;p1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1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5" name="Google Shape;175;p1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176" name="Google Shape;176;p1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1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1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1" name="Google Shape;181;p1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182" name="Google Shape;182;p1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" name="Google Shape;184;p1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185" name="Google Shape;185;p1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" name="Google Shape;188;p1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9" name="Google Shape;189;p1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190" name="Google Shape;190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" name="Google Shape;192;p1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9" name="Google Shape;199;p1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0" name="Google Shape;200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203" name="Google Shape;203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4" name="Google Shape;204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" name="Google Shape;206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7" name="Google Shape;207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0" name="Google Shape;210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1" name="Google Shape;211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15" name="Google Shape;215;p13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216" name="Google Shape;216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7" name="Google Shape;217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0" name="Google Shape;220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4" name="Google Shape;224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29" name="Google Shape;229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38" name="Google Shape;238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14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1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46" name="Google Shape;24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251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2" name="Google Shape;252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16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1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259" name="Google Shape;259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1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18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267" name="Google Shape;267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 i="0" u="none" strike="noStrike" cap="non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fld id="{00000000-1234-1234-1234-12341234123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95443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817999" y="2171550"/>
            <a:ext cx="6937256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fr-FR" sz="3600" b="1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Rapport d’analyse Primero Bank </a:t>
            </a:r>
            <a:endParaRPr lang="fr-FR" sz="3600" b="1" i="0" u="none" strike="noStrike" cap="none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799" y="598575"/>
            <a:ext cx="7319939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1414"/>
              <a:buNone/>
            </a:pPr>
            <a:r>
              <a:rPr lang="fr-FR" sz="2400" dirty="0">
                <a:solidFill>
                  <a:srgbClr val="282899"/>
                </a:solidFill>
              </a:rPr>
              <a:t>Utilisation de la carte et transactions</a:t>
            </a:r>
            <a:br>
              <a:rPr lang="fr-FR" dirty="0"/>
            </a:br>
            <a:r>
              <a:rPr lang="fr-FR" sz="1800" b="0" dirty="0"/>
              <a:t>Les proportions d’utilisation de la carte et du nombre de transactions sont-elles en corrélation avec l’inactivité des comptes ?</a:t>
            </a:r>
            <a:br>
              <a:rPr lang="fr-FR" dirty="0"/>
            </a:br>
            <a:endParaRPr b="0" dirty="0"/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AAE06B25-1FF2-004C-384C-A3AE678D0F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482095"/>
              </p:ext>
            </p:extLst>
          </p:nvPr>
        </p:nvGraphicFramePr>
        <p:xfrm>
          <a:off x="1371600" y="1744878"/>
          <a:ext cx="3117755" cy="255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298A2A59-D0A0-F9F3-6D98-48725DB10B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436499"/>
              </p:ext>
            </p:extLst>
          </p:nvPr>
        </p:nvGraphicFramePr>
        <p:xfrm>
          <a:off x="4306824" y="1699923"/>
          <a:ext cx="4617720" cy="25542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A8CE4012-41AF-3767-7866-EC70F09B242B}"/>
              </a:ext>
            </a:extLst>
          </p:cNvPr>
          <p:cNvSpPr txBox="1"/>
          <p:nvPr/>
        </p:nvSpPr>
        <p:spPr>
          <a:xfrm>
            <a:off x="1303800" y="4277504"/>
            <a:ext cx="73199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Corrélation probable avec le fait que la majorité des clients perdus ait un compte inactif depuis plus de 6 mois.</a:t>
            </a:r>
            <a:endParaRPr lang="fr-FR" sz="1600" dirty="0">
              <a:solidFill>
                <a:srgbClr val="2828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046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817999" y="2171550"/>
            <a:ext cx="6937256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Bilan et recommandations</a:t>
            </a:r>
          </a:p>
        </p:txBody>
      </p:sp>
    </p:spTree>
    <p:extLst>
      <p:ext uri="{BB962C8B-B14F-4D97-AF65-F5344CB8AC3E}">
        <p14:creationId xmlns:p14="http://schemas.microsoft.com/office/powerpoint/2010/main" val="91022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200" dirty="0">
                <a:solidFill>
                  <a:srgbClr val="282899"/>
                </a:solidFill>
              </a:rPr>
              <a:t>Récapitulatif</a:t>
            </a:r>
            <a:br>
              <a:rPr lang="fr-FR" sz="2200" dirty="0">
                <a:solidFill>
                  <a:srgbClr val="0000FF"/>
                </a:solidFill>
              </a:rPr>
            </a:b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Profils des clients perdus</a:t>
            </a:r>
            <a:endParaRPr b="0" dirty="0">
              <a:solidFill>
                <a:srgbClr val="0000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863164-E3F1-C470-92DF-796F61D3B5C7}"/>
              </a:ext>
            </a:extLst>
          </p:cNvPr>
          <p:cNvSpPr txBox="1"/>
          <p:nvPr/>
        </p:nvSpPr>
        <p:spPr>
          <a:xfrm>
            <a:off x="1303799" y="1907998"/>
            <a:ext cx="7101165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70%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des clients détenteurs d’une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carte Platinium 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sont perdus </a:t>
            </a: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(14)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.</a:t>
            </a:r>
          </a:p>
          <a:p>
            <a:pPr defTabSz="914378"/>
            <a:endParaRPr lang="fr-FR" sz="700" dirty="0">
              <a:solidFill>
                <a:srgbClr val="282899"/>
              </a:solidFill>
              <a:latin typeface="Maven Pro"/>
              <a:sym typeface="Maven Pro"/>
            </a:endParaRPr>
          </a:p>
          <a:p>
            <a:pPr defTabSz="914378"/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56% 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des clients perdus ont </a:t>
            </a: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un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crédit non renouvelé 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(893).</a:t>
            </a: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 </a:t>
            </a:r>
          </a:p>
          <a:p>
            <a:pPr defTabSz="914378"/>
            <a:endParaRPr kumimoji="0" lang="fr-FR" sz="700" i="0" u="none" strike="noStrike" kern="0" cap="none" spc="0" normalizeH="0" baseline="0" noProof="0" dirty="0">
              <a:ln>
                <a:noFill/>
              </a:ln>
              <a:solidFill>
                <a:srgbClr val="282899"/>
              </a:solidFill>
              <a:effectLst/>
              <a:uLnTx/>
              <a:uFillTx/>
              <a:latin typeface="Maven Pro"/>
              <a:cs typeface="Arial"/>
              <a:sym typeface="Maven Pro"/>
            </a:endParaRPr>
          </a:p>
          <a:p>
            <a:pPr defTabSz="914378"/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57%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des 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clients perdus </a:t>
            </a: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sont </a:t>
            </a: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mariés 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(937).</a:t>
            </a:r>
          </a:p>
          <a:p>
            <a:pPr defTabSz="914378"/>
            <a:endParaRPr kumimoji="0" lang="fr-FR" sz="700" i="0" u="none" strike="noStrike" kern="0" cap="none" spc="0" normalizeH="0" baseline="0" noProof="0" dirty="0">
              <a:ln>
                <a:noFill/>
              </a:ln>
              <a:solidFill>
                <a:srgbClr val="282899"/>
              </a:solidFill>
              <a:effectLst/>
              <a:uLnTx/>
              <a:uFillTx/>
              <a:latin typeface="Maven Pro"/>
              <a:sym typeface="Maven Pro"/>
            </a:endParaRPr>
          </a:p>
          <a:p>
            <a:pPr defTabSz="914378"/>
            <a:r>
              <a:rPr lang="fr-FR" b="1" dirty="0">
                <a:solidFill>
                  <a:srgbClr val="282899"/>
                </a:solidFill>
                <a:latin typeface="Maven Pro"/>
                <a:sym typeface="Maven Pro"/>
              </a:rPr>
              <a:t>56% 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des clients perdus ont des </a:t>
            </a:r>
            <a:r>
              <a:rPr lang="fr-FR" sz="1400" b="1" dirty="0">
                <a:solidFill>
                  <a:srgbClr val="282899"/>
                </a:solidFill>
                <a:latin typeface="Maven Pro"/>
                <a:sym typeface="Maven Pro"/>
              </a:rPr>
              <a:t>revenus annuels 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entre</a:t>
            </a:r>
            <a:r>
              <a:rPr lang="fr-FR" sz="1400" b="1" dirty="0">
                <a:solidFill>
                  <a:srgbClr val="282899"/>
                </a:solidFill>
                <a:latin typeface="Maven Pro"/>
                <a:sym typeface="Maven Pro"/>
              </a:rPr>
              <a:t> 40 et 80k€</a:t>
            </a:r>
            <a:r>
              <a:rPr lang="fr-FR" b="1" dirty="0">
                <a:solidFill>
                  <a:srgbClr val="282899"/>
                </a:solidFill>
                <a:latin typeface="Maven Pro"/>
                <a:sym typeface="Maven Pro"/>
              </a:rPr>
              <a:t> 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(809).</a:t>
            </a:r>
          </a:p>
          <a:p>
            <a:pPr defTabSz="914378"/>
            <a:endParaRPr lang="fr-FR" sz="700" dirty="0">
              <a:solidFill>
                <a:srgbClr val="282899"/>
              </a:solidFill>
              <a:latin typeface="Maven Pro"/>
              <a:sym typeface="Maven Pro"/>
            </a:endParaRPr>
          </a:p>
          <a:p>
            <a:pPr defTabSz="914378"/>
            <a:r>
              <a:rPr lang="fr-FR" sz="1400" b="1" dirty="0">
                <a:solidFill>
                  <a:srgbClr val="282899"/>
                </a:solidFill>
                <a:latin typeface="Maven Pro"/>
                <a:sym typeface="Maven Pro"/>
              </a:rPr>
              <a:t>5 interactions et + 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avec la banque engendre un </a:t>
            </a:r>
            <a:r>
              <a:rPr lang="fr-FR" sz="1400" b="1" dirty="0">
                <a:solidFill>
                  <a:srgbClr val="282899"/>
                </a:solidFill>
                <a:latin typeface="Maven Pro"/>
                <a:sym typeface="Maven Pro"/>
              </a:rPr>
              <a:t>départ</a:t>
            </a:r>
            <a:r>
              <a:rPr lang="fr-FR" sz="1400" dirty="0">
                <a:solidFill>
                  <a:srgbClr val="282899"/>
                </a:solidFill>
                <a:latin typeface="Maven Pro"/>
                <a:sym typeface="Maven Pro"/>
              </a:rPr>
              <a:t> des clients (287).</a:t>
            </a:r>
          </a:p>
          <a:p>
            <a:pPr defTabSz="914378"/>
            <a:endParaRPr lang="fr-FR" sz="700" dirty="0">
              <a:solidFill>
                <a:srgbClr val="282899"/>
              </a:solidFill>
            </a:endParaRPr>
          </a:p>
          <a:p>
            <a:pPr defTabSz="914378"/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5 mois d’inactivité du compte </a:t>
            </a:r>
            <a:r>
              <a:rPr kumimoji="0" lang="fr-FR" sz="14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est le seuil critique pour les départs des clients (373).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1544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400" dirty="0">
                <a:solidFill>
                  <a:srgbClr val="282899"/>
                </a:solidFill>
              </a:rPr>
              <a:t>Recommandations</a:t>
            </a:r>
            <a:br>
              <a:rPr lang="fr-FR" sz="2400" dirty="0"/>
            </a:br>
            <a:r>
              <a:rPr lang="fr-FR" sz="1800" b="0" dirty="0">
                <a:solidFill>
                  <a:schemeClr val="bg2">
                    <a:lumMod val="50000"/>
                  </a:schemeClr>
                </a:solidFill>
                <a:cs typeface="Arial"/>
              </a:rPr>
              <a:t>Clients nécessitant une attention particulière dans le cadre du plan d’action</a:t>
            </a:r>
            <a:br>
              <a:rPr lang="fr-FR" dirty="0"/>
            </a:br>
            <a:endParaRPr b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67382D-1839-DCC6-FFB2-970983492B0F}"/>
              </a:ext>
            </a:extLst>
          </p:cNvPr>
          <p:cNvSpPr txBox="1"/>
          <p:nvPr/>
        </p:nvSpPr>
        <p:spPr>
          <a:xfrm>
            <a:off x="778385" y="1985052"/>
            <a:ext cx="7086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rgbClr val="2828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Détenteurs d’une carte Platinium</a:t>
            </a:r>
            <a:r>
              <a:rPr lang="fr-FR" dirty="0">
                <a:latin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fr-FR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 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5" name="Graphique 4">
                <a:extLst>
                  <a:ext uri="{FF2B5EF4-FFF2-40B4-BE49-F238E27FC236}">
                    <a16:creationId xmlns:a16="http://schemas.microsoft.com/office/drawing/2014/main" id="{88FD799B-FA40-6D22-3083-124DD93769F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28006055"/>
                  </p:ext>
                </p:extLst>
              </p:nvPr>
            </p:nvGraphicFramePr>
            <p:xfrm>
              <a:off x="778385" y="2292829"/>
              <a:ext cx="7244536" cy="1796919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Graphique 4">
                <a:extLst>
                  <a:ext uri="{FF2B5EF4-FFF2-40B4-BE49-F238E27FC236}">
                    <a16:creationId xmlns:a16="http://schemas.microsoft.com/office/drawing/2014/main" id="{88FD799B-FA40-6D22-3083-124DD93769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8385" y="2292829"/>
                <a:ext cx="7244536" cy="1796919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fr-FR" sz="2200" dirty="0">
                <a:solidFill>
                  <a:srgbClr val="282899"/>
                </a:solidFill>
              </a:rPr>
              <a:t>Recommandations</a:t>
            </a:r>
            <a:br>
              <a:rPr lang="fr-FR" sz="2200" dirty="0">
                <a:solidFill>
                  <a:srgbClr val="0000FF"/>
                </a:solidFill>
              </a:rPr>
            </a:br>
            <a:r>
              <a:rPr lang="fr-FR" sz="1600" b="0" dirty="0">
                <a:solidFill>
                  <a:schemeClr val="bg2">
                    <a:lumMod val="50000"/>
                  </a:schemeClr>
                </a:solidFill>
                <a:cs typeface="Arial"/>
              </a:rPr>
              <a:t>Points à considérer dans le cadre du plan d’action</a:t>
            </a:r>
            <a:endParaRPr b="0" dirty="0">
              <a:solidFill>
                <a:srgbClr val="0000FF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863164-E3F1-C470-92DF-796F61D3B5C7}"/>
              </a:ext>
            </a:extLst>
          </p:cNvPr>
          <p:cNvSpPr txBox="1"/>
          <p:nvPr/>
        </p:nvSpPr>
        <p:spPr>
          <a:xfrm>
            <a:off x="1303799" y="1907998"/>
            <a:ext cx="7101165" cy="2754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914378">
              <a:buFont typeface="+mj-lt"/>
              <a:buAutoNum type="arabicPeriod"/>
            </a:pP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Identifier les problèmes liés à l’utilisation de la nouvelle carte Platinium.</a:t>
            </a:r>
          </a:p>
          <a:p>
            <a:pPr marL="342900" indent="-342900" defTabSz="914378">
              <a:buFont typeface="+mj-lt"/>
              <a:buAutoNum type="arabicPeriod"/>
            </a:pPr>
            <a:endParaRPr lang="fr-FR" sz="1100" dirty="0">
              <a:solidFill>
                <a:srgbClr val="282899"/>
              </a:solidFill>
              <a:latin typeface="Maven Pro"/>
              <a:sym typeface="Maven Pro"/>
            </a:endParaRPr>
          </a:p>
          <a:p>
            <a:pPr marL="342900" indent="-342900" defTabSz="914378">
              <a:buFont typeface="+mj-lt"/>
              <a:buAutoNum type="arabicPeriod"/>
            </a:pP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Faire un audit sur la qualité du support client.</a:t>
            </a:r>
          </a:p>
          <a:p>
            <a:pPr marL="342900" indent="-342900" defTabSz="914378">
              <a:buFont typeface="+mj-lt"/>
              <a:buAutoNum type="arabicPeriod"/>
            </a:pPr>
            <a:endParaRPr lang="fr-FR" sz="1100" dirty="0">
              <a:solidFill>
                <a:srgbClr val="282899"/>
              </a:solidFill>
              <a:latin typeface="Maven Pro"/>
              <a:sym typeface="Maven Pro"/>
            </a:endParaRPr>
          </a:p>
          <a:p>
            <a:pPr marL="342900" indent="-342900" defTabSz="914378">
              <a:buFont typeface="+mj-lt"/>
              <a:buAutoNum type="arabicPeriod"/>
            </a:pP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Analyse</a:t>
            </a:r>
            <a:r>
              <a:rPr kumimoji="0" lang="fr-FR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r s’</a:t>
            </a: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il y a</a:t>
            </a:r>
            <a:r>
              <a:rPr kumimoji="0" lang="fr-FR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 une tendance entre le type de compte détenu et le statut des clients (données non disponibles). Pour les clients perdus : livret d’épargne ? (peu de crédit, peu d’utilisation de la carte), </a:t>
            </a: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compte joint ? (clients mariés).</a:t>
            </a:r>
          </a:p>
          <a:p>
            <a:pPr marL="342900" indent="-342900" defTabSz="914378">
              <a:buFont typeface="+mj-lt"/>
              <a:buAutoNum type="arabicPeriod"/>
            </a:pPr>
            <a:endParaRPr lang="fr-FR" sz="1100" dirty="0">
              <a:solidFill>
                <a:srgbClr val="282899"/>
              </a:solidFill>
              <a:latin typeface="Maven Pro"/>
              <a:sym typeface="Maven Pro"/>
            </a:endParaRPr>
          </a:p>
          <a:p>
            <a:pPr marL="342900" indent="-342900" defTabSz="914378">
              <a:buFont typeface="+mj-lt"/>
              <a:buAutoNum type="arabicPeriod"/>
            </a:pPr>
            <a:r>
              <a:rPr lang="fr-FR" dirty="0">
                <a:solidFill>
                  <a:srgbClr val="282899"/>
                </a:solidFill>
                <a:latin typeface="Maven Pro"/>
                <a:sym typeface="Maven Pro"/>
              </a:rPr>
              <a:t>Vérifier que Primero Bank répond</a:t>
            </a:r>
            <a:r>
              <a:rPr kumimoji="0" lang="fr-FR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 besoins des clients ayant un revenu annuel compris entre 40 et 80k€.</a:t>
            </a:r>
          </a:p>
          <a:p>
            <a:pPr marL="342900" indent="-342900" defTabSz="914378">
              <a:buFont typeface="+mj-lt"/>
              <a:buAutoNum type="arabicPeriod"/>
            </a:pPr>
            <a:endParaRPr kumimoji="0" lang="fr-FR" sz="1100" i="0" u="none" strike="noStrike" kern="0" cap="none" spc="0" normalizeH="0" baseline="0" noProof="0" dirty="0">
              <a:ln>
                <a:noFill/>
              </a:ln>
              <a:solidFill>
                <a:srgbClr val="282899"/>
              </a:solidFill>
              <a:effectLst/>
              <a:uLnTx/>
              <a:uFillTx/>
              <a:latin typeface="Maven Pro"/>
              <a:sym typeface="Maven Pro"/>
            </a:endParaRPr>
          </a:p>
          <a:p>
            <a:pPr marL="342900" indent="-342900" defTabSz="914378">
              <a:buFont typeface="+mj-lt"/>
              <a:buAutoNum type="arabicPeriod"/>
            </a:pPr>
            <a:r>
              <a:rPr kumimoji="0" lang="fr-FR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Considérer un système d’alerte lorsque le compte d’un client est inactif depuis plus de 4 mois.</a:t>
            </a:r>
          </a:p>
        </p:txBody>
      </p:sp>
    </p:spTree>
    <p:extLst>
      <p:ext uri="{BB962C8B-B14F-4D97-AF65-F5344CB8AC3E}">
        <p14:creationId xmlns:p14="http://schemas.microsoft.com/office/powerpoint/2010/main" val="354849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/>
          <p:nvPr/>
        </p:nvSpPr>
        <p:spPr>
          <a:xfrm>
            <a:off x="778800" y="1925026"/>
            <a:ext cx="56925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buSzPts val="2000"/>
            </a:pPr>
            <a:r>
              <a:rPr lang="fr-FR" sz="2000" dirty="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</a:t>
            </a:r>
            <a:endParaRPr sz="2000" dirty="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4" name="Google Shape;324;p7"/>
          <p:cNvSpPr txBox="1"/>
          <p:nvPr/>
        </p:nvSpPr>
        <p:spPr>
          <a:xfrm>
            <a:off x="930100" y="2723025"/>
            <a:ext cx="64434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buSzPts val="1400"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778800" y="2417625"/>
            <a:ext cx="75864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914378">
              <a:lnSpc>
                <a:spcPct val="150000"/>
              </a:lnSpc>
              <a:buSzPts val="1400"/>
            </a:pPr>
            <a:r>
              <a:rPr lang="fr-FR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195 clients devraient bénéficier du plan d’action en priorité :</a:t>
            </a:r>
          </a:p>
          <a:p>
            <a:pPr marL="285750" indent="-285750" defTabSz="914378">
              <a:lnSpc>
                <a:spcPct val="150000"/>
              </a:lnSpc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7 clients détenteurs d’une carte Platinium et</a:t>
            </a:r>
          </a:p>
          <a:p>
            <a:pPr marL="285750" indent="-285750" defTabSz="914378">
              <a:lnSpc>
                <a:spcPct val="150000"/>
              </a:lnSpc>
              <a:buClr>
                <a:schemeClr val="bg1"/>
              </a:buClr>
              <a:buSzPts val="14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FFFFFF"/>
                </a:solidFill>
                <a:latin typeface="Maven Pro"/>
                <a:ea typeface="Maven Pro"/>
                <a:cs typeface="Maven Pro"/>
                <a:sym typeface="Maven Pro"/>
              </a:rPr>
              <a:t>188 clients mariés, avec un crédit non renouvelé, des revenus entre 40 et 80k€ et ayant eu plus de 4 interactions avec la banque.</a:t>
            </a:r>
            <a:endParaRPr dirty="0">
              <a:solidFill>
                <a:srgbClr val="FFFFFF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defTabSz="914378">
              <a:buSzPts val="1400"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-FR" dirty="0">
                <a:solidFill>
                  <a:srgbClr val="25258C"/>
                </a:solidFill>
              </a:rPr>
              <a:t>Notre compréhension de vos enjeux</a:t>
            </a:r>
            <a:endParaRPr dirty="0">
              <a:solidFill>
                <a:srgbClr val="25258C"/>
              </a:solidFill>
            </a:endParaRPr>
          </a:p>
        </p:txBody>
      </p:sp>
      <p:sp>
        <p:nvSpPr>
          <p:cNvPr id="283" name="Google Shape;283;p2"/>
          <p:cNvSpPr txBox="1">
            <a:spLocks noGrp="1"/>
          </p:cNvSpPr>
          <p:nvPr>
            <p:ph type="body" idx="1"/>
          </p:nvPr>
        </p:nvSpPr>
        <p:spPr>
          <a:xfrm>
            <a:off x="1303800" y="1597875"/>
            <a:ext cx="7030500" cy="293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</a:rPr>
              <a:t>Primero Bank fait face à de nombreux départs de clients. 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</a:rPr>
              <a:t>Un plan d’action doit être mis en place dans les 3 prochaines semaines afin d’enrayer cette tendance.</a:t>
            </a:r>
          </a:p>
          <a:p>
            <a:pPr marL="0" indent="0">
              <a:buNone/>
            </a:pPr>
            <a:endParaRPr lang="fr-FR" sz="16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fr-FR" sz="1600" dirty="0">
                <a:solidFill>
                  <a:srgbClr val="000000"/>
                </a:solidFill>
              </a:rPr>
              <a:t>Dans ce but, nous allons vous aider à :</a:t>
            </a:r>
          </a:p>
          <a:p>
            <a:pPr marL="0" indent="0">
              <a:buNone/>
            </a:pPr>
            <a:endParaRPr lang="fr-FR" sz="80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solidFill>
                  <a:srgbClr val="000000"/>
                </a:solidFill>
              </a:rPr>
              <a:t>identifier le(s) </a:t>
            </a:r>
            <a:r>
              <a:rPr lang="fr-FR" sz="1600" b="1" dirty="0">
                <a:solidFill>
                  <a:srgbClr val="000000"/>
                </a:solidFill>
              </a:rPr>
              <a:t>profil(s) type(s) </a:t>
            </a:r>
            <a:r>
              <a:rPr lang="fr-FR" sz="1600" dirty="0">
                <a:solidFill>
                  <a:srgbClr val="000000"/>
                </a:solidFill>
              </a:rPr>
              <a:t>des clients qui quittent la banque et en déduire des </a:t>
            </a:r>
            <a:r>
              <a:rPr lang="fr-FR" sz="1600" b="1" dirty="0">
                <a:solidFill>
                  <a:srgbClr val="000000"/>
                </a:solidFill>
              </a:rPr>
              <a:t>pistes d’analyse </a:t>
            </a:r>
            <a:r>
              <a:rPr lang="fr-FR" sz="1600" dirty="0">
                <a:solidFill>
                  <a:srgbClr val="000000"/>
                </a:solidFill>
              </a:rPr>
              <a:t>sur les raisons de leurs départs,</a:t>
            </a:r>
          </a:p>
          <a:p>
            <a:pPr marL="0" indent="0">
              <a:buNone/>
            </a:pPr>
            <a:endParaRPr lang="fr-FR" sz="800" dirty="0">
              <a:solidFill>
                <a:srgbClr val="000000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fr-FR" sz="1600" dirty="0">
                <a:solidFill>
                  <a:srgbClr val="000000"/>
                </a:solidFill>
              </a:rPr>
              <a:t>identifier la proportion des </a:t>
            </a:r>
            <a:r>
              <a:rPr lang="fr-FR" sz="1600" b="1" dirty="0">
                <a:solidFill>
                  <a:srgbClr val="000000"/>
                </a:solidFill>
              </a:rPr>
              <a:t>clients à risque </a:t>
            </a:r>
            <a:r>
              <a:rPr lang="fr-FR" sz="1600" dirty="0">
                <a:solidFill>
                  <a:srgbClr val="000000"/>
                </a:solidFill>
              </a:rPr>
              <a:t>et émettre des recommandations.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/>
        </p:nvSpPr>
        <p:spPr>
          <a:xfrm>
            <a:off x="817999" y="2171550"/>
            <a:ext cx="6937256" cy="1477297"/>
          </a:xfrm>
          <a:prstGeom prst="rect">
            <a:avLst/>
          </a:prstGeom>
          <a:noFill/>
          <a:ln>
            <a:solidFill>
              <a:srgbClr val="21239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Pro</a:t>
            </a:r>
            <a:r>
              <a:rPr kumimoji="0" lang="fr-FR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tillium Web"/>
                <a:ea typeface="Titillium Web"/>
                <a:cs typeface="Titillium Web"/>
                <a:sym typeface="Titillium Web"/>
              </a:rPr>
              <a:t>fils des clients perdus chez Primero Bank et pistes d’analyse sur les raisons qui ont pu motiver ces départs</a:t>
            </a:r>
          </a:p>
        </p:txBody>
      </p:sp>
    </p:spTree>
    <p:extLst>
      <p:ext uri="{BB962C8B-B14F-4D97-AF65-F5344CB8AC3E}">
        <p14:creationId xmlns:p14="http://schemas.microsoft.com/office/powerpoint/2010/main" val="1120668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"/>
          <p:cNvSpPr txBox="1">
            <a:spLocks noGrp="1"/>
          </p:cNvSpPr>
          <p:nvPr>
            <p:ph type="title"/>
          </p:nvPr>
        </p:nvSpPr>
        <p:spPr>
          <a:xfrm>
            <a:off x="1303800" y="598576"/>
            <a:ext cx="7030500" cy="888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SzPct val="111111"/>
            </a:pPr>
            <a:r>
              <a:rPr lang="fr-FR" sz="2200" dirty="0">
                <a:solidFill>
                  <a:srgbClr val="282899"/>
                </a:solidFill>
              </a:rPr>
              <a:t>Répartition des clients par type de carte</a:t>
            </a:r>
            <a:br>
              <a:rPr lang="fr-FR" sz="2400" dirty="0">
                <a:solidFill>
                  <a:srgbClr val="0000FF"/>
                </a:solidFill>
              </a:rPr>
            </a:b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Y a-t-il des problèmes liés à l’utilisation de la carte Platinium ?</a:t>
            </a:r>
            <a:endParaRPr lang="fr-FR" sz="2400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2116178-FA8D-B2C8-97F1-B38FD8C367BC}"/>
              </a:ext>
            </a:extLst>
          </p:cNvPr>
          <p:cNvSpPr txBox="1"/>
          <p:nvPr/>
        </p:nvSpPr>
        <p:spPr>
          <a:xfrm>
            <a:off x="1303800" y="4267200"/>
            <a:ext cx="70305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70%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des clients détenteurs d’une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carte Platinium 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sont 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perdus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.</a:t>
            </a:r>
            <a:endParaRPr lang="fr-FR" dirty="0">
              <a:solidFill>
                <a:srgbClr val="282899"/>
              </a:solidFill>
              <a:latin typeface=""/>
            </a:endParaRPr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4FF888CC-9DE6-5912-B4C5-4811754513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3221481"/>
              </p:ext>
            </p:extLst>
          </p:nvPr>
        </p:nvGraphicFramePr>
        <p:xfrm>
          <a:off x="2015209" y="1346559"/>
          <a:ext cx="5041373" cy="29206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28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41414"/>
            </a:pPr>
            <a:r>
              <a:rPr lang="fr-FR" sz="2400" dirty="0">
                <a:solidFill>
                  <a:srgbClr val="282899"/>
                </a:solidFill>
              </a:rPr>
              <a:t>Crédits renouvelés par tranche et statut client</a:t>
            </a:r>
            <a:br>
              <a:rPr lang="fr-FR" sz="2700" dirty="0">
                <a:solidFill>
                  <a:srgbClr val="0000FF"/>
                </a:solidFill>
              </a:rPr>
            </a:b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Les clients perdus utilisent-ils le crédit et pour quels montants ?</a:t>
            </a:r>
            <a:br>
              <a:rPr lang="fr-FR" dirty="0">
                <a:solidFill>
                  <a:schemeClr val="bg2">
                    <a:lumMod val="50000"/>
                  </a:schemeClr>
                </a:solidFill>
              </a:rPr>
            </a:br>
            <a:endParaRPr lang="fr-FR" b="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71C12-4150-E188-12B4-DBF258F8CA7C}"/>
              </a:ext>
            </a:extLst>
          </p:cNvPr>
          <p:cNvSpPr txBox="1"/>
          <p:nvPr/>
        </p:nvSpPr>
        <p:spPr>
          <a:xfrm>
            <a:off x="1303800" y="4158641"/>
            <a:ext cx="7154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54,6% </a:t>
            </a:r>
            <a:r>
              <a:rPr kumimoji="0" lang="fr-FR" sz="16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des clients perdus ont des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crédits non renouvelés</a:t>
            </a:r>
            <a:r>
              <a:rPr kumimoji="0" lang="fr-FR" sz="16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 (18,6% actuels). </a:t>
            </a:r>
          </a:p>
          <a:p>
            <a:r>
              <a:rPr kumimoji="0" lang="fr-FR" sz="160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L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e montant des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crédits renouvelés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cs typeface="Arial"/>
                <a:sym typeface="Maven Pro"/>
              </a:rPr>
              <a:t> est souvent 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&lt; 500€ 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ou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 &gt; 2500 €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.</a:t>
            </a:r>
            <a:endParaRPr lang="fr-FR" sz="1600" dirty="0">
              <a:solidFill>
                <a:srgbClr val="282899"/>
              </a:solidFill>
              <a:latin typeface=""/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948DB9E3-5F4F-DC98-B99B-4F06C00608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2545457"/>
              </p:ext>
            </p:extLst>
          </p:nvPr>
        </p:nvGraphicFramePr>
        <p:xfrm>
          <a:off x="1775691" y="1296191"/>
          <a:ext cx="5592618" cy="28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159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777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41414"/>
            </a:pPr>
            <a:r>
              <a:rPr lang="fr-FR" sz="2400" dirty="0">
                <a:solidFill>
                  <a:srgbClr val="282899"/>
                </a:solidFill>
              </a:rPr>
              <a:t>Répartition des clients par statut marital</a:t>
            </a:r>
            <a:br>
              <a:rPr lang="fr-FR" dirty="0"/>
            </a:br>
            <a:r>
              <a:rPr lang="fr-FR" sz="1800" b="0" dirty="0"/>
              <a:t>Le statut marital a-t-il une incidence sur le départ des clients ?</a:t>
            </a:r>
            <a:br>
              <a:rPr lang="fr-FR" sz="2000" b="0" dirty="0"/>
            </a:br>
            <a:br>
              <a:rPr lang="fr-FR" dirty="0"/>
            </a:br>
            <a:endParaRPr b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71C12-4150-E188-12B4-DBF258F8CA7C}"/>
              </a:ext>
            </a:extLst>
          </p:cNvPr>
          <p:cNvSpPr txBox="1"/>
          <p:nvPr/>
        </p:nvSpPr>
        <p:spPr>
          <a:xfrm>
            <a:off x="1303800" y="4257963"/>
            <a:ext cx="690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57,2%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des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clients perdus 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sont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mariés</a:t>
            </a: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 contre 42,5% des clients actuels. </a:t>
            </a:r>
            <a:endParaRPr lang="fr-FR" sz="1600" dirty="0">
              <a:solidFill>
                <a:srgbClr val="282899"/>
              </a:solidFill>
            </a:endParaRPr>
          </a:p>
        </p:txBody>
      </p:sp>
      <p:graphicFrame>
        <p:nvGraphicFramePr>
          <p:cNvPr id="3" name="Graphique 2">
            <a:extLst>
              <a:ext uri="{FF2B5EF4-FFF2-40B4-BE49-F238E27FC236}">
                <a16:creationId xmlns:a16="http://schemas.microsoft.com/office/drawing/2014/main" id="{B7BD6AC0-56F5-F361-AA9B-92F44C6F7B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401763"/>
              </p:ext>
            </p:extLst>
          </p:nvPr>
        </p:nvGraphicFramePr>
        <p:xfrm>
          <a:off x="2360294" y="1459345"/>
          <a:ext cx="4423411" cy="27986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277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820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41414"/>
            </a:pPr>
            <a:r>
              <a:rPr lang="fr-FR" sz="2400" dirty="0">
                <a:solidFill>
                  <a:srgbClr val="282899"/>
                </a:solidFill>
              </a:rPr>
              <a:t>Revenu annuel des clients selon leur statut</a:t>
            </a:r>
            <a:br>
              <a:rPr lang="fr-FR" sz="2200" dirty="0">
                <a:solidFill>
                  <a:srgbClr val="0000FF"/>
                </a:solidFill>
              </a:rPr>
            </a:br>
            <a:r>
              <a:rPr lang="fr-FR" sz="1800" b="0" dirty="0">
                <a:solidFill>
                  <a:schemeClr val="bg2"/>
                </a:solidFill>
              </a:rPr>
              <a:t>Quelles sont les tranches de revenu annuel des clients perdus?</a:t>
            </a:r>
            <a:endParaRPr lang="fr-FR" sz="2200" dirty="0">
              <a:solidFill>
                <a:schemeClr val="bg2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71C12-4150-E188-12B4-DBF258F8CA7C}"/>
              </a:ext>
            </a:extLst>
          </p:cNvPr>
          <p:cNvSpPr txBox="1"/>
          <p:nvPr/>
        </p:nvSpPr>
        <p:spPr>
          <a:xfrm>
            <a:off x="1303800" y="4254173"/>
            <a:ext cx="67128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55,83% 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des clients perdus ont des revenus annuels entre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 40 et 80k€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. </a:t>
            </a:r>
            <a:endParaRPr lang="fr-FR" sz="1200" dirty="0">
              <a:solidFill>
                <a:srgbClr val="282899"/>
              </a:solidFill>
            </a:endParaRP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C941437A-BA17-2D13-D82B-E7E421E9DA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3691230"/>
              </p:ext>
            </p:extLst>
          </p:nvPr>
        </p:nvGraphicFramePr>
        <p:xfrm>
          <a:off x="1643773" y="1690255"/>
          <a:ext cx="5856454" cy="25639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718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41414"/>
            </a:pPr>
            <a:r>
              <a:rPr lang="fr-FR" sz="2400" dirty="0">
                <a:solidFill>
                  <a:srgbClr val="282899"/>
                </a:solidFill>
              </a:rPr>
              <a:t>Nombre d’interactions selon le statut du client</a:t>
            </a:r>
            <a:br>
              <a:rPr lang="fr-FR" sz="2400" dirty="0">
                <a:solidFill>
                  <a:srgbClr val="0000FF"/>
                </a:solidFill>
              </a:rPr>
            </a:br>
            <a:r>
              <a:rPr lang="fr-FR" sz="1800" b="0" dirty="0">
                <a:solidFill>
                  <a:schemeClr val="bg2"/>
                </a:solidFill>
              </a:rPr>
              <a:t>Incidence négative du nombre d’interactions des clients avec la banque. Quel est le seuil critique ?</a:t>
            </a:r>
            <a:br>
              <a:rPr lang="fr-FR" sz="1800" dirty="0"/>
            </a:br>
            <a:endParaRPr sz="1800" b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71C12-4150-E188-12B4-DBF258F8CA7C}"/>
              </a:ext>
            </a:extLst>
          </p:cNvPr>
          <p:cNvSpPr txBox="1"/>
          <p:nvPr/>
        </p:nvSpPr>
        <p:spPr>
          <a:xfrm>
            <a:off x="1303800" y="4277504"/>
            <a:ext cx="73199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378"/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Les clients ayant eu 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plus de 5 interactions 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avec la banque sont </a:t>
            </a:r>
            <a:r>
              <a:rPr lang="fr-FR" sz="1600" b="1" dirty="0">
                <a:solidFill>
                  <a:srgbClr val="282899"/>
                </a:solidFill>
                <a:latin typeface="Maven Pro"/>
                <a:sym typeface="Maven Pro"/>
              </a:rPr>
              <a:t>partis</a:t>
            </a:r>
            <a:r>
              <a:rPr lang="fr-FR" sz="1600" dirty="0">
                <a:solidFill>
                  <a:srgbClr val="282899"/>
                </a:solidFill>
                <a:latin typeface="Maven Pro"/>
                <a:sym typeface="Maven Pro"/>
              </a:rPr>
              <a:t>.</a:t>
            </a:r>
            <a:endParaRPr lang="fr-FR" sz="1600" dirty="0">
              <a:solidFill>
                <a:srgbClr val="282899"/>
              </a:solidFill>
            </a:endParaRPr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1D344E8D-C6BA-BD67-32B2-3F687A75E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43907713"/>
              </p:ext>
            </p:extLst>
          </p:nvPr>
        </p:nvGraphicFramePr>
        <p:xfrm>
          <a:off x="1627789" y="1647979"/>
          <a:ext cx="5888421" cy="26796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2344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buSzPct val="141414"/>
            </a:pPr>
            <a:r>
              <a:rPr lang="fr-FR" sz="2400" dirty="0">
                <a:solidFill>
                  <a:srgbClr val="282899"/>
                </a:solidFill>
              </a:rPr>
              <a:t>Proportion de clients ayant un compte inactif</a:t>
            </a:r>
            <a:br>
              <a:rPr lang="fr-FR" sz="1800" dirty="0">
                <a:solidFill>
                  <a:srgbClr val="282899"/>
                </a:solidFill>
              </a:rPr>
            </a:br>
            <a:r>
              <a:rPr lang="fr-FR" sz="1800" dirty="0">
                <a:solidFill>
                  <a:srgbClr val="282899"/>
                </a:solidFill>
              </a:rPr>
              <a:t>en fonction de leur statut et du nombre de mois d’inactivité</a:t>
            </a:r>
            <a:br>
              <a:rPr lang="fr-FR" sz="1800" dirty="0">
                <a:solidFill>
                  <a:srgbClr val="282899"/>
                </a:solidFill>
              </a:rPr>
            </a:br>
            <a:r>
              <a: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srgbClr val="424242"/>
                </a:solidFill>
                <a:effectLst/>
                <a:uLnTx/>
                <a:uFillTx/>
                <a:latin typeface="Maven Pro"/>
                <a:sym typeface="Maven Pro"/>
              </a:rPr>
              <a:t>A partir de combien de mois d’inactivité du compte faut-il s’inquiéter ?</a:t>
            </a:r>
            <a:endParaRPr sz="1800" b="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471C12-4150-E188-12B4-DBF258F8CA7C}"/>
              </a:ext>
            </a:extLst>
          </p:cNvPr>
          <p:cNvSpPr txBox="1"/>
          <p:nvPr/>
        </p:nvSpPr>
        <p:spPr>
          <a:xfrm>
            <a:off x="1215437" y="4237148"/>
            <a:ext cx="6618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La majorité des clients perdus ont un </a:t>
            </a:r>
            <a:r>
              <a:rPr kumimoji="0" lang="fr-FR" sz="1600" b="1" i="0" u="none" strike="noStrike" kern="0" cap="none" spc="0" normalizeH="0" baseline="0" noProof="0" dirty="0">
                <a:ln>
                  <a:noFill/>
                </a:ln>
                <a:solidFill>
                  <a:srgbClr val="282899"/>
                </a:solidFill>
                <a:effectLst/>
                <a:uLnTx/>
                <a:uFillTx/>
                <a:latin typeface="Maven Pro"/>
                <a:sym typeface="Maven Pro"/>
              </a:rPr>
              <a:t>compte inactif depuis plus de 5 mois.</a:t>
            </a:r>
            <a:endParaRPr lang="fr-FR" sz="1200" b="1" dirty="0">
              <a:solidFill>
                <a:srgbClr val="282899"/>
              </a:solidFill>
            </a:endParaRP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FD212B55-1DD6-329D-AA0C-8AEB4EDB36C7}"/>
              </a:ext>
            </a:extLst>
          </p:cNvPr>
          <p:cNvSpPr txBox="1"/>
          <p:nvPr/>
        </p:nvSpPr>
        <p:spPr>
          <a:xfrm rot="16200000">
            <a:off x="319855" y="2704211"/>
            <a:ext cx="2011980" cy="220815"/>
          </a:xfrm>
          <a:prstGeom prst="rect">
            <a:avLst/>
          </a:prstGeom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fr-FR" sz="1050" dirty="0"/>
              <a:t>Proportion de clients en %</a:t>
            </a:r>
          </a:p>
        </p:txBody>
      </p:sp>
      <p:graphicFrame>
        <p:nvGraphicFramePr>
          <p:cNvPr id="8" name="Graphique 7">
            <a:extLst>
              <a:ext uri="{FF2B5EF4-FFF2-40B4-BE49-F238E27FC236}">
                <a16:creationId xmlns:a16="http://schemas.microsoft.com/office/drawing/2014/main" id="{957030F9-487B-CE66-5282-618B2DC159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4356455"/>
              </p:ext>
            </p:extLst>
          </p:nvPr>
        </p:nvGraphicFramePr>
        <p:xfrm>
          <a:off x="1448007" y="1655821"/>
          <a:ext cx="6480556" cy="2373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26814631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</TotalTime>
  <Words>743</Words>
  <Application>Microsoft Macintosh PowerPoint</Application>
  <PresentationFormat>Affichage à l'écran (16:9)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Maven Pro</vt:lpstr>
      <vt:lpstr>Arial</vt:lpstr>
      <vt:lpstr>Titillium Web</vt:lpstr>
      <vt:lpstr>Nunito</vt:lpstr>
      <vt:lpstr>Calibri</vt:lpstr>
      <vt:lpstr>Wingdings</vt:lpstr>
      <vt:lpstr>Momentum</vt:lpstr>
      <vt:lpstr>1_Momentum</vt:lpstr>
      <vt:lpstr>Présentation PowerPoint</vt:lpstr>
      <vt:lpstr>Notre compréhension de vos enjeux</vt:lpstr>
      <vt:lpstr>Présentation PowerPoint</vt:lpstr>
      <vt:lpstr>Répartition des clients par type de carte Y a-t-il des problèmes liés à l’utilisation de la carte Platinium ?</vt:lpstr>
      <vt:lpstr>Crédits renouvelés par tranche et statut client Les clients perdus utilisent-ils le crédit et pour quels montants ? </vt:lpstr>
      <vt:lpstr>Répartition des clients par statut marital Le statut marital a-t-il une incidence sur le départ des clients ?  </vt:lpstr>
      <vt:lpstr>Revenu annuel des clients selon leur statut Quelles sont les tranches de revenu annuel des clients perdus?</vt:lpstr>
      <vt:lpstr>Nombre d’interactions selon le statut du client Incidence négative du nombre d’interactions des clients avec la banque. Quel est le seuil critique ? </vt:lpstr>
      <vt:lpstr>Proportion de clients ayant un compte inactif en fonction de leur statut et du nombre de mois d’inactivité A partir de combien de mois d’inactivité du compte faut-il s’inquiéter ?</vt:lpstr>
      <vt:lpstr>Utilisation de la carte et transactions Les proportions d’utilisation de la carte et du nombre de transactions sont-elles en corrélation avec l’inactivité des comptes ? </vt:lpstr>
      <vt:lpstr>Présentation PowerPoint</vt:lpstr>
      <vt:lpstr>Récapitulatif Profils des clients perdus</vt:lpstr>
      <vt:lpstr>Recommandations Clients nécessitant une attention particulière dans le cadre du plan d’action </vt:lpstr>
      <vt:lpstr>Recommandations Points à considérer dans le cadre du plan d’action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JeYjEy</dc:creator>
  <cp:lastModifiedBy>Nathalie Currid</cp:lastModifiedBy>
  <cp:revision>44</cp:revision>
  <dcterms:modified xsi:type="dcterms:W3CDTF">2025-06-09T12:17:46Z</dcterms:modified>
</cp:coreProperties>
</file>