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4" r:id="rId4"/>
    <p:sldId id="275" r:id="rId5"/>
    <p:sldId id="258" r:id="rId6"/>
    <p:sldId id="267" r:id="rId7"/>
    <p:sldId id="276" r:id="rId8"/>
    <p:sldId id="290" r:id="rId9"/>
    <p:sldId id="282" r:id="rId10"/>
    <p:sldId id="283" r:id="rId11"/>
    <p:sldId id="281" r:id="rId12"/>
    <p:sldId id="259" r:id="rId13"/>
    <p:sldId id="260" r:id="rId14"/>
    <p:sldId id="278" r:id="rId15"/>
    <p:sldId id="293" r:id="rId16"/>
    <p:sldId id="292" r:id="rId17"/>
    <p:sldId id="280" r:id="rId18"/>
    <p:sldId id="262" r:id="rId19"/>
    <p:sldId id="289" r:id="rId20"/>
    <p:sldId id="272" r:id="rId21"/>
    <p:sldId id="286" r:id="rId22"/>
    <p:sldId id="265" r:id="rId23"/>
    <p:sldId id="287" r:id="rId24"/>
    <p:sldId id="273" r:id="rId25"/>
    <p:sldId id="288" r:id="rId26"/>
    <p:sldId id="268" r:id="rId27"/>
    <p:sldId id="269" r:id="rId28"/>
    <p:sldId id="27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FFFF"/>
    <a:srgbClr val="948A54"/>
    <a:srgbClr val="C4BD97"/>
    <a:srgbClr val="000000"/>
    <a:srgbClr val="4F81BD"/>
    <a:srgbClr val="EAEAEA"/>
    <a:srgbClr val="E8E8E8"/>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1447" autoAdjust="0"/>
  </p:normalViewPr>
  <p:slideViewPr>
    <p:cSldViewPr>
      <p:cViewPr varScale="1">
        <p:scale>
          <a:sx n="89" d="100"/>
          <a:sy n="89" d="100"/>
        </p:scale>
        <p:origin x="-16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085B4-A804-4611-9E80-CC3ED4B56C12}"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CN" altLang="en-US"/>
        </a:p>
      </dgm:t>
    </dgm:pt>
    <dgm:pt modelId="{8E82B536-0CAE-491F-9677-67035A795DDB}">
      <dgm:prSet phldrT="[文本]"/>
      <dgm:spPr>
        <a:solidFill>
          <a:schemeClr val="bg1"/>
        </a:solidFill>
        <a:ln>
          <a:solidFill>
            <a:srgbClr val="002060"/>
          </a:solidFill>
        </a:ln>
      </dgm:spPr>
      <dgm:t>
        <a:bodyPr/>
        <a:lstStyle/>
        <a:p>
          <a:r>
            <a:rPr lang="zh-CN" altLang="en-US" dirty="0" smtClean="0">
              <a:solidFill>
                <a:srgbClr val="002060"/>
              </a:solidFill>
            </a:rPr>
            <a:t>数据分析</a:t>
          </a:r>
          <a:endParaRPr lang="zh-CN" altLang="en-US" dirty="0">
            <a:solidFill>
              <a:srgbClr val="002060"/>
            </a:solidFill>
          </a:endParaRPr>
        </a:p>
      </dgm:t>
    </dgm:pt>
    <dgm:pt modelId="{0EE9B13F-F610-454E-A26A-BD38A254032C}" type="parTrans" cxnId="{745039CD-C5B1-40C5-A9D9-DB05A824D298}">
      <dgm:prSet/>
      <dgm:spPr/>
      <dgm:t>
        <a:bodyPr/>
        <a:lstStyle/>
        <a:p>
          <a:endParaRPr lang="zh-CN" altLang="en-US"/>
        </a:p>
      </dgm:t>
    </dgm:pt>
    <dgm:pt modelId="{5B93EC04-3DF9-43E2-9E6A-C559C3BBEEC5}" type="sibTrans" cxnId="{745039CD-C5B1-40C5-A9D9-DB05A824D298}">
      <dgm:prSet/>
      <dgm:spPr/>
      <dgm:t>
        <a:bodyPr/>
        <a:lstStyle/>
        <a:p>
          <a:endParaRPr lang="zh-CN" altLang="en-US"/>
        </a:p>
      </dgm:t>
    </dgm:pt>
    <dgm:pt modelId="{8256BCF5-9D18-48D5-AD76-26E76514C910}">
      <dgm:prSet phldrT="[文本]" custT="1"/>
      <dgm:spPr>
        <a:solidFill>
          <a:schemeClr val="bg1">
            <a:lumMod val="65000"/>
            <a:alpha val="90000"/>
          </a:schemeClr>
        </a:solidFill>
        <a:ln>
          <a:solidFill>
            <a:schemeClr val="bg1">
              <a:alpha val="90000"/>
            </a:schemeClr>
          </a:solidFill>
        </a:ln>
      </dgm:spPr>
      <dgm:t>
        <a:bodyPr/>
        <a:lstStyle/>
        <a:p>
          <a:r>
            <a:rPr lang="zh-CN" altLang="en-US" sz="2000" dirty="0" smtClean="0"/>
            <a:t>已实现</a:t>
          </a:r>
          <a:endParaRPr lang="zh-CN" altLang="en-US" sz="2000" dirty="0"/>
        </a:p>
      </dgm:t>
    </dgm:pt>
    <dgm:pt modelId="{1AA767F8-4852-4CFA-970E-213B53B4CA4F}" type="sibTrans" cxnId="{0198D599-F5E9-4B51-ABFF-C4856B6BA2D2}">
      <dgm:prSet/>
      <dgm:spPr/>
      <dgm:t>
        <a:bodyPr/>
        <a:lstStyle/>
        <a:p>
          <a:endParaRPr lang="zh-CN" altLang="en-US"/>
        </a:p>
      </dgm:t>
    </dgm:pt>
    <dgm:pt modelId="{B543DA80-BF4A-4A5F-9FB9-F9B17728A708}" type="parTrans" cxnId="{0198D599-F5E9-4B51-ABFF-C4856B6BA2D2}">
      <dgm:prSet/>
      <dgm:spPr/>
      <dgm:t>
        <a:bodyPr/>
        <a:lstStyle/>
        <a:p>
          <a:endParaRPr lang="zh-CN" altLang="en-US"/>
        </a:p>
      </dgm:t>
    </dgm:pt>
    <dgm:pt modelId="{F1487324-32B3-4EB8-8525-125DBC5954D9}">
      <dgm:prSet phldrT="[文本]"/>
      <dgm:spPr>
        <a:solidFill>
          <a:schemeClr val="bg1"/>
        </a:solidFill>
        <a:ln>
          <a:solidFill>
            <a:srgbClr val="0070C0"/>
          </a:solidFill>
        </a:ln>
      </dgm:spPr>
      <dgm:t>
        <a:bodyPr/>
        <a:lstStyle/>
        <a:p>
          <a:r>
            <a:rPr lang="zh-CN" altLang="en-US" dirty="0" smtClean="0">
              <a:solidFill>
                <a:srgbClr val="0070C0"/>
              </a:solidFill>
            </a:rPr>
            <a:t>数据转换</a:t>
          </a:r>
          <a:endParaRPr lang="zh-CN" altLang="en-US" dirty="0">
            <a:solidFill>
              <a:srgbClr val="0070C0"/>
            </a:solidFill>
          </a:endParaRPr>
        </a:p>
      </dgm:t>
    </dgm:pt>
    <dgm:pt modelId="{6D248F8E-8B7F-466F-90FE-37EF414E7D5F}" type="sibTrans" cxnId="{1E68AD70-E7C6-431F-941F-DB33A264FB63}">
      <dgm:prSet/>
      <dgm:spPr/>
      <dgm:t>
        <a:bodyPr/>
        <a:lstStyle/>
        <a:p>
          <a:endParaRPr lang="zh-CN" altLang="en-US"/>
        </a:p>
      </dgm:t>
    </dgm:pt>
    <dgm:pt modelId="{581F08B1-6FE1-4524-9CDE-35A2DFA211B2}" type="parTrans" cxnId="{1E68AD70-E7C6-431F-941F-DB33A264FB63}">
      <dgm:prSet/>
      <dgm:spPr/>
      <dgm:t>
        <a:bodyPr/>
        <a:lstStyle/>
        <a:p>
          <a:endParaRPr lang="zh-CN" altLang="en-US"/>
        </a:p>
      </dgm:t>
    </dgm:pt>
    <dgm:pt modelId="{39F28D4D-180A-4BA4-8F19-5C4CC2ECC62B}">
      <dgm:prSet phldrT="[文本]"/>
      <dgm:spPr>
        <a:solidFill>
          <a:schemeClr val="bg1"/>
        </a:solidFill>
        <a:ln>
          <a:solidFill>
            <a:srgbClr val="7030A0"/>
          </a:solidFill>
        </a:ln>
      </dgm:spPr>
      <dgm:t>
        <a:bodyPr/>
        <a:lstStyle/>
        <a:p>
          <a:r>
            <a:rPr lang="zh-CN" altLang="en-US" dirty="0" smtClean="0">
              <a:solidFill>
                <a:srgbClr val="7030A0"/>
              </a:solidFill>
            </a:rPr>
            <a:t>数据集成</a:t>
          </a:r>
          <a:endParaRPr lang="zh-CN" altLang="en-US" dirty="0">
            <a:solidFill>
              <a:srgbClr val="7030A0"/>
            </a:solidFill>
          </a:endParaRPr>
        </a:p>
      </dgm:t>
    </dgm:pt>
    <dgm:pt modelId="{ADF0ED87-2274-420A-88D7-5A72F12C1D7E}" type="sibTrans" cxnId="{BDA748CC-F991-4118-AD7C-4005E5DE7E90}">
      <dgm:prSet/>
      <dgm:spPr/>
      <dgm:t>
        <a:bodyPr/>
        <a:lstStyle/>
        <a:p>
          <a:endParaRPr lang="zh-CN" altLang="en-US"/>
        </a:p>
      </dgm:t>
    </dgm:pt>
    <dgm:pt modelId="{E14804E3-F5DD-44D5-8553-A583C24A299E}" type="parTrans" cxnId="{BDA748CC-F991-4118-AD7C-4005E5DE7E90}">
      <dgm:prSet/>
      <dgm:spPr/>
      <dgm:t>
        <a:bodyPr/>
        <a:lstStyle/>
        <a:p>
          <a:endParaRPr lang="zh-CN" altLang="en-US"/>
        </a:p>
      </dgm:t>
    </dgm:pt>
    <dgm:pt modelId="{5DA74917-1351-4ED4-A626-7B6BA711A6C8}">
      <dgm:prSet custT="1"/>
      <dgm:spPr>
        <a:solidFill>
          <a:schemeClr val="bg1">
            <a:lumMod val="65000"/>
            <a:alpha val="90000"/>
          </a:schemeClr>
        </a:solidFill>
      </dgm:spPr>
      <dgm:t>
        <a:bodyPr/>
        <a:lstStyle/>
        <a:p>
          <a:r>
            <a:rPr lang="zh-CN" altLang="en-US" sz="2000" dirty="0" smtClean="0"/>
            <a:t>已实现</a:t>
          </a:r>
          <a:endParaRPr lang="zh-CN" altLang="en-US" sz="2000" dirty="0"/>
        </a:p>
      </dgm:t>
    </dgm:pt>
    <dgm:pt modelId="{36DF36DA-999E-4F0E-97B1-B0A1CE3417DB}" type="parTrans" cxnId="{87C34606-1D03-4594-B8F9-DDC8C5A1BF79}">
      <dgm:prSet/>
      <dgm:spPr/>
      <dgm:t>
        <a:bodyPr/>
        <a:lstStyle/>
        <a:p>
          <a:endParaRPr lang="zh-CN" altLang="en-US"/>
        </a:p>
      </dgm:t>
    </dgm:pt>
    <dgm:pt modelId="{B02655C7-FD68-48FE-ACC9-2B73B260C07E}" type="sibTrans" cxnId="{87C34606-1D03-4594-B8F9-DDC8C5A1BF79}">
      <dgm:prSet/>
      <dgm:spPr/>
      <dgm:t>
        <a:bodyPr/>
        <a:lstStyle/>
        <a:p>
          <a:endParaRPr lang="zh-CN" altLang="en-US"/>
        </a:p>
      </dgm:t>
    </dgm:pt>
    <dgm:pt modelId="{2CE6161E-1510-4639-A1EF-6F453DEFA98F}" type="pres">
      <dgm:prSet presAssocID="{08D085B4-A804-4611-9E80-CC3ED4B56C12}" presName="theList" presStyleCnt="0">
        <dgm:presLayoutVars>
          <dgm:dir/>
          <dgm:animLvl val="lvl"/>
          <dgm:resizeHandles val="exact"/>
        </dgm:presLayoutVars>
      </dgm:prSet>
      <dgm:spPr/>
      <dgm:t>
        <a:bodyPr/>
        <a:lstStyle/>
        <a:p>
          <a:endParaRPr lang="zh-CN" altLang="en-US"/>
        </a:p>
      </dgm:t>
    </dgm:pt>
    <dgm:pt modelId="{A9FEA347-ABDC-4B36-A32D-11105F9C3A96}" type="pres">
      <dgm:prSet presAssocID="{39F28D4D-180A-4BA4-8F19-5C4CC2ECC62B}" presName="compNode" presStyleCnt="0"/>
      <dgm:spPr/>
    </dgm:pt>
    <dgm:pt modelId="{0295C410-9CA9-44B5-8EEC-6092B37ABF64}" type="pres">
      <dgm:prSet presAssocID="{39F28D4D-180A-4BA4-8F19-5C4CC2ECC62B}" presName="noGeometry" presStyleCnt="0"/>
      <dgm:spPr/>
    </dgm:pt>
    <dgm:pt modelId="{1AE9015A-AC0B-4CFF-B790-90C0C4A6E994}" type="pres">
      <dgm:prSet presAssocID="{39F28D4D-180A-4BA4-8F19-5C4CC2ECC62B}" presName="childTextVisible" presStyleLbl="bgAccFollowNode1" presStyleIdx="0" presStyleCnt="3">
        <dgm:presLayoutVars>
          <dgm:bulletEnabled val="1"/>
        </dgm:presLayoutVars>
      </dgm:prSet>
      <dgm:spPr/>
      <dgm:t>
        <a:bodyPr/>
        <a:lstStyle/>
        <a:p>
          <a:endParaRPr lang="zh-CN" altLang="en-US"/>
        </a:p>
      </dgm:t>
    </dgm:pt>
    <dgm:pt modelId="{9E95E3A2-C18E-43D8-BFC2-DA8AB8DE75F9}" type="pres">
      <dgm:prSet presAssocID="{39F28D4D-180A-4BA4-8F19-5C4CC2ECC62B}" presName="childTextHidden" presStyleLbl="bgAccFollowNode1" presStyleIdx="0" presStyleCnt="3"/>
      <dgm:spPr/>
      <dgm:t>
        <a:bodyPr/>
        <a:lstStyle/>
        <a:p>
          <a:endParaRPr lang="zh-CN" altLang="en-US"/>
        </a:p>
      </dgm:t>
    </dgm:pt>
    <dgm:pt modelId="{9183B363-915A-4D4B-AF45-741053229EC3}" type="pres">
      <dgm:prSet presAssocID="{39F28D4D-180A-4BA4-8F19-5C4CC2ECC62B}" presName="parentText" presStyleLbl="node1" presStyleIdx="0" presStyleCnt="3">
        <dgm:presLayoutVars>
          <dgm:chMax val="1"/>
          <dgm:bulletEnabled val="1"/>
        </dgm:presLayoutVars>
      </dgm:prSet>
      <dgm:spPr/>
      <dgm:t>
        <a:bodyPr/>
        <a:lstStyle/>
        <a:p>
          <a:endParaRPr lang="zh-CN" altLang="en-US"/>
        </a:p>
      </dgm:t>
    </dgm:pt>
    <dgm:pt modelId="{6BD72BF6-F554-40CC-AD7A-698A8D114CA5}" type="pres">
      <dgm:prSet presAssocID="{39F28D4D-180A-4BA4-8F19-5C4CC2ECC62B}" presName="aSpace" presStyleCnt="0"/>
      <dgm:spPr/>
    </dgm:pt>
    <dgm:pt modelId="{8869FD5E-6D6A-45E8-8BA2-86FEF8DA8AEA}" type="pres">
      <dgm:prSet presAssocID="{8E82B536-0CAE-491F-9677-67035A795DDB}" presName="compNode" presStyleCnt="0"/>
      <dgm:spPr/>
    </dgm:pt>
    <dgm:pt modelId="{08267DCB-1E26-4308-A8CB-53BC1073724F}" type="pres">
      <dgm:prSet presAssocID="{8E82B536-0CAE-491F-9677-67035A795DDB}" presName="noGeometry" presStyleCnt="0"/>
      <dgm:spPr/>
    </dgm:pt>
    <dgm:pt modelId="{2C184ABE-8438-46B7-9221-B29C02BF66F5}" type="pres">
      <dgm:prSet presAssocID="{8E82B536-0CAE-491F-9677-67035A795DDB}" presName="childTextVisible" presStyleLbl="bgAccFollowNode1" presStyleIdx="1" presStyleCnt="3">
        <dgm:presLayoutVars>
          <dgm:bulletEnabled val="1"/>
        </dgm:presLayoutVars>
      </dgm:prSet>
      <dgm:spPr/>
      <dgm:t>
        <a:bodyPr/>
        <a:lstStyle/>
        <a:p>
          <a:endParaRPr lang="zh-CN" altLang="en-US"/>
        </a:p>
      </dgm:t>
    </dgm:pt>
    <dgm:pt modelId="{C9623FB3-83CE-4CEE-BE12-C67E09A01DB0}" type="pres">
      <dgm:prSet presAssocID="{8E82B536-0CAE-491F-9677-67035A795DDB}" presName="childTextHidden" presStyleLbl="bgAccFollowNode1" presStyleIdx="1" presStyleCnt="3"/>
      <dgm:spPr/>
      <dgm:t>
        <a:bodyPr/>
        <a:lstStyle/>
        <a:p>
          <a:endParaRPr lang="zh-CN" altLang="en-US"/>
        </a:p>
      </dgm:t>
    </dgm:pt>
    <dgm:pt modelId="{E54B92E2-FE2C-4365-A672-8D4698375242}" type="pres">
      <dgm:prSet presAssocID="{8E82B536-0CAE-491F-9677-67035A795DDB}" presName="parentText" presStyleLbl="node1" presStyleIdx="1" presStyleCnt="3">
        <dgm:presLayoutVars>
          <dgm:chMax val="1"/>
          <dgm:bulletEnabled val="1"/>
        </dgm:presLayoutVars>
      </dgm:prSet>
      <dgm:spPr/>
      <dgm:t>
        <a:bodyPr/>
        <a:lstStyle/>
        <a:p>
          <a:endParaRPr lang="zh-CN" altLang="en-US"/>
        </a:p>
      </dgm:t>
    </dgm:pt>
    <dgm:pt modelId="{FFC3506C-2C49-491D-91D0-5F5CC5214A41}" type="pres">
      <dgm:prSet presAssocID="{8E82B536-0CAE-491F-9677-67035A795DDB}" presName="aSpace" presStyleCnt="0"/>
      <dgm:spPr/>
    </dgm:pt>
    <dgm:pt modelId="{1AFF8CE5-0FCB-4ABA-9717-85F1FEBA7561}" type="pres">
      <dgm:prSet presAssocID="{F1487324-32B3-4EB8-8525-125DBC5954D9}" presName="compNode" presStyleCnt="0"/>
      <dgm:spPr/>
    </dgm:pt>
    <dgm:pt modelId="{6440D95B-AD2B-4C54-A8A8-8AE157C8209B}" type="pres">
      <dgm:prSet presAssocID="{F1487324-32B3-4EB8-8525-125DBC5954D9}" presName="noGeometry" presStyleCnt="0"/>
      <dgm:spPr/>
    </dgm:pt>
    <dgm:pt modelId="{DFBF1685-B46C-4469-9656-D51EC0DDC3B1}" type="pres">
      <dgm:prSet presAssocID="{F1487324-32B3-4EB8-8525-125DBC5954D9}" presName="childTextVisible" presStyleLbl="bgAccFollowNode1" presStyleIdx="2" presStyleCnt="3">
        <dgm:presLayoutVars>
          <dgm:bulletEnabled val="1"/>
        </dgm:presLayoutVars>
      </dgm:prSet>
      <dgm:spPr>
        <a:solidFill>
          <a:schemeClr val="bg1">
            <a:lumMod val="65000"/>
            <a:alpha val="90000"/>
          </a:schemeClr>
        </a:solidFill>
      </dgm:spPr>
      <dgm:t>
        <a:bodyPr/>
        <a:lstStyle/>
        <a:p>
          <a:endParaRPr lang="zh-CN" altLang="en-US"/>
        </a:p>
      </dgm:t>
    </dgm:pt>
    <dgm:pt modelId="{3E12A4EB-0B78-4211-8699-FD4367BB6D20}" type="pres">
      <dgm:prSet presAssocID="{F1487324-32B3-4EB8-8525-125DBC5954D9}" presName="childTextHidden" presStyleLbl="bgAccFollowNode1" presStyleIdx="2" presStyleCnt="3"/>
      <dgm:spPr/>
      <dgm:t>
        <a:bodyPr/>
        <a:lstStyle/>
        <a:p>
          <a:endParaRPr lang="zh-CN" altLang="en-US"/>
        </a:p>
      </dgm:t>
    </dgm:pt>
    <dgm:pt modelId="{3E581E1F-0BB3-4E13-8B26-22B352FC15A9}" type="pres">
      <dgm:prSet presAssocID="{F1487324-32B3-4EB8-8525-125DBC5954D9}" presName="parentText" presStyleLbl="node1" presStyleIdx="2" presStyleCnt="3">
        <dgm:presLayoutVars>
          <dgm:chMax val="1"/>
          <dgm:bulletEnabled val="1"/>
        </dgm:presLayoutVars>
      </dgm:prSet>
      <dgm:spPr/>
      <dgm:t>
        <a:bodyPr/>
        <a:lstStyle/>
        <a:p>
          <a:endParaRPr lang="zh-CN" altLang="en-US"/>
        </a:p>
      </dgm:t>
    </dgm:pt>
  </dgm:ptLst>
  <dgm:cxnLst>
    <dgm:cxn modelId="{7169F580-513E-475E-A0AF-C687E399A947}" type="presOf" srcId="{8256BCF5-9D18-48D5-AD76-26E76514C910}" destId="{C9623FB3-83CE-4CEE-BE12-C67E09A01DB0}" srcOrd="1" destOrd="0" presId="urn:microsoft.com/office/officeart/2005/8/layout/hProcess6"/>
    <dgm:cxn modelId="{4535889A-EFA6-4261-B5C1-3ED3DAAF9FB1}" type="presOf" srcId="{8E82B536-0CAE-491F-9677-67035A795DDB}" destId="{E54B92E2-FE2C-4365-A672-8D4698375242}" srcOrd="0" destOrd="0" presId="urn:microsoft.com/office/officeart/2005/8/layout/hProcess6"/>
    <dgm:cxn modelId="{06013C47-9750-4BA2-A907-22341C19A638}" type="presOf" srcId="{F1487324-32B3-4EB8-8525-125DBC5954D9}" destId="{3E581E1F-0BB3-4E13-8B26-22B352FC15A9}" srcOrd="0" destOrd="0" presId="urn:microsoft.com/office/officeart/2005/8/layout/hProcess6"/>
    <dgm:cxn modelId="{13FE7028-1221-4101-9480-C6E575190D5E}" type="presOf" srcId="{39F28D4D-180A-4BA4-8F19-5C4CC2ECC62B}" destId="{9183B363-915A-4D4B-AF45-741053229EC3}" srcOrd="0" destOrd="0" presId="urn:microsoft.com/office/officeart/2005/8/layout/hProcess6"/>
    <dgm:cxn modelId="{1E68AD70-E7C6-431F-941F-DB33A264FB63}" srcId="{08D085B4-A804-4611-9E80-CC3ED4B56C12}" destId="{F1487324-32B3-4EB8-8525-125DBC5954D9}" srcOrd="2" destOrd="0" parTransId="{581F08B1-6FE1-4524-9CDE-35A2DFA211B2}" sibTransId="{6D248F8E-8B7F-466F-90FE-37EF414E7D5F}"/>
    <dgm:cxn modelId="{745039CD-C5B1-40C5-A9D9-DB05A824D298}" srcId="{08D085B4-A804-4611-9E80-CC3ED4B56C12}" destId="{8E82B536-0CAE-491F-9677-67035A795DDB}" srcOrd="1" destOrd="0" parTransId="{0EE9B13F-F610-454E-A26A-BD38A254032C}" sibTransId="{5B93EC04-3DF9-43E2-9E6A-C559C3BBEEC5}"/>
    <dgm:cxn modelId="{87C34606-1D03-4594-B8F9-DDC8C5A1BF79}" srcId="{39F28D4D-180A-4BA4-8F19-5C4CC2ECC62B}" destId="{5DA74917-1351-4ED4-A626-7B6BA711A6C8}" srcOrd="0" destOrd="0" parTransId="{36DF36DA-999E-4F0E-97B1-B0A1CE3417DB}" sibTransId="{B02655C7-FD68-48FE-ACC9-2B73B260C07E}"/>
    <dgm:cxn modelId="{D6D66BF4-72EF-4B73-8F51-12EAA8299B10}" type="presOf" srcId="{08D085B4-A804-4611-9E80-CC3ED4B56C12}" destId="{2CE6161E-1510-4639-A1EF-6F453DEFA98F}" srcOrd="0" destOrd="0" presId="urn:microsoft.com/office/officeart/2005/8/layout/hProcess6"/>
    <dgm:cxn modelId="{C2FA0C82-ECED-4B6A-9CFB-D019420B9161}" type="presOf" srcId="{5DA74917-1351-4ED4-A626-7B6BA711A6C8}" destId="{9E95E3A2-C18E-43D8-BFC2-DA8AB8DE75F9}" srcOrd="1" destOrd="0" presId="urn:microsoft.com/office/officeart/2005/8/layout/hProcess6"/>
    <dgm:cxn modelId="{3A3F3F50-44C7-401B-8B46-7FD2C5D85631}" type="presOf" srcId="{5DA74917-1351-4ED4-A626-7B6BA711A6C8}" destId="{1AE9015A-AC0B-4CFF-B790-90C0C4A6E994}" srcOrd="0" destOrd="0" presId="urn:microsoft.com/office/officeart/2005/8/layout/hProcess6"/>
    <dgm:cxn modelId="{BDA748CC-F991-4118-AD7C-4005E5DE7E90}" srcId="{08D085B4-A804-4611-9E80-CC3ED4B56C12}" destId="{39F28D4D-180A-4BA4-8F19-5C4CC2ECC62B}" srcOrd="0" destOrd="0" parTransId="{E14804E3-F5DD-44D5-8553-A583C24A299E}" sibTransId="{ADF0ED87-2274-420A-88D7-5A72F12C1D7E}"/>
    <dgm:cxn modelId="{0198D599-F5E9-4B51-ABFF-C4856B6BA2D2}" srcId="{8E82B536-0CAE-491F-9677-67035A795DDB}" destId="{8256BCF5-9D18-48D5-AD76-26E76514C910}" srcOrd="0" destOrd="0" parTransId="{B543DA80-BF4A-4A5F-9FB9-F9B17728A708}" sibTransId="{1AA767F8-4852-4CFA-970E-213B53B4CA4F}"/>
    <dgm:cxn modelId="{646F3ACC-056B-4D2F-BBC8-24E69EF3F96A}" type="presOf" srcId="{8256BCF5-9D18-48D5-AD76-26E76514C910}" destId="{2C184ABE-8438-46B7-9221-B29C02BF66F5}" srcOrd="0" destOrd="0" presId="urn:microsoft.com/office/officeart/2005/8/layout/hProcess6"/>
    <dgm:cxn modelId="{4B20DE56-FFDD-4348-BC12-76C1127EFC3B}" type="presParOf" srcId="{2CE6161E-1510-4639-A1EF-6F453DEFA98F}" destId="{A9FEA347-ABDC-4B36-A32D-11105F9C3A96}" srcOrd="0" destOrd="0" presId="urn:microsoft.com/office/officeart/2005/8/layout/hProcess6"/>
    <dgm:cxn modelId="{22230819-CE41-4C90-BE2C-72D901E7EC58}" type="presParOf" srcId="{A9FEA347-ABDC-4B36-A32D-11105F9C3A96}" destId="{0295C410-9CA9-44B5-8EEC-6092B37ABF64}" srcOrd="0" destOrd="0" presId="urn:microsoft.com/office/officeart/2005/8/layout/hProcess6"/>
    <dgm:cxn modelId="{F9879042-333A-4A22-AE72-9B70E02DA9DE}" type="presParOf" srcId="{A9FEA347-ABDC-4B36-A32D-11105F9C3A96}" destId="{1AE9015A-AC0B-4CFF-B790-90C0C4A6E994}" srcOrd="1" destOrd="0" presId="urn:microsoft.com/office/officeart/2005/8/layout/hProcess6"/>
    <dgm:cxn modelId="{BA06CD31-F9AE-4BBB-B34B-B8E1C2831EBA}" type="presParOf" srcId="{A9FEA347-ABDC-4B36-A32D-11105F9C3A96}" destId="{9E95E3A2-C18E-43D8-BFC2-DA8AB8DE75F9}" srcOrd="2" destOrd="0" presId="urn:microsoft.com/office/officeart/2005/8/layout/hProcess6"/>
    <dgm:cxn modelId="{E981F351-F670-43AE-8F2A-6BD7C803A7C6}" type="presParOf" srcId="{A9FEA347-ABDC-4B36-A32D-11105F9C3A96}" destId="{9183B363-915A-4D4B-AF45-741053229EC3}" srcOrd="3" destOrd="0" presId="urn:microsoft.com/office/officeart/2005/8/layout/hProcess6"/>
    <dgm:cxn modelId="{2F4C7ADE-9BEE-4DC9-86E5-2DF1A956CBFB}" type="presParOf" srcId="{2CE6161E-1510-4639-A1EF-6F453DEFA98F}" destId="{6BD72BF6-F554-40CC-AD7A-698A8D114CA5}" srcOrd="1" destOrd="0" presId="urn:microsoft.com/office/officeart/2005/8/layout/hProcess6"/>
    <dgm:cxn modelId="{D3176CA4-8912-432F-ACCC-9CC280531DD8}" type="presParOf" srcId="{2CE6161E-1510-4639-A1EF-6F453DEFA98F}" destId="{8869FD5E-6D6A-45E8-8BA2-86FEF8DA8AEA}" srcOrd="2" destOrd="0" presId="urn:microsoft.com/office/officeart/2005/8/layout/hProcess6"/>
    <dgm:cxn modelId="{2364086E-8B91-44B8-94D3-674799E47C9C}" type="presParOf" srcId="{8869FD5E-6D6A-45E8-8BA2-86FEF8DA8AEA}" destId="{08267DCB-1E26-4308-A8CB-53BC1073724F}" srcOrd="0" destOrd="0" presId="urn:microsoft.com/office/officeart/2005/8/layout/hProcess6"/>
    <dgm:cxn modelId="{CAAD8745-BFBF-40E8-B8F2-CD6783D74F57}" type="presParOf" srcId="{8869FD5E-6D6A-45E8-8BA2-86FEF8DA8AEA}" destId="{2C184ABE-8438-46B7-9221-B29C02BF66F5}" srcOrd="1" destOrd="0" presId="urn:microsoft.com/office/officeart/2005/8/layout/hProcess6"/>
    <dgm:cxn modelId="{71DC4A5C-4959-43B5-AE91-6E631188E658}" type="presParOf" srcId="{8869FD5E-6D6A-45E8-8BA2-86FEF8DA8AEA}" destId="{C9623FB3-83CE-4CEE-BE12-C67E09A01DB0}" srcOrd="2" destOrd="0" presId="urn:microsoft.com/office/officeart/2005/8/layout/hProcess6"/>
    <dgm:cxn modelId="{8BF80F22-6C05-44AE-AD5E-094B5CB430FA}" type="presParOf" srcId="{8869FD5E-6D6A-45E8-8BA2-86FEF8DA8AEA}" destId="{E54B92E2-FE2C-4365-A672-8D4698375242}" srcOrd="3" destOrd="0" presId="urn:microsoft.com/office/officeart/2005/8/layout/hProcess6"/>
    <dgm:cxn modelId="{ECA7F1AF-EDAC-4174-A3BD-6341992FCFEF}" type="presParOf" srcId="{2CE6161E-1510-4639-A1EF-6F453DEFA98F}" destId="{FFC3506C-2C49-491D-91D0-5F5CC5214A41}" srcOrd="3" destOrd="0" presId="urn:microsoft.com/office/officeart/2005/8/layout/hProcess6"/>
    <dgm:cxn modelId="{DFBF1DBB-542C-49E1-B63C-908380FC6C59}" type="presParOf" srcId="{2CE6161E-1510-4639-A1EF-6F453DEFA98F}" destId="{1AFF8CE5-0FCB-4ABA-9717-85F1FEBA7561}" srcOrd="4" destOrd="0" presId="urn:microsoft.com/office/officeart/2005/8/layout/hProcess6"/>
    <dgm:cxn modelId="{8DE933C0-584E-47EC-A686-4C091F84FADF}" type="presParOf" srcId="{1AFF8CE5-0FCB-4ABA-9717-85F1FEBA7561}" destId="{6440D95B-AD2B-4C54-A8A8-8AE157C8209B}" srcOrd="0" destOrd="0" presId="urn:microsoft.com/office/officeart/2005/8/layout/hProcess6"/>
    <dgm:cxn modelId="{7499B060-2920-4DC7-A5CB-D5CA7E7CC205}" type="presParOf" srcId="{1AFF8CE5-0FCB-4ABA-9717-85F1FEBA7561}" destId="{DFBF1685-B46C-4469-9656-D51EC0DDC3B1}" srcOrd="1" destOrd="0" presId="urn:microsoft.com/office/officeart/2005/8/layout/hProcess6"/>
    <dgm:cxn modelId="{550843A7-C1E9-43F8-9C5B-CDDA0AAD15E8}" type="presParOf" srcId="{1AFF8CE5-0FCB-4ABA-9717-85F1FEBA7561}" destId="{3E12A4EB-0B78-4211-8699-FD4367BB6D20}" srcOrd="2" destOrd="0" presId="urn:microsoft.com/office/officeart/2005/8/layout/hProcess6"/>
    <dgm:cxn modelId="{E265E3DC-C95F-42C2-985E-DDC9395CA310}" type="presParOf" srcId="{1AFF8CE5-0FCB-4ABA-9717-85F1FEBA7561}" destId="{3E581E1F-0BB3-4E13-8B26-22B352FC15A9}"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3F8E7-BD20-4538-A881-9267E3C0171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DE77D788-A48F-4FA2-9BBC-44BE92403994}">
      <dgm:prSet phldrT="[文本]"/>
      <dgm:spPr>
        <a:solidFill>
          <a:schemeClr val="accent6"/>
        </a:solidFill>
        <a:ln>
          <a:noFill/>
        </a:ln>
      </dgm:spPr>
      <dgm:t>
        <a:bodyPr/>
        <a:lstStyle/>
        <a:p>
          <a:r>
            <a:rPr lang="zh-CN" altLang="en-US" dirty="0" smtClean="0">
              <a:solidFill>
                <a:schemeClr val="tx1"/>
              </a:solidFill>
            </a:rPr>
            <a:t>数据转换</a:t>
          </a:r>
          <a:endParaRPr lang="zh-CN" altLang="en-US" dirty="0">
            <a:solidFill>
              <a:schemeClr val="tx1"/>
            </a:solidFill>
          </a:endParaRPr>
        </a:p>
      </dgm:t>
    </dgm:pt>
    <dgm:pt modelId="{4530EB03-FBFA-4925-8367-04D8FA29BD97}" type="parTrans" cxnId="{50918C36-DFF0-4181-83EA-EDBEEAF83AF3}">
      <dgm:prSet/>
      <dgm:spPr/>
      <dgm:t>
        <a:bodyPr/>
        <a:lstStyle/>
        <a:p>
          <a:endParaRPr lang="zh-CN" altLang="en-US"/>
        </a:p>
      </dgm:t>
    </dgm:pt>
    <dgm:pt modelId="{A55E5AC8-56B1-406E-AC36-5C2E7E0F2228}" type="sibTrans" cxnId="{50918C36-DFF0-4181-83EA-EDBEEAF83AF3}">
      <dgm:prSet/>
      <dgm:spPr/>
      <dgm:t>
        <a:bodyPr/>
        <a:lstStyle/>
        <a:p>
          <a:endParaRPr lang="zh-CN" altLang="en-US"/>
        </a:p>
      </dgm:t>
    </dgm:pt>
    <dgm:pt modelId="{E87B29ED-BD79-4D59-9A58-B50810E0E8DD}">
      <dgm:prSet phldrT="[文本]" custT="1"/>
      <dgm:spPr>
        <a:ln>
          <a:solidFill>
            <a:schemeClr val="accent6"/>
          </a:solidFill>
        </a:ln>
      </dgm:spPr>
      <dgm:t>
        <a:bodyPr/>
        <a:lstStyle/>
        <a:p>
          <a:r>
            <a:rPr lang="zh-CN" altLang="en-US" sz="1600" dirty="0" smtClean="0">
              <a:solidFill>
                <a:srgbClr val="595959"/>
              </a:solidFill>
              <a:latin typeface="幼圆" pitchFamily="49" charset="-122"/>
              <a:ea typeface="微软雅黑" pitchFamily="34" charset="-122"/>
            </a:rPr>
            <a:t>根据可视化形式转换数据的类型、存储结构等</a:t>
          </a:r>
          <a:endParaRPr lang="zh-CN" altLang="en-US" sz="1600" dirty="0"/>
        </a:p>
      </dgm:t>
    </dgm:pt>
    <dgm:pt modelId="{150909EF-CA0B-483F-A129-38C07522007B}" type="parTrans" cxnId="{37F6433C-9609-4883-BF68-5080DCFD9688}">
      <dgm:prSet/>
      <dgm:spPr/>
      <dgm:t>
        <a:bodyPr/>
        <a:lstStyle/>
        <a:p>
          <a:endParaRPr lang="zh-CN" altLang="en-US"/>
        </a:p>
      </dgm:t>
    </dgm:pt>
    <dgm:pt modelId="{B049B1F6-F982-4FD1-B0DA-4A3B4F5C9A00}" type="sibTrans" cxnId="{37F6433C-9609-4883-BF68-5080DCFD9688}">
      <dgm:prSet/>
      <dgm:spPr/>
      <dgm:t>
        <a:bodyPr/>
        <a:lstStyle/>
        <a:p>
          <a:endParaRPr lang="zh-CN" altLang="en-US"/>
        </a:p>
      </dgm:t>
    </dgm:pt>
    <dgm:pt modelId="{325997B3-9DBB-4A2E-8A71-F0D43718488E}">
      <dgm:prSet phldrT="[文本]"/>
      <dgm:spPr>
        <a:solidFill>
          <a:schemeClr val="accent5"/>
        </a:solidFill>
        <a:ln>
          <a:solidFill>
            <a:schemeClr val="accent5"/>
          </a:solidFill>
        </a:ln>
      </dgm:spPr>
      <dgm:t>
        <a:bodyPr/>
        <a:lstStyle/>
        <a:p>
          <a:r>
            <a:rPr lang="zh-CN" altLang="en-US" dirty="0" smtClean="0">
              <a:solidFill>
                <a:schemeClr val="tx1"/>
              </a:solidFill>
            </a:rPr>
            <a:t>模型建立</a:t>
          </a:r>
          <a:endParaRPr lang="zh-CN" altLang="en-US" dirty="0">
            <a:solidFill>
              <a:schemeClr val="tx1"/>
            </a:solidFill>
          </a:endParaRPr>
        </a:p>
      </dgm:t>
    </dgm:pt>
    <dgm:pt modelId="{79313F01-841D-44F5-9F9C-43BC1400A8A8}" type="parTrans" cxnId="{9439E458-F3F9-400D-AE92-8DBA890263F9}">
      <dgm:prSet/>
      <dgm:spPr/>
      <dgm:t>
        <a:bodyPr/>
        <a:lstStyle/>
        <a:p>
          <a:endParaRPr lang="zh-CN" altLang="en-US"/>
        </a:p>
      </dgm:t>
    </dgm:pt>
    <dgm:pt modelId="{4BB62B42-1837-4263-B9CF-F47D32F7ADDB}" type="sibTrans" cxnId="{9439E458-F3F9-400D-AE92-8DBA890263F9}">
      <dgm:prSet/>
      <dgm:spPr/>
      <dgm:t>
        <a:bodyPr/>
        <a:lstStyle/>
        <a:p>
          <a:endParaRPr lang="zh-CN" altLang="en-US"/>
        </a:p>
      </dgm:t>
    </dgm:pt>
    <dgm:pt modelId="{5C67E5F8-2D8F-4DC4-ABCB-B1A8A46965EC}">
      <dgm:prSet phldrT="[文本]" custT="1"/>
      <dgm:spPr>
        <a:ln>
          <a:solidFill>
            <a:schemeClr val="accent5"/>
          </a:solidFill>
        </a:ln>
      </dgm:spPr>
      <dgm:t>
        <a:bodyPr/>
        <a:lstStyle/>
        <a:p>
          <a:r>
            <a:rPr lang="zh-CN" altLang="en-US" sz="1600" dirty="0" smtClean="0">
              <a:solidFill>
                <a:srgbClr val="595959"/>
              </a:solidFill>
              <a:latin typeface="幼圆" pitchFamily="49" charset="-122"/>
              <a:ea typeface="微软雅黑" pitchFamily="34" charset="-122"/>
            </a:rPr>
            <a:t>将处理后的数据按照可视化形式抽象出分析模型</a:t>
          </a:r>
          <a:endParaRPr lang="zh-CN" altLang="en-US" sz="1600" dirty="0"/>
        </a:p>
      </dgm:t>
    </dgm:pt>
    <dgm:pt modelId="{BCBC6CA4-DF99-4FDC-8F8C-B04144BBDAC0}" type="parTrans" cxnId="{90663774-8944-4411-B9FA-52D24526B113}">
      <dgm:prSet/>
      <dgm:spPr/>
      <dgm:t>
        <a:bodyPr/>
        <a:lstStyle/>
        <a:p>
          <a:endParaRPr lang="zh-CN" altLang="en-US"/>
        </a:p>
      </dgm:t>
    </dgm:pt>
    <dgm:pt modelId="{BF80FCCD-7410-481B-BCB4-D6C2A6D0DCD3}" type="sibTrans" cxnId="{90663774-8944-4411-B9FA-52D24526B113}">
      <dgm:prSet/>
      <dgm:spPr/>
      <dgm:t>
        <a:bodyPr/>
        <a:lstStyle/>
        <a:p>
          <a:endParaRPr lang="zh-CN" altLang="en-US"/>
        </a:p>
      </dgm:t>
    </dgm:pt>
    <dgm:pt modelId="{0D30527C-9288-4536-B6B4-3BA3BA6BAFA0}">
      <dgm:prSet phldrT="[文本]"/>
      <dgm:spPr/>
      <dgm:t>
        <a:bodyPr/>
        <a:lstStyle/>
        <a:p>
          <a:r>
            <a:rPr lang="zh-CN" altLang="en-US" dirty="0" smtClean="0"/>
            <a:t>数据展现</a:t>
          </a:r>
          <a:endParaRPr lang="zh-CN" altLang="en-US" dirty="0"/>
        </a:p>
      </dgm:t>
    </dgm:pt>
    <dgm:pt modelId="{1762FEA5-7683-4FC3-AE33-506A047F8EB7}" type="parTrans" cxnId="{58E01349-2614-47EF-ABFD-A27608BD059C}">
      <dgm:prSet/>
      <dgm:spPr/>
      <dgm:t>
        <a:bodyPr/>
        <a:lstStyle/>
        <a:p>
          <a:endParaRPr lang="zh-CN" altLang="en-US"/>
        </a:p>
      </dgm:t>
    </dgm:pt>
    <dgm:pt modelId="{442868F0-B5EA-4B20-BB24-DDCB7CFD154A}" type="sibTrans" cxnId="{58E01349-2614-47EF-ABFD-A27608BD059C}">
      <dgm:prSet/>
      <dgm:spPr/>
      <dgm:t>
        <a:bodyPr/>
        <a:lstStyle/>
        <a:p>
          <a:endParaRPr lang="zh-CN" altLang="en-US"/>
        </a:p>
      </dgm:t>
    </dgm:pt>
    <dgm:pt modelId="{560BA3EC-E0CE-4B3A-83CF-631CD8F9FC21}">
      <dgm:prSet phldrT="[文本]" custT="1"/>
      <dgm:spPr/>
      <dgm:t>
        <a:bodyPr/>
        <a:lstStyle/>
        <a:p>
          <a:r>
            <a:rPr lang="zh-CN" altLang="en-US" sz="1600" dirty="0" smtClean="0">
              <a:solidFill>
                <a:srgbClr val="595959"/>
              </a:solidFill>
              <a:latin typeface="幼圆" pitchFamily="49" charset="-122"/>
              <a:ea typeface="微软雅黑" pitchFamily="34" charset="-122"/>
            </a:rPr>
            <a:t>根据抽象出的分析模型编写代码实现图形可视化</a:t>
          </a:r>
          <a:endParaRPr lang="zh-CN" altLang="en-US" sz="1600" dirty="0"/>
        </a:p>
      </dgm:t>
    </dgm:pt>
    <dgm:pt modelId="{808047BD-99AC-45DF-9936-F83BE8CC101E}" type="parTrans" cxnId="{A090A1FA-3566-4083-A863-D9B648F96519}">
      <dgm:prSet/>
      <dgm:spPr/>
      <dgm:t>
        <a:bodyPr/>
        <a:lstStyle/>
        <a:p>
          <a:endParaRPr lang="zh-CN" altLang="en-US"/>
        </a:p>
      </dgm:t>
    </dgm:pt>
    <dgm:pt modelId="{D5FAC947-272C-414A-A248-BF3CDBCB5857}" type="sibTrans" cxnId="{A090A1FA-3566-4083-A863-D9B648F96519}">
      <dgm:prSet/>
      <dgm:spPr/>
      <dgm:t>
        <a:bodyPr/>
        <a:lstStyle/>
        <a:p>
          <a:endParaRPr lang="zh-CN" altLang="en-US"/>
        </a:p>
      </dgm:t>
    </dgm:pt>
    <dgm:pt modelId="{79E062FB-0894-40FB-9362-8678D22D0485}" type="pres">
      <dgm:prSet presAssocID="{7103F8E7-BD20-4538-A881-9267E3C01710}" presName="linearFlow" presStyleCnt="0">
        <dgm:presLayoutVars>
          <dgm:dir/>
          <dgm:animLvl val="lvl"/>
          <dgm:resizeHandles val="exact"/>
        </dgm:presLayoutVars>
      </dgm:prSet>
      <dgm:spPr/>
      <dgm:t>
        <a:bodyPr/>
        <a:lstStyle/>
        <a:p>
          <a:endParaRPr lang="zh-CN" altLang="en-US"/>
        </a:p>
      </dgm:t>
    </dgm:pt>
    <dgm:pt modelId="{F50CABCA-4C79-44DB-AF41-A9873FAE2144}" type="pres">
      <dgm:prSet presAssocID="{DE77D788-A48F-4FA2-9BBC-44BE92403994}" presName="composite" presStyleCnt="0"/>
      <dgm:spPr/>
    </dgm:pt>
    <dgm:pt modelId="{F7C78A28-09E6-42C5-9667-4CD70ADB0A2B}" type="pres">
      <dgm:prSet presAssocID="{DE77D788-A48F-4FA2-9BBC-44BE92403994}" presName="parentText" presStyleLbl="alignNode1" presStyleIdx="0" presStyleCnt="3">
        <dgm:presLayoutVars>
          <dgm:chMax val="1"/>
          <dgm:bulletEnabled val="1"/>
        </dgm:presLayoutVars>
      </dgm:prSet>
      <dgm:spPr/>
      <dgm:t>
        <a:bodyPr/>
        <a:lstStyle/>
        <a:p>
          <a:endParaRPr lang="zh-CN" altLang="en-US"/>
        </a:p>
      </dgm:t>
    </dgm:pt>
    <dgm:pt modelId="{093D628F-DC31-4666-8E96-C1194EFF15BC}" type="pres">
      <dgm:prSet presAssocID="{DE77D788-A48F-4FA2-9BBC-44BE92403994}" presName="descendantText" presStyleLbl="alignAcc1" presStyleIdx="0" presStyleCnt="3">
        <dgm:presLayoutVars>
          <dgm:bulletEnabled val="1"/>
        </dgm:presLayoutVars>
      </dgm:prSet>
      <dgm:spPr/>
      <dgm:t>
        <a:bodyPr/>
        <a:lstStyle/>
        <a:p>
          <a:endParaRPr lang="zh-CN" altLang="en-US"/>
        </a:p>
      </dgm:t>
    </dgm:pt>
    <dgm:pt modelId="{A865E3B3-A64F-4185-B6C6-1A1997F767EA}" type="pres">
      <dgm:prSet presAssocID="{A55E5AC8-56B1-406E-AC36-5C2E7E0F2228}" presName="sp" presStyleCnt="0"/>
      <dgm:spPr/>
    </dgm:pt>
    <dgm:pt modelId="{858586A0-E1A5-4770-92B8-D3E32D1C7B7D}" type="pres">
      <dgm:prSet presAssocID="{325997B3-9DBB-4A2E-8A71-F0D43718488E}" presName="composite" presStyleCnt="0"/>
      <dgm:spPr/>
    </dgm:pt>
    <dgm:pt modelId="{A016C37C-7BFC-4F1F-A56B-C41B2A474E8E}" type="pres">
      <dgm:prSet presAssocID="{325997B3-9DBB-4A2E-8A71-F0D43718488E}" presName="parentText" presStyleLbl="alignNode1" presStyleIdx="1" presStyleCnt="3">
        <dgm:presLayoutVars>
          <dgm:chMax val="1"/>
          <dgm:bulletEnabled val="1"/>
        </dgm:presLayoutVars>
      </dgm:prSet>
      <dgm:spPr/>
      <dgm:t>
        <a:bodyPr/>
        <a:lstStyle/>
        <a:p>
          <a:endParaRPr lang="zh-CN" altLang="en-US"/>
        </a:p>
      </dgm:t>
    </dgm:pt>
    <dgm:pt modelId="{FEF3E1F2-CC2E-4DD9-8B06-1F525D527F3D}" type="pres">
      <dgm:prSet presAssocID="{325997B3-9DBB-4A2E-8A71-F0D43718488E}" presName="descendantText" presStyleLbl="alignAcc1" presStyleIdx="1" presStyleCnt="3">
        <dgm:presLayoutVars>
          <dgm:bulletEnabled val="1"/>
        </dgm:presLayoutVars>
      </dgm:prSet>
      <dgm:spPr/>
      <dgm:t>
        <a:bodyPr/>
        <a:lstStyle/>
        <a:p>
          <a:endParaRPr lang="zh-CN" altLang="en-US"/>
        </a:p>
      </dgm:t>
    </dgm:pt>
    <dgm:pt modelId="{3327D019-FB37-4677-A40A-A40422881DFF}" type="pres">
      <dgm:prSet presAssocID="{4BB62B42-1837-4263-B9CF-F47D32F7ADDB}" presName="sp" presStyleCnt="0"/>
      <dgm:spPr/>
    </dgm:pt>
    <dgm:pt modelId="{1E51B245-17D9-407F-9B14-B2C84E6F19C0}" type="pres">
      <dgm:prSet presAssocID="{0D30527C-9288-4536-B6B4-3BA3BA6BAFA0}" presName="composite" presStyleCnt="0"/>
      <dgm:spPr/>
    </dgm:pt>
    <dgm:pt modelId="{A30F41EF-524A-4529-B895-462760CB19DF}" type="pres">
      <dgm:prSet presAssocID="{0D30527C-9288-4536-B6B4-3BA3BA6BAFA0}" presName="parentText" presStyleLbl="alignNode1" presStyleIdx="2" presStyleCnt="3">
        <dgm:presLayoutVars>
          <dgm:chMax val="1"/>
          <dgm:bulletEnabled val="1"/>
        </dgm:presLayoutVars>
      </dgm:prSet>
      <dgm:spPr/>
      <dgm:t>
        <a:bodyPr/>
        <a:lstStyle/>
        <a:p>
          <a:endParaRPr lang="zh-CN" altLang="en-US"/>
        </a:p>
      </dgm:t>
    </dgm:pt>
    <dgm:pt modelId="{AD0DAADD-69B8-469D-9393-28CB99D58E27}" type="pres">
      <dgm:prSet presAssocID="{0D30527C-9288-4536-B6B4-3BA3BA6BAFA0}" presName="descendantText" presStyleLbl="alignAcc1" presStyleIdx="2" presStyleCnt="3">
        <dgm:presLayoutVars>
          <dgm:bulletEnabled val="1"/>
        </dgm:presLayoutVars>
      </dgm:prSet>
      <dgm:spPr/>
      <dgm:t>
        <a:bodyPr/>
        <a:lstStyle/>
        <a:p>
          <a:endParaRPr lang="zh-CN" altLang="en-US"/>
        </a:p>
      </dgm:t>
    </dgm:pt>
  </dgm:ptLst>
  <dgm:cxnLst>
    <dgm:cxn modelId="{A090A1FA-3566-4083-A863-D9B648F96519}" srcId="{0D30527C-9288-4536-B6B4-3BA3BA6BAFA0}" destId="{560BA3EC-E0CE-4B3A-83CF-631CD8F9FC21}" srcOrd="0" destOrd="0" parTransId="{808047BD-99AC-45DF-9936-F83BE8CC101E}" sibTransId="{D5FAC947-272C-414A-A248-BF3CDBCB5857}"/>
    <dgm:cxn modelId="{58E01349-2614-47EF-ABFD-A27608BD059C}" srcId="{7103F8E7-BD20-4538-A881-9267E3C01710}" destId="{0D30527C-9288-4536-B6B4-3BA3BA6BAFA0}" srcOrd="2" destOrd="0" parTransId="{1762FEA5-7683-4FC3-AE33-506A047F8EB7}" sibTransId="{442868F0-B5EA-4B20-BB24-DDCB7CFD154A}"/>
    <dgm:cxn modelId="{44873E09-E88A-4306-AF3D-7CA330C4B041}" type="presOf" srcId="{560BA3EC-E0CE-4B3A-83CF-631CD8F9FC21}" destId="{AD0DAADD-69B8-469D-9393-28CB99D58E27}" srcOrd="0" destOrd="0" presId="urn:microsoft.com/office/officeart/2005/8/layout/chevron2"/>
    <dgm:cxn modelId="{90663774-8944-4411-B9FA-52D24526B113}" srcId="{325997B3-9DBB-4A2E-8A71-F0D43718488E}" destId="{5C67E5F8-2D8F-4DC4-ABCB-B1A8A46965EC}" srcOrd="0" destOrd="0" parTransId="{BCBC6CA4-DF99-4FDC-8F8C-B04144BBDAC0}" sibTransId="{BF80FCCD-7410-481B-BCB4-D6C2A6D0DCD3}"/>
    <dgm:cxn modelId="{37F6433C-9609-4883-BF68-5080DCFD9688}" srcId="{DE77D788-A48F-4FA2-9BBC-44BE92403994}" destId="{E87B29ED-BD79-4D59-9A58-B50810E0E8DD}" srcOrd="0" destOrd="0" parTransId="{150909EF-CA0B-483F-A129-38C07522007B}" sibTransId="{B049B1F6-F982-4FD1-B0DA-4A3B4F5C9A00}"/>
    <dgm:cxn modelId="{C747DEDA-C34D-4002-8D5E-93FC82B7E47C}" type="presOf" srcId="{5C67E5F8-2D8F-4DC4-ABCB-B1A8A46965EC}" destId="{FEF3E1F2-CC2E-4DD9-8B06-1F525D527F3D}" srcOrd="0" destOrd="0" presId="urn:microsoft.com/office/officeart/2005/8/layout/chevron2"/>
    <dgm:cxn modelId="{50918C36-DFF0-4181-83EA-EDBEEAF83AF3}" srcId="{7103F8E7-BD20-4538-A881-9267E3C01710}" destId="{DE77D788-A48F-4FA2-9BBC-44BE92403994}" srcOrd="0" destOrd="0" parTransId="{4530EB03-FBFA-4925-8367-04D8FA29BD97}" sibTransId="{A55E5AC8-56B1-406E-AC36-5C2E7E0F2228}"/>
    <dgm:cxn modelId="{E45A4795-36C1-4AA2-956D-D0802FDEBD50}" type="presOf" srcId="{DE77D788-A48F-4FA2-9BBC-44BE92403994}" destId="{F7C78A28-09E6-42C5-9667-4CD70ADB0A2B}" srcOrd="0" destOrd="0" presId="urn:microsoft.com/office/officeart/2005/8/layout/chevron2"/>
    <dgm:cxn modelId="{9439E458-F3F9-400D-AE92-8DBA890263F9}" srcId="{7103F8E7-BD20-4538-A881-9267E3C01710}" destId="{325997B3-9DBB-4A2E-8A71-F0D43718488E}" srcOrd="1" destOrd="0" parTransId="{79313F01-841D-44F5-9F9C-43BC1400A8A8}" sibTransId="{4BB62B42-1837-4263-B9CF-F47D32F7ADDB}"/>
    <dgm:cxn modelId="{239FE5DB-307D-4BA3-8643-D1859F8D0AAA}" type="presOf" srcId="{7103F8E7-BD20-4538-A881-9267E3C01710}" destId="{79E062FB-0894-40FB-9362-8678D22D0485}" srcOrd="0" destOrd="0" presId="urn:microsoft.com/office/officeart/2005/8/layout/chevron2"/>
    <dgm:cxn modelId="{221799F8-D9E0-4D23-A1F7-1A7A328918A1}" type="presOf" srcId="{E87B29ED-BD79-4D59-9A58-B50810E0E8DD}" destId="{093D628F-DC31-4666-8E96-C1194EFF15BC}" srcOrd="0" destOrd="0" presId="urn:microsoft.com/office/officeart/2005/8/layout/chevron2"/>
    <dgm:cxn modelId="{5274B7D4-D9CA-4FB5-B53F-97B211D6B7C3}" type="presOf" srcId="{0D30527C-9288-4536-B6B4-3BA3BA6BAFA0}" destId="{A30F41EF-524A-4529-B895-462760CB19DF}" srcOrd="0" destOrd="0" presId="urn:microsoft.com/office/officeart/2005/8/layout/chevron2"/>
    <dgm:cxn modelId="{5D4BA374-D203-46A5-9E22-0D9FD1EF5EC4}" type="presOf" srcId="{325997B3-9DBB-4A2E-8A71-F0D43718488E}" destId="{A016C37C-7BFC-4F1F-A56B-C41B2A474E8E}" srcOrd="0" destOrd="0" presId="urn:microsoft.com/office/officeart/2005/8/layout/chevron2"/>
    <dgm:cxn modelId="{55179252-E288-4075-9FF7-7CAEFD109A43}" type="presParOf" srcId="{79E062FB-0894-40FB-9362-8678D22D0485}" destId="{F50CABCA-4C79-44DB-AF41-A9873FAE2144}" srcOrd="0" destOrd="0" presId="urn:microsoft.com/office/officeart/2005/8/layout/chevron2"/>
    <dgm:cxn modelId="{4CE8757E-6047-4D64-BCFE-61D402F64A9F}" type="presParOf" srcId="{F50CABCA-4C79-44DB-AF41-A9873FAE2144}" destId="{F7C78A28-09E6-42C5-9667-4CD70ADB0A2B}" srcOrd="0" destOrd="0" presId="urn:microsoft.com/office/officeart/2005/8/layout/chevron2"/>
    <dgm:cxn modelId="{5459AD93-7073-44F0-98DD-A21479B51CAF}" type="presParOf" srcId="{F50CABCA-4C79-44DB-AF41-A9873FAE2144}" destId="{093D628F-DC31-4666-8E96-C1194EFF15BC}" srcOrd="1" destOrd="0" presId="urn:microsoft.com/office/officeart/2005/8/layout/chevron2"/>
    <dgm:cxn modelId="{EA0A7346-CB39-44F2-8DDA-8DAE2AD35894}" type="presParOf" srcId="{79E062FB-0894-40FB-9362-8678D22D0485}" destId="{A865E3B3-A64F-4185-B6C6-1A1997F767EA}" srcOrd="1" destOrd="0" presId="urn:microsoft.com/office/officeart/2005/8/layout/chevron2"/>
    <dgm:cxn modelId="{102FCE61-5E0F-4192-8DC1-AA330714F7D6}" type="presParOf" srcId="{79E062FB-0894-40FB-9362-8678D22D0485}" destId="{858586A0-E1A5-4770-92B8-D3E32D1C7B7D}" srcOrd="2" destOrd="0" presId="urn:microsoft.com/office/officeart/2005/8/layout/chevron2"/>
    <dgm:cxn modelId="{68D787EA-A408-4024-BF50-D71D0E9ACFCC}" type="presParOf" srcId="{858586A0-E1A5-4770-92B8-D3E32D1C7B7D}" destId="{A016C37C-7BFC-4F1F-A56B-C41B2A474E8E}" srcOrd="0" destOrd="0" presId="urn:microsoft.com/office/officeart/2005/8/layout/chevron2"/>
    <dgm:cxn modelId="{4DBAC2E9-1EDD-4DE7-803C-C453D15E96D3}" type="presParOf" srcId="{858586A0-E1A5-4770-92B8-D3E32D1C7B7D}" destId="{FEF3E1F2-CC2E-4DD9-8B06-1F525D527F3D}" srcOrd="1" destOrd="0" presId="urn:microsoft.com/office/officeart/2005/8/layout/chevron2"/>
    <dgm:cxn modelId="{14EE18F4-593C-4532-8BEC-47FBA520CD62}" type="presParOf" srcId="{79E062FB-0894-40FB-9362-8678D22D0485}" destId="{3327D019-FB37-4677-A40A-A40422881DFF}" srcOrd="3" destOrd="0" presId="urn:microsoft.com/office/officeart/2005/8/layout/chevron2"/>
    <dgm:cxn modelId="{EE91EB77-765F-4F93-96DC-B8DE5936D4CB}" type="presParOf" srcId="{79E062FB-0894-40FB-9362-8678D22D0485}" destId="{1E51B245-17D9-407F-9B14-B2C84E6F19C0}" srcOrd="4" destOrd="0" presId="urn:microsoft.com/office/officeart/2005/8/layout/chevron2"/>
    <dgm:cxn modelId="{51E62A75-3C22-4CD8-AD3C-FD23F932FDDD}" type="presParOf" srcId="{1E51B245-17D9-407F-9B14-B2C84E6F19C0}" destId="{A30F41EF-524A-4529-B895-462760CB19DF}" srcOrd="0" destOrd="0" presId="urn:microsoft.com/office/officeart/2005/8/layout/chevron2"/>
    <dgm:cxn modelId="{2200F3E5-9117-4A6B-8871-DF9535846057}" type="presParOf" srcId="{1E51B245-17D9-407F-9B14-B2C84E6F19C0}" destId="{AD0DAADD-69B8-469D-9393-28CB99D58E27}"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BD646-DC65-4396-8170-4640F3BA91DF}" type="datetimeFigureOut">
              <a:rPr lang="zh-CN" altLang="en-US" smtClean="0"/>
              <a:pPr/>
              <a:t>2015/11/4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11C71-8F74-4D4B-968F-77D48B3C396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n-lt"/>
                <a:ea typeface="+mn-ea"/>
                <a:cs typeface="+mn-cs"/>
              </a:rPr>
              <a:t>从图可以看出：</a:t>
            </a:r>
            <a:r>
              <a:rPr lang="zh-CN" altLang="zh-CN" sz="1200" b="1" kern="1200" dirty="0" smtClean="0">
                <a:solidFill>
                  <a:schemeClr val="tx1"/>
                </a:solidFill>
                <a:latin typeface="+mn-lt"/>
                <a:ea typeface="+mn-ea"/>
                <a:cs typeface="+mn-cs"/>
              </a:rPr>
              <a:t>用户对移动应用的依赖度大幅提升，视频类应用使用时长涨</a:t>
            </a:r>
            <a:r>
              <a:rPr lang="en-US" altLang="zh-CN" sz="1200" b="1" kern="1200" dirty="0" smtClean="0">
                <a:solidFill>
                  <a:schemeClr val="tx1"/>
                </a:solidFill>
                <a:latin typeface="+mn-lt"/>
                <a:ea typeface="+mn-ea"/>
                <a:cs typeface="+mn-cs"/>
              </a:rPr>
              <a:t>259%</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n-lt"/>
                <a:ea typeface="+mn-ea"/>
                <a:cs typeface="+mn-cs"/>
              </a:rPr>
              <a:t>这幅图结合了用户特征数据的三个维度的数据研究</a:t>
            </a:r>
            <a:r>
              <a:rPr lang="en-US" altLang="zh-CN" sz="1200" dirty="0" smtClean="0"/>
              <a:t>(</a:t>
            </a:r>
            <a:r>
              <a:rPr lang="zh-CN" altLang="en-US" sz="1200" dirty="0" smtClean="0"/>
              <a:t>包括时长、频次和主要使用的应用偏好</a:t>
            </a:r>
            <a:r>
              <a:rPr lang="en-US" altLang="zh-CN" sz="1200" dirty="0" smtClean="0"/>
              <a:t>)</a:t>
            </a:r>
            <a:r>
              <a:rPr lang="zh-CN" altLang="en-US" sz="1200" dirty="0" smtClean="0"/>
              <a:t>，要想更好的反映用户特征数据，有必要研究发现数据之间潜在的关联，进行可视化研究。</a:t>
            </a:r>
            <a:endParaRPr lang="zh-CN"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0000"/>
              </a:solidFill>
              <a:latin typeface="宋体" pitchFamily="2" charset="-122"/>
              <a:ea typeface="宋体"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宋体" pitchFamily="2" charset="-122"/>
                <a:ea typeface="宋体" pitchFamily="2" charset="-122"/>
                <a:cs typeface="Times New Roman" pitchFamily="18" charset="0"/>
              </a:rPr>
              <a:t>移动用户特征数据包含了：</a:t>
            </a:r>
            <a:r>
              <a:rPr lang="zh-CN" altLang="en-US" sz="1200" dirty="0" smtClean="0"/>
              <a:t>性别、年龄、地域、地理位置信息、用户在某一个月使用手机情况</a:t>
            </a:r>
            <a:r>
              <a:rPr lang="en-US" altLang="zh-CN" sz="1200" dirty="0" smtClean="0"/>
              <a:t>(</a:t>
            </a:r>
            <a:r>
              <a:rPr lang="zh-CN" altLang="en-US" sz="1200" dirty="0" smtClean="0"/>
              <a:t>包括时长、频次</a:t>
            </a:r>
            <a:r>
              <a:rPr lang="en-US" altLang="zh-CN" sz="1200" dirty="0" smtClean="0"/>
              <a:t>)</a:t>
            </a:r>
            <a:r>
              <a:rPr lang="zh-CN" altLang="en-US" sz="1200" dirty="0" smtClean="0"/>
              <a:t>、根据不同条件对用户偏好信息进行分析等</a:t>
            </a:r>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研究将聚类的数据分析方法结合基于图标的数据可视化方法处理数据。</a:t>
            </a:r>
          </a:p>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smtClean="0"/>
              <a:t>这些领域都是当今大数据技术的重要的应用领域</a:t>
            </a:r>
            <a:r>
              <a:rPr lang="zh-CN" altLang="en-US" dirty="0" smtClean="0"/>
              <a:t>，</a:t>
            </a:r>
            <a:r>
              <a:rPr lang="zh-CN" altLang="zh-CN" dirty="0" smtClean="0"/>
              <a:t>为什么</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rgbClr val="FF0000"/>
                </a:solidFill>
              </a:rPr>
              <a:t>原因是</a:t>
            </a:r>
            <a:r>
              <a:rPr lang="zh-CN" altLang="en-US" dirty="0" smtClean="0">
                <a:solidFill>
                  <a:srgbClr val="FF0000"/>
                </a:solidFill>
              </a:rPr>
              <a:t>这些</a:t>
            </a:r>
            <a:r>
              <a:rPr lang="zh-CN" altLang="zh-CN" dirty="0" smtClean="0">
                <a:solidFill>
                  <a:srgbClr val="FF0000"/>
                </a:solidFill>
              </a:rPr>
              <a:t>系统</a:t>
            </a:r>
            <a:r>
              <a:rPr lang="zh-CN" altLang="en-US" dirty="0" smtClean="0">
                <a:solidFill>
                  <a:srgbClr val="FF0000"/>
                </a:solidFill>
              </a:rPr>
              <a:t>在</a:t>
            </a:r>
            <a:r>
              <a:rPr lang="zh-CN" altLang="zh-CN" dirty="0" smtClean="0">
                <a:solidFill>
                  <a:srgbClr val="FF0000"/>
                </a:solidFill>
              </a:rPr>
              <a:t>日常运行中能产生数</a:t>
            </a:r>
            <a:r>
              <a:rPr lang="zh-CN" altLang="en-US" dirty="0" smtClean="0">
                <a:solidFill>
                  <a:srgbClr val="FF0000"/>
                </a:solidFill>
              </a:rPr>
              <a:t>据</a:t>
            </a:r>
            <a:r>
              <a:rPr lang="zh-CN" altLang="zh-CN" dirty="0" smtClean="0">
                <a:solidFill>
                  <a:srgbClr val="FF0000"/>
                </a:solidFill>
              </a:rPr>
              <a:t>。</a:t>
            </a:r>
          </a:p>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本课题的</a:t>
            </a:r>
            <a:r>
              <a:rPr lang="en-US" altLang="zh-CN" dirty="0" smtClean="0"/>
              <a:t>APP</a:t>
            </a:r>
            <a:r>
              <a:rPr lang="zh-CN" altLang="en-US" dirty="0" smtClean="0"/>
              <a:t>是常驻内存的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0000"/>
                </a:solidFill>
                <a:latin typeface="宋体" pitchFamily="2" charset="-122"/>
                <a:ea typeface="宋体" pitchFamily="2" charset="-122"/>
                <a:cs typeface="Times New Roman" pitchFamily="18" charset="0"/>
              </a:rPr>
              <a:t>移动用户特征数据包含了：</a:t>
            </a:r>
            <a:r>
              <a:rPr lang="zh-CN" altLang="en-US" sz="1200" dirty="0" smtClean="0"/>
              <a:t>性别、年龄、地域、地理位置信息、用户在某一个月使用手机情况</a:t>
            </a:r>
            <a:r>
              <a:rPr lang="en-US" altLang="zh-CN" sz="1200" dirty="0" smtClean="0"/>
              <a:t>(</a:t>
            </a:r>
            <a:r>
              <a:rPr lang="zh-CN" altLang="en-US" sz="1200" dirty="0" smtClean="0"/>
              <a:t>包括时长、频次</a:t>
            </a:r>
            <a:r>
              <a:rPr lang="en-US" altLang="zh-CN" sz="1200" dirty="0" smtClean="0"/>
              <a:t>)</a:t>
            </a:r>
            <a:r>
              <a:rPr lang="zh-CN" altLang="en-US" sz="1200" dirty="0" smtClean="0"/>
              <a:t>、根据不同条件对用户偏好信息进行分析等。</a:t>
            </a:r>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0000"/>
                </a:solidFill>
                <a:latin typeface="宋体" pitchFamily="2" charset="-122"/>
                <a:ea typeface="宋体" pitchFamily="2" charset="-122"/>
                <a:cs typeface="Times New Roman" pitchFamily="18" charset="0"/>
              </a:rPr>
              <a:t>可能的关联规则：</a:t>
            </a:r>
            <a:endParaRPr lang="en-US" altLang="zh-CN" sz="1200" dirty="0" smtClean="0">
              <a:solidFill>
                <a:srgbClr val="000000"/>
              </a:solidFill>
              <a:latin typeface="宋体" pitchFamily="2" charset="-122"/>
              <a:ea typeface="宋体" pitchFamily="2" charset="-122"/>
              <a:cs typeface="Times New Roman" pitchFamily="18" charset="0"/>
            </a:endParaRPr>
          </a:p>
          <a:p>
            <a:r>
              <a:rPr lang="zh-CN" altLang="en-US" sz="1200" dirty="0" smtClean="0">
                <a:solidFill>
                  <a:srgbClr val="000000"/>
                </a:solidFill>
                <a:latin typeface="宋体" pitchFamily="2" charset="-122"/>
                <a:ea typeface="宋体" pitchFamily="2" charset="-122"/>
                <a:cs typeface="Times New Roman" pitchFamily="18" charset="0"/>
              </a:rPr>
              <a:t>移动用户特征数据包含了：</a:t>
            </a:r>
            <a:r>
              <a:rPr lang="zh-CN" altLang="en-US" sz="1200" dirty="0" smtClean="0"/>
              <a:t>性别、年龄、地域、地理位置信息、用户在某一个月使用手机情况</a:t>
            </a:r>
            <a:r>
              <a:rPr lang="en-US" altLang="zh-CN" sz="1200" dirty="0" smtClean="0"/>
              <a:t>(</a:t>
            </a:r>
            <a:r>
              <a:rPr lang="zh-CN" altLang="en-US" sz="1200" dirty="0" smtClean="0"/>
              <a:t>包括时长、频次</a:t>
            </a:r>
            <a:r>
              <a:rPr lang="en-US" altLang="zh-CN" sz="1200" dirty="0" smtClean="0"/>
              <a:t>)</a:t>
            </a:r>
            <a:r>
              <a:rPr lang="zh-CN" altLang="en-US" sz="1200" dirty="0" smtClean="0"/>
              <a:t>、根据不同条件对用户偏好信息进行分析等。</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mn-ea"/>
              </a:rPr>
              <a:t>文本分类是用户行为分析重要的技术手段。</a:t>
            </a:r>
            <a:r>
              <a:rPr lang="en-US" altLang="zh-CN" sz="1200" dirty="0" smtClean="0">
                <a:solidFill>
                  <a:schemeClr val="tx1"/>
                </a:solidFill>
                <a:latin typeface="+mn-ea"/>
              </a:rPr>
              <a:t>IBM</a:t>
            </a:r>
            <a:r>
              <a:rPr lang="zh-CN" altLang="en-US" sz="1200" dirty="0" smtClean="0">
                <a:solidFill>
                  <a:schemeClr val="tx1"/>
                </a:solidFill>
                <a:latin typeface="+mn-ea"/>
              </a:rPr>
              <a:t>公司将词频统计思想带入了文本分类领域</a:t>
            </a:r>
            <a:r>
              <a:rPr lang="en-US" altLang="zh-CN" sz="1200" dirty="0" smtClean="0">
                <a:solidFill>
                  <a:schemeClr val="tx1"/>
                </a:solidFill>
                <a:latin typeface="+mn-ea"/>
              </a:rPr>
              <a:t>,</a:t>
            </a:r>
            <a:r>
              <a:rPr lang="zh-CN" altLang="en-US" sz="1200" dirty="0" smtClean="0">
                <a:solidFill>
                  <a:schemeClr val="tx1"/>
                </a:solidFill>
                <a:latin typeface="+mn-ea"/>
              </a:rPr>
              <a:t>最先对文本分类进行了研究。</a:t>
            </a:r>
          </a:p>
          <a:p>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sz="12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因此，在数据资源管理上，不能仅对数据做单纯的搜集、存储、处理，而是要在数据管理上，先对这些数据进行清洗、去重等处理后，再对数据进行描述和定义，然后使用非关系型数据库进行存储。整体上使用内容管理，对所有数据资源进行统一管理。</a:t>
            </a:r>
            <a:endParaRPr kumimoji="0" lang="en-US" altLang="zh-CN" sz="12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r>
              <a:rPr lang="zh-CN" altLang="en-US" sz="1200" dirty="0" smtClean="0">
                <a:solidFill>
                  <a:srgbClr val="000000"/>
                </a:solidFill>
                <a:latin typeface="宋体" pitchFamily="2" charset="-122"/>
                <a:ea typeface="宋体" pitchFamily="2" charset="-122"/>
                <a:cs typeface="Times New Roman" pitchFamily="18" charset="0"/>
              </a:rPr>
              <a:t>移动用户行为从广义上涉及移动互联用户的所有行为活动</a:t>
            </a:r>
            <a:r>
              <a:rPr lang="en-US" altLang="zh-CN" sz="1200" dirty="0" smtClean="0">
                <a:solidFill>
                  <a:srgbClr val="000000"/>
                </a:solidFill>
                <a:latin typeface="宋体" pitchFamily="2" charset="-122"/>
                <a:ea typeface="宋体" pitchFamily="2" charset="-122"/>
                <a:cs typeface="Times New Roman" pitchFamily="18" charset="0"/>
              </a:rPr>
              <a:t>,</a:t>
            </a:r>
            <a:r>
              <a:rPr lang="zh-CN" altLang="en-US" sz="1200" dirty="0" smtClean="0">
                <a:solidFill>
                  <a:srgbClr val="000000"/>
                </a:solidFill>
                <a:latin typeface="宋体" pitchFamily="2" charset="-122"/>
                <a:ea typeface="宋体" pitchFamily="2" charset="-122"/>
                <a:cs typeface="Times New Roman" pitchFamily="18" charset="0"/>
              </a:rPr>
              <a:t>包括网络心理活动、网络社会活动和网络访问活动</a:t>
            </a:r>
            <a:r>
              <a:rPr lang="en-US" altLang="zh-CN" sz="1200" dirty="0" smtClean="0">
                <a:solidFill>
                  <a:srgbClr val="000000"/>
                </a:solidFill>
                <a:latin typeface="宋体" pitchFamily="2" charset="-122"/>
                <a:ea typeface="宋体" pitchFamily="2" charset="-122"/>
                <a:cs typeface="Times New Roman" pitchFamily="18" charset="0"/>
              </a:rPr>
              <a:t>;</a:t>
            </a:r>
            <a:r>
              <a:rPr lang="zh-CN" altLang="en-US" sz="1200" dirty="0" smtClean="0">
                <a:solidFill>
                  <a:srgbClr val="000000"/>
                </a:solidFill>
                <a:latin typeface="宋体" pitchFamily="2" charset="-122"/>
                <a:ea typeface="宋体" pitchFamily="2" charset="-122"/>
                <a:cs typeface="Times New Roman" pitchFamily="18" charset="0"/>
              </a:rPr>
              <a:t>从狭义上讲主要涉及用户访问网络的行为规律。</a:t>
            </a:r>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chemeClr val="tx1"/>
                </a:solidFill>
                <a:latin typeface="+mn-ea"/>
              </a:rPr>
              <a:t>文本分类是用户行为分析重要的技术手段。</a:t>
            </a:r>
            <a:r>
              <a:rPr lang="en-US" altLang="zh-CN" sz="1200" dirty="0" smtClean="0">
                <a:solidFill>
                  <a:schemeClr val="tx1"/>
                </a:solidFill>
                <a:latin typeface="+mn-ea"/>
              </a:rPr>
              <a:t>IBM</a:t>
            </a:r>
            <a:r>
              <a:rPr lang="zh-CN" altLang="en-US" sz="1200" dirty="0" smtClean="0">
                <a:solidFill>
                  <a:schemeClr val="tx1"/>
                </a:solidFill>
                <a:latin typeface="+mn-ea"/>
              </a:rPr>
              <a:t>公司将词频统计思想带入了文本分类领域</a:t>
            </a:r>
            <a:r>
              <a:rPr lang="en-US" altLang="zh-CN" sz="1200" dirty="0" smtClean="0">
                <a:solidFill>
                  <a:schemeClr val="tx1"/>
                </a:solidFill>
                <a:latin typeface="+mn-ea"/>
              </a:rPr>
              <a:t>,</a:t>
            </a:r>
            <a:r>
              <a:rPr lang="zh-CN" altLang="en-US" sz="1200" dirty="0" smtClean="0">
                <a:solidFill>
                  <a:schemeClr val="tx1"/>
                </a:solidFill>
                <a:latin typeface="+mn-ea"/>
              </a:rPr>
              <a:t>最先对文本分类进行了研究。</a:t>
            </a:r>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i="0" kern="1200" dirty="0" smtClean="0">
                <a:solidFill>
                  <a:schemeClr val="tx1"/>
                </a:solidFill>
                <a:latin typeface="+mn-lt"/>
                <a:ea typeface="+mn-ea"/>
                <a:cs typeface="+mn-cs"/>
              </a:rPr>
              <a:t>传统意义上的三维可视化技术是指运用计算机图形学和图像处理技术 </a:t>
            </a:r>
            <a:r>
              <a:rPr lang="en-US" altLang="zh-CN" sz="1200" i="0" kern="1200" dirty="0" smtClean="0">
                <a:solidFill>
                  <a:schemeClr val="tx1"/>
                </a:solidFill>
                <a:latin typeface="+mn-lt"/>
                <a:ea typeface="+mn-ea"/>
                <a:cs typeface="+mn-cs"/>
              </a:rPr>
              <a:t>, </a:t>
            </a:r>
            <a:r>
              <a:rPr lang="zh-CN" altLang="en-US" sz="1200" i="0" kern="1200" dirty="0" smtClean="0">
                <a:solidFill>
                  <a:schemeClr val="tx1"/>
                </a:solidFill>
                <a:latin typeface="+mn-lt"/>
                <a:ea typeface="+mn-ea"/>
                <a:cs typeface="+mn-cs"/>
              </a:rPr>
              <a:t>将三维体数据转换为二维图像或图</a:t>
            </a:r>
            <a:br>
              <a:rPr lang="zh-CN" altLang="en-US" sz="1200" i="0" kern="1200" dirty="0" smtClean="0">
                <a:solidFill>
                  <a:schemeClr val="tx1"/>
                </a:solidFill>
                <a:latin typeface="+mn-lt"/>
                <a:ea typeface="+mn-ea"/>
                <a:cs typeface="+mn-cs"/>
              </a:rPr>
            </a:br>
            <a:r>
              <a:rPr lang="zh-CN" altLang="en-US" sz="1200" i="0" kern="1200" dirty="0" smtClean="0">
                <a:solidFill>
                  <a:schemeClr val="tx1"/>
                </a:solidFill>
                <a:latin typeface="+mn-lt"/>
                <a:ea typeface="+mn-ea"/>
                <a:cs typeface="+mn-cs"/>
              </a:rPr>
              <a:t>形模型 </a:t>
            </a:r>
            <a:r>
              <a:rPr lang="en-US" altLang="zh-CN" sz="1200" i="0" kern="1200" dirty="0" smtClean="0">
                <a:solidFill>
                  <a:schemeClr val="tx1"/>
                </a:solidFill>
                <a:latin typeface="+mn-lt"/>
                <a:ea typeface="+mn-ea"/>
                <a:cs typeface="+mn-cs"/>
              </a:rPr>
              <a:t>,</a:t>
            </a:r>
            <a:r>
              <a:rPr lang="zh-CN" altLang="en-US" sz="1200" i="0" kern="1200" dirty="0" smtClean="0">
                <a:solidFill>
                  <a:schemeClr val="tx1"/>
                </a:solidFill>
                <a:latin typeface="+mn-lt"/>
                <a:ea typeface="+mn-ea"/>
                <a:cs typeface="+mn-cs"/>
              </a:rPr>
              <a:t>并在计算机上显示 、处理及交互的理论 、方法和技术 </a:t>
            </a:r>
            <a:r>
              <a:rPr lang="en-US" altLang="zh-CN" sz="1200" i="0" kern="1200" dirty="0" smtClean="0">
                <a:solidFill>
                  <a:schemeClr val="tx1"/>
                </a:solidFill>
                <a:latin typeface="+mn-lt"/>
                <a:ea typeface="+mn-ea"/>
                <a:cs typeface="+mn-cs"/>
              </a:rPr>
              <a:t>[ 2] </a:t>
            </a:r>
            <a:br>
              <a:rPr lang="en-US" altLang="zh-CN" sz="1200" i="0" kern="1200" dirty="0" smtClean="0">
                <a:solidFill>
                  <a:schemeClr val="tx1"/>
                </a:solidFill>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3211C71-8F74-4D4B-968F-77D48B3C396E}"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3CBA784-4780-45D1-A347-45FA8CA0826B}" type="datetime1">
              <a:rPr lang="zh-CN" altLang="en-US" smtClean="0"/>
              <a:pPr/>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19B19C-170F-4853-A7A8-8B1088DF02B5}" type="datetime1">
              <a:rPr lang="zh-CN" altLang="en-US" smtClean="0"/>
              <a:pPr/>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CBB3FF-D3A0-4A15-B712-CC371024C3A1}" type="datetime1">
              <a:rPr lang="zh-CN" altLang="en-US" smtClean="0"/>
              <a:pPr/>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CC499F-CE88-47DB-A8F0-31BFA7B1CF0A}" type="datetime1">
              <a:rPr lang="zh-CN" altLang="en-US" smtClean="0"/>
              <a:pPr/>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A5A6A8F-F706-4848-A814-C4797841F77A}" type="datetime1">
              <a:rPr lang="zh-CN" altLang="en-US" smtClean="0"/>
              <a:pPr/>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F0E9C2-7BD2-46A0-8CCC-81ED062E9986}" type="datetime1">
              <a:rPr lang="zh-CN" altLang="en-US" smtClean="0"/>
              <a:pPr/>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F800AE-5B30-4738-8D71-F22FA87EBD64}" type="datetime1">
              <a:rPr lang="zh-CN" altLang="en-US" smtClean="0"/>
              <a:pPr/>
              <a:t>2015/11/4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7FC153-2037-4FD5-A780-7C2D2DFC1481}" type="datetime1">
              <a:rPr lang="zh-CN" altLang="en-US" smtClean="0"/>
              <a:pPr/>
              <a:t>2015/11/4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B9889-C789-46AF-8F8F-21176341B41B}" type="datetime1">
              <a:rPr lang="zh-CN" altLang="en-US" smtClean="0"/>
              <a:pPr/>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4DA86A-8BBE-43A1-B68D-2E49FE368C34}" type="datetime1">
              <a:rPr lang="zh-CN" altLang="en-US" smtClean="0"/>
              <a:pPr/>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50C537-7468-4CEB-971C-B10ED779A575}" type="datetime1">
              <a:rPr lang="zh-CN" altLang="en-US" smtClean="0"/>
              <a:pPr/>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80D19-24EC-4273-8C31-F62403970C12}" type="datetime1">
              <a:rPr lang="zh-CN" altLang="en-US" smtClean="0"/>
              <a:pPr/>
              <a:t>2015/11/4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988840"/>
            <a:ext cx="7772400" cy="1470025"/>
          </a:xfrm>
        </p:spPr>
        <p:txBody>
          <a:bodyPr>
            <a:normAutofit/>
          </a:bodyPr>
          <a:lstStyle/>
          <a:p>
            <a:r>
              <a:rPr lang="zh-CN" altLang="en-US" sz="4000" b="1" smtClean="0">
                <a:solidFill>
                  <a:schemeClr val="accent2">
                    <a:lumMod val="20000"/>
                    <a:lumOff val="80000"/>
                  </a:schemeClr>
                </a:solidFill>
              </a:rPr>
              <a:t>移动用户的特征分析及数据可视化研究与应用</a:t>
            </a:r>
            <a:endParaRPr lang="zh-CN" altLang="en-US" sz="4000" b="1" dirty="0">
              <a:solidFill>
                <a:schemeClr val="accent2">
                  <a:lumMod val="20000"/>
                  <a:lumOff val="80000"/>
                </a:schemeClr>
              </a:solidFill>
            </a:endParaRPr>
          </a:p>
        </p:txBody>
      </p:sp>
      <p:sp>
        <p:nvSpPr>
          <p:cNvPr id="3" name="副标题 2"/>
          <p:cNvSpPr>
            <a:spLocks noGrp="1"/>
          </p:cNvSpPr>
          <p:nvPr>
            <p:ph type="subTitle" idx="1"/>
          </p:nvPr>
        </p:nvSpPr>
        <p:spPr>
          <a:xfrm>
            <a:off x="5220072" y="5129808"/>
            <a:ext cx="3923928" cy="1728192"/>
          </a:xfrm>
        </p:spPr>
        <p:txBody>
          <a:bodyPr>
            <a:normAutofit/>
          </a:bodyPr>
          <a:lstStyle/>
          <a:p>
            <a:pPr algn="l"/>
            <a:r>
              <a:rPr lang="zh-CN" altLang="en-US" sz="2000" dirty="0" smtClean="0">
                <a:solidFill>
                  <a:schemeClr val="tx1"/>
                </a:solidFill>
                <a:latin typeface="微软雅黑" pitchFamily="34" charset="-122"/>
                <a:ea typeface="微软雅黑" pitchFamily="34" charset="-122"/>
              </a:rPr>
              <a:t>报告人：夏东</a:t>
            </a:r>
            <a:endParaRPr lang="en-US" altLang="zh-CN" sz="2000" dirty="0" smtClean="0">
              <a:solidFill>
                <a:schemeClr val="tx1"/>
              </a:solidFill>
              <a:latin typeface="微软雅黑" pitchFamily="34" charset="-122"/>
              <a:ea typeface="微软雅黑" pitchFamily="34" charset="-122"/>
            </a:endParaRPr>
          </a:p>
          <a:p>
            <a:pPr algn="l"/>
            <a:r>
              <a:rPr lang="zh-CN" altLang="en-US" sz="2000" dirty="0" smtClean="0">
                <a:solidFill>
                  <a:schemeClr val="tx1"/>
                </a:solidFill>
                <a:latin typeface="微软雅黑" pitchFamily="34" charset="-122"/>
                <a:ea typeface="微软雅黑" pitchFamily="34" charset="-122"/>
              </a:rPr>
              <a:t>导   师：李也白</a:t>
            </a:r>
            <a:endParaRPr lang="en-US" altLang="zh-CN" sz="2000" dirty="0" smtClean="0">
              <a:solidFill>
                <a:schemeClr val="tx1"/>
              </a:solidFill>
              <a:latin typeface="微软雅黑" pitchFamily="34" charset="-122"/>
              <a:ea typeface="微软雅黑" pitchFamily="34" charset="-122"/>
            </a:endParaRPr>
          </a:p>
          <a:p>
            <a:pPr algn="l"/>
            <a:r>
              <a:rPr lang="zh-CN" altLang="en-US" sz="2000" dirty="0" smtClean="0">
                <a:solidFill>
                  <a:schemeClr val="tx1"/>
                </a:solidFill>
                <a:latin typeface="微软雅黑" pitchFamily="34" charset="-122"/>
                <a:ea typeface="微软雅黑" pitchFamily="34" charset="-122"/>
              </a:rPr>
              <a:t>专   业：计算机科学与技术</a:t>
            </a:r>
            <a:endParaRPr lang="en-US" altLang="zh-CN" sz="2000" dirty="0" smtClean="0">
              <a:solidFill>
                <a:schemeClr val="tx1"/>
              </a:solidFill>
              <a:latin typeface="微软雅黑" pitchFamily="34" charset="-122"/>
              <a:ea typeface="微软雅黑" pitchFamily="34" charset="-122"/>
            </a:endParaRPr>
          </a:p>
          <a:p>
            <a:pPr algn="l"/>
            <a:r>
              <a:rPr lang="zh-CN" altLang="en-US" sz="2000" dirty="0" smtClean="0">
                <a:solidFill>
                  <a:schemeClr val="tx1"/>
                </a:solidFill>
                <a:latin typeface="微软雅黑" pitchFamily="34" charset="-122"/>
                <a:ea typeface="微软雅黑" pitchFamily="34" charset="-122"/>
              </a:rPr>
              <a:t>时   间：</a:t>
            </a:r>
            <a:r>
              <a:rPr lang="en-US" altLang="zh-CN" sz="2000" dirty="0" smtClean="0">
                <a:solidFill>
                  <a:schemeClr val="tx1"/>
                </a:solidFill>
                <a:latin typeface="微软雅黑" pitchFamily="34" charset="-122"/>
                <a:ea typeface="微软雅黑" pitchFamily="34" charset="-122"/>
              </a:rPr>
              <a:t>2015</a:t>
            </a:r>
            <a:r>
              <a:rPr lang="zh-CN" altLang="en-US" sz="2000" dirty="0" smtClean="0">
                <a:solidFill>
                  <a:schemeClr val="tx1"/>
                </a:solidFill>
                <a:latin typeface="微软雅黑" pitchFamily="34" charset="-122"/>
                <a:ea typeface="微软雅黑" pitchFamily="34" charset="-122"/>
              </a:rPr>
              <a:t>年</a:t>
            </a:r>
            <a:r>
              <a:rPr lang="en-US" altLang="zh-CN" sz="2000" dirty="0" smtClean="0">
                <a:solidFill>
                  <a:schemeClr val="tx1"/>
                </a:solidFill>
                <a:latin typeface="微软雅黑" pitchFamily="34" charset="-122"/>
                <a:ea typeface="微软雅黑" pitchFamily="34" charset="-122"/>
              </a:rPr>
              <a:t>10</a:t>
            </a:r>
            <a:r>
              <a:rPr lang="zh-CN" altLang="en-US" sz="2000" dirty="0" smtClean="0">
                <a:solidFill>
                  <a:schemeClr val="tx1"/>
                </a:solidFill>
                <a:latin typeface="微软雅黑" pitchFamily="34" charset="-122"/>
                <a:ea typeface="微软雅黑" pitchFamily="34" charset="-122"/>
              </a:rPr>
              <a:t>月</a:t>
            </a:r>
            <a:r>
              <a:rPr lang="en-US" altLang="zh-CN" sz="2000" dirty="0" smtClean="0">
                <a:solidFill>
                  <a:schemeClr val="tx1"/>
                </a:solidFill>
                <a:latin typeface="微软雅黑" pitchFamily="34" charset="-122"/>
                <a:ea typeface="微软雅黑" pitchFamily="34" charset="-122"/>
              </a:rPr>
              <a:t>26</a:t>
            </a:r>
            <a:r>
              <a:rPr lang="zh-CN" altLang="en-US" sz="2000" dirty="0" smtClean="0">
                <a:solidFill>
                  <a:schemeClr val="tx1"/>
                </a:solidFill>
                <a:latin typeface="微软雅黑" pitchFamily="34" charset="-122"/>
                <a:ea typeface="微软雅黑" pitchFamily="34" charset="-122"/>
              </a:rPr>
              <a:t>日</a:t>
            </a:r>
            <a:endParaRPr lang="en-US" altLang="zh-CN" sz="2000" dirty="0" smtClean="0">
              <a:solidFill>
                <a:schemeClr val="tx1"/>
              </a:solidFill>
              <a:latin typeface="微软雅黑" pitchFamily="34" charset="-122"/>
              <a:ea typeface="微软雅黑" pitchFamily="34" charset="-122"/>
            </a:endParaRPr>
          </a:p>
          <a:p>
            <a:endParaRPr lang="zh-CN" altLang="en-US" dirty="0"/>
          </a:p>
        </p:txBody>
      </p:sp>
      <p:sp>
        <p:nvSpPr>
          <p:cNvPr id="4" name="日期占位符 3"/>
          <p:cNvSpPr>
            <a:spLocks noGrp="1"/>
          </p:cNvSpPr>
          <p:nvPr>
            <p:ph type="dt" sz="half" idx="10"/>
          </p:nvPr>
        </p:nvSpPr>
        <p:spPr/>
        <p:txBody>
          <a:bodyPr/>
          <a:lstStyle/>
          <a:p>
            <a:fld id="{EF0DD78F-B743-4B24-AC47-6189C7AB1E81}"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320142-7B01-4B24-B2B6-FF3391CF218B}"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cxnSp>
        <p:nvCxnSpPr>
          <p:cNvPr id="4" name="直接连接符 3"/>
          <p:cNvCxnSpPr/>
          <p:nvPr/>
        </p:nvCxnSpPr>
        <p:spPr>
          <a:xfrm>
            <a:off x="611560" y="1052736"/>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27584" y="1124744"/>
            <a:ext cx="280831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2"/>
                </a:solidFill>
              </a:rPr>
              <a:t>移动用户特征数据</a:t>
            </a:r>
            <a:endParaRPr lang="zh-CN" altLang="en-US" b="1" dirty="0">
              <a:solidFill>
                <a:schemeClr val="tx2"/>
              </a:solidFill>
            </a:endParaRPr>
          </a:p>
        </p:txBody>
      </p:sp>
      <p:sp>
        <p:nvSpPr>
          <p:cNvPr id="2050" name="Rectangle 2"/>
          <p:cNvSpPr>
            <a:spLocks noChangeArrowheads="1"/>
          </p:cNvSpPr>
          <p:nvPr/>
        </p:nvSpPr>
        <p:spPr bwMode="auto">
          <a:xfrm>
            <a:off x="0" y="1194456"/>
            <a:ext cx="9036496"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2400" dirty="0" smtClean="0">
                <a:solidFill>
                  <a:srgbClr val="000000"/>
                </a:solidFill>
                <a:latin typeface="宋体" pitchFamily="2" charset="-122"/>
                <a:ea typeface="宋体" pitchFamily="2" charset="-122"/>
                <a:cs typeface="Times New Roman" pitchFamily="18" charset="0"/>
              </a:rPr>
              <a:t>   </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fontAlgn="base" hangingPunct="0">
              <a:lnSpc>
                <a:spcPct val="150000"/>
              </a:lnSpc>
              <a:spcBef>
                <a:spcPct val="0"/>
              </a:spcBef>
              <a:spcAft>
                <a:spcPct val="0"/>
              </a:spcAft>
            </a:pPr>
            <a:r>
              <a:rPr lang="en-US" altLang="zh-CN" sz="2000" dirty="0" smtClean="0">
                <a:solidFill>
                  <a:srgbClr val="000000"/>
                </a:solidFill>
                <a:latin typeface="宋体" pitchFamily="2" charset="-122"/>
                <a:ea typeface="宋体" pitchFamily="2" charset="-122"/>
                <a:cs typeface="Times New Roman" pitchFamily="18" charset="0"/>
              </a:rPr>
              <a:t>    1.</a:t>
            </a:r>
            <a:r>
              <a:rPr lang="zh-CN" altLang="en-US" sz="2000" dirty="0" smtClean="0">
                <a:solidFill>
                  <a:srgbClr val="000000"/>
                </a:solidFill>
                <a:latin typeface="宋体" pitchFamily="2" charset="-122"/>
                <a:ea typeface="宋体" pitchFamily="2" charset="-122"/>
                <a:cs typeface="Times New Roman" pitchFamily="18" charset="0"/>
              </a:rPr>
              <a:t>移动用户特征数据包含了：</a:t>
            </a:r>
            <a:r>
              <a:rPr lang="zh-CN" altLang="en-US" sz="2000" dirty="0" smtClean="0"/>
              <a:t>性别、年龄、地域、地理位置信息、用户在某一个月使用手机情况</a:t>
            </a:r>
            <a:r>
              <a:rPr lang="en-US" altLang="zh-CN" sz="2000" dirty="0" smtClean="0"/>
              <a:t>(</a:t>
            </a:r>
            <a:r>
              <a:rPr lang="zh-CN" altLang="en-US" sz="2000" dirty="0" smtClean="0"/>
              <a:t>包括时长、频次</a:t>
            </a:r>
            <a:r>
              <a:rPr lang="en-US" altLang="zh-CN" sz="2000" dirty="0" smtClean="0"/>
              <a:t>)</a:t>
            </a:r>
            <a:r>
              <a:rPr lang="zh-CN" altLang="en-US" sz="2000" dirty="0" smtClean="0"/>
              <a:t>、根据不同条件对用户偏好信息进行分析等。</a:t>
            </a:r>
            <a:r>
              <a:rPr lang="en-US" altLang="zh-CN" sz="2000" dirty="0" smtClean="0">
                <a:solidFill>
                  <a:srgbClr val="000000"/>
                </a:solidFill>
                <a:latin typeface="宋体" pitchFamily="2" charset="-122"/>
                <a:ea typeface="宋体" pitchFamily="2" charset="-122"/>
                <a:cs typeface="Times New Roman" pitchFamily="18" charset="0"/>
              </a:rPr>
              <a:t> </a:t>
            </a:r>
          </a:p>
          <a:p>
            <a:pPr lvl="0" eaLnBrk="0" fontAlgn="base" hangingPunct="0">
              <a:lnSpc>
                <a:spcPct val="150000"/>
              </a:lnSpc>
              <a:spcBef>
                <a:spcPct val="0"/>
              </a:spcBef>
              <a:spcAft>
                <a:spcPct val="0"/>
              </a:spcAft>
            </a:pPr>
            <a:r>
              <a:rPr lang="en-US" altLang="zh-CN" sz="2000" dirty="0" smtClean="0">
                <a:solidFill>
                  <a:srgbClr val="000000"/>
                </a:solidFill>
                <a:latin typeface="宋体" pitchFamily="2" charset="-122"/>
                <a:ea typeface="宋体" pitchFamily="2" charset="-122"/>
                <a:cs typeface="Times New Roman" pitchFamily="18" charset="0"/>
              </a:rPr>
              <a:t>    </a:t>
            </a:r>
            <a:r>
              <a:rPr kumimoji="0" lang="en-US" altLang="zh-CN" sz="20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2.</a:t>
            </a:r>
            <a:r>
              <a:rPr kumimoji="0" lang="zh-CN" altLang="en-US" sz="20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行为数据方面：移动设备产生的行为数据不仅包括结构化、半结构化的数据，还包括图片、声音、视频等非结构化数据。</a:t>
            </a:r>
            <a:endParaRPr kumimoji="0" lang="en-US" altLang="zh-CN" sz="20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eaLnBrk="0" fontAlgn="base" hangingPunct="0">
              <a:lnSpc>
                <a:spcPct val="150000"/>
              </a:lnSpc>
              <a:spcBef>
                <a:spcPct val="0"/>
              </a:spcBef>
              <a:spcAft>
                <a:spcPct val="0"/>
              </a:spcAft>
            </a:pPr>
            <a:r>
              <a:rPr lang="en-US" altLang="zh-CN" sz="2000" dirty="0" smtClean="0">
                <a:solidFill>
                  <a:srgbClr val="000000"/>
                </a:solidFill>
                <a:latin typeface="宋体" pitchFamily="2" charset="-122"/>
                <a:ea typeface="宋体" pitchFamily="2" charset="-122"/>
                <a:cs typeface="Times New Roman" pitchFamily="18" charset="0"/>
              </a:rPr>
              <a:t>    3.</a:t>
            </a:r>
            <a:r>
              <a:rPr lang="zh-CN" altLang="en-US" sz="2000" dirty="0" smtClean="0">
                <a:solidFill>
                  <a:srgbClr val="000000"/>
                </a:solidFill>
                <a:latin typeface="宋体" pitchFamily="2" charset="-122"/>
                <a:ea typeface="宋体" pitchFamily="2" charset="-122"/>
                <a:cs typeface="Times New Roman" pitchFamily="18" charset="0"/>
              </a:rPr>
              <a:t>基本数据方面：移动设备产生的基本数据除基本的人口属性外，还包括具体的移动设备号、用户具体使用位置等； </a:t>
            </a:r>
            <a:endParaRPr lang="zh-CN" altLang="en-US" sz="2000" dirty="0" smtClean="0"/>
          </a:p>
          <a:p>
            <a:pPr lvl="0" eaLnBrk="0" fontAlgn="base" hangingPunct="0">
              <a:lnSpc>
                <a:spcPct val="150000"/>
              </a:lnSpc>
              <a:spcBef>
                <a:spcPct val="0"/>
              </a:spcBef>
              <a:spcAft>
                <a:spcPct val="0"/>
              </a:spcAft>
            </a:pPr>
            <a:endParaRPr lang="zh-CN" altLang="en-US" sz="2000" dirty="0" smtClean="0">
              <a:solidFill>
                <a:srgbClr val="000000"/>
              </a:solidFill>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    </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页脚占位符 6"/>
          <p:cNvSpPr>
            <a:spLocks noGrp="1"/>
          </p:cNvSpPr>
          <p:nvPr>
            <p:ph type="ftr" sz="quarter" idx="11"/>
          </p:nvPr>
        </p:nvSpPr>
        <p:spPr/>
        <p:txBody>
          <a:bodyPr/>
          <a:lstStyle/>
          <a:p>
            <a:r>
              <a:rPr lang="zh-CN" altLang="en-US" dirty="0" smtClean="0"/>
              <a:t>研究目标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16D324-B9E8-43C9-9AF8-B3ACC919DAD9}"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rgbClr val="FFFF00"/>
                </a:solidFill>
              </a:rPr>
              <a:t>国内外研究状况</a:t>
            </a:r>
            <a:endParaRPr lang="en-US" altLang="zh-CN" sz="5000" dirty="0" smtClean="0">
              <a:solidFill>
                <a:srgbClr val="FFFF00"/>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流程图: 联系 4"/>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635896" y="3068960"/>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a:stCxn id="5" idx="4"/>
            <a:endCxn id="6"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7" name="流程图: 联系 16"/>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764704"/>
            <a:ext cx="9144000" cy="5616624"/>
          </a:xfrm>
        </p:spPr>
        <p:txBody>
          <a:bodyPr>
            <a:normAutofit/>
          </a:bodyPr>
          <a:lstStyle/>
          <a:p>
            <a:pPr algn="l">
              <a:lnSpc>
                <a:spcPct val="150000"/>
              </a:lnSpc>
            </a:pPr>
            <a:r>
              <a:rPr lang="zh-CN" altLang="en-US" sz="2200" b="1" dirty="0" smtClean="0">
                <a:solidFill>
                  <a:schemeClr val="accent1"/>
                </a:solidFill>
              </a:rPr>
              <a:t>         移动用户分析</a:t>
            </a:r>
            <a:endParaRPr lang="en-US" altLang="zh-CN" sz="2200" b="1" dirty="0" smtClean="0">
              <a:solidFill>
                <a:schemeClr val="accent1"/>
              </a:solidFill>
            </a:endParaRPr>
          </a:p>
          <a:p>
            <a:pPr marL="0" lvl="1" algn="l">
              <a:lnSpc>
                <a:spcPct val="150000"/>
              </a:lnSpc>
              <a:buFont typeface="Wingdings" pitchFamily="2" charset="2"/>
              <a:buChar char="Ø"/>
            </a:pPr>
            <a:endParaRPr lang="en-US" altLang="zh-CN" sz="1800" dirty="0" smtClean="0">
              <a:solidFill>
                <a:schemeClr val="tx1"/>
              </a:solidFill>
            </a:endParaRPr>
          </a:p>
          <a:p>
            <a:pPr marL="0" lvl="1" algn="l">
              <a:lnSpc>
                <a:spcPct val="150000"/>
              </a:lnSpc>
              <a:buFont typeface="Wingdings" pitchFamily="2" charset="2"/>
              <a:buChar char="Ø"/>
            </a:pPr>
            <a:endParaRPr lang="en-US" altLang="zh-CN" sz="1800" dirty="0" smtClean="0">
              <a:solidFill>
                <a:schemeClr val="tx1"/>
              </a:solidFill>
            </a:endParaRPr>
          </a:p>
          <a:p>
            <a:pPr marL="0" lvl="1" algn="l">
              <a:lnSpc>
                <a:spcPct val="150000"/>
              </a:lnSpc>
              <a:buFont typeface="Wingdings" pitchFamily="2" charset="2"/>
              <a:buChar char="Ø"/>
            </a:pPr>
            <a:endParaRPr lang="en-US" altLang="zh-CN" sz="1800" dirty="0" smtClean="0">
              <a:solidFill>
                <a:schemeClr val="tx1"/>
              </a:solidFill>
            </a:endParaRPr>
          </a:p>
          <a:p>
            <a:pPr marL="0" lvl="1" algn="l">
              <a:lnSpc>
                <a:spcPct val="150000"/>
              </a:lnSpc>
              <a:buFont typeface="Wingdings" pitchFamily="2" charset="2"/>
              <a:buChar char="Ø"/>
            </a:pPr>
            <a:endParaRPr lang="en-US" altLang="zh-CN" sz="1800" dirty="0" smtClean="0">
              <a:solidFill>
                <a:schemeClr val="tx1"/>
              </a:solidFill>
            </a:endParaRPr>
          </a:p>
          <a:p>
            <a:pPr marL="0" lvl="1" algn="l">
              <a:lnSpc>
                <a:spcPct val="150000"/>
              </a:lnSpc>
              <a:buFont typeface="Wingdings" pitchFamily="2" charset="2"/>
              <a:buChar char="Ø"/>
            </a:pPr>
            <a:endParaRPr lang="en-US" altLang="zh-CN" sz="1800" dirty="0" smtClean="0">
              <a:solidFill>
                <a:schemeClr val="tx1"/>
              </a:solidFill>
            </a:endParaRPr>
          </a:p>
          <a:p>
            <a:pPr algn="l">
              <a:lnSpc>
                <a:spcPct val="150000"/>
              </a:lnSpc>
            </a:pPr>
            <a:endParaRPr lang="zh-CN" altLang="en-US" sz="2000" dirty="0" smtClean="0">
              <a:solidFill>
                <a:schemeClr val="tx1"/>
              </a:solidFill>
              <a:latin typeface="+mn-ea"/>
            </a:endParaRPr>
          </a:p>
          <a:p>
            <a:pPr algn="l">
              <a:lnSpc>
                <a:spcPct val="150000"/>
              </a:lnSpc>
              <a:buFont typeface="Wingdings" pitchFamily="2" charset="2"/>
              <a:buChar char="Ø"/>
            </a:pPr>
            <a:endParaRPr lang="zh-CN" altLang="en-US" sz="2000" dirty="0" smtClean="0">
              <a:solidFill>
                <a:schemeClr val="tx1"/>
              </a:solidFill>
              <a:latin typeface="+mn-ea"/>
            </a:endParaRPr>
          </a:p>
        </p:txBody>
      </p:sp>
      <p:sp>
        <p:nvSpPr>
          <p:cNvPr id="4" name="日期占位符 3"/>
          <p:cNvSpPr>
            <a:spLocks noGrp="1"/>
          </p:cNvSpPr>
          <p:nvPr>
            <p:ph type="dt" sz="half" idx="10"/>
          </p:nvPr>
        </p:nvSpPr>
        <p:spPr/>
        <p:txBody>
          <a:bodyPr/>
          <a:lstStyle/>
          <a:p>
            <a:fld id="{46B1C6FC-B224-4731-8F78-FB35B288AA06}"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cxnSp>
        <p:nvCxnSpPr>
          <p:cNvPr id="9" name="直接连接符 8"/>
          <p:cNvCxnSpPr/>
          <p:nvPr/>
        </p:nvCxnSpPr>
        <p:spPr>
          <a:xfrm>
            <a:off x="539552" y="764704"/>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页脚占位符 6"/>
          <p:cNvSpPr>
            <a:spLocks noGrp="1"/>
          </p:cNvSpPr>
          <p:nvPr>
            <p:ph type="ftr" sz="quarter" idx="11"/>
          </p:nvPr>
        </p:nvSpPr>
        <p:spPr/>
        <p:txBody>
          <a:bodyPr/>
          <a:lstStyle/>
          <a:p>
            <a:r>
              <a:rPr lang="zh-CN" altLang="en-US" dirty="0" smtClean="0"/>
              <a:t>国内外研究状况</a:t>
            </a:r>
            <a:endParaRPr lang="zh-CN" altLang="en-US" dirty="0"/>
          </a:p>
        </p:txBody>
      </p:sp>
      <p:sp>
        <p:nvSpPr>
          <p:cNvPr id="8" name="矩形 7"/>
          <p:cNvSpPr/>
          <p:nvPr/>
        </p:nvSpPr>
        <p:spPr>
          <a:xfrm>
            <a:off x="251520" y="1340768"/>
            <a:ext cx="8568952" cy="2520280"/>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smtClean="0">
                <a:solidFill>
                  <a:schemeClr val="tx1"/>
                </a:solidFill>
              </a:rPr>
              <a:t>      </a:t>
            </a:r>
            <a:r>
              <a:rPr lang="zh-CN" altLang="en-US" b="1" dirty="0" smtClean="0">
                <a:solidFill>
                  <a:schemeClr val="tx1"/>
                </a:solidFill>
              </a:rPr>
              <a:t>国外研究</a:t>
            </a:r>
            <a:endParaRPr lang="en-US" altLang="zh-CN" b="1" dirty="0" smtClean="0">
              <a:solidFill>
                <a:schemeClr val="tx1"/>
              </a:solidFill>
            </a:endParaRPr>
          </a:p>
          <a:p>
            <a:pPr>
              <a:lnSpc>
                <a:spcPct val="150000"/>
              </a:lnSpc>
              <a:buFont typeface="Wingdings" pitchFamily="2" charset="2"/>
              <a:buChar char="l"/>
            </a:pPr>
            <a:r>
              <a:rPr lang="en-US" altLang="zh-CN" sz="1600" dirty="0" smtClean="0">
                <a:solidFill>
                  <a:schemeClr val="tx1">
                    <a:lumMod val="95000"/>
                    <a:lumOff val="5000"/>
                  </a:schemeClr>
                </a:solidFill>
                <a:latin typeface="+mn-ea"/>
              </a:rPr>
              <a:t>IBM</a:t>
            </a:r>
            <a:r>
              <a:rPr lang="zh-CN" altLang="en-US" sz="1600" dirty="0" smtClean="0">
                <a:solidFill>
                  <a:schemeClr val="tx1">
                    <a:lumMod val="95000"/>
                    <a:lumOff val="5000"/>
                  </a:schemeClr>
                </a:solidFill>
                <a:latin typeface="+mn-ea"/>
              </a:rPr>
              <a:t>公司将词频统计思想带入了文本分类领域</a:t>
            </a:r>
            <a:r>
              <a:rPr lang="en-US" altLang="zh-CN" sz="1600" dirty="0" smtClean="0">
                <a:solidFill>
                  <a:schemeClr val="tx1">
                    <a:lumMod val="95000"/>
                    <a:lumOff val="5000"/>
                  </a:schemeClr>
                </a:solidFill>
                <a:latin typeface="+mn-ea"/>
              </a:rPr>
              <a:t>,</a:t>
            </a:r>
            <a:r>
              <a:rPr lang="zh-CN" altLang="en-US" sz="1600" dirty="0" smtClean="0">
                <a:solidFill>
                  <a:schemeClr val="tx1">
                    <a:lumMod val="95000"/>
                    <a:lumOff val="5000"/>
                  </a:schemeClr>
                </a:solidFill>
                <a:latin typeface="+mn-ea"/>
              </a:rPr>
              <a:t>最先对文本分类进行了研究。</a:t>
            </a:r>
            <a:r>
              <a:rPr lang="zh-CN" altLang="en-US" sz="1600" dirty="0" smtClean="0">
                <a:solidFill>
                  <a:schemeClr val="tx1"/>
                </a:solidFill>
                <a:latin typeface="+mn-ea"/>
              </a:rPr>
              <a:t>文本分类是用户  行为分析重要的技术手段。</a:t>
            </a:r>
            <a:endParaRPr lang="en-US" altLang="zh-CN" sz="1600" dirty="0" smtClean="0">
              <a:solidFill>
                <a:schemeClr val="tx1">
                  <a:lumMod val="95000"/>
                  <a:lumOff val="5000"/>
                </a:schemeClr>
              </a:solidFill>
              <a:latin typeface="+mn-ea"/>
            </a:endParaRPr>
          </a:p>
          <a:p>
            <a:pPr>
              <a:lnSpc>
                <a:spcPct val="150000"/>
              </a:lnSpc>
              <a:buFont typeface="Wingdings" pitchFamily="2" charset="2"/>
              <a:buChar char="l"/>
            </a:pPr>
            <a:r>
              <a:rPr lang="en-US" altLang="zh-CN" sz="1600" dirty="0" smtClean="0">
                <a:solidFill>
                  <a:schemeClr val="tx1">
                    <a:lumMod val="95000"/>
                    <a:lumOff val="5000"/>
                  </a:schemeClr>
                </a:solidFill>
                <a:latin typeface="+mn-ea"/>
              </a:rPr>
              <a:t>AT&amp;T</a:t>
            </a:r>
            <a:r>
              <a:rPr lang="zh-CN" altLang="en-US" sz="1600" dirty="0" smtClean="0">
                <a:solidFill>
                  <a:schemeClr val="tx1">
                    <a:lumMod val="95000"/>
                    <a:lumOff val="5000"/>
                  </a:schemeClr>
                </a:solidFill>
                <a:latin typeface="+mn-ea"/>
              </a:rPr>
              <a:t>实验室的</a:t>
            </a:r>
            <a:r>
              <a:rPr lang="en-US" altLang="zh-CN" sz="1600" dirty="0" smtClean="0">
                <a:solidFill>
                  <a:schemeClr val="tx1">
                    <a:lumMod val="95000"/>
                    <a:lumOff val="5000"/>
                  </a:schemeClr>
                </a:solidFill>
                <a:latin typeface="+mn-ea"/>
              </a:rPr>
              <a:t>David D</a:t>
            </a:r>
            <a:r>
              <a:rPr lang="zh-CN" altLang="en-US" sz="1600" dirty="0" smtClean="0">
                <a:solidFill>
                  <a:schemeClr val="tx1">
                    <a:lumMod val="95000"/>
                    <a:lumOff val="5000"/>
                  </a:schemeClr>
                </a:solidFill>
                <a:latin typeface="+mn-ea"/>
              </a:rPr>
              <a:t>等人将自动分类技术应用到电子邮件领域。</a:t>
            </a:r>
            <a:endParaRPr lang="en-US" altLang="zh-CN" sz="1600" dirty="0" smtClean="0">
              <a:solidFill>
                <a:schemeClr val="tx1">
                  <a:lumMod val="95000"/>
                  <a:lumOff val="5000"/>
                </a:schemeClr>
              </a:solidFill>
              <a:latin typeface="+mn-ea"/>
            </a:endParaRPr>
          </a:p>
          <a:p>
            <a:pPr>
              <a:lnSpc>
                <a:spcPct val="150000"/>
              </a:lnSpc>
              <a:buFont typeface="Wingdings" pitchFamily="2" charset="2"/>
              <a:buChar char="l"/>
            </a:pPr>
            <a:r>
              <a:rPr lang="en-US" altLang="zh-CN" sz="1600" dirty="0" smtClean="0">
                <a:solidFill>
                  <a:schemeClr val="tx1">
                    <a:lumMod val="95000"/>
                    <a:lumOff val="5000"/>
                  </a:schemeClr>
                </a:solidFill>
                <a:latin typeface="+mn-ea"/>
              </a:rPr>
              <a:t>Yamada</a:t>
            </a:r>
            <a:r>
              <a:rPr lang="zh-CN" altLang="en-US" sz="1600" dirty="0" smtClean="0">
                <a:solidFill>
                  <a:schemeClr val="tx1">
                    <a:lumMod val="95000"/>
                    <a:lumOff val="5000"/>
                  </a:schemeClr>
                </a:solidFill>
                <a:latin typeface="+mn-ea"/>
              </a:rPr>
              <a:t>等人釆用不同的距离函数对</a:t>
            </a:r>
            <a:r>
              <a:rPr lang="en-US" altLang="zh-CN" sz="1600" dirty="0" smtClean="0">
                <a:solidFill>
                  <a:schemeClr val="tx1">
                    <a:lumMod val="95000"/>
                    <a:lumOff val="5000"/>
                  </a:schemeClr>
                </a:solidFill>
                <a:latin typeface="+mn-ea"/>
              </a:rPr>
              <a:t>KNN</a:t>
            </a:r>
            <a:r>
              <a:rPr lang="zh-CN" altLang="en-US" sz="1600" dirty="0" smtClean="0">
                <a:solidFill>
                  <a:schemeClr val="tx1">
                    <a:lumMod val="95000"/>
                    <a:lumOff val="5000"/>
                  </a:schemeClr>
                </a:solidFill>
                <a:latin typeface="+mn-ea"/>
              </a:rPr>
              <a:t>文本分类算法进行了改进。</a:t>
            </a:r>
            <a:endParaRPr lang="zh-CN" altLang="en-US" sz="1600" dirty="0">
              <a:solidFill>
                <a:schemeClr val="tx1">
                  <a:lumMod val="95000"/>
                  <a:lumOff val="5000"/>
                </a:schemeClr>
              </a:solidFill>
            </a:endParaRPr>
          </a:p>
        </p:txBody>
      </p:sp>
      <p:sp>
        <p:nvSpPr>
          <p:cNvPr id="10" name="矩形 9"/>
          <p:cNvSpPr/>
          <p:nvPr/>
        </p:nvSpPr>
        <p:spPr>
          <a:xfrm>
            <a:off x="251520" y="4005064"/>
            <a:ext cx="8568952" cy="23042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zh-CN" altLang="en-US" b="1" dirty="0" smtClean="0">
                <a:solidFill>
                  <a:schemeClr val="tx1">
                    <a:lumMod val="95000"/>
                    <a:lumOff val="5000"/>
                  </a:schemeClr>
                </a:solidFill>
              </a:rPr>
              <a:t>      国内研究</a:t>
            </a:r>
            <a:endParaRPr lang="en-US" altLang="zh-CN" b="1" dirty="0" smtClean="0">
              <a:solidFill>
                <a:schemeClr val="tx1">
                  <a:lumMod val="95000"/>
                  <a:lumOff val="5000"/>
                </a:schemeClr>
              </a:solidFill>
            </a:endParaRPr>
          </a:p>
          <a:p>
            <a:pPr marL="0" lvl="1">
              <a:lnSpc>
                <a:spcPct val="150000"/>
              </a:lnSpc>
              <a:buFont typeface="Wingdings" pitchFamily="2" charset="2"/>
              <a:buChar char="n"/>
            </a:pPr>
            <a:r>
              <a:rPr lang="zh-CN" altLang="zh-CN" sz="1600" dirty="0" smtClean="0">
                <a:solidFill>
                  <a:schemeClr val="tx1"/>
                </a:solidFill>
              </a:rPr>
              <a:t>胡宇辰提出移动互联用户行为分析的沙漏模型，更加有效地提升移动互联网的用户使用体验； </a:t>
            </a:r>
          </a:p>
          <a:p>
            <a:pPr marL="0" lvl="1">
              <a:lnSpc>
                <a:spcPct val="150000"/>
              </a:lnSpc>
              <a:buFont typeface="Wingdings" pitchFamily="2" charset="2"/>
              <a:buChar char="n"/>
            </a:pPr>
            <a:r>
              <a:rPr lang="zh-CN" altLang="zh-CN" sz="1600" dirty="0" smtClean="0">
                <a:solidFill>
                  <a:schemeClr val="tx1"/>
                </a:solidFill>
              </a:rPr>
              <a:t>王继民提出了基于日志挖掘的用户行为研究框架，包括主要量化指标、分析流程与主要分析方法</a:t>
            </a:r>
            <a:r>
              <a:rPr lang="zh-CN" altLang="en-US" sz="1600" dirty="0" smtClean="0">
                <a:solidFill>
                  <a:schemeClr val="tx1"/>
                </a:solidFill>
              </a:rPr>
              <a:t>。</a:t>
            </a:r>
            <a:endParaRPr lang="zh-CN" altLang="zh-CN" sz="1600" dirty="0" smtClean="0">
              <a:solidFill>
                <a:schemeClr val="tx1"/>
              </a:solidFill>
            </a:endParaRPr>
          </a:p>
          <a:p>
            <a:pPr>
              <a:lnSpc>
                <a:spcPct val="150000"/>
              </a:lnSpc>
              <a:buFont typeface="Wingdings" pitchFamily="2" charset="2"/>
              <a:buChar char="n"/>
            </a:pPr>
            <a:r>
              <a:rPr lang="zh-CN" altLang="zh-CN" sz="1600" dirty="0" smtClean="0">
                <a:solidFill>
                  <a:schemeClr val="tx1"/>
                </a:solidFill>
              </a:rPr>
              <a:t>中国电信、中国移动的大数据平台根据</a:t>
            </a:r>
            <a:r>
              <a:rPr lang="en-US" altLang="zh-CN" sz="1600" dirty="0" smtClean="0">
                <a:solidFill>
                  <a:schemeClr val="tx1"/>
                </a:solidFill>
              </a:rPr>
              <a:t>DPI</a:t>
            </a:r>
            <a:r>
              <a:rPr lang="zh-CN" altLang="zh-CN" sz="1600" dirty="0" smtClean="0">
                <a:solidFill>
                  <a:schemeClr val="tx1"/>
                </a:solidFill>
              </a:rPr>
              <a:t>上网日志的加工处理和分析，形成用户上网行为的特征刻画。</a:t>
            </a:r>
            <a:endParaRPr lang="en-US" altLang="zh-CN" sz="1600" dirty="0" smtClean="0">
              <a:solidFill>
                <a:schemeClr val="tx1"/>
              </a:solidFill>
            </a:endParaRPr>
          </a:p>
          <a:p>
            <a:pPr algn="ctr"/>
            <a:endParaRPr lang="zh-CN" altLang="en-US" dirty="0">
              <a:solidFill>
                <a:schemeClr val="tx1">
                  <a:lumMod val="95000"/>
                  <a:lumOff val="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764704"/>
            <a:ext cx="9144000" cy="5688632"/>
          </a:xfrm>
        </p:spPr>
        <p:txBody>
          <a:bodyPr>
            <a:normAutofit/>
          </a:bodyPr>
          <a:lstStyle/>
          <a:p>
            <a:pPr algn="l"/>
            <a:r>
              <a:rPr lang="en-US" altLang="zh-CN" dirty="0" smtClean="0"/>
              <a:t>        </a:t>
            </a:r>
            <a:r>
              <a:rPr lang="zh-CN" altLang="en-US" sz="2400" b="1" dirty="0" smtClean="0">
                <a:solidFill>
                  <a:srgbClr val="0070C0"/>
                </a:solidFill>
              </a:rPr>
              <a:t>可视化</a:t>
            </a:r>
            <a:endParaRPr lang="en-US" altLang="zh-CN" sz="2400" b="1" dirty="0" smtClean="0">
              <a:solidFill>
                <a:srgbClr val="0070C0"/>
              </a:solidFill>
            </a:endParaRPr>
          </a:p>
        </p:txBody>
      </p:sp>
      <p:sp>
        <p:nvSpPr>
          <p:cNvPr id="4" name="日期占位符 3"/>
          <p:cNvSpPr>
            <a:spLocks noGrp="1"/>
          </p:cNvSpPr>
          <p:nvPr>
            <p:ph type="dt" sz="half" idx="10"/>
          </p:nvPr>
        </p:nvSpPr>
        <p:spPr/>
        <p:txBody>
          <a:bodyPr/>
          <a:lstStyle/>
          <a:p>
            <a:fld id="{980363CB-A67A-405B-A4C3-9AF09ADECF81}"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cxnSp>
        <p:nvCxnSpPr>
          <p:cNvPr id="9" name="直接连接符 8"/>
          <p:cNvCxnSpPr/>
          <p:nvPr/>
        </p:nvCxnSpPr>
        <p:spPr>
          <a:xfrm>
            <a:off x="611560" y="764704"/>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页脚占位符 6"/>
          <p:cNvSpPr>
            <a:spLocks noGrp="1"/>
          </p:cNvSpPr>
          <p:nvPr>
            <p:ph type="ftr" sz="quarter" idx="11"/>
          </p:nvPr>
        </p:nvSpPr>
        <p:spPr/>
        <p:txBody>
          <a:bodyPr/>
          <a:lstStyle/>
          <a:p>
            <a:r>
              <a:rPr lang="zh-CN" altLang="en-US" dirty="0" smtClean="0"/>
              <a:t>国内外研究状况</a:t>
            </a:r>
          </a:p>
        </p:txBody>
      </p:sp>
      <p:sp>
        <p:nvSpPr>
          <p:cNvPr id="8" name="矩形 7"/>
          <p:cNvSpPr/>
          <p:nvPr/>
        </p:nvSpPr>
        <p:spPr>
          <a:xfrm>
            <a:off x="395536" y="3645024"/>
            <a:ext cx="8389440" cy="2736304"/>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     </a:t>
            </a:r>
            <a:endParaRPr lang="en-US" altLang="zh-CN" dirty="0" smtClean="0">
              <a:solidFill>
                <a:schemeClr val="tx1"/>
              </a:solidFill>
            </a:endParaRPr>
          </a:p>
          <a:p>
            <a:pPr>
              <a:lnSpc>
                <a:spcPct val="150000"/>
              </a:lnSpc>
            </a:pPr>
            <a:endParaRPr lang="en-US" altLang="zh-CN" b="1" dirty="0" smtClean="0">
              <a:solidFill>
                <a:schemeClr val="tx1"/>
              </a:solidFill>
            </a:endParaRPr>
          </a:p>
          <a:p>
            <a:pPr>
              <a:lnSpc>
                <a:spcPct val="150000"/>
              </a:lnSpc>
            </a:pPr>
            <a:r>
              <a:rPr lang="en-US" altLang="zh-CN" b="1" dirty="0" smtClean="0">
                <a:solidFill>
                  <a:schemeClr val="tx1"/>
                </a:solidFill>
              </a:rPr>
              <a:t>      </a:t>
            </a:r>
            <a:r>
              <a:rPr lang="zh-CN" altLang="en-US" b="1" dirty="0" smtClean="0">
                <a:solidFill>
                  <a:schemeClr val="tx1"/>
                </a:solidFill>
              </a:rPr>
              <a:t>国外研究</a:t>
            </a:r>
            <a:endParaRPr lang="en-US" altLang="zh-CN" b="1" dirty="0" smtClean="0">
              <a:solidFill>
                <a:schemeClr val="tx1"/>
              </a:solidFill>
            </a:endParaRPr>
          </a:p>
          <a:p>
            <a:pPr>
              <a:lnSpc>
                <a:spcPct val="150000"/>
              </a:lnSpc>
              <a:buFont typeface="Wingdings" pitchFamily="2" charset="2"/>
              <a:buChar char="u"/>
            </a:pPr>
            <a:r>
              <a:rPr lang="en-US" altLang="zh-CN" dirty="0" err="1" smtClean="0">
                <a:solidFill>
                  <a:schemeClr val="tx1"/>
                </a:solidFill>
              </a:rPr>
              <a:t>D.A.Keim</a:t>
            </a:r>
            <a:r>
              <a:rPr lang="zh-CN" altLang="en-US" dirty="0" smtClean="0">
                <a:solidFill>
                  <a:schemeClr val="tx1"/>
                </a:solidFill>
              </a:rPr>
              <a:t>提出了针对海量的一维数据</a:t>
            </a:r>
            <a:r>
              <a:rPr lang="zh-CN" altLang="en-US" smtClean="0">
                <a:solidFill>
                  <a:schemeClr val="tx1"/>
                </a:solidFill>
              </a:rPr>
              <a:t>的基于像素的</a:t>
            </a:r>
            <a:r>
              <a:rPr lang="zh-CN" altLang="en-US" dirty="0" smtClean="0">
                <a:solidFill>
                  <a:schemeClr val="tx1"/>
                </a:solidFill>
              </a:rPr>
              <a:t>可视化技术递归模式法。</a:t>
            </a:r>
            <a:endParaRPr lang="en-US" altLang="zh-CN" dirty="0" smtClean="0">
              <a:solidFill>
                <a:schemeClr val="tx1"/>
              </a:solidFill>
            </a:endParaRPr>
          </a:p>
          <a:p>
            <a:pPr>
              <a:lnSpc>
                <a:spcPct val="150000"/>
              </a:lnSpc>
              <a:buFont typeface="Wingdings" pitchFamily="2" charset="2"/>
              <a:buChar char="u"/>
            </a:pPr>
            <a:r>
              <a:rPr lang="zh-CN" altLang="en-US" dirty="0" smtClean="0">
                <a:solidFill>
                  <a:schemeClr val="tx1"/>
                </a:solidFill>
              </a:rPr>
              <a:t>卢布尔雅那大学研究团队为处理大型数据集而专门设计开发的一款网络分析和可视化软件。</a:t>
            </a:r>
            <a:endParaRPr lang="en-US" altLang="zh-CN" dirty="0" smtClean="0">
              <a:solidFill>
                <a:schemeClr val="tx1"/>
              </a:solidFill>
            </a:endParaRPr>
          </a:p>
          <a:p>
            <a:pPr>
              <a:lnSpc>
                <a:spcPct val="150000"/>
              </a:lnSpc>
              <a:buFont typeface="Wingdings" pitchFamily="2" charset="2"/>
              <a:buChar char="u"/>
            </a:pPr>
            <a:r>
              <a:rPr lang="zh-CN" altLang="en-US" dirty="0" smtClean="0">
                <a:solidFill>
                  <a:schemeClr val="tx1"/>
                </a:solidFill>
              </a:rPr>
              <a:t>目前，三维可视化技术在医学及工业领域应用广泛，如何将超声成像、三维扫描仪器等三维成像技术获取的三维体数据进行直观而高效的显示逐渐成为三维可视化技术的研究热点。</a:t>
            </a:r>
            <a:r>
              <a:rPr lang="zh-CN" altLang="en-US" dirty="0" smtClean="0"/>
              <a:t/>
            </a:r>
            <a:br>
              <a:rPr lang="zh-CN" altLang="en-US" dirty="0" smtClean="0"/>
            </a:br>
            <a:r>
              <a:rPr lang="zh-CN" altLang="en-US" dirty="0" smtClean="0"/>
              <a:t/>
            </a:r>
            <a:br>
              <a:rPr lang="zh-CN" altLang="en-US" dirty="0" smtClean="0"/>
            </a:br>
            <a:endParaRPr lang="zh-CN" altLang="en-US" dirty="0">
              <a:solidFill>
                <a:schemeClr val="tx1"/>
              </a:solidFill>
            </a:endParaRPr>
          </a:p>
        </p:txBody>
      </p:sp>
      <p:sp>
        <p:nvSpPr>
          <p:cNvPr id="10" name="矩形 9"/>
          <p:cNvSpPr/>
          <p:nvPr/>
        </p:nvSpPr>
        <p:spPr>
          <a:xfrm>
            <a:off x="395536" y="1412776"/>
            <a:ext cx="8352928" cy="216024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smtClean="0">
                <a:solidFill>
                  <a:schemeClr val="tx1"/>
                </a:solidFill>
              </a:rPr>
              <a:t>    </a:t>
            </a:r>
            <a:endParaRPr lang="en-US" altLang="zh-CN" b="1" dirty="0" smtClean="0">
              <a:solidFill>
                <a:schemeClr val="tx1"/>
              </a:solidFill>
            </a:endParaRPr>
          </a:p>
          <a:p>
            <a:pPr>
              <a:lnSpc>
                <a:spcPct val="150000"/>
              </a:lnSpc>
            </a:pPr>
            <a:endParaRPr lang="en-US" altLang="zh-CN" b="1" dirty="0" smtClean="0">
              <a:solidFill>
                <a:schemeClr val="tx1"/>
              </a:solidFill>
            </a:endParaRPr>
          </a:p>
          <a:p>
            <a:pPr>
              <a:lnSpc>
                <a:spcPct val="150000"/>
              </a:lnSpc>
            </a:pPr>
            <a:r>
              <a:rPr lang="en-US" altLang="zh-CN" b="1" dirty="0" smtClean="0">
                <a:solidFill>
                  <a:schemeClr val="tx1"/>
                </a:solidFill>
              </a:rPr>
              <a:t>      </a:t>
            </a:r>
            <a:r>
              <a:rPr lang="zh-CN" altLang="en-US" b="1" dirty="0" smtClean="0">
                <a:solidFill>
                  <a:schemeClr val="tx1"/>
                </a:solidFill>
              </a:rPr>
              <a:t>国内研究</a:t>
            </a:r>
            <a:endParaRPr lang="en-US" altLang="zh-CN" b="1" dirty="0" smtClean="0">
              <a:solidFill>
                <a:schemeClr val="tx1"/>
              </a:solidFill>
            </a:endParaRPr>
          </a:p>
          <a:p>
            <a:pPr>
              <a:lnSpc>
                <a:spcPct val="150000"/>
              </a:lnSpc>
              <a:buFont typeface="Wingdings" pitchFamily="2" charset="2"/>
              <a:buChar char="n"/>
            </a:pPr>
            <a:r>
              <a:rPr lang="zh-CN" altLang="zh-CN" dirty="0" smtClean="0">
                <a:solidFill>
                  <a:schemeClr val="tx1"/>
                </a:solidFill>
              </a:rPr>
              <a:t>淘宝的</a:t>
            </a:r>
            <a:r>
              <a:rPr lang="en-US" altLang="zh-CN" dirty="0" smtClean="0">
                <a:solidFill>
                  <a:schemeClr val="tx1"/>
                </a:solidFill>
              </a:rPr>
              <a:t>CF</a:t>
            </a:r>
            <a:r>
              <a:rPr lang="zh-CN" altLang="zh-CN" dirty="0" smtClean="0">
                <a:solidFill>
                  <a:schemeClr val="tx1"/>
                </a:solidFill>
              </a:rPr>
              <a:t>推荐系统（</a:t>
            </a:r>
            <a:r>
              <a:rPr lang="en-US" altLang="zh-CN" dirty="0" smtClean="0">
                <a:solidFill>
                  <a:schemeClr val="tx1"/>
                </a:solidFill>
              </a:rPr>
              <a:t>Collaborative filtering recommender System</a:t>
            </a:r>
            <a:r>
              <a:rPr lang="zh-CN" altLang="zh-CN" dirty="0" smtClean="0">
                <a:solidFill>
                  <a:schemeClr val="tx1"/>
                </a:solidFill>
              </a:rPr>
              <a:t>）</a:t>
            </a:r>
            <a:r>
              <a:rPr lang="zh-CN" altLang="en-US" dirty="0" smtClean="0">
                <a:solidFill>
                  <a:schemeClr val="tx1"/>
                </a:solidFill>
              </a:rPr>
              <a:t>。</a:t>
            </a:r>
            <a:endParaRPr lang="en-US" altLang="zh-CN" dirty="0" smtClean="0">
              <a:solidFill>
                <a:schemeClr val="tx1"/>
              </a:solidFill>
            </a:endParaRPr>
          </a:p>
          <a:p>
            <a:pPr>
              <a:lnSpc>
                <a:spcPct val="150000"/>
              </a:lnSpc>
              <a:buFont typeface="Wingdings" pitchFamily="2" charset="2"/>
              <a:buChar char="n"/>
            </a:pPr>
            <a:r>
              <a:rPr lang="zh-CN" altLang="en-US" dirty="0" smtClean="0">
                <a:solidFill>
                  <a:schemeClr val="tx1"/>
                </a:solidFill>
              </a:rPr>
              <a:t>徐立婷提出了一种基于聚类的平行坐标可视化分析方法。</a:t>
            </a:r>
            <a:r>
              <a:rPr lang="en-US" altLang="zh-CN" dirty="0" smtClean="0">
                <a:solidFill>
                  <a:schemeClr val="tx1"/>
                </a:solidFill>
              </a:rPr>
              <a:t> </a:t>
            </a:r>
          </a:p>
          <a:p>
            <a:pPr>
              <a:lnSpc>
                <a:spcPct val="150000"/>
              </a:lnSpc>
              <a:buFont typeface="Wingdings" pitchFamily="2" charset="2"/>
              <a:buChar char="n"/>
            </a:pPr>
            <a:r>
              <a:rPr lang="zh-CN" altLang="en-US" dirty="0" smtClean="0">
                <a:solidFill>
                  <a:schemeClr val="tx1"/>
                </a:solidFill>
              </a:rPr>
              <a:t>目前，社会网络可视化分析方法被广泛地应用到多个学科领域的研究当中， 它能让研究者快速地对大量数据进行观察、 交互， 发现其中潜在的规律和模型。</a:t>
            </a:r>
            <a:r>
              <a:rPr lang="zh-CN" altLang="en-US" dirty="0" smtClean="0"/>
              <a:t/>
            </a:r>
            <a:br>
              <a:rPr lang="zh-CN" altLang="en-US" dirty="0" smtClean="0"/>
            </a:br>
            <a:endParaRPr lang="en-US" altLang="zh-CN" dirty="0" smtClean="0">
              <a:solidFill>
                <a:schemeClr val="tx1"/>
              </a:solidFill>
            </a:endParaRPr>
          </a:p>
          <a:p>
            <a:pPr>
              <a:lnSpc>
                <a:spcPct val="150000"/>
              </a:lnSpc>
            </a:pPr>
            <a:endParaRPr lang="en-US" altLang="zh-CN" sz="2000" dirty="0" smtClean="0">
              <a:solidFill>
                <a:schemeClr val="tx1"/>
              </a:solidFill>
              <a:latin typeface="+mn-ea"/>
            </a:endParaRPr>
          </a:p>
          <a:p>
            <a:pPr algn="ctr"/>
            <a:endParaRPr lang="zh-CN" alt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44D425-422B-46FE-B6CA-C09DEDC50FA5}"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rgbClr val="FFFF00"/>
                </a:solidFill>
                <a:effectLst/>
                <a:uLnTx/>
                <a:uFillTx/>
                <a:latin typeface="+mn-lt"/>
                <a:ea typeface="+mn-ea"/>
                <a:cs typeface="+mn-cs"/>
              </a:rPr>
              <a:t>研究</a:t>
            </a:r>
            <a:r>
              <a:rPr lang="zh-CN" altLang="en-US" sz="5000" dirty="0" smtClean="0">
                <a:solidFill>
                  <a:srgbClr val="FFFF00"/>
                </a:solidFill>
              </a:rPr>
              <a:t>内容</a:t>
            </a:r>
            <a:endParaRPr kumimoji="0" lang="en-US" altLang="zh-CN" sz="50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流程图: 联系 4"/>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501008"/>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a:stCxn id="5" idx="4"/>
            <a:endCxn id="6"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7" name="流程图: 联系 16"/>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B9889-C789-46AF-8F8F-21176341B41B}" type="datetime1">
              <a:rPr lang="zh-CN" altLang="en-US" smtClean="0"/>
              <a:pPr/>
              <a:t>2015/11/4</a:t>
            </a:fld>
            <a:endParaRPr lang="zh-CN" altLang="en-US"/>
          </a:p>
        </p:txBody>
      </p:sp>
      <p:sp>
        <p:nvSpPr>
          <p:cNvPr id="3" name="页脚占位符 2"/>
          <p:cNvSpPr>
            <a:spLocks noGrp="1"/>
          </p:cNvSpPr>
          <p:nvPr>
            <p:ph type="ftr" sz="quarter" idx="11"/>
          </p:nvPr>
        </p:nvSpPr>
        <p:spPr/>
        <p:txBody>
          <a:bodyPr/>
          <a:lstStyle/>
          <a:p>
            <a:r>
              <a:rPr lang="zh-CN" altLang="en-US" dirty="0" smtClean="0"/>
              <a:t>研究内容</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6" name="圆角矩形 5"/>
          <p:cNvSpPr/>
          <p:nvPr/>
        </p:nvSpPr>
        <p:spPr>
          <a:xfrm>
            <a:off x="3347864" y="764704"/>
            <a:ext cx="1728192" cy="576064"/>
          </a:xfrm>
          <a:prstGeom prst="roundRect">
            <a:avLst/>
          </a:prstGeom>
          <a:solidFill>
            <a:schemeClr val="bg2">
              <a:lumMod val="90000"/>
            </a:schemeClr>
          </a:solidFill>
          <a:ln>
            <a:solidFill>
              <a:schemeClr val="bg2">
                <a:lumMod val="75000"/>
              </a:schemeClr>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用户维度</a:t>
            </a:r>
            <a:endParaRPr lang="zh-CN" altLang="en-US" b="1" dirty="0">
              <a:solidFill>
                <a:schemeClr val="tx1"/>
              </a:solidFill>
            </a:endParaRPr>
          </a:p>
        </p:txBody>
      </p:sp>
      <p:sp>
        <p:nvSpPr>
          <p:cNvPr id="7" name="圆角矩形 6"/>
          <p:cNvSpPr/>
          <p:nvPr/>
        </p:nvSpPr>
        <p:spPr>
          <a:xfrm>
            <a:off x="1259632" y="1772816"/>
            <a:ext cx="1584176" cy="576064"/>
          </a:xfrm>
          <a:prstGeom prst="roundRect">
            <a:avLst/>
          </a:prstGeom>
          <a:solidFill>
            <a:schemeClr val="accent1">
              <a:lumMod val="40000"/>
              <a:lumOff val="60000"/>
            </a:schemeClr>
          </a:solidFill>
          <a:ln>
            <a:solidFill>
              <a:schemeClr val="bg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基本信息</a:t>
            </a:r>
            <a:endParaRPr lang="zh-CN" altLang="en-US" b="1" dirty="0">
              <a:solidFill>
                <a:schemeClr val="tx1"/>
              </a:solidFill>
            </a:endParaRPr>
          </a:p>
        </p:txBody>
      </p:sp>
      <p:sp>
        <p:nvSpPr>
          <p:cNvPr id="8" name="圆角矩形 7"/>
          <p:cNvSpPr/>
          <p:nvPr/>
        </p:nvSpPr>
        <p:spPr>
          <a:xfrm>
            <a:off x="5364088" y="1772816"/>
            <a:ext cx="1584176" cy="576064"/>
          </a:xfrm>
          <a:prstGeom prst="roundRect">
            <a:avLst/>
          </a:prstGeom>
          <a:solidFill>
            <a:schemeClr val="accent1">
              <a:lumMod val="40000"/>
              <a:lumOff val="60000"/>
            </a:schemeClr>
          </a:solidFill>
          <a:ln>
            <a:solidFill>
              <a:schemeClr val="bg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活动信息</a:t>
            </a:r>
            <a:endParaRPr lang="zh-CN" altLang="en-US" b="1" dirty="0">
              <a:solidFill>
                <a:schemeClr val="tx1"/>
              </a:solidFill>
            </a:endParaRPr>
          </a:p>
        </p:txBody>
      </p:sp>
      <p:sp>
        <p:nvSpPr>
          <p:cNvPr id="9" name="圆角矩形 8"/>
          <p:cNvSpPr/>
          <p:nvPr/>
        </p:nvSpPr>
        <p:spPr>
          <a:xfrm>
            <a:off x="1259632" y="2708920"/>
            <a:ext cx="1584176"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性别</a:t>
            </a:r>
            <a:endParaRPr lang="zh-CN" altLang="en-US" b="1" dirty="0">
              <a:solidFill>
                <a:schemeClr val="tx1"/>
              </a:solidFill>
            </a:endParaRPr>
          </a:p>
        </p:txBody>
      </p:sp>
      <p:sp>
        <p:nvSpPr>
          <p:cNvPr id="10" name="圆角矩形 9"/>
          <p:cNvSpPr/>
          <p:nvPr/>
        </p:nvSpPr>
        <p:spPr>
          <a:xfrm>
            <a:off x="1259632" y="3717032"/>
            <a:ext cx="1584176" cy="576064"/>
          </a:xfrm>
          <a:prstGeom prst="roundRect">
            <a:avLst/>
          </a:prstGeom>
          <a:solidFill>
            <a:schemeClr val="bg1">
              <a:lumMod val="85000"/>
            </a:schemeClr>
          </a:solidFill>
          <a:ln>
            <a:solidFill>
              <a:schemeClr val="bg1"/>
            </a:solid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年龄</a:t>
            </a:r>
            <a:endParaRPr lang="zh-CN" altLang="en-US" b="1" dirty="0">
              <a:solidFill>
                <a:schemeClr val="tx1"/>
              </a:solidFill>
            </a:endParaRPr>
          </a:p>
        </p:txBody>
      </p:sp>
      <p:sp>
        <p:nvSpPr>
          <p:cNvPr id="11" name="圆角矩形 10"/>
          <p:cNvSpPr/>
          <p:nvPr/>
        </p:nvSpPr>
        <p:spPr>
          <a:xfrm>
            <a:off x="1259632" y="4725144"/>
            <a:ext cx="1584176"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终端类型</a:t>
            </a:r>
            <a:endParaRPr lang="zh-CN" altLang="en-US" b="1" dirty="0">
              <a:solidFill>
                <a:schemeClr val="tx1"/>
              </a:solidFill>
            </a:endParaRPr>
          </a:p>
        </p:txBody>
      </p:sp>
      <p:sp>
        <p:nvSpPr>
          <p:cNvPr id="12" name="圆角矩形 11"/>
          <p:cNvSpPr/>
          <p:nvPr/>
        </p:nvSpPr>
        <p:spPr>
          <a:xfrm>
            <a:off x="1259632" y="5733256"/>
            <a:ext cx="1584176" cy="576064"/>
          </a:xfrm>
          <a:prstGeom prst="roundRect">
            <a:avLst/>
          </a:prstGeom>
          <a:solidFill>
            <a:schemeClr val="bg1">
              <a:lumMod val="85000"/>
            </a:schemeClr>
          </a:solidFill>
          <a:ln>
            <a:solidFill>
              <a:schemeClr val="bg1"/>
            </a:solidFill>
          </a:ln>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地域</a:t>
            </a:r>
          </a:p>
        </p:txBody>
      </p:sp>
      <p:sp>
        <p:nvSpPr>
          <p:cNvPr id="13" name="圆角矩形 12"/>
          <p:cNvSpPr/>
          <p:nvPr/>
        </p:nvSpPr>
        <p:spPr>
          <a:xfrm>
            <a:off x="5364088" y="2924944"/>
            <a:ext cx="1584176"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时间维度</a:t>
            </a:r>
          </a:p>
        </p:txBody>
      </p:sp>
      <p:sp>
        <p:nvSpPr>
          <p:cNvPr id="14" name="圆角矩形 13"/>
          <p:cNvSpPr/>
          <p:nvPr/>
        </p:nvSpPr>
        <p:spPr>
          <a:xfrm>
            <a:off x="5364088" y="4149080"/>
            <a:ext cx="1728192"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滑屏次数</a:t>
            </a:r>
          </a:p>
        </p:txBody>
      </p:sp>
      <p:sp>
        <p:nvSpPr>
          <p:cNvPr id="15" name="圆角矩形 14"/>
          <p:cNvSpPr/>
          <p:nvPr/>
        </p:nvSpPr>
        <p:spPr>
          <a:xfrm>
            <a:off x="5364088" y="5229200"/>
            <a:ext cx="1728192"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用户轨迹</a:t>
            </a:r>
          </a:p>
        </p:txBody>
      </p:sp>
      <p:sp>
        <p:nvSpPr>
          <p:cNvPr id="16" name="圆角矩形 15"/>
          <p:cNvSpPr/>
          <p:nvPr/>
        </p:nvSpPr>
        <p:spPr>
          <a:xfrm>
            <a:off x="7415808" y="2924944"/>
            <a:ext cx="1548680"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兴趣偏好</a:t>
            </a:r>
          </a:p>
        </p:txBody>
      </p:sp>
      <p:sp>
        <p:nvSpPr>
          <p:cNvPr id="17" name="圆角矩形 16"/>
          <p:cNvSpPr/>
          <p:nvPr/>
        </p:nvSpPr>
        <p:spPr>
          <a:xfrm>
            <a:off x="7415808" y="4149080"/>
            <a:ext cx="1548680" cy="576064"/>
          </a:xfrm>
          <a:prstGeom prst="roundRect">
            <a:avLst/>
          </a:prstGeom>
          <a:solidFill>
            <a:schemeClr val="bg1">
              <a:lumMod val="85000"/>
            </a:schemeClr>
          </a:solid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模式切换</a:t>
            </a:r>
          </a:p>
        </p:txBody>
      </p:sp>
      <p:cxnSp>
        <p:nvCxnSpPr>
          <p:cNvPr id="19" name="直接连接符 18"/>
          <p:cNvCxnSpPr/>
          <p:nvPr/>
        </p:nvCxnSpPr>
        <p:spPr>
          <a:xfrm>
            <a:off x="2051720" y="1628800"/>
            <a:ext cx="417646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2"/>
          </p:cNvCxnSpPr>
          <p:nvPr/>
        </p:nvCxnSpPr>
        <p:spPr>
          <a:xfrm>
            <a:off x="4211960" y="1340768"/>
            <a:ext cx="0" cy="2880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228184" y="1628800"/>
            <a:ext cx="0" cy="1440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0"/>
          </p:cNvCxnSpPr>
          <p:nvPr/>
        </p:nvCxnSpPr>
        <p:spPr>
          <a:xfrm>
            <a:off x="2051720" y="1628800"/>
            <a:ext cx="0" cy="1440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2"/>
            <a:endCxn id="9" idx="0"/>
          </p:cNvCxnSpPr>
          <p:nvPr/>
        </p:nvCxnSpPr>
        <p:spPr>
          <a:xfrm>
            <a:off x="2051720" y="2348880"/>
            <a:ext cx="0" cy="3600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0" idx="0"/>
          </p:cNvCxnSpPr>
          <p:nvPr/>
        </p:nvCxnSpPr>
        <p:spPr>
          <a:xfrm>
            <a:off x="2051720" y="3284984"/>
            <a:ext cx="0" cy="432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1" idx="0"/>
          </p:cNvCxnSpPr>
          <p:nvPr/>
        </p:nvCxnSpPr>
        <p:spPr>
          <a:xfrm>
            <a:off x="2051720" y="4293096"/>
            <a:ext cx="0" cy="432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12" idx="0"/>
          </p:cNvCxnSpPr>
          <p:nvPr/>
        </p:nvCxnSpPr>
        <p:spPr>
          <a:xfrm>
            <a:off x="2051720" y="5301208"/>
            <a:ext cx="0" cy="432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228184" y="2348880"/>
            <a:ext cx="0" cy="2880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228184" y="2636912"/>
            <a:ext cx="20162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44408" y="2636912"/>
            <a:ext cx="0" cy="3600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228184" y="2564904"/>
            <a:ext cx="0" cy="3600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14" idx="0"/>
          </p:cNvCxnSpPr>
          <p:nvPr/>
        </p:nvCxnSpPr>
        <p:spPr>
          <a:xfrm>
            <a:off x="6228184" y="3501008"/>
            <a:ext cx="0" cy="6480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44408" y="3501008"/>
            <a:ext cx="0" cy="6480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15" idx="0"/>
          </p:cNvCxnSpPr>
          <p:nvPr/>
        </p:nvCxnSpPr>
        <p:spPr>
          <a:xfrm>
            <a:off x="6228184" y="4725144"/>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D8C4AE-7BC5-415D-A710-880C0627E44F}"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4" name="矩形 3"/>
          <p:cNvSpPr/>
          <p:nvPr/>
        </p:nvSpPr>
        <p:spPr>
          <a:xfrm>
            <a:off x="467544" y="1124744"/>
            <a:ext cx="8280920" cy="4464496"/>
          </a:xfrm>
          <a:prstGeom prst="rect">
            <a:avLst/>
          </a:prstGeom>
          <a:solidFill>
            <a:schemeClr val="bg1"/>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矩形 4"/>
          <p:cNvSpPr/>
          <p:nvPr/>
        </p:nvSpPr>
        <p:spPr>
          <a:xfrm>
            <a:off x="5004048" y="1268760"/>
            <a:ext cx="3600400" cy="72008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主要应用类型的用户行为变化</a:t>
            </a:r>
            <a:endParaRPr lang="zh-CN" altLang="en-US" sz="2000" b="1" dirty="0">
              <a:solidFill>
                <a:schemeClr val="tx1"/>
              </a:solidFill>
            </a:endParaRPr>
          </a:p>
        </p:txBody>
      </p:sp>
      <p:sp>
        <p:nvSpPr>
          <p:cNvPr id="6" name="矩形 5"/>
          <p:cNvSpPr/>
          <p:nvPr/>
        </p:nvSpPr>
        <p:spPr>
          <a:xfrm>
            <a:off x="899592" y="1340768"/>
            <a:ext cx="504056" cy="3456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单个用户日使用时长变化</a:t>
            </a:r>
            <a:endParaRPr lang="zh-CN" altLang="en-US" b="1" dirty="0">
              <a:solidFill>
                <a:schemeClr val="tx1"/>
              </a:solidFill>
            </a:endParaRPr>
          </a:p>
        </p:txBody>
      </p:sp>
      <p:sp>
        <p:nvSpPr>
          <p:cNvPr id="7" name="矩形 6"/>
          <p:cNvSpPr/>
          <p:nvPr/>
        </p:nvSpPr>
        <p:spPr>
          <a:xfrm>
            <a:off x="2267744" y="5013176"/>
            <a:ext cx="374441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单个用户日使用频率变化</a:t>
            </a:r>
            <a:endParaRPr lang="zh-CN" altLang="en-US" b="1" dirty="0">
              <a:solidFill>
                <a:schemeClr val="tx1"/>
              </a:solidFill>
            </a:endParaRPr>
          </a:p>
        </p:txBody>
      </p:sp>
      <p:sp>
        <p:nvSpPr>
          <p:cNvPr id="8" name="矩形 7"/>
          <p:cNvSpPr/>
          <p:nvPr/>
        </p:nvSpPr>
        <p:spPr>
          <a:xfrm>
            <a:off x="7164288" y="2060848"/>
            <a:ext cx="1440160"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      视频</a:t>
            </a:r>
            <a:endParaRPr lang="en-US" altLang="zh-CN" dirty="0" smtClean="0">
              <a:solidFill>
                <a:schemeClr val="tx1"/>
              </a:solidFill>
            </a:endParaRPr>
          </a:p>
          <a:p>
            <a:pPr>
              <a:lnSpc>
                <a:spcPct val="150000"/>
              </a:lnSpc>
            </a:pPr>
            <a:r>
              <a:rPr lang="zh-CN" altLang="en-US" dirty="0" smtClean="0">
                <a:solidFill>
                  <a:schemeClr val="tx1"/>
                </a:solidFill>
              </a:rPr>
              <a:t>      系统工具</a:t>
            </a:r>
            <a:endParaRPr lang="en-US" altLang="zh-CN" dirty="0" smtClean="0">
              <a:solidFill>
                <a:schemeClr val="tx1"/>
              </a:solidFill>
            </a:endParaRPr>
          </a:p>
          <a:p>
            <a:pPr>
              <a:lnSpc>
                <a:spcPct val="150000"/>
              </a:lnSpc>
            </a:pPr>
            <a:r>
              <a:rPr lang="zh-CN" altLang="en-US" dirty="0" smtClean="0">
                <a:solidFill>
                  <a:schemeClr val="tx1"/>
                </a:solidFill>
              </a:rPr>
              <a:t>      游戏</a:t>
            </a:r>
            <a:endParaRPr lang="en-US" altLang="zh-CN" dirty="0" smtClean="0">
              <a:solidFill>
                <a:schemeClr val="tx1"/>
              </a:solidFill>
            </a:endParaRPr>
          </a:p>
          <a:p>
            <a:pPr>
              <a:lnSpc>
                <a:spcPct val="150000"/>
              </a:lnSpc>
            </a:pPr>
            <a:r>
              <a:rPr lang="zh-CN" altLang="en-US" dirty="0" smtClean="0">
                <a:solidFill>
                  <a:schemeClr val="tx1"/>
                </a:solidFill>
              </a:rPr>
              <a:t>      拍摄美化</a:t>
            </a:r>
            <a:endParaRPr lang="en-US" altLang="zh-CN" dirty="0" smtClean="0">
              <a:solidFill>
                <a:schemeClr val="tx1"/>
              </a:solidFill>
            </a:endParaRPr>
          </a:p>
          <a:p>
            <a:pPr>
              <a:lnSpc>
                <a:spcPct val="150000"/>
              </a:lnSpc>
            </a:pPr>
            <a:r>
              <a:rPr lang="zh-CN" altLang="en-US" dirty="0" smtClean="0">
                <a:solidFill>
                  <a:schemeClr val="tx1"/>
                </a:solidFill>
              </a:rPr>
              <a:t>      阅读</a:t>
            </a:r>
            <a:endParaRPr lang="zh-CN" altLang="en-US" dirty="0">
              <a:solidFill>
                <a:schemeClr val="tx1"/>
              </a:solidFill>
            </a:endParaRPr>
          </a:p>
        </p:txBody>
      </p:sp>
      <p:sp>
        <p:nvSpPr>
          <p:cNvPr id="9" name="流程图: 联系 8"/>
          <p:cNvSpPr/>
          <p:nvPr/>
        </p:nvSpPr>
        <p:spPr>
          <a:xfrm>
            <a:off x="7308304" y="2564904"/>
            <a:ext cx="144016" cy="144016"/>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7308304" y="2924944"/>
            <a:ext cx="144016" cy="144016"/>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7308304" y="3356992"/>
            <a:ext cx="144016" cy="144016"/>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7308304" y="3789040"/>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7308304" y="4149080"/>
            <a:ext cx="144016" cy="144016"/>
          </a:xfrm>
          <a:prstGeom prst="flowChartConnecto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691680" y="2996952"/>
            <a:ext cx="511256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139952" y="1268760"/>
            <a:ext cx="0" cy="367240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4581128"/>
            <a:ext cx="79208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-300%</a:t>
            </a:r>
            <a:endParaRPr lang="zh-CN" altLang="en-US" dirty="0">
              <a:solidFill>
                <a:schemeClr val="tx1"/>
              </a:solidFill>
            </a:endParaRPr>
          </a:p>
        </p:txBody>
      </p:sp>
      <p:sp>
        <p:nvSpPr>
          <p:cNvPr id="20" name="矩形 19"/>
          <p:cNvSpPr/>
          <p:nvPr/>
        </p:nvSpPr>
        <p:spPr>
          <a:xfrm>
            <a:off x="3131840" y="4077072"/>
            <a:ext cx="8640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-200%</a:t>
            </a:r>
            <a:endParaRPr lang="zh-CN" altLang="en-US" dirty="0">
              <a:solidFill>
                <a:schemeClr val="tx1"/>
              </a:solidFill>
            </a:endParaRPr>
          </a:p>
        </p:txBody>
      </p:sp>
      <p:sp>
        <p:nvSpPr>
          <p:cNvPr id="21" name="矩形 20"/>
          <p:cNvSpPr/>
          <p:nvPr/>
        </p:nvSpPr>
        <p:spPr>
          <a:xfrm>
            <a:off x="3203848" y="3645024"/>
            <a:ext cx="7920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a:t>
            </a:r>
            <a:endParaRPr lang="zh-CN" altLang="en-US" dirty="0">
              <a:solidFill>
                <a:schemeClr val="tx1"/>
              </a:solidFill>
            </a:endParaRPr>
          </a:p>
        </p:txBody>
      </p:sp>
      <p:sp>
        <p:nvSpPr>
          <p:cNvPr id="22" name="矩形 21"/>
          <p:cNvSpPr/>
          <p:nvPr/>
        </p:nvSpPr>
        <p:spPr>
          <a:xfrm>
            <a:off x="3275856" y="2276872"/>
            <a:ext cx="72008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a:t>
            </a:r>
            <a:endParaRPr lang="zh-CN" altLang="en-US" dirty="0">
              <a:solidFill>
                <a:schemeClr val="tx1"/>
              </a:solidFill>
            </a:endParaRPr>
          </a:p>
        </p:txBody>
      </p:sp>
      <p:sp>
        <p:nvSpPr>
          <p:cNvPr id="23" name="矩形 22"/>
          <p:cNvSpPr/>
          <p:nvPr/>
        </p:nvSpPr>
        <p:spPr>
          <a:xfrm>
            <a:off x="3275856" y="1700808"/>
            <a:ext cx="72008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200%</a:t>
            </a:r>
            <a:endParaRPr lang="zh-CN" altLang="en-US" dirty="0">
              <a:solidFill>
                <a:schemeClr val="tx1"/>
              </a:solidFill>
            </a:endParaRPr>
          </a:p>
        </p:txBody>
      </p:sp>
      <p:sp>
        <p:nvSpPr>
          <p:cNvPr id="24" name="矩形 23"/>
          <p:cNvSpPr/>
          <p:nvPr/>
        </p:nvSpPr>
        <p:spPr>
          <a:xfrm>
            <a:off x="3275856" y="1124744"/>
            <a:ext cx="72008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300%</a:t>
            </a:r>
            <a:endParaRPr lang="zh-CN" altLang="en-US" dirty="0">
              <a:solidFill>
                <a:schemeClr val="tx1"/>
              </a:solidFill>
            </a:endParaRPr>
          </a:p>
        </p:txBody>
      </p:sp>
      <p:sp>
        <p:nvSpPr>
          <p:cNvPr id="25" name="矩形 24"/>
          <p:cNvSpPr/>
          <p:nvPr/>
        </p:nvSpPr>
        <p:spPr>
          <a:xfrm>
            <a:off x="1403648" y="3212976"/>
            <a:ext cx="8640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-150%</a:t>
            </a:r>
            <a:endParaRPr lang="zh-CN" altLang="en-US" dirty="0">
              <a:solidFill>
                <a:schemeClr val="tx1"/>
              </a:solidFill>
            </a:endParaRPr>
          </a:p>
        </p:txBody>
      </p:sp>
      <p:sp>
        <p:nvSpPr>
          <p:cNvPr id="26" name="矩形 25"/>
          <p:cNvSpPr/>
          <p:nvPr/>
        </p:nvSpPr>
        <p:spPr>
          <a:xfrm>
            <a:off x="4788024" y="3212976"/>
            <a:ext cx="72008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50%</a:t>
            </a:r>
            <a:endParaRPr lang="zh-CN" altLang="en-US" dirty="0">
              <a:solidFill>
                <a:schemeClr val="tx1"/>
              </a:solidFill>
            </a:endParaRPr>
          </a:p>
        </p:txBody>
      </p:sp>
      <p:sp>
        <p:nvSpPr>
          <p:cNvPr id="27" name="矩形 26"/>
          <p:cNvSpPr/>
          <p:nvPr/>
        </p:nvSpPr>
        <p:spPr>
          <a:xfrm>
            <a:off x="6300192" y="3212976"/>
            <a:ext cx="72008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150%</a:t>
            </a:r>
            <a:endParaRPr lang="zh-CN" altLang="en-US" dirty="0">
              <a:solidFill>
                <a:schemeClr val="tx1"/>
              </a:solidFill>
            </a:endParaRPr>
          </a:p>
        </p:txBody>
      </p:sp>
      <p:sp>
        <p:nvSpPr>
          <p:cNvPr id="28" name="矩形 27"/>
          <p:cNvSpPr/>
          <p:nvPr/>
        </p:nvSpPr>
        <p:spPr>
          <a:xfrm>
            <a:off x="2699792" y="3212976"/>
            <a:ext cx="79208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-50%</a:t>
            </a:r>
            <a:endParaRPr lang="zh-CN" altLang="en-US" dirty="0">
              <a:solidFill>
                <a:schemeClr val="tx1"/>
              </a:solidFill>
            </a:endParaRPr>
          </a:p>
        </p:txBody>
      </p:sp>
      <p:sp>
        <p:nvSpPr>
          <p:cNvPr id="30" name="矩形 29"/>
          <p:cNvSpPr/>
          <p:nvPr/>
        </p:nvSpPr>
        <p:spPr>
          <a:xfrm>
            <a:off x="3419872" y="2852936"/>
            <a:ext cx="648072" cy="360040"/>
          </a:xfrm>
          <a:prstGeom prst="rect">
            <a:avLst/>
          </a:prstGeom>
          <a:solidFill>
            <a:srgbClr val="FFFFFF">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zh-CN" altLang="en-US" dirty="0">
              <a:solidFill>
                <a:schemeClr val="tx1"/>
              </a:solidFill>
            </a:endParaRPr>
          </a:p>
        </p:txBody>
      </p:sp>
      <p:sp>
        <p:nvSpPr>
          <p:cNvPr id="31" name="流程图: 联系 30"/>
          <p:cNvSpPr/>
          <p:nvPr/>
        </p:nvSpPr>
        <p:spPr>
          <a:xfrm>
            <a:off x="4427984" y="1412776"/>
            <a:ext cx="144016" cy="144016"/>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联系 31"/>
          <p:cNvSpPr/>
          <p:nvPr/>
        </p:nvSpPr>
        <p:spPr>
          <a:xfrm>
            <a:off x="3779912" y="2492896"/>
            <a:ext cx="144016" cy="144016"/>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联系 32"/>
          <p:cNvSpPr/>
          <p:nvPr/>
        </p:nvSpPr>
        <p:spPr>
          <a:xfrm>
            <a:off x="4932040" y="2708920"/>
            <a:ext cx="144016" cy="144016"/>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a:off x="5004048" y="263691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6084168" y="2924944"/>
            <a:ext cx="144016" cy="144016"/>
          </a:xfrm>
          <a:prstGeom prst="flowChartConnecto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页脚占位符 33"/>
          <p:cNvSpPr>
            <a:spLocks noGrp="1"/>
          </p:cNvSpPr>
          <p:nvPr>
            <p:ph type="ftr" sz="quarter" idx="11"/>
          </p:nvPr>
        </p:nvSpPr>
        <p:spPr/>
        <p:txBody>
          <a:bodyPr/>
          <a:lstStyle/>
          <a:p>
            <a:r>
              <a:rPr lang="zh-CN" altLang="en-US" dirty="0" smtClean="0"/>
              <a:t>研究内容</a:t>
            </a:r>
            <a:endParaRPr lang="zh-CN" altLang="en-US" dirty="0"/>
          </a:p>
        </p:txBody>
      </p:sp>
      <p:sp>
        <p:nvSpPr>
          <p:cNvPr id="37" name="矩形 36"/>
          <p:cNvSpPr/>
          <p:nvPr/>
        </p:nvSpPr>
        <p:spPr>
          <a:xfrm>
            <a:off x="251520" y="5733256"/>
            <a:ext cx="8640960" cy="64807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1" dirty="0" smtClean="0">
              <a:solidFill>
                <a:schemeClr val="tx1"/>
              </a:solidFill>
            </a:endParaRPr>
          </a:p>
          <a:p>
            <a:r>
              <a:rPr lang="zh-CN" altLang="en-US" sz="1600" dirty="0" smtClean="0">
                <a:solidFill>
                  <a:schemeClr val="tx1"/>
                </a:solidFill>
              </a:rPr>
              <a:t>         这幅图结合了用户特征数据的三个维度的数据研究</a:t>
            </a:r>
            <a:r>
              <a:rPr lang="en-US" altLang="zh-CN" sz="1600" dirty="0" smtClean="0">
                <a:solidFill>
                  <a:schemeClr val="tx1"/>
                </a:solidFill>
              </a:rPr>
              <a:t>(</a:t>
            </a:r>
            <a:r>
              <a:rPr lang="zh-CN" altLang="en-US" sz="1600" dirty="0" smtClean="0">
                <a:solidFill>
                  <a:schemeClr val="tx1"/>
                </a:solidFill>
              </a:rPr>
              <a:t>包括时长、频次和主要使用的应用偏好</a:t>
            </a:r>
            <a:r>
              <a:rPr lang="en-US" altLang="zh-CN" sz="1600" dirty="0" smtClean="0">
                <a:solidFill>
                  <a:schemeClr val="tx1"/>
                </a:solidFill>
              </a:rPr>
              <a:t>)</a:t>
            </a:r>
            <a:r>
              <a:rPr lang="zh-CN" altLang="en-US" sz="1600" dirty="0" smtClean="0">
                <a:solidFill>
                  <a:schemeClr val="tx1"/>
                </a:solidFill>
              </a:rPr>
              <a:t>，要想更好的反映用户特征数据，有必要研究发现数据之间潜在的关联，进行可视化研究。</a:t>
            </a:r>
            <a:endParaRPr lang="zh-CN" altLang="zh-CN" sz="1600" dirty="0" smtClean="0">
              <a:solidFill>
                <a:schemeClr val="tx1"/>
              </a:solidFill>
            </a:endParaRPr>
          </a:p>
          <a:p>
            <a:pPr algn="ct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AA1110-2937-47F5-B519-05285FCB80A4}"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流程图: 联系 3"/>
          <p:cNvSpPr/>
          <p:nvPr/>
        </p:nvSpPr>
        <p:spPr>
          <a:xfrm>
            <a:off x="1187624" y="1988840"/>
            <a:ext cx="4320480" cy="4032448"/>
          </a:xfrm>
          <a:prstGeom prst="flowChartConnector">
            <a:avLst/>
          </a:prstGeom>
          <a:solidFill>
            <a:schemeClr val="bg1"/>
          </a:solid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联系 4"/>
          <p:cNvSpPr/>
          <p:nvPr/>
        </p:nvSpPr>
        <p:spPr>
          <a:xfrm>
            <a:off x="467544" y="3284984"/>
            <a:ext cx="1800200" cy="1656184"/>
          </a:xfrm>
          <a:prstGeom prst="flowChartConnector">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2"/>
                </a:solidFill>
              </a:rPr>
              <a:t>探索数据可视化</a:t>
            </a:r>
            <a:endParaRPr lang="zh-CN" altLang="en-US" b="1" dirty="0">
              <a:solidFill>
                <a:schemeClr val="bg2"/>
              </a:solidFill>
            </a:endParaRPr>
          </a:p>
        </p:txBody>
      </p:sp>
      <p:sp>
        <p:nvSpPr>
          <p:cNvPr id="6" name="流程图: 联系 5"/>
          <p:cNvSpPr/>
          <p:nvPr/>
        </p:nvSpPr>
        <p:spPr>
          <a:xfrm>
            <a:off x="4788024" y="2708920"/>
            <a:ext cx="1080120" cy="1080120"/>
          </a:xfrm>
          <a:prstGeom prst="flowChartConnec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rPr>
              <a:t>02</a:t>
            </a:r>
            <a:endParaRPr lang="zh-CN" altLang="en-US" sz="4400" dirty="0">
              <a:solidFill>
                <a:schemeClr val="tx1"/>
              </a:solidFill>
            </a:endParaRPr>
          </a:p>
        </p:txBody>
      </p:sp>
      <p:sp>
        <p:nvSpPr>
          <p:cNvPr id="7" name="流程图: 联系 6"/>
          <p:cNvSpPr/>
          <p:nvPr/>
        </p:nvSpPr>
        <p:spPr>
          <a:xfrm>
            <a:off x="4788024" y="4221088"/>
            <a:ext cx="1080120" cy="1080120"/>
          </a:xfrm>
          <a:prstGeom prst="flowChartConnec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rPr>
              <a:t>03</a:t>
            </a:r>
            <a:endParaRPr lang="zh-CN" altLang="en-US" sz="4400" dirty="0">
              <a:solidFill>
                <a:schemeClr val="tx1"/>
              </a:solidFill>
            </a:endParaRPr>
          </a:p>
        </p:txBody>
      </p:sp>
      <p:sp>
        <p:nvSpPr>
          <p:cNvPr id="8" name="流程图: 联系 7"/>
          <p:cNvSpPr/>
          <p:nvPr/>
        </p:nvSpPr>
        <p:spPr>
          <a:xfrm>
            <a:off x="3779912" y="5301208"/>
            <a:ext cx="1080120" cy="1080120"/>
          </a:xfrm>
          <a:prstGeom prst="flowChartConnec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rPr>
              <a:t>04</a:t>
            </a:r>
            <a:endParaRPr lang="zh-CN" altLang="en-US" sz="4400" dirty="0">
              <a:solidFill>
                <a:schemeClr val="tx1"/>
              </a:solidFill>
            </a:endParaRPr>
          </a:p>
        </p:txBody>
      </p:sp>
      <p:sp>
        <p:nvSpPr>
          <p:cNvPr id="9" name="燕尾形 8"/>
          <p:cNvSpPr/>
          <p:nvPr/>
        </p:nvSpPr>
        <p:spPr>
          <a:xfrm>
            <a:off x="4788024" y="1700808"/>
            <a:ext cx="3779912" cy="792088"/>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拥有什么数据</a:t>
            </a:r>
            <a:endParaRPr lang="zh-CN" altLang="en-US" dirty="0">
              <a:solidFill>
                <a:schemeClr val="tx1"/>
              </a:solidFill>
            </a:endParaRPr>
          </a:p>
        </p:txBody>
      </p:sp>
      <p:sp>
        <p:nvSpPr>
          <p:cNvPr id="10" name="燕尾形 9"/>
          <p:cNvSpPr/>
          <p:nvPr/>
        </p:nvSpPr>
        <p:spPr>
          <a:xfrm>
            <a:off x="5796136" y="2852936"/>
            <a:ext cx="2771800" cy="864096"/>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 关于数据你      </a:t>
            </a:r>
            <a:r>
              <a:rPr lang="en-US" altLang="zh-CN" sz="1600" dirty="0" smtClean="0">
                <a:solidFill>
                  <a:schemeClr val="tx1"/>
                </a:solidFill>
              </a:rPr>
              <a:t>     </a:t>
            </a:r>
            <a:r>
              <a:rPr lang="zh-CN" altLang="en-US" sz="1600" dirty="0" smtClean="0">
                <a:solidFill>
                  <a:schemeClr val="tx1"/>
                </a:solidFill>
              </a:rPr>
              <a:t>想了解什么</a:t>
            </a:r>
            <a:endParaRPr lang="zh-CN" altLang="en-US" sz="1600" dirty="0">
              <a:solidFill>
                <a:schemeClr val="tx1"/>
              </a:solidFill>
            </a:endParaRPr>
          </a:p>
        </p:txBody>
      </p:sp>
      <p:sp>
        <p:nvSpPr>
          <p:cNvPr id="11" name="燕尾形 10"/>
          <p:cNvSpPr/>
          <p:nvPr/>
        </p:nvSpPr>
        <p:spPr>
          <a:xfrm>
            <a:off x="5796136" y="4365104"/>
            <a:ext cx="2771800" cy="864096"/>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      应该使用哪种  </a:t>
            </a:r>
            <a:endParaRPr lang="en-US" altLang="zh-CN" sz="1600" dirty="0" smtClean="0">
              <a:solidFill>
                <a:schemeClr val="tx1"/>
              </a:solidFill>
            </a:endParaRPr>
          </a:p>
          <a:p>
            <a:pPr algn="ctr"/>
            <a:r>
              <a:rPr lang="en-US" altLang="zh-CN" sz="1600" dirty="0" smtClean="0">
                <a:solidFill>
                  <a:schemeClr val="tx1"/>
                </a:solidFill>
              </a:rPr>
              <a:t>  </a:t>
            </a:r>
            <a:r>
              <a:rPr lang="zh-CN" altLang="en-US" sz="1600" dirty="0" smtClean="0">
                <a:solidFill>
                  <a:schemeClr val="tx1"/>
                </a:solidFill>
              </a:rPr>
              <a:t>可视化方式</a:t>
            </a:r>
            <a:endParaRPr lang="zh-CN" altLang="en-US" sz="1600" dirty="0">
              <a:solidFill>
                <a:schemeClr val="tx1"/>
              </a:solidFill>
            </a:endParaRPr>
          </a:p>
        </p:txBody>
      </p:sp>
      <p:sp>
        <p:nvSpPr>
          <p:cNvPr id="12" name="燕尾形 11"/>
          <p:cNvSpPr/>
          <p:nvPr/>
        </p:nvSpPr>
        <p:spPr>
          <a:xfrm>
            <a:off x="4932040" y="5445224"/>
            <a:ext cx="3635896" cy="864096"/>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        你</a:t>
            </a:r>
            <a:r>
              <a:rPr lang="zh-CN" altLang="en-US" sz="1600" dirty="0" smtClean="0">
                <a:solidFill>
                  <a:schemeClr val="tx1"/>
                </a:solidFill>
              </a:rPr>
              <a:t>看见了什么，有意义吗</a:t>
            </a:r>
            <a:endParaRPr lang="zh-CN" altLang="en-US" sz="1600" dirty="0">
              <a:solidFill>
                <a:schemeClr val="tx1"/>
              </a:solidFill>
            </a:endParaRPr>
          </a:p>
        </p:txBody>
      </p:sp>
      <p:cxnSp>
        <p:nvCxnSpPr>
          <p:cNvPr id="13" name="直接箭头连接符 12"/>
          <p:cNvCxnSpPr>
            <a:stCxn id="5" idx="6"/>
            <a:endCxn id="23" idx="3"/>
          </p:cNvCxnSpPr>
          <p:nvPr/>
        </p:nvCxnSpPr>
        <p:spPr>
          <a:xfrm flipV="1">
            <a:off x="2267744" y="2478732"/>
            <a:ext cx="1598340" cy="1634344"/>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6" idx="2"/>
          </p:cNvCxnSpPr>
          <p:nvPr/>
        </p:nvCxnSpPr>
        <p:spPr>
          <a:xfrm flipV="1">
            <a:off x="2267744" y="3248980"/>
            <a:ext cx="2520280" cy="86409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p:cNvCxnSpPr>
          <p:nvPr/>
        </p:nvCxnSpPr>
        <p:spPr>
          <a:xfrm>
            <a:off x="2267744" y="4113076"/>
            <a:ext cx="2520280" cy="46805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6"/>
            <a:endCxn id="8" idx="1"/>
          </p:cNvCxnSpPr>
          <p:nvPr/>
        </p:nvCxnSpPr>
        <p:spPr>
          <a:xfrm>
            <a:off x="2267744" y="4113076"/>
            <a:ext cx="1670348" cy="134631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2" cstate="print"/>
          <a:srcRect/>
          <a:stretch>
            <a:fillRect/>
          </a:stretch>
        </p:blipFill>
        <p:spPr bwMode="auto">
          <a:xfrm>
            <a:off x="5436096" y="1772816"/>
            <a:ext cx="360040" cy="612068"/>
          </a:xfrm>
          <a:prstGeom prst="rect">
            <a:avLst/>
          </a:prstGeom>
          <a:noFill/>
          <a:ln w="9525">
            <a:noFill/>
            <a:miter lim="800000"/>
            <a:headEnd/>
            <a:tailEnd/>
          </a:ln>
        </p:spPr>
      </p:pic>
      <p:pic>
        <p:nvPicPr>
          <p:cNvPr id="18" name="Picture 3"/>
          <p:cNvPicPr>
            <a:picLocks noChangeAspect="1" noChangeArrowheads="1"/>
          </p:cNvPicPr>
          <p:nvPr/>
        </p:nvPicPr>
        <p:blipFill>
          <a:blip r:embed="rId2" cstate="print"/>
          <a:srcRect/>
          <a:stretch>
            <a:fillRect/>
          </a:stretch>
        </p:blipFill>
        <p:spPr bwMode="auto">
          <a:xfrm>
            <a:off x="6300192" y="2996952"/>
            <a:ext cx="360040" cy="612068"/>
          </a:xfrm>
          <a:prstGeom prst="rect">
            <a:avLst/>
          </a:prstGeom>
          <a:noFill/>
          <a:ln w="9525">
            <a:noFill/>
            <a:miter lim="800000"/>
            <a:headEnd/>
            <a:tailEnd/>
          </a:ln>
        </p:spPr>
      </p:pic>
      <p:pic>
        <p:nvPicPr>
          <p:cNvPr id="19" name="Picture 3"/>
          <p:cNvPicPr>
            <a:picLocks noChangeAspect="1" noChangeArrowheads="1"/>
          </p:cNvPicPr>
          <p:nvPr/>
        </p:nvPicPr>
        <p:blipFill>
          <a:blip r:embed="rId2" cstate="print"/>
          <a:srcRect/>
          <a:stretch>
            <a:fillRect/>
          </a:stretch>
        </p:blipFill>
        <p:spPr bwMode="auto">
          <a:xfrm>
            <a:off x="6300192" y="4509120"/>
            <a:ext cx="360040" cy="612068"/>
          </a:xfrm>
          <a:prstGeom prst="rect">
            <a:avLst/>
          </a:prstGeom>
          <a:noFill/>
          <a:ln w="9525">
            <a:noFill/>
            <a:miter lim="800000"/>
            <a:headEnd/>
            <a:tailEnd/>
          </a:ln>
        </p:spPr>
      </p:pic>
      <p:pic>
        <p:nvPicPr>
          <p:cNvPr id="20" name="Picture 3"/>
          <p:cNvPicPr>
            <a:picLocks noChangeAspect="1" noChangeArrowheads="1"/>
          </p:cNvPicPr>
          <p:nvPr/>
        </p:nvPicPr>
        <p:blipFill>
          <a:blip r:embed="rId2" cstate="print"/>
          <a:srcRect/>
          <a:stretch>
            <a:fillRect/>
          </a:stretch>
        </p:blipFill>
        <p:spPr bwMode="auto">
          <a:xfrm>
            <a:off x="5508104" y="5589240"/>
            <a:ext cx="360040" cy="612068"/>
          </a:xfrm>
          <a:prstGeom prst="rect">
            <a:avLst/>
          </a:prstGeom>
          <a:noFill/>
          <a:ln w="9525">
            <a:noFill/>
            <a:miter lim="800000"/>
            <a:headEnd/>
            <a:tailEnd/>
          </a:ln>
        </p:spPr>
      </p:pic>
      <p:sp>
        <p:nvSpPr>
          <p:cNvPr id="23" name="流程图: 联系 22"/>
          <p:cNvSpPr/>
          <p:nvPr/>
        </p:nvSpPr>
        <p:spPr>
          <a:xfrm>
            <a:off x="3707904" y="1556792"/>
            <a:ext cx="1080120" cy="1080120"/>
          </a:xfrm>
          <a:prstGeom prst="flowChartConnec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rPr>
              <a:t>01</a:t>
            </a:r>
            <a:endParaRPr lang="zh-CN" altLang="en-US" sz="4400" dirty="0">
              <a:solidFill>
                <a:schemeClr val="tx1"/>
              </a:solidFill>
            </a:endParaRPr>
          </a:p>
        </p:txBody>
      </p:sp>
      <p:cxnSp>
        <p:nvCxnSpPr>
          <p:cNvPr id="22" name="直接连接符 21"/>
          <p:cNvCxnSpPr/>
          <p:nvPr/>
        </p:nvCxnSpPr>
        <p:spPr>
          <a:xfrm>
            <a:off x="611560" y="1052736"/>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27584" y="1124744"/>
            <a:ext cx="237626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2"/>
                </a:solidFill>
              </a:rPr>
              <a:t>基本思路</a:t>
            </a:r>
            <a:endParaRPr lang="zh-CN" altLang="en-US" b="1" dirty="0">
              <a:solidFill>
                <a:schemeClr val="tx2"/>
              </a:solidFill>
            </a:endParaRPr>
          </a:p>
        </p:txBody>
      </p:sp>
      <p:sp>
        <p:nvSpPr>
          <p:cNvPr id="25" name="页脚占位符 24"/>
          <p:cNvSpPr>
            <a:spLocks noGrp="1"/>
          </p:cNvSpPr>
          <p:nvPr>
            <p:ph type="ftr" sz="quarter" idx="11"/>
          </p:nvPr>
        </p:nvSpPr>
        <p:spPr/>
        <p:txBody>
          <a:bodyPr/>
          <a:lstStyle/>
          <a:p>
            <a:r>
              <a:rPr lang="zh-CN" altLang="en-US" dirty="0" smtClean="0"/>
              <a:t>研究内容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552" y="1412776"/>
            <a:ext cx="8208912" cy="576064"/>
          </a:xfrm>
        </p:spPr>
        <p:txBody>
          <a:bodyPr>
            <a:normAutofit/>
          </a:bodyPr>
          <a:lstStyle/>
          <a:p>
            <a:r>
              <a:rPr lang="zh-CN" altLang="en-US" sz="2400" b="1" dirty="0" smtClean="0">
                <a:solidFill>
                  <a:schemeClr val="bg1">
                    <a:lumMod val="50000"/>
                  </a:schemeClr>
                </a:solidFill>
              </a:rPr>
              <a:t>数据可视化实现流程</a:t>
            </a:r>
            <a:endParaRPr lang="zh-CN" altLang="en-US" sz="2400" b="1" dirty="0">
              <a:solidFill>
                <a:schemeClr val="bg1">
                  <a:lumMod val="50000"/>
                </a:schemeClr>
              </a:solidFill>
            </a:endParaRPr>
          </a:p>
        </p:txBody>
      </p:sp>
      <p:sp>
        <p:nvSpPr>
          <p:cNvPr id="4" name="日期占位符 3"/>
          <p:cNvSpPr>
            <a:spLocks noGrp="1"/>
          </p:cNvSpPr>
          <p:nvPr>
            <p:ph type="dt" sz="half" idx="10"/>
          </p:nvPr>
        </p:nvSpPr>
        <p:spPr/>
        <p:txBody>
          <a:bodyPr/>
          <a:lstStyle/>
          <a:p>
            <a:fld id="{8A9B918C-305E-4F0B-AC4C-89C63E50315F}"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graphicFrame>
        <p:nvGraphicFramePr>
          <p:cNvPr id="28" name="图示 27"/>
          <p:cNvGraphicFramePr/>
          <p:nvPr/>
        </p:nvGraphicFramePr>
        <p:xfrm>
          <a:off x="539552" y="1916832"/>
          <a:ext cx="648072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流程图: 联系 28"/>
          <p:cNvSpPr/>
          <p:nvPr/>
        </p:nvSpPr>
        <p:spPr>
          <a:xfrm>
            <a:off x="7164288" y="3501008"/>
            <a:ext cx="936104" cy="864096"/>
          </a:xfrm>
          <a:prstGeom prst="flowChartConnec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00B050"/>
                </a:solidFill>
              </a:rPr>
              <a:t>数据展现</a:t>
            </a:r>
            <a:endParaRPr lang="zh-CN" altLang="en-US" dirty="0">
              <a:solidFill>
                <a:srgbClr val="00B050"/>
              </a:solidFill>
            </a:endParaRPr>
          </a:p>
        </p:txBody>
      </p:sp>
      <p:sp>
        <p:nvSpPr>
          <p:cNvPr id="7" name="页脚占位符 6"/>
          <p:cNvSpPr>
            <a:spLocks noGrp="1"/>
          </p:cNvSpPr>
          <p:nvPr>
            <p:ph type="ftr" sz="quarter" idx="11"/>
          </p:nvPr>
        </p:nvSpPr>
        <p:spPr/>
        <p:txBody>
          <a:bodyPr/>
          <a:lstStyle/>
          <a:p>
            <a:r>
              <a:rPr lang="zh-CN" altLang="en-US" dirty="0" smtClean="0"/>
              <a:t>研究内容</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7FBE30-90FF-4C15-ACB7-0BD0A7D9D706}"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graphicFrame>
        <p:nvGraphicFramePr>
          <p:cNvPr id="5" name="图示 4"/>
          <p:cNvGraphicFramePr/>
          <p:nvPr/>
        </p:nvGraphicFramePr>
        <p:xfrm>
          <a:off x="1331640" y="2060848"/>
          <a:ext cx="6408712"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副标题 2"/>
          <p:cNvSpPr txBox="1">
            <a:spLocks/>
          </p:cNvSpPr>
          <p:nvPr/>
        </p:nvSpPr>
        <p:spPr>
          <a:xfrm>
            <a:off x="0" y="1124744"/>
            <a:ext cx="9144000" cy="72008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zh-CN" altLang="en-US" sz="2400" b="1" dirty="0" smtClean="0">
                <a:solidFill>
                  <a:schemeClr val="bg1">
                    <a:lumMod val="50000"/>
                  </a:schemeClr>
                </a:solidFill>
              </a:rPr>
              <a:t>数据转换和可视化</a:t>
            </a:r>
            <a:endParaRPr kumimoji="0" lang="zh-CN" altLang="en-US" sz="24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r>
              <a:rPr lang="zh-CN" altLang="en-US" dirty="0" smtClean="0"/>
              <a:t>研究内容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35896" y="1484784"/>
            <a:ext cx="4318248" cy="1010543"/>
          </a:xfrm>
        </p:spPr>
        <p:txBody>
          <a:bodyPr/>
          <a:lstStyle/>
          <a:p>
            <a:pPr algn="l"/>
            <a:r>
              <a:rPr lang="zh-CN" altLang="en-US" b="1" dirty="0" smtClean="0">
                <a:solidFill>
                  <a:schemeClr val="accent1">
                    <a:lumMod val="75000"/>
                  </a:schemeClr>
                </a:solidFill>
                <a:latin typeface="微软雅黑" pitchFamily="34" charset="-122"/>
                <a:ea typeface="微软雅黑" pitchFamily="34" charset="-122"/>
              </a:rPr>
              <a:t>目 录</a:t>
            </a:r>
            <a:endParaRPr lang="zh-CN" altLang="en-US" b="1" dirty="0">
              <a:solidFill>
                <a:schemeClr val="accent1">
                  <a:lumMod val="75000"/>
                </a:schemeClr>
              </a:solidFill>
              <a:latin typeface="微软雅黑" pitchFamily="34" charset="-122"/>
              <a:ea typeface="微软雅黑" pitchFamily="34" charset="-122"/>
            </a:endParaRPr>
          </a:p>
        </p:txBody>
      </p:sp>
      <p:sp>
        <p:nvSpPr>
          <p:cNvPr id="3" name="副标题 2"/>
          <p:cNvSpPr>
            <a:spLocks noGrp="1"/>
          </p:cNvSpPr>
          <p:nvPr>
            <p:ph type="subTitle" idx="1"/>
          </p:nvPr>
        </p:nvSpPr>
        <p:spPr>
          <a:xfrm>
            <a:off x="3347864" y="2636912"/>
            <a:ext cx="5256584" cy="3384376"/>
          </a:xfrm>
          <a:solidFill>
            <a:schemeClr val="accent1">
              <a:lumMod val="75000"/>
            </a:schemeClr>
          </a:solidFill>
        </p:spPr>
        <p:txBody>
          <a:bodyPr>
            <a:normAutofit fontScale="32500" lnSpcReduction="20000"/>
          </a:bodyPr>
          <a:lstStyle/>
          <a:p>
            <a:pPr algn="l">
              <a:lnSpc>
                <a:spcPct val="170000"/>
              </a:lnSpc>
            </a:pPr>
            <a:r>
              <a:rPr lang="en-US" altLang="zh-CN" sz="2000" dirty="0" smtClean="0">
                <a:solidFill>
                  <a:schemeClr val="bg2"/>
                </a:solidFill>
              </a:rPr>
              <a:t>                              </a:t>
            </a:r>
            <a:r>
              <a:rPr lang="zh-CN" altLang="en-US" sz="5000" dirty="0" smtClean="0">
                <a:solidFill>
                  <a:schemeClr val="bg1">
                    <a:lumMod val="95000"/>
                  </a:schemeClr>
                </a:solidFill>
              </a:rPr>
              <a:t>课题背景</a:t>
            </a:r>
            <a:endParaRPr lang="en-US" altLang="zh-CN" sz="5000" dirty="0" smtClean="0">
              <a:solidFill>
                <a:schemeClr val="bg1">
                  <a:lumMod val="95000"/>
                </a:schemeClr>
              </a:solidFill>
            </a:endParaRPr>
          </a:p>
          <a:p>
            <a:pPr algn="l">
              <a:lnSpc>
                <a:spcPct val="170000"/>
              </a:lnSpc>
            </a:pPr>
            <a:r>
              <a:rPr lang="zh-CN" altLang="en-US" sz="5000" dirty="0" smtClean="0">
                <a:solidFill>
                  <a:schemeClr val="bg1">
                    <a:lumMod val="95000"/>
                  </a:schemeClr>
                </a:solidFill>
              </a:rPr>
              <a:t>              研究目标</a:t>
            </a:r>
            <a:endParaRPr lang="en-US" altLang="zh-CN" sz="5000" dirty="0" smtClean="0">
              <a:solidFill>
                <a:schemeClr val="bg1">
                  <a:lumMod val="95000"/>
                </a:schemeClr>
              </a:solidFill>
            </a:endParaRPr>
          </a:p>
          <a:p>
            <a:pPr algn="l">
              <a:lnSpc>
                <a:spcPct val="170000"/>
              </a:lnSpc>
            </a:pPr>
            <a:r>
              <a:rPr lang="zh-CN" altLang="en-US" sz="5000" dirty="0" smtClean="0">
                <a:solidFill>
                  <a:schemeClr val="bg1">
                    <a:lumMod val="95000"/>
                  </a:schemeClr>
                </a:solidFill>
              </a:rPr>
              <a:t>              国内外研究状况</a:t>
            </a:r>
            <a:endParaRPr lang="en-US" altLang="zh-CN" sz="5000" dirty="0" smtClean="0">
              <a:solidFill>
                <a:schemeClr val="bg1">
                  <a:lumMod val="95000"/>
                </a:schemeClr>
              </a:solidFill>
            </a:endParaRPr>
          </a:p>
          <a:p>
            <a:pPr algn="l">
              <a:lnSpc>
                <a:spcPct val="170000"/>
              </a:lnSpc>
            </a:pPr>
            <a:r>
              <a:rPr lang="en-US" altLang="zh-CN" sz="5000" dirty="0" smtClean="0">
                <a:solidFill>
                  <a:schemeClr val="bg1">
                    <a:lumMod val="95000"/>
                  </a:schemeClr>
                </a:solidFill>
              </a:rPr>
              <a:t>              </a:t>
            </a:r>
            <a:r>
              <a:rPr lang="zh-CN" altLang="en-US" sz="5000" dirty="0" smtClean="0">
                <a:solidFill>
                  <a:schemeClr val="bg1">
                    <a:lumMod val="95000"/>
                  </a:schemeClr>
                </a:solidFill>
              </a:rPr>
              <a:t>研究内容</a:t>
            </a:r>
            <a:endParaRPr lang="en-US" altLang="zh-CN" sz="5000" dirty="0" smtClean="0">
              <a:solidFill>
                <a:schemeClr val="bg1">
                  <a:lumMod val="95000"/>
                </a:schemeClr>
              </a:solidFill>
            </a:endParaRPr>
          </a:p>
          <a:p>
            <a:pPr algn="l">
              <a:lnSpc>
                <a:spcPct val="170000"/>
              </a:lnSpc>
            </a:pPr>
            <a:r>
              <a:rPr lang="zh-CN" altLang="en-US" sz="5000" dirty="0" smtClean="0">
                <a:solidFill>
                  <a:schemeClr val="bg1">
                    <a:lumMod val="95000"/>
                  </a:schemeClr>
                </a:solidFill>
              </a:rPr>
              <a:t>              工作进度安排</a:t>
            </a:r>
            <a:endParaRPr lang="en-US" altLang="zh-CN" sz="5000" dirty="0" smtClean="0">
              <a:solidFill>
                <a:schemeClr val="bg1">
                  <a:lumMod val="95000"/>
                </a:schemeClr>
              </a:solidFill>
            </a:endParaRPr>
          </a:p>
          <a:p>
            <a:pPr algn="l">
              <a:lnSpc>
                <a:spcPct val="170000"/>
              </a:lnSpc>
            </a:pPr>
            <a:r>
              <a:rPr lang="zh-CN" altLang="en-US" sz="5000" dirty="0" smtClean="0">
                <a:solidFill>
                  <a:schemeClr val="bg1">
                    <a:lumMod val="95000"/>
                  </a:schemeClr>
                </a:solidFill>
              </a:rPr>
              <a:t>              预期研究成果</a:t>
            </a:r>
            <a:endParaRPr lang="en-US" altLang="zh-CN" sz="5000" dirty="0" smtClean="0">
              <a:solidFill>
                <a:schemeClr val="bg1">
                  <a:lumMod val="95000"/>
                </a:schemeClr>
              </a:solidFill>
            </a:endParaRPr>
          </a:p>
          <a:p>
            <a:pPr algn="l">
              <a:lnSpc>
                <a:spcPct val="170000"/>
              </a:lnSpc>
            </a:pPr>
            <a:r>
              <a:rPr lang="en-US" altLang="zh-CN" sz="5000" dirty="0" smtClean="0">
                <a:solidFill>
                  <a:schemeClr val="bg1">
                    <a:lumMod val="95000"/>
                  </a:schemeClr>
                </a:solidFill>
              </a:rPr>
              <a:t>              </a:t>
            </a:r>
            <a:r>
              <a:rPr lang="zh-CN" altLang="en-US" sz="5000" dirty="0" smtClean="0">
                <a:solidFill>
                  <a:schemeClr val="bg1">
                    <a:lumMod val="95000"/>
                  </a:schemeClr>
                </a:solidFill>
              </a:rPr>
              <a:t>参考文献</a:t>
            </a:r>
            <a:endParaRPr lang="en-US" altLang="zh-CN" sz="5000" dirty="0" smtClean="0">
              <a:solidFill>
                <a:schemeClr val="bg1">
                  <a:lumMod val="95000"/>
                </a:schemeClr>
              </a:solidFill>
            </a:endParaRPr>
          </a:p>
          <a:p>
            <a:pPr algn="l"/>
            <a:endParaRPr lang="zh-CN" altLang="en-US" dirty="0"/>
          </a:p>
        </p:txBody>
      </p:sp>
      <p:sp>
        <p:nvSpPr>
          <p:cNvPr id="30" name="日期占位符 29"/>
          <p:cNvSpPr>
            <a:spLocks noGrp="1"/>
          </p:cNvSpPr>
          <p:nvPr>
            <p:ph type="dt" sz="half" idx="10"/>
          </p:nvPr>
        </p:nvSpPr>
        <p:spPr/>
        <p:txBody>
          <a:bodyPr/>
          <a:lstStyle/>
          <a:p>
            <a:fld id="{1E388E81-6393-4F84-A76D-11AB9A188118}" type="datetime1">
              <a:rPr lang="zh-CN" altLang="en-US" smtClean="0"/>
              <a:pPr/>
              <a:t>2015/11/4</a:t>
            </a:fld>
            <a:endParaRPr lang="zh-CN" altLang="en-US" dirty="0"/>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7" name="流程图: 联系 6"/>
          <p:cNvSpPr/>
          <p:nvPr/>
        </p:nvSpPr>
        <p:spPr>
          <a:xfrm>
            <a:off x="3635896" y="2780928"/>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8" name="流程图: 联系 7"/>
          <p:cNvSpPr/>
          <p:nvPr/>
        </p:nvSpPr>
        <p:spPr>
          <a:xfrm>
            <a:off x="3635896" y="321297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64502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07707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3635896" y="450912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3635896" y="494116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连接符 13"/>
          <p:cNvCxnSpPr>
            <a:stCxn id="7" idx="4"/>
            <a:endCxn id="8" idx="0"/>
          </p:cNvCxnSpPr>
          <p:nvPr/>
        </p:nvCxnSpPr>
        <p:spPr>
          <a:xfrm>
            <a:off x="3707904" y="292494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24" name="直接连接符 23"/>
          <p:cNvCxnSpPr/>
          <p:nvPr/>
        </p:nvCxnSpPr>
        <p:spPr>
          <a:xfrm>
            <a:off x="3707904" y="335699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a:xfrm>
            <a:off x="3707904" y="378904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a:xfrm>
            <a:off x="3707904" y="422108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3707904" y="465313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827584" y="3068960"/>
            <a:ext cx="2247900" cy="2400300"/>
          </a:xfrm>
          <a:prstGeom prst="rect">
            <a:avLst/>
          </a:prstGeom>
          <a:noFill/>
          <a:ln w="9525">
            <a:noFill/>
            <a:miter lim="800000"/>
            <a:headEnd/>
            <a:tailEnd/>
          </a:ln>
        </p:spPr>
      </p:pic>
      <p:sp>
        <p:nvSpPr>
          <p:cNvPr id="33" name="流程图: 联系 32"/>
          <p:cNvSpPr/>
          <p:nvPr/>
        </p:nvSpPr>
        <p:spPr>
          <a:xfrm>
            <a:off x="3635896" y="537321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4" name="直接连接符 33"/>
          <p:cNvCxnSpPr/>
          <p:nvPr/>
        </p:nvCxnSpPr>
        <p:spPr>
          <a:xfrm>
            <a:off x="3707904" y="508518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C65E2B-DA71-4698-AFCE-1C170474D2E6}"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cxnSp>
        <p:nvCxnSpPr>
          <p:cNvPr id="8" name="直接连接符 7"/>
          <p:cNvCxnSpPr/>
          <p:nvPr/>
        </p:nvCxnSpPr>
        <p:spPr>
          <a:xfrm>
            <a:off x="755576" y="1196752"/>
            <a:ext cx="0" cy="432048"/>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9592" y="1196752"/>
            <a:ext cx="151216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技术路线</a:t>
            </a:r>
            <a:endParaRPr lang="zh-CN" altLang="en-US" b="1" dirty="0">
              <a:solidFill>
                <a:schemeClr val="tx1"/>
              </a:solidFill>
            </a:endParaRPr>
          </a:p>
        </p:txBody>
      </p:sp>
      <p:pic>
        <p:nvPicPr>
          <p:cNvPr id="1028" name="Picture 4"/>
          <p:cNvPicPr>
            <a:picLocks noChangeAspect="1" noChangeArrowheads="1"/>
          </p:cNvPicPr>
          <p:nvPr/>
        </p:nvPicPr>
        <p:blipFill>
          <a:blip r:embed="rId3" cstate="print"/>
          <a:srcRect/>
          <a:stretch>
            <a:fillRect/>
          </a:stretch>
        </p:blipFill>
        <p:spPr bwMode="auto">
          <a:xfrm>
            <a:off x="0" y="2348880"/>
            <a:ext cx="4096801" cy="3600400"/>
          </a:xfrm>
          <a:prstGeom prst="rect">
            <a:avLst/>
          </a:prstGeom>
          <a:noFill/>
          <a:ln w="9525">
            <a:noFill/>
            <a:miter lim="800000"/>
            <a:headEnd/>
            <a:tailEnd/>
          </a:ln>
        </p:spPr>
      </p:pic>
      <p:cxnSp>
        <p:nvCxnSpPr>
          <p:cNvPr id="16" name="直接连接符 15"/>
          <p:cNvCxnSpPr/>
          <p:nvPr/>
        </p:nvCxnSpPr>
        <p:spPr>
          <a:xfrm>
            <a:off x="4211960" y="2132856"/>
            <a:ext cx="0" cy="388843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427984" y="2348880"/>
            <a:ext cx="57606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20" name="椭圆 19"/>
          <p:cNvSpPr/>
          <p:nvPr/>
        </p:nvSpPr>
        <p:spPr>
          <a:xfrm>
            <a:off x="4427984" y="3284984"/>
            <a:ext cx="57606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a:t>
            </a:r>
            <a:endParaRPr lang="zh-CN" altLang="en-US" sz="2800" dirty="0"/>
          </a:p>
        </p:txBody>
      </p:sp>
      <p:sp>
        <p:nvSpPr>
          <p:cNvPr id="21" name="椭圆 20"/>
          <p:cNvSpPr/>
          <p:nvPr/>
        </p:nvSpPr>
        <p:spPr>
          <a:xfrm>
            <a:off x="4427984" y="4293096"/>
            <a:ext cx="57606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sp>
        <p:nvSpPr>
          <p:cNvPr id="22" name="椭圆 21"/>
          <p:cNvSpPr/>
          <p:nvPr/>
        </p:nvSpPr>
        <p:spPr>
          <a:xfrm>
            <a:off x="4427984" y="5301208"/>
            <a:ext cx="57606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t>
            </a:r>
            <a:endParaRPr lang="zh-CN" altLang="en-US" sz="2800" dirty="0"/>
          </a:p>
        </p:txBody>
      </p:sp>
      <p:sp>
        <p:nvSpPr>
          <p:cNvPr id="26" name="矩形 25"/>
          <p:cNvSpPr/>
          <p:nvPr/>
        </p:nvSpPr>
        <p:spPr>
          <a:xfrm>
            <a:off x="5148064" y="2204864"/>
            <a:ext cx="352839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solidFill>
                  <a:schemeClr val="tx1"/>
                </a:solidFill>
              </a:rPr>
              <a:t>从移动设备得到日志文件、行为记录的数据</a:t>
            </a:r>
            <a:endParaRPr lang="zh-CN" altLang="en-US" dirty="0">
              <a:solidFill>
                <a:schemeClr val="tx1"/>
              </a:solidFill>
            </a:endParaRPr>
          </a:p>
        </p:txBody>
      </p:sp>
      <p:sp>
        <p:nvSpPr>
          <p:cNvPr id="27" name="矩形 26"/>
          <p:cNvSpPr/>
          <p:nvPr/>
        </p:nvSpPr>
        <p:spPr>
          <a:xfrm>
            <a:off x="5148064" y="3140968"/>
            <a:ext cx="352839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学习聚类的方法</a:t>
            </a:r>
            <a:r>
              <a:rPr lang="zh-CN" altLang="zh-CN" dirty="0" smtClean="0">
                <a:solidFill>
                  <a:schemeClr val="tx1"/>
                </a:solidFill>
              </a:rPr>
              <a:t>处理</a:t>
            </a:r>
            <a:r>
              <a:rPr lang="zh-CN" altLang="en-US" dirty="0" smtClean="0">
                <a:solidFill>
                  <a:schemeClr val="tx1"/>
                </a:solidFill>
              </a:rPr>
              <a:t>用户特征数据。</a:t>
            </a:r>
            <a:endParaRPr lang="zh-CN" altLang="en-US" dirty="0">
              <a:solidFill>
                <a:schemeClr val="tx1"/>
              </a:solidFill>
            </a:endParaRPr>
          </a:p>
        </p:txBody>
      </p:sp>
      <p:sp>
        <p:nvSpPr>
          <p:cNvPr id="28" name="矩形 27"/>
          <p:cNvSpPr/>
          <p:nvPr/>
        </p:nvSpPr>
        <p:spPr>
          <a:xfrm>
            <a:off x="5148064" y="4149080"/>
            <a:ext cx="352839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利用可视化开发工具分析数据，结合基于</a:t>
            </a:r>
            <a:r>
              <a:rPr lang="en-US" altLang="zh-CN" dirty="0" smtClean="0">
                <a:solidFill>
                  <a:schemeClr val="tx1"/>
                </a:solidFill>
              </a:rPr>
              <a:t>web</a:t>
            </a:r>
            <a:r>
              <a:rPr lang="zh-CN" altLang="en-US" dirty="0" smtClean="0">
                <a:solidFill>
                  <a:schemeClr val="tx1"/>
                </a:solidFill>
              </a:rPr>
              <a:t>的可视化工具（</a:t>
            </a:r>
            <a:r>
              <a:rPr lang="en-US" altLang="zh-CN" dirty="0" smtClean="0">
                <a:solidFill>
                  <a:schemeClr val="tx1"/>
                </a:solidFill>
              </a:rPr>
              <a:t>echarts,d3</a:t>
            </a:r>
            <a:r>
              <a:rPr lang="zh-CN" altLang="en-US" dirty="0" smtClean="0">
                <a:solidFill>
                  <a:schemeClr val="tx1"/>
                </a:solidFill>
              </a:rPr>
              <a:t>）进行数据展现</a:t>
            </a:r>
            <a:endParaRPr lang="zh-CN" altLang="en-US" dirty="0">
              <a:solidFill>
                <a:schemeClr val="tx1"/>
              </a:solidFill>
            </a:endParaRPr>
          </a:p>
        </p:txBody>
      </p:sp>
      <p:sp>
        <p:nvSpPr>
          <p:cNvPr id="29" name="矩形 28"/>
          <p:cNvSpPr/>
          <p:nvPr/>
        </p:nvSpPr>
        <p:spPr>
          <a:xfrm>
            <a:off x="5148064" y="5157192"/>
            <a:ext cx="352839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基于图标的数据可视化方法适合对用户特征数据进行分析。</a:t>
            </a:r>
            <a:endParaRPr lang="zh-CN" altLang="en-US" dirty="0">
              <a:solidFill>
                <a:schemeClr val="tx1"/>
              </a:solidFill>
            </a:endParaRPr>
          </a:p>
        </p:txBody>
      </p:sp>
      <p:sp>
        <p:nvSpPr>
          <p:cNvPr id="17" name="页脚占位符 16"/>
          <p:cNvSpPr>
            <a:spLocks noGrp="1"/>
          </p:cNvSpPr>
          <p:nvPr>
            <p:ph type="ftr" sz="quarter" idx="11"/>
          </p:nvPr>
        </p:nvSpPr>
        <p:spPr/>
        <p:txBody>
          <a:bodyPr/>
          <a:lstStyle/>
          <a:p>
            <a:r>
              <a:rPr lang="zh-CN" altLang="en-US" dirty="0" smtClean="0"/>
              <a:t>研究内容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788B4-4E4A-4349-95D7-AC4233FB420A}"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rgbClr val="FFFF00"/>
                </a:solidFill>
                <a:effectLst/>
                <a:uLnTx/>
                <a:uFillTx/>
                <a:latin typeface="+mn-lt"/>
                <a:ea typeface="+mn-ea"/>
                <a:cs typeface="+mn-cs"/>
              </a:rPr>
              <a:t>工作进度安排</a:t>
            </a:r>
            <a:endParaRPr kumimoji="0" lang="en-US" altLang="zh-CN" sz="50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流程图: 联系 4"/>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933056"/>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a:stCxn id="5" idx="4"/>
            <a:endCxn id="6"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7" name="流程图: 联系 16"/>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fld id="{EEA9768D-5C28-4192-B974-362708BD8CF9}"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graphicFrame>
        <p:nvGraphicFramePr>
          <p:cNvPr id="8" name="Group 8"/>
          <p:cNvGraphicFramePr>
            <a:graphicFrameLocks noGrp="1"/>
          </p:cNvGraphicFramePr>
          <p:nvPr/>
        </p:nvGraphicFramePr>
        <p:xfrm>
          <a:off x="654050" y="1268762"/>
          <a:ext cx="7924800" cy="4968550"/>
        </p:xfrm>
        <a:graphic>
          <a:graphicData uri="http://schemas.openxmlformats.org/drawingml/2006/table">
            <a:tbl>
              <a:tblPr/>
              <a:tblGrid>
                <a:gridCol w="2819400"/>
                <a:gridCol w="5105400"/>
              </a:tblGrid>
              <a:tr h="494332">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smtClean="0">
                          <a:ln>
                            <a:noFill/>
                          </a:ln>
                          <a:solidFill>
                            <a:schemeClr val="tx1"/>
                          </a:solidFill>
                          <a:effectLst/>
                          <a:latin typeface="Calibri" pitchFamily="34" charset="0"/>
                          <a:ea typeface="Hiragino Sans GB W3"/>
                          <a:cs typeface="Hiragino Sans GB W3"/>
                          <a:sym typeface="宋体" pitchFamily="2" charset="-122"/>
                        </a:rPr>
                        <a:t>时间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smtClean="0">
                          <a:ln>
                            <a:noFill/>
                          </a:ln>
                          <a:solidFill>
                            <a:schemeClr val="tx1"/>
                          </a:solidFill>
                          <a:effectLst/>
                          <a:latin typeface="Calibri" pitchFamily="34" charset="0"/>
                          <a:ea typeface="Hiragino Sans GB W3"/>
                          <a:cs typeface="Hiragino Sans GB W3"/>
                          <a:sym typeface="宋体" pitchFamily="2" charset="-122"/>
                        </a:rPr>
                        <a:t>工作安排</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943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5</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.10-201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5</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Hiragino Sans GB W3"/>
                          <a:cs typeface="Hiragino Sans GB W3"/>
                          <a:sym typeface="Arial" pitchFamily="34" charset="0"/>
                        </a:rPr>
                        <a:t>搜集相关资料，阅读国内外论文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83877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5</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.12-201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进行数据资源管理、数据仓库技术的学习。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86508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.3-201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学习数据可视化基础，深入研究可视化分析的方法。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793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.5-201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10</a:t>
                      </a:r>
                      <a:endPar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1800" b="0" i="0" u="none" strike="noStrike" cap="none" normalizeH="0" baseline="0" dirty="0" smtClean="0">
                          <a:ln>
                            <a:noFill/>
                          </a:ln>
                          <a:solidFill>
                            <a:schemeClr val="tx1"/>
                          </a:solidFill>
                          <a:effectLst/>
                          <a:latin typeface="Arial" pitchFamily="34" charset="0"/>
                          <a:ea typeface="Hiragino Sans GB W3"/>
                          <a:cs typeface="Hiragino Sans GB W3"/>
                          <a:sym typeface="Arial" pitchFamily="34" charset="0"/>
                        </a:rPr>
                        <a:t>提出课题的总体设计与详细设计方案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4943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.11-201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6</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Hiragino Sans GB W3"/>
                          <a:cs typeface="Hiragino Sans GB W3"/>
                          <a:sym typeface="Arial" pitchFamily="34" charset="0"/>
                        </a:rPr>
                        <a:t>根据设计进行优化，编程实现并测试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4943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7</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.1-201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7</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Hiragino Sans GB W3"/>
                          <a:cs typeface="Hiragino Sans GB W3"/>
                          <a:sym typeface="Arial" pitchFamily="34" charset="0"/>
                        </a:rPr>
                        <a:t>毕业论文的撰写工作</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4943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7</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.4-201</a:t>
                      </a:r>
                      <a:r>
                        <a:rPr kumimoji="0" lang="en-US" altLang="zh-CN"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7</a:t>
                      </a:r>
                      <a:r>
                        <a:rPr kumimoji="0" lang="zh-CN" altLang="en-US" sz="1800" b="0" i="0" u="none" strike="noStrike" cap="none" normalizeH="0" baseline="0" dirty="0" smtClean="0">
                          <a:ln>
                            <a:noFill/>
                          </a:ln>
                          <a:solidFill>
                            <a:schemeClr val="tx1"/>
                          </a:solidFill>
                          <a:effectLst/>
                          <a:latin typeface="Hiragino Sans GB W3"/>
                          <a:ea typeface="Hiragino Sans GB W3"/>
                          <a:cs typeface="Hiragino Sans GB W3"/>
                          <a:sym typeface="Arial"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Hiragino Sans GB W3"/>
                          <a:cs typeface="Hiragino Sans GB W3"/>
                          <a:sym typeface="Arial" pitchFamily="34" charset="0"/>
                        </a:rPr>
                        <a:t>修改并完善毕业论文，准备毕业答辩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bl>
          </a:graphicData>
        </a:graphic>
      </p:graphicFrame>
      <p:sp>
        <p:nvSpPr>
          <p:cNvPr id="7" name="页脚占位符 6"/>
          <p:cNvSpPr>
            <a:spLocks noGrp="1"/>
          </p:cNvSpPr>
          <p:nvPr>
            <p:ph type="ftr" sz="quarter" idx="11"/>
          </p:nvPr>
        </p:nvSpPr>
        <p:spPr/>
        <p:txBody>
          <a:bodyPr/>
          <a:lstStyle/>
          <a:p>
            <a:r>
              <a:rPr lang="zh-CN" altLang="en-US" dirty="0" smtClean="0"/>
              <a:t>工作进度安排</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63AC2E-344E-4DBC-83D3-29B8997F1B86}"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3" name="副标题 2"/>
          <p:cNvSpPr txBox="1">
            <a:spLocks/>
          </p:cNvSpPr>
          <p:nvPr/>
        </p:nvSpPr>
        <p:spPr>
          <a:xfrm>
            <a:off x="3347864" y="2060848"/>
            <a:ext cx="5256584" cy="3240360"/>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rgbClr val="FFFF00"/>
                </a:solidFill>
                <a:effectLst/>
                <a:uLnTx/>
                <a:uFillTx/>
                <a:latin typeface="+mn-lt"/>
                <a:ea typeface="+mn-ea"/>
                <a:cs typeface="+mn-cs"/>
              </a:rPr>
              <a:t>预期研究成果</a:t>
            </a:r>
            <a:endParaRPr lang="en-US" altLang="zh-CN" sz="5000" dirty="0" smtClean="0">
              <a:solidFill>
                <a:srgbClr val="FFFF00"/>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流程图: 联系 43"/>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45" name="流程图: 联系 44"/>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联系 45"/>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3635896" y="4365104"/>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0" name="直接连接符 49"/>
          <p:cNvCxnSpPr>
            <a:stCxn id="44" idx="4"/>
            <a:endCxn id="45"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52" name="直接连接符 51"/>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53" name="直接连接符 52"/>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54" name="直接连接符 53"/>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55"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56" name="流程图: 联系 55"/>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7" name="直接连接符 56"/>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48880"/>
            <a:ext cx="8229600" cy="3777283"/>
          </a:xfrm>
        </p:spPr>
        <p:txBody>
          <a:bodyPr>
            <a:normAutofit/>
          </a:bodyPr>
          <a:lstStyle/>
          <a:p>
            <a:pPr marL="514350" indent="-514350">
              <a:buFont typeface="+mj-ea"/>
              <a:buAutoNum type="circleNumDbPlain"/>
            </a:pPr>
            <a:r>
              <a:rPr lang="zh-CN" altLang="zh-CN" sz="2400" dirty="0" smtClean="0"/>
              <a:t>通过对移动用户特征数据的相关文献的研究和分析，采用多维数据可视化方法</a:t>
            </a:r>
            <a:r>
              <a:rPr lang="zh-CN" altLang="en-US" sz="2400" dirty="0" smtClean="0"/>
              <a:t>对数据</a:t>
            </a:r>
            <a:r>
              <a:rPr lang="zh-CN" altLang="zh-CN" sz="2400" dirty="0" smtClean="0"/>
              <a:t>进行可视化分析，</a:t>
            </a:r>
            <a:r>
              <a:rPr lang="zh-CN" altLang="en-US" sz="2400" dirty="0" smtClean="0"/>
              <a:t>实现数据的静态、动态、交互式的可视化效果。</a:t>
            </a:r>
            <a:endParaRPr lang="zh-CN" altLang="zh-CN" sz="2400" dirty="0" smtClean="0"/>
          </a:p>
          <a:p>
            <a:pPr marL="514350" indent="-514350">
              <a:buFont typeface="+mj-ea"/>
              <a:buAutoNum type="circleNumDbPlain"/>
            </a:pPr>
            <a:r>
              <a:rPr lang="zh-CN" altLang="zh-CN" sz="2400" dirty="0" smtClean="0"/>
              <a:t>在相关领域的期刊上发表</a:t>
            </a:r>
            <a:r>
              <a:rPr lang="en-US" altLang="zh-CN" sz="2400" dirty="0" smtClean="0"/>
              <a:t>1</a:t>
            </a:r>
            <a:r>
              <a:rPr lang="zh-CN" altLang="zh-CN" sz="2400" dirty="0" smtClean="0"/>
              <a:t>篇论文。</a:t>
            </a:r>
            <a:endParaRPr lang="zh-CN" altLang="en-US" sz="2400" dirty="0"/>
          </a:p>
        </p:txBody>
      </p:sp>
      <p:sp>
        <p:nvSpPr>
          <p:cNvPr id="4" name="日期占位符 3"/>
          <p:cNvSpPr>
            <a:spLocks noGrp="1"/>
          </p:cNvSpPr>
          <p:nvPr>
            <p:ph type="dt" sz="half" idx="10"/>
          </p:nvPr>
        </p:nvSpPr>
        <p:spPr/>
        <p:txBody>
          <a:bodyPr/>
          <a:lstStyle/>
          <a:p>
            <a:fld id="{5F9CC125-23DF-45B8-963C-295AC9F37FC0}"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页脚占位符 5"/>
          <p:cNvSpPr>
            <a:spLocks noGrp="1"/>
          </p:cNvSpPr>
          <p:nvPr>
            <p:ph type="ftr" sz="quarter" idx="11"/>
          </p:nvPr>
        </p:nvSpPr>
        <p:spPr/>
        <p:txBody>
          <a:bodyPr/>
          <a:lstStyle/>
          <a:p>
            <a:r>
              <a:rPr lang="zh-CN" altLang="en-US" dirty="0" smtClean="0"/>
              <a:t>预期研究成果</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67050-AAE0-415C-91D2-D307B1CF3476}"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rgbClr val="FFFF00"/>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流程图: 联系 4"/>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a:stCxn id="5" idx="4"/>
            <a:endCxn id="6"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7" name="流程图: 联系 16"/>
          <p:cNvSpPr/>
          <p:nvPr/>
        </p:nvSpPr>
        <p:spPr>
          <a:xfrm>
            <a:off x="3635896" y="4797152"/>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412776"/>
            <a:ext cx="9144000" cy="4896544"/>
          </a:xfrm>
        </p:spPr>
        <p:txBody>
          <a:bodyPr>
            <a:normAutofit/>
          </a:bodyPr>
          <a:lstStyle/>
          <a:p>
            <a:pPr algn="l"/>
            <a:r>
              <a:rPr lang="en-US" altLang="zh-CN" sz="1400" b="1" dirty="0" smtClean="0">
                <a:solidFill>
                  <a:schemeClr val="tx1"/>
                </a:solidFill>
                <a:latin typeface="+mn-ea"/>
              </a:rPr>
              <a:t>      [1] </a:t>
            </a:r>
            <a:r>
              <a:rPr lang="zh-CN" altLang="en-US" sz="1400" dirty="0" smtClean="0">
                <a:solidFill>
                  <a:schemeClr val="tx1"/>
                </a:solidFill>
              </a:rPr>
              <a:t>陈为，沈则潜</a:t>
            </a:r>
            <a:r>
              <a:rPr lang="en-US" altLang="zh-CN" sz="1400" dirty="0" smtClean="0">
                <a:solidFill>
                  <a:schemeClr val="tx1"/>
                </a:solidFill>
              </a:rPr>
              <a:t>. </a:t>
            </a:r>
            <a:r>
              <a:rPr lang="zh-CN" altLang="en-US" sz="1400" dirty="0" smtClean="0">
                <a:solidFill>
                  <a:schemeClr val="tx1"/>
                </a:solidFill>
              </a:rPr>
              <a:t>数据可视化</a:t>
            </a:r>
            <a:r>
              <a:rPr lang="en-US" altLang="zh-CN" sz="1400" dirty="0" smtClean="0">
                <a:solidFill>
                  <a:schemeClr val="tx1"/>
                </a:solidFill>
              </a:rPr>
              <a:t>[M]. </a:t>
            </a:r>
            <a:r>
              <a:rPr lang="zh-CN" altLang="en-US" sz="1400" dirty="0" smtClean="0">
                <a:solidFill>
                  <a:schemeClr val="tx1"/>
                </a:solidFill>
              </a:rPr>
              <a:t>北京：电子工业出版社，</a:t>
            </a:r>
            <a:r>
              <a:rPr lang="en-US" altLang="zh-CN" sz="1400" dirty="0" smtClean="0">
                <a:solidFill>
                  <a:schemeClr val="tx1"/>
                </a:solidFill>
              </a:rPr>
              <a:t>2013.12</a:t>
            </a:r>
          </a:p>
          <a:p>
            <a:pPr algn="l"/>
            <a:r>
              <a:rPr lang="en-US" altLang="zh-CN" sz="1400" b="1" dirty="0" smtClean="0">
                <a:solidFill>
                  <a:schemeClr val="tx1"/>
                </a:solidFill>
                <a:latin typeface="+mn-ea"/>
              </a:rPr>
              <a:t>      [2] </a:t>
            </a:r>
            <a:r>
              <a:rPr lang="zh-CN" altLang="en-US" sz="1400" dirty="0" smtClean="0">
                <a:solidFill>
                  <a:schemeClr val="tx1"/>
                </a:solidFill>
              </a:rPr>
              <a:t>曾悠</a:t>
            </a:r>
            <a:r>
              <a:rPr lang="en-US" altLang="zh-CN" sz="1400" dirty="0" smtClean="0">
                <a:solidFill>
                  <a:schemeClr val="tx1"/>
                </a:solidFill>
              </a:rPr>
              <a:t>. </a:t>
            </a:r>
            <a:r>
              <a:rPr lang="zh-CN" altLang="en-US" sz="1400" dirty="0" smtClean="0">
                <a:solidFill>
                  <a:schemeClr val="tx1"/>
                </a:solidFill>
              </a:rPr>
              <a:t>大数据时代背景下的数据可视化概念研究</a:t>
            </a:r>
            <a:r>
              <a:rPr lang="en-US" altLang="zh-CN" sz="1400" dirty="0" smtClean="0">
                <a:solidFill>
                  <a:schemeClr val="tx1"/>
                </a:solidFill>
              </a:rPr>
              <a:t>[D]. </a:t>
            </a:r>
            <a:r>
              <a:rPr lang="zh-CN" altLang="en-US" sz="1400" dirty="0" smtClean="0">
                <a:solidFill>
                  <a:schemeClr val="tx1"/>
                </a:solidFill>
              </a:rPr>
              <a:t>浙江大学，</a:t>
            </a:r>
            <a:r>
              <a:rPr lang="en-US" altLang="zh-CN" sz="1400" dirty="0" smtClean="0">
                <a:solidFill>
                  <a:schemeClr val="tx1"/>
                </a:solidFill>
              </a:rPr>
              <a:t>2014</a:t>
            </a:r>
          </a:p>
          <a:p>
            <a:pPr algn="l"/>
            <a:r>
              <a:rPr lang="en-US" altLang="zh-CN" sz="1400" b="1" dirty="0" smtClean="0">
                <a:solidFill>
                  <a:schemeClr val="tx1"/>
                </a:solidFill>
                <a:latin typeface="+mn-ea"/>
              </a:rPr>
              <a:t>      [3] </a:t>
            </a:r>
            <a:r>
              <a:rPr lang="zh-CN" altLang="en-US" sz="1400" dirty="0" smtClean="0">
                <a:solidFill>
                  <a:schemeClr val="tx1"/>
                </a:solidFill>
              </a:rPr>
              <a:t>张浩,郭灿.  数据可视化技术应用趋势与分类研究</a:t>
            </a:r>
            <a:r>
              <a:rPr lang="en-US" altLang="zh-CN" sz="1400" dirty="0" smtClean="0">
                <a:solidFill>
                  <a:schemeClr val="tx1"/>
                </a:solidFill>
              </a:rPr>
              <a:t>[J]</a:t>
            </a:r>
            <a:r>
              <a:rPr lang="zh-CN" altLang="en-US" sz="1400" dirty="0" smtClean="0">
                <a:solidFill>
                  <a:schemeClr val="tx1"/>
                </a:solidFill>
              </a:rPr>
              <a:t>.软件导刊，2012</a:t>
            </a:r>
            <a:endParaRPr lang="en-US" altLang="zh-CN" sz="1400" dirty="0" smtClean="0">
              <a:solidFill>
                <a:schemeClr val="tx1"/>
              </a:solidFill>
            </a:endParaRPr>
          </a:p>
          <a:p>
            <a:pPr algn="l"/>
            <a:r>
              <a:rPr lang="en-US" altLang="zh-CN" sz="1400" b="1" dirty="0" smtClean="0">
                <a:solidFill>
                  <a:schemeClr val="tx1"/>
                </a:solidFill>
                <a:latin typeface="+mn-ea"/>
              </a:rPr>
              <a:t>      [4] </a:t>
            </a:r>
            <a:r>
              <a:rPr lang="zh-CN" altLang="en-US" sz="1400" dirty="0" smtClean="0">
                <a:solidFill>
                  <a:schemeClr val="tx1"/>
                </a:solidFill>
                <a:latin typeface="+mn-ea"/>
              </a:rPr>
              <a:t>耿学华，傅德胜</a:t>
            </a:r>
            <a:r>
              <a:rPr lang="en-US" altLang="zh-CN" sz="1400" dirty="0" smtClean="0">
                <a:solidFill>
                  <a:schemeClr val="tx1"/>
                </a:solidFill>
                <a:latin typeface="+mn-ea"/>
              </a:rPr>
              <a:t>. </a:t>
            </a:r>
            <a:r>
              <a:rPr lang="zh-CN" altLang="en-US" sz="1400" dirty="0" smtClean="0">
                <a:solidFill>
                  <a:schemeClr val="tx1"/>
                </a:solidFill>
                <a:latin typeface="+mn-ea"/>
              </a:rPr>
              <a:t>可视化数据挖掘技术研究</a:t>
            </a:r>
            <a:r>
              <a:rPr lang="en-US" altLang="zh-CN" sz="1400" dirty="0" smtClean="0">
                <a:solidFill>
                  <a:schemeClr val="tx1"/>
                </a:solidFill>
                <a:latin typeface="+mn-ea"/>
              </a:rPr>
              <a:t>[J]. </a:t>
            </a:r>
            <a:r>
              <a:rPr lang="zh-CN" altLang="en-US" sz="1400" dirty="0" smtClean="0">
                <a:solidFill>
                  <a:schemeClr val="tx1"/>
                </a:solidFill>
                <a:latin typeface="+mn-ea"/>
              </a:rPr>
              <a:t>计算机应用与软件</a:t>
            </a:r>
            <a:r>
              <a:rPr lang="en-US" altLang="zh-CN" sz="1400" dirty="0" smtClean="0">
                <a:solidFill>
                  <a:schemeClr val="tx1"/>
                </a:solidFill>
                <a:latin typeface="+mn-ea"/>
              </a:rPr>
              <a:t>.2006.2</a:t>
            </a:r>
          </a:p>
          <a:p>
            <a:pPr algn="l"/>
            <a:r>
              <a:rPr lang="en-US" altLang="zh-CN" sz="1400" b="1" dirty="0" smtClean="0">
                <a:solidFill>
                  <a:schemeClr val="tx1"/>
                </a:solidFill>
                <a:latin typeface="+mn-ea"/>
              </a:rPr>
              <a:t>      [5] </a:t>
            </a:r>
            <a:r>
              <a:rPr lang="en-US" altLang="zh-CN" sz="1400" dirty="0" err="1" smtClean="0">
                <a:solidFill>
                  <a:schemeClr val="tx1"/>
                </a:solidFill>
                <a:latin typeface="+mn-ea"/>
              </a:rPr>
              <a:t>Inmon,W.H</a:t>
            </a:r>
            <a:r>
              <a:rPr lang="en-US" altLang="zh-CN" sz="1400" dirty="0" smtClean="0">
                <a:solidFill>
                  <a:schemeClr val="tx1"/>
                </a:solidFill>
                <a:latin typeface="+mn-ea"/>
              </a:rPr>
              <a:t>. </a:t>
            </a:r>
            <a:r>
              <a:rPr lang="zh-CN" altLang="en-US" sz="1400" dirty="0" smtClean="0">
                <a:solidFill>
                  <a:schemeClr val="tx1"/>
                </a:solidFill>
                <a:latin typeface="+mn-ea"/>
              </a:rPr>
              <a:t>数据仓库</a:t>
            </a:r>
            <a:r>
              <a:rPr lang="en-US" altLang="zh-CN" sz="1400" dirty="0" smtClean="0">
                <a:solidFill>
                  <a:schemeClr val="tx1"/>
                </a:solidFill>
                <a:latin typeface="+mn-ea"/>
              </a:rPr>
              <a:t>[M]. </a:t>
            </a:r>
            <a:r>
              <a:rPr lang="zh-CN" altLang="en-US" sz="1400" dirty="0" smtClean="0">
                <a:solidFill>
                  <a:schemeClr val="tx1"/>
                </a:solidFill>
                <a:latin typeface="+mn-ea"/>
              </a:rPr>
              <a:t>王志海等译</a:t>
            </a:r>
            <a:r>
              <a:rPr lang="en-US" altLang="zh-CN" sz="1400" dirty="0" smtClean="0">
                <a:solidFill>
                  <a:schemeClr val="tx1"/>
                </a:solidFill>
                <a:latin typeface="+mn-ea"/>
              </a:rPr>
              <a:t>. </a:t>
            </a:r>
            <a:r>
              <a:rPr lang="zh-CN" altLang="en-US" sz="1400" dirty="0" smtClean="0">
                <a:solidFill>
                  <a:schemeClr val="tx1"/>
                </a:solidFill>
                <a:latin typeface="+mn-ea"/>
              </a:rPr>
              <a:t>北京：机械工业出版社，</a:t>
            </a:r>
            <a:r>
              <a:rPr lang="en-US" altLang="zh-CN" sz="1400" dirty="0" smtClean="0">
                <a:solidFill>
                  <a:schemeClr val="tx1"/>
                </a:solidFill>
                <a:latin typeface="+mn-ea"/>
              </a:rPr>
              <a:t>2006.8</a:t>
            </a:r>
          </a:p>
          <a:p>
            <a:pPr algn="l"/>
            <a:r>
              <a:rPr lang="en-US" altLang="zh-CN" sz="1400" b="1" dirty="0" smtClean="0">
                <a:solidFill>
                  <a:schemeClr val="tx1"/>
                </a:solidFill>
                <a:latin typeface="+mn-ea"/>
              </a:rPr>
              <a:t>      [6] </a:t>
            </a:r>
            <a:r>
              <a:rPr lang="en-US" altLang="zh-CN" sz="1400" dirty="0" smtClean="0">
                <a:solidFill>
                  <a:schemeClr val="tx1"/>
                </a:solidFill>
                <a:latin typeface="+mn-ea"/>
              </a:rPr>
              <a:t>Frits </a:t>
            </a:r>
            <a:r>
              <a:rPr lang="en-US" altLang="zh-CN" sz="1400" dirty="0" err="1" smtClean="0">
                <a:solidFill>
                  <a:schemeClr val="tx1"/>
                </a:solidFill>
                <a:latin typeface="+mn-ea"/>
              </a:rPr>
              <a:t>H.Post,Gregory</a:t>
            </a:r>
            <a:r>
              <a:rPr lang="en-US" altLang="zh-CN" sz="1400" dirty="0" smtClean="0">
                <a:solidFill>
                  <a:schemeClr val="tx1"/>
                </a:solidFill>
                <a:latin typeface="+mn-ea"/>
              </a:rPr>
              <a:t> </a:t>
            </a:r>
            <a:r>
              <a:rPr lang="en-US" altLang="zh-CN" sz="1400" dirty="0" err="1" smtClean="0">
                <a:solidFill>
                  <a:schemeClr val="tx1"/>
                </a:solidFill>
                <a:latin typeface="+mn-ea"/>
              </a:rPr>
              <a:t>M.Nielson,Georges</a:t>
            </a:r>
            <a:r>
              <a:rPr lang="en-US" altLang="zh-CN" sz="1400" dirty="0" smtClean="0">
                <a:solidFill>
                  <a:schemeClr val="tx1"/>
                </a:solidFill>
                <a:latin typeface="+mn-ea"/>
              </a:rPr>
              <a:t>-Pierre </a:t>
            </a:r>
            <a:r>
              <a:rPr lang="en-US" altLang="zh-CN" sz="1400" dirty="0" err="1" smtClean="0">
                <a:solidFill>
                  <a:schemeClr val="tx1"/>
                </a:solidFill>
                <a:latin typeface="+mn-ea"/>
              </a:rPr>
              <a:t>Bonneau</a:t>
            </a:r>
            <a:r>
              <a:rPr lang="en-US" altLang="zh-CN" sz="1400" dirty="0" smtClean="0">
                <a:solidFill>
                  <a:schemeClr val="tx1"/>
                </a:solidFill>
                <a:latin typeface="+mn-ea"/>
              </a:rPr>
              <a:t> .The State of the Art[J].Data</a:t>
            </a:r>
          </a:p>
          <a:p>
            <a:pPr algn="l"/>
            <a:r>
              <a:rPr lang="en-US" altLang="zh-CN" sz="1400" dirty="0" smtClean="0">
                <a:solidFill>
                  <a:schemeClr val="tx1"/>
                </a:solidFill>
                <a:latin typeface="+mn-ea"/>
              </a:rPr>
              <a:t>	</a:t>
            </a:r>
            <a:r>
              <a:rPr lang="en-US" altLang="zh-CN" sz="1400" dirty="0" err="1" smtClean="0">
                <a:solidFill>
                  <a:schemeClr val="tx1"/>
                </a:solidFill>
                <a:latin typeface="+mn-ea"/>
              </a:rPr>
              <a:t>Visualization,Research</a:t>
            </a:r>
            <a:r>
              <a:rPr lang="en-US" altLang="zh-CN" sz="1400" dirty="0" smtClean="0">
                <a:solidFill>
                  <a:schemeClr val="tx1"/>
                </a:solidFill>
                <a:latin typeface="+mn-ea"/>
              </a:rPr>
              <a:t> paper TU delft,2002.</a:t>
            </a:r>
          </a:p>
          <a:p>
            <a:pPr algn="l"/>
            <a:r>
              <a:rPr lang="en-US" altLang="zh-CN" sz="1400" b="1" dirty="0" smtClean="0">
                <a:solidFill>
                  <a:schemeClr val="tx1"/>
                </a:solidFill>
                <a:latin typeface="+mn-ea"/>
              </a:rPr>
              <a:t>      [7] </a:t>
            </a:r>
            <a:r>
              <a:rPr lang="zh-CN" altLang="en-US" sz="1400" dirty="0" smtClean="0">
                <a:solidFill>
                  <a:schemeClr val="tx1"/>
                </a:solidFill>
                <a:latin typeface="+mn-ea"/>
              </a:rPr>
              <a:t>李济龙</a:t>
            </a:r>
            <a:r>
              <a:rPr lang="en-US" altLang="zh-CN" sz="1400" dirty="0" smtClean="0">
                <a:solidFill>
                  <a:schemeClr val="tx1"/>
                </a:solidFill>
                <a:latin typeface="+mn-ea"/>
              </a:rPr>
              <a:t>.</a:t>
            </a:r>
            <a:r>
              <a:rPr lang="zh-CN" altLang="en-US" sz="1400" dirty="0" smtClean="0">
                <a:solidFill>
                  <a:schemeClr val="tx1"/>
                </a:solidFill>
                <a:latin typeface="+mn-ea"/>
              </a:rPr>
              <a:t>教务系统中的数据可视化技术研究</a:t>
            </a:r>
            <a:r>
              <a:rPr lang="en-US" altLang="zh-CN" sz="1400" dirty="0" smtClean="0">
                <a:solidFill>
                  <a:schemeClr val="tx1"/>
                </a:solidFill>
                <a:latin typeface="+mn-ea"/>
              </a:rPr>
              <a:t>[D].</a:t>
            </a:r>
            <a:r>
              <a:rPr lang="zh-CN" altLang="en-US" sz="1400" dirty="0" smtClean="0">
                <a:solidFill>
                  <a:schemeClr val="tx1"/>
                </a:solidFill>
                <a:latin typeface="+mn-ea"/>
              </a:rPr>
              <a:t>北京：北方工业大学，</a:t>
            </a:r>
            <a:r>
              <a:rPr lang="en-US" altLang="zh-CN" sz="1400" dirty="0" smtClean="0">
                <a:solidFill>
                  <a:schemeClr val="tx1"/>
                </a:solidFill>
                <a:latin typeface="+mn-ea"/>
              </a:rPr>
              <a:t>2015.6</a:t>
            </a:r>
          </a:p>
          <a:p>
            <a:pPr algn="l"/>
            <a:r>
              <a:rPr lang="en-US" altLang="zh-CN" sz="1400" b="1" dirty="0" smtClean="0">
                <a:solidFill>
                  <a:schemeClr val="tx1"/>
                </a:solidFill>
                <a:latin typeface="+mn-ea"/>
              </a:rPr>
              <a:t>      [8] </a:t>
            </a:r>
            <a:r>
              <a:rPr lang="zh-CN" altLang="en-US" sz="1400" dirty="0" smtClean="0">
                <a:solidFill>
                  <a:schemeClr val="tx1"/>
                </a:solidFill>
                <a:latin typeface="+mn-ea"/>
              </a:rPr>
              <a:t>夏颖</a:t>
            </a:r>
            <a:r>
              <a:rPr lang="en-US" altLang="zh-CN" sz="1400" dirty="0" smtClean="0">
                <a:solidFill>
                  <a:schemeClr val="tx1"/>
                </a:solidFill>
                <a:latin typeface="+mn-ea"/>
              </a:rPr>
              <a:t>.</a:t>
            </a:r>
            <a:r>
              <a:rPr lang="zh-CN" altLang="en-US" sz="1400" dirty="0" smtClean="0">
                <a:solidFill>
                  <a:schemeClr val="tx1"/>
                </a:solidFill>
                <a:latin typeface="+mn-ea"/>
              </a:rPr>
              <a:t>移动互联网用户价值的评价与分析方法</a:t>
            </a:r>
            <a:r>
              <a:rPr lang="en-US" altLang="zh-CN" sz="1400" dirty="0" smtClean="0">
                <a:solidFill>
                  <a:schemeClr val="tx1"/>
                </a:solidFill>
                <a:latin typeface="+mn-ea"/>
              </a:rPr>
              <a:t>[D]. </a:t>
            </a:r>
            <a:r>
              <a:rPr lang="zh-CN" altLang="en-US" sz="1400" dirty="0" smtClean="0">
                <a:solidFill>
                  <a:schemeClr val="tx1"/>
                </a:solidFill>
                <a:latin typeface="+mn-ea"/>
              </a:rPr>
              <a:t>首都经济贸易大学，</a:t>
            </a:r>
            <a:r>
              <a:rPr lang="en-US" altLang="zh-CN" sz="1400" dirty="0" smtClean="0">
                <a:solidFill>
                  <a:schemeClr val="tx1"/>
                </a:solidFill>
                <a:latin typeface="+mn-ea"/>
              </a:rPr>
              <a:t>2014.3</a:t>
            </a:r>
            <a:endParaRPr lang="en-US" altLang="zh-CN" sz="1400" b="1" dirty="0" smtClean="0">
              <a:solidFill>
                <a:schemeClr val="tx1"/>
              </a:solidFill>
              <a:latin typeface="+mn-ea"/>
            </a:endParaRPr>
          </a:p>
          <a:p>
            <a:pPr algn="l"/>
            <a:r>
              <a:rPr lang="en-US" altLang="zh-CN" sz="1400" b="1" dirty="0" smtClean="0">
                <a:solidFill>
                  <a:schemeClr val="tx1"/>
                </a:solidFill>
                <a:latin typeface="+mn-ea"/>
              </a:rPr>
              <a:t>      [9] </a:t>
            </a:r>
            <a:r>
              <a:rPr lang="zh-CN" altLang="en-US" sz="1400" dirty="0" smtClean="0">
                <a:solidFill>
                  <a:schemeClr val="tx1"/>
                </a:solidFill>
                <a:latin typeface="+mn-ea"/>
              </a:rPr>
              <a:t>庾志成</a:t>
            </a:r>
            <a:r>
              <a:rPr lang="en-US" altLang="zh-CN" sz="1400" dirty="0" smtClean="0">
                <a:solidFill>
                  <a:schemeClr val="tx1"/>
                </a:solidFill>
                <a:latin typeface="+mn-ea"/>
              </a:rPr>
              <a:t>. </a:t>
            </a:r>
            <a:r>
              <a:rPr lang="zh-CN" altLang="en-US" sz="1400" dirty="0" smtClean="0">
                <a:solidFill>
                  <a:schemeClr val="tx1"/>
                </a:solidFill>
                <a:latin typeface="+mn-ea"/>
              </a:rPr>
              <a:t>移动互联网的发展现状和发展趋势 </a:t>
            </a:r>
            <a:r>
              <a:rPr lang="en-US" altLang="zh-CN" sz="1400" dirty="0" smtClean="0">
                <a:solidFill>
                  <a:schemeClr val="tx1"/>
                </a:solidFill>
                <a:latin typeface="+mn-ea"/>
              </a:rPr>
              <a:t>[J]</a:t>
            </a:r>
            <a:r>
              <a:rPr lang="zh-CN" altLang="en-US" sz="1400" dirty="0" smtClean="0">
                <a:solidFill>
                  <a:schemeClr val="tx1"/>
                </a:solidFill>
                <a:latin typeface="+mn-ea"/>
              </a:rPr>
              <a:t>．移动通信，</a:t>
            </a:r>
            <a:r>
              <a:rPr lang="en-US" altLang="zh-CN" sz="1400" dirty="0" smtClean="0">
                <a:solidFill>
                  <a:schemeClr val="tx1"/>
                </a:solidFill>
                <a:latin typeface="+mn-ea"/>
              </a:rPr>
              <a:t>2013.9</a:t>
            </a:r>
          </a:p>
          <a:p>
            <a:pPr algn="l"/>
            <a:r>
              <a:rPr lang="en-US" altLang="zh-CN" sz="1400" dirty="0" smtClean="0">
                <a:solidFill>
                  <a:schemeClr val="tx1"/>
                </a:solidFill>
                <a:latin typeface="+mn-ea"/>
              </a:rPr>
              <a:t>    </a:t>
            </a:r>
            <a:r>
              <a:rPr lang="en-US" altLang="zh-CN" sz="1400" b="1" dirty="0" smtClean="0">
                <a:solidFill>
                  <a:schemeClr val="tx1"/>
                </a:solidFill>
                <a:latin typeface="+mn-ea"/>
              </a:rPr>
              <a:t>  [10] </a:t>
            </a:r>
            <a:r>
              <a:rPr lang="en-US" altLang="zh-CN" sz="1400" dirty="0" err="1" smtClean="0">
                <a:solidFill>
                  <a:schemeClr val="tx1"/>
                </a:solidFill>
                <a:latin typeface="+mn-ea"/>
              </a:rPr>
              <a:t>Vitaly</a:t>
            </a:r>
            <a:r>
              <a:rPr lang="en-US" altLang="zh-CN" sz="1400" dirty="0" smtClean="0">
                <a:solidFill>
                  <a:schemeClr val="tx1"/>
                </a:solidFill>
                <a:latin typeface="+mn-ea"/>
              </a:rPr>
              <a:t> Friedman . Data Visualization and </a:t>
            </a:r>
            <a:r>
              <a:rPr lang="en-US" altLang="zh-CN" sz="1400" dirty="0" err="1" smtClean="0">
                <a:solidFill>
                  <a:schemeClr val="tx1"/>
                </a:solidFill>
                <a:latin typeface="+mn-ea"/>
              </a:rPr>
              <a:t>Infographics</a:t>
            </a:r>
            <a:r>
              <a:rPr lang="en-US" altLang="zh-CN" sz="1400" dirty="0" smtClean="0">
                <a:solidFill>
                  <a:schemeClr val="tx1"/>
                </a:solidFill>
                <a:latin typeface="+mn-ea"/>
              </a:rPr>
              <a:t>[J].</a:t>
            </a:r>
            <a:r>
              <a:rPr lang="en-US" altLang="zh-CN" sz="1400" dirty="0" err="1" smtClean="0">
                <a:solidFill>
                  <a:schemeClr val="tx1"/>
                </a:solidFill>
                <a:latin typeface="+mn-ea"/>
              </a:rPr>
              <a:t>Graphics,Monday</a:t>
            </a:r>
            <a:r>
              <a:rPr lang="en-US" altLang="zh-CN" sz="1400" dirty="0" smtClean="0">
                <a:solidFill>
                  <a:schemeClr val="tx1"/>
                </a:solidFill>
                <a:latin typeface="+mn-ea"/>
              </a:rPr>
              <a:t> Inspiration,</a:t>
            </a:r>
          </a:p>
          <a:p>
            <a:pPr algn="l"/>
            <a:r>
              <a:rPr lang="en-US" altLang="zh-CN" sz="1400" dirty="0" smtClean="0">
                <a:solidFill>
                  <a:schemeClr val="tx1"/>
                </a:solidFill>
                <a:latin typeface="+mn-ea"/>
              </a:rPr>
              <a:t>	January 14</a:t>
            </a:r>
            <a:r>
              <a:rPr lang="en-US" altLang="zh-CN" sz="1400" baseline="30000" dirty="0" smtClean="0">
                <a:solidFill>
                  <a:schemeClr val="tx1"/>
                </a:solidFill>
                <a:latin typeface="+mn-ea"/>
              </a:rPr>
              <a:t>th</a:t>
            </a:r>
            <a:r>
              <a:rPr lang="en-US" altLang="zh-CN" sz="1400" dirty="0" smtClean="0">
                <a:solidFill>
                  <a:schemeClr val="tx1"/>
                </a:solidFill>
                <a:latin typeface="+mn-ea"/>
              </a:rPr>
              <a:t>,2008</a:t>
            </a:r>
          </a:p>
          <a:p>
            <a:pPr algn="l"/>
            <a:r>
              <a:rPr lang="en-US" altLang="zh-CN" sz="1400" b="1" dirty="0" smtClean="0">
                <a:solidFill>
                  <a:schemeClr val="tx1"/>
                </a:solidFill>
                <a:latin typeface="+mn-ea"/>
              </a:rPr>
              <a:t>      [11] </a:t>
            </a:r>
            <a:r>
              <a:rPr lang="zh-CN" altLang="en-US" sz="1400" dirty="0" smtClean="0">
                <a:solidFill>
                  <a:schemeClr val="tx1"/>
                </a:solidFill>
                <a:latin typeface="+mn-ea"/>
              </a:rPr>
              <a:t>陈宝权，陈刚</a:t>
            </a:r>
            <a:r>
              <a:rPr lang="en-US" altLang="zh-CN" sz="1400" dirty="0" smtClean="0">
                <a:solidFill>
                  <a:schemeClr val="tx1"/>
                </a:solidFill>
                <a:latin typeface="+mn-ea"/>
              </a:rPr>
              <a:t>.</a:t>
            </a:r>
            <a:r>
              <a:rPr lang="zh-CN" altLang="en-US" sz="1400" dirty="0" smtClean="0">
                <a:solidFill>
                  <a:schemeClr val="tx1"/>
                </a:solidFill>
                <a:latin typeface="+mn-ea"/>
              </a:rPr>
              <a:t>基于移动数据的可视化分析</a:t>
            </a:r>
            <a:r>
              <a:rPr lang="en-US" altLang="zh-CN" sz="1400" dirty="0" smtClean="0">
                <a:solidFill>
                  <a:schemeClr val="tx1"/>
                </a:solidFill>
                <a:latin typeface="+mn-ea"/>
              </a:rPr>
              <a:t>[J]. </a:t>
            </a:r>
            <a:r>
              <a:rPr lang="zh-CN" altLang="en-US" sz="1400" dirty="0" smtClean="0">
                <a:solidFill>
                  <a:schemeClr val="tx1"/>
                </a:solidFill>
                <a:latin typeface="+mn-ea"/>
              </a:rPr>
              <a:t>中国计算机学会通讯， </a:t>
            </a:r>
            <a:r>
              <a:rPr lang="en-US" altLang="zh-CN" sz="1400" dirty="0" smtClean="0">
                <a:solidFill>
                  <a:schemeClr val="tx1"/>
                </a:solidFill>
                <a:latin typeface="+mn-ea"/>
              </a:rPr>
              <a:t>2011.4</a:t>
            </a:r>
          </a:p>
          <a:p>
            <a:pPr algn="l"/>
            <a:r>
              <a:rPr lang="en-US" altLang="zh-CN" sz="1400" b="1" dirty="0" smtClean="0">
                <a:solidFill>
                  <a:schemeClr val="tx1"/>
                </a:solidFill>
                <a:latin typeface="+mn-ea"/>
              </a:rPr>
              <a:t>      [12] </a:t>
            </a:r>
            <a:r>
              <a:rPr lang="zh-CN" altLang="en-US" sz="1400" dirty="0" smtClean="0">
                <a:solidFill>
                  <a:schemeClr val="tx1"/>
                </a:solidFill>
                <a:latin typeface="+mn-ea"/>
              </a:rPr>
              <a:t>杨彦波</a:t>
            </a:r>
            <a:r>
              <a:rPr lang="en-US" altLang="zh-CN" sz="1400" dirty="0" smtClean="0">
                <a:solidFill>
                  <a:schemeClr val="tx1"/>
                </a:solidFill>
                <a:latin typeface="+mn-ea"/>
              </a:rPr>
              <a:t>.</a:t>
            </a:r>
            <a:r>
              <a:rPr lang="zh-CN" altLang="en-US" sz="1400" dirty="0" smtClean="0">
                <a:solidFill>
                  <a:schemeClr val="tx1"/>
                </a:solidFill>
                <a:latin typeface="+mn-ea"/>
              </a:rPr>
              <a:t>信息可视化研究综述</a:t>
            </a:r>
            <a:r>
              <a:rPr lang="en-US" altLang="zh-CN" sz="1400" dirty="0" smtClean="0">
                <a:solidFill>
                  <a:schemeClr val="tx1"/>
                </a:solidFill>
                <a:latin typeface="+mn-ea"/>
              </a:rPr>
              <a:t>[J]. </a:t>
            </a:r>
            <a:r>
              <a:rPr lang="zh-CN" altLang="en-US" sz="1400" dirty="0" smtClean="0">
                <a:solidFill>
                  <a:schemeClr val="tx1"/>
                </a:solidFill>
                <a:latin typeface="+mn-ea"/>
              </a:rPr>
              <a:t>河北科技大学学报，</a:t>
            </a:r>
            <a:r>
              <a:rPr lang="en-US" altLang="zh-CN" sz="1400" dirty="0" smtClean="0">
                <a:solidFill>
                  <a:schemeClr val="tx1"/>
                </a:solidFill>
                <a:latin typeface="+mn-ea"/>
              </a:rPr>
              <a:t>2014.2</a:t>
            </a:r>
          </a:p>
          <a:p>
            <a:pPr algn="l"/>
            <a:r>
              <a:rPr lang="en-US" altLang="zh-CN" sz="1400" b="1" dirty="0" smtClean="0">
                <a:solidFill>
                  <a:schemeClr val="tx1"/>
                </a:solidFill>
                <a:latin typeface="+mn-ea"/>
              </a:rPr>
              <a:t>      [13] </a:t>
            </a:r>
            <a:r>
              <a:rPr lang="zh-CN" altLang="en-US" sz="1400" dirty="0" smtClean="0">
                <a:solidFill>
                  <a:schemeClr val="tx1"/>
                </a:solidFill>
                <a:latin typeface="+mn-ea"/>
              </a:rPr>
              <a:t>任磊</a:t>
            </a:r>
            <a:r>
              <a:rPr lang="en-US" altLang="zh-CN" sz="1400" dirty="0" smtClean="0">
                <a:solidFill>
                  <a:schemeClr val="tx1"/>
                </a:solidFill>
                <a:latin typeface="+mn-ea"/>
              </a:rPr>
              <a:t>.</a:t>
            </a:r>
            <a:r>
              <a:rPr lang="zh-CN" altLang="en-US" sz="1400" dirty="0" smtClean="0">
                <a:solidFill>
                  <a:schemeClr val="tx1"/>
                </a:solidFill>
                <a:latin typeface="+mn-ea"/>
              </a:rPr>
              <a:t>大数据可视分析综述</a:t>
            </a:r>
            <a:r>
              <a:rPr lang="en-US" altLang="zh-CN" sz="1400" dirty="0" smtClean="0">
                <a:solidFill>
                  <a:schemeClr val="tx1"/>
                </a:solidFill>
                <a:latin typeface="+mn-ea"/>
              </a:rPr>
              <a:t>[J]. </a:t>
            </a:r>
            <a:r>
              <a:rPr lang="zh-CN" altLang="en-US" sz="1400" dirty="0" smtClean="0">
                <a:solidFill>
                  <a:schemeClr val="tx1"/>
                </a:solidFill>
                <a:latin typeface="+mn-ea"/>
              </a:rPr>
              <a:t>软件学报，</a:t>
            </a:r>
            <a:r>
              <a:rPr lang="en-US" altLang="zh-CN" sz="1400" dirty="0" smtClean="0">
                <a:solidFill>
                  <a:schemeClr val="tx1"/>
                </a:solidFill>
                <a:latin typeface="+mn-ea"/>
              </a:rPr>
              <a:t>2014.9</a:t>
            </a:r>
          </a:p>
          <a:p>
            <a:pPr algn="l"/>
            <a:r>
              <a:rPr lang="en-US" altLang="zh-CN" sz="1400" b="1" dirty="0" smtClean="0">
                <a:solidFill>
                  <a:schemeClr val="tx1"/>
                </a:solidFill>
                <a:latin typeface="+mn-ea"/>
              </a:rPr>
              <a:t>      [14] </a:t>
            </a:r>
            <a:r>
              <a:rPr lang="zh-CN" altLang="en-US" sz="1400" dirty="0" smtClean="0">
                <a:solidFill>
                  <a:schemeClr val="tx1"/>
                </a:solidFill>
                <a:latin typeface="+mn-ea"/>
              </a:rPr>
              <a:t>余泓</a:t>
            </a:r>
            <a:r>
              <a:rPr lang="en-US" altLang="zh-CN" sz="1400" dirty="0" smtClean="0">
                <a:solidFill>
                  <a:schemeClr val="tx1"/>
                </a:solidFill>
                <a:latin typeface="+mn-ea"/>
              </a:rPr>
              <a:t>.</a:t>
            </a:r>
            <a:r>
              <a:rPr lang="zh-CN" altLang="en-US" sz="1400" dirty="0" smtClean="0">
                <a:solidFill>
                  <a:schemeClr val="tx1"/>
                </a:solidFill>
                <a:latin typeface="+mn-ea"/>
              </a:rPr>
              <a:t>基于移动终端的移动互联网服务质量及用户行为分析研究</a:t>
            </a:r>
            <a:r>
              <a:rPr lang="en-US" altLang="zh-CN" sz="1400" dirty="0" smtClean="0">
                <a:solidFill>
                  <a:schemeClr val="tx1"/>
                </a:solidFill>
                <a:latin typeface="+mn-ea"/>
              </a:rPr>
              <a:t>[D]. </a:t>
            </a:r>
            <a:r>
              <a:rPr lang="zh-CN" altLang="en-US" sz="1400" dirty="0" smtClean="0">
                <a:solidFill>
                  <a:schemeClr val="tx1"/>
                </a:solidFill>
                <a:latin typeface="+mn-ea"/>
              </a:rPr>
              <a:t>安徽大学，</a:t>
            </a:r>
            <a:r>
              <a:rPr lang="en-US" altLang="zh-CN" sz="1400" dirty="0" smtClean="0">
                <a:solidFill>
                  <a:schemeClr val="tx1"/>
                </a:solidFill>
                <a:latin typeface="+mn-ea"/>
              </a:rPr>
              <a:t>2014.4</a:t>
            </a:r>
          </a:p>
          <a:p>
            <a:pPr algn="l"/>
            <a:r>
              <a:rPr lang="en-US" altLang="zh-CN" sz="1400" b="1" dirty="0" smtClean="0">
                <a:solidFill>
                  <a:schemeClr val="tx1"/>
                </a:solidFill>
                <a:latin typeface="+mn-ea"/>
              </a:rPr>
              <a:t>      [15] </a:t>
            </a:r>
            <a:r>
              <a:rPr lang="zh-CN" altLang="en-US" sz="1400" dirty="0" smtClean="0">
                <a:solidFill>
                  <a:schemeClr val="tx1"/>
                </a:solidFill>
                <a:latin typeface="+mn-ea"/>
              </a:rPr>
              <a:t>谷宏群</a:t>
            </a:r>
            <a:r>
              <a:rPr lang="en-US" altLang="zh-CN" sz="1400" dirty="0" smtClean="0">
                <a:solidFill>
                  <a:schemeClr val="tx1"/>
                </a:solidFill>
                <a:latin typeface="+mn-ea"/>
              </a:rPr>
              <a:t>.</a:t>
            </a:r>
            <a:r>
              <a:rPr lang="zh-CN" altLang="en-US" sz="1400" dirty="0" smtClean="0">
                <a:solidFill>
                  <a:schemeClr val="tx1"/>
                </a:solidFill>
                <a:latin typeface="+mn-ea"/>
              </a:rPr>
              <a:t>数据挖掘中可视化方法研究</a:t>
            </a:r>
            <a:r>
              <a:rPr lang="en-US" altLang="zh-CN" sz="1400" dirty="0" smtClean="0">
                <a:solidFill>
                  <a:schemeClr val="tx1"/>
                </a:solidFill>
                <a:latin typeface="+mn-ea"/>
              </a:rPr>
              <a:t>[D]. </a:t>
            </a:r>
            <a:r>
              <a:rPr lang="zh-CN" altLang="en-US" sz="1400" dirty="0" smtClean="0">
                <a:solidFill>
                  <a:schemeClr val="tx1"/>
                </a:solidFill>
                <a:latin typeface="+mn-ea"/>
              </a:rPr>
              <a:t>武汉大学，</a:t>
            </a:r>
            <a:r>
              <a:rPr lang="en-US" altLang="zh-CN" sz="1400" dirty="0" smtClean="0">
                <a:solidFill>
                  <a:schemeClr val="tx1"/>
                </a:solidFill>
                <a:latin typeface="+mn-ea"/>
              </a:rPr>
              <a:t>2005.5</a:t>
            </a:r>
          </a:p>
          <a:p>
            <a:pPr algn="l"/>
            <a:r>
              <a:rPr lang="en-US" altLang="zh-CN" sz="1400" b="1" dirty="0" smtClean="0">
                <a:solidFill>
                  <a:schemeClr val="tx1"/>
                </a:solidFill>
                <a:latin typeface="+mn-ea"/>
              </a:rPr>
              <a:t>      [16] </a:t>
            </a:r>
            <a:r>
              <a:rPr lang="zh-CN" altLang="en-US" sz="1400" dirty="0" smtClean="0">
                <a:solidFill>
                  <a:schemeClr val="tx1"/>
                </a:solidFill>
                <a:latin typeface="+mn-ea"/>
              </a:rPr>
              <a:t>陈晓</a:t>
            </a:r>
            <a:r>
              <a:rPr lang="en-US" altLang="zh-CN" sz="1400" dirty="0" smtClean="0">
                <a:solidFill>
                  <a:schemeClr val="tx1"/>
                </a:solidFill>
                <a:latin typeface="+mn-ea"/>
              </a:rPr>
              <a:t>.</a:t>
            </a:r>
            <a:r>
              <a:rPr lang="zh-CN" altLang="en-US" sz="1400" dirty="0" smtClean="0">
                <a:solidFill>
                  <a:schemeClr val="tx1"/>
                </a:solidFill>
                <a:latin typeface="+mn-ea"/>
              </a:rPr>
              <a:t>移动互联网中海量用户数据的分析与研究</a:t>
            </a:r>
            <a:r>
              <a:rPr lang="en-US" altLang="zh-CN" sz="1400" dirty="0" smtClean="0">
                <a:solidFill>
                  <a:schemeClr val="tx1"/>
                </a:solidFill>
                <a:latin typeface="+mn-ea"/>
              </a:rPr>
              <a:t>[D]. </a:t>
            </a:r>
            <a:r>
              <a:rPr lang="zh-CN" altLang="en-US" sz="1400" dirty="0" smtClean="0">
                <a:solidFill>
                  <a:schemeClr val="tx1"/>
                </a:solidFill>
                <a:latin typeface="+mn-ea"/>
              </a:rPr>
              <a:t>北京：北京邮电大学，</a:t>
            </a:r>
            <a:r>
              <a:rPr lang="en-US" altLang="zh-CN" sz="1400" dirty="0" smtClean="0">
                <a:solidFill>
                  <a:schemeClr val="tx1"/>
                </a:solidFill>
                <a:latin typeface="+mn-ea"/>
              </a:rPr>
              <a:t>2015.3</a:t>
            </a:r>
          </a:p>
        </p:txBody>
      </p:sp>
      <p:sp>
        <p:nvSpPr>
          <p:cNvPr id="4" name="日期占位符 3"/>
          <p:cNvSpPr>
            <a:spLocks noGrp="1"/>
          </p:cNvSpPr>
          <p:nvPr>
            <p:ph type="dt" sz="half" idx="10"/>
          </p:nvPr>
        </p:nvSpPr>
        <p:spPr/>
        <p:txBody>
          <a:bodyPr/>
          <a:lstStyle/>
          <a:p>
            <a:fld id="{A77FF456-7132-42C9-9AE7-DEA0026C076E}"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6" name="页脚占位符 5"/>
          <p:cNvSpPr>
            <a:spLocks noGrp="1"/>
          </p:cNvSpPr>
          <p:nvPr>
            <p:ph type="ftr" sz="quarter" idx="11"/>
          </p:nvPr>
        </p:nvSpPr>
        <p:spPr/>
        <p:txBody>
          <a:bodyPr/>
          <a:lstStyle/>
          <a:p>
            <a:r>
              <a:rPr lang="zh-CN" altLang="en-US" dirty="0" smtClean="0"/>
              <a:t>参考文献</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268760"/>
            <a:ext cx="9144000" cy="5184576"/>
          </a:xfrm>
        </p:spPr>
        <p:txBody>
          <a:bodyPr>
            <a:normAutofit/>
          </a:bodyPr>
          <a:lstStyle/>
          <a:p>
            <a:pPr algn="l"/>
            <a:r>
              <a:rPr lang="en-US" altLang="zh-CN" sz="1400" b="1" dirty="0" smtClean="0">
                <a:solidFill>
                  <a:schemeClr val="tx1"/>
                </a:solidFill>
                <a:latin typeface="+mn-ea"/>
              </a:rPr>
              <a:t>      [17] </a:t>
            </a:r>
            <a:r>
              <a:rPr lang="zh-CN" altLang="en-US" sz="1400" dirty="0" smtClean="0">
                <a:solidFill>
                  <a:schemeClr val="tx1"/>
                </a:solidFill>
                <a:latin typeface="+mn-ea"/>
              </a:rPr>
              <a:t>唐伏良，张向明</a:t>
            </a:r>
            <a:r>
              <a:rPr lang="en-US" altLang="zh-CN" sz="1400" dirty="0" smtClean="0">
                <a:solidFill>
                  <a:schemeClr val="tx1"/>
                </a:solidFill>
                <a:latin typeface="+mn-ea"/>
              </a:rPr>
              <a:t>. </a:t>
            </a:r>
            <a:r>
              <a:rPr lang="zh-CN" altLang="en-US" sz="1400" dirty="0" smtClean="0">
                <a:solidFill>
                  <a:schemeClr val="tx1"/>
                </a:solidFill>
                <a:latin typeface="+mn-ea"/>
              </a:rPr>
              <a:t>科学计算可视化的研究现状和发展趋势</a:t>
            </a:r>
            <a:r>
              <a:rPr lang="en-US" altLang="zh-CN" sz="1400" dirty="0" smtClean="0">
                <a:solidFill>
                  <a:schemeClr val="tx1"/>
                </a:solidFill>
                <a:latin typeface="+mn-ea"/>
              </a:rPr>
              <a:t>[J]. </a:t>
            </a:r>
            <a:r>
              <a:rPr lang="zh-CN" altLang="en-US" sz="1400" dirty="0" smtClean="0">
                <a:solidFill>
                  <a:schemeClr val="tx1"/>
                </a:solidFill>
                <a:latin typeface="+mn-ea"/>
              </a:rPr>
              <a:t>计算机应用， </a:t>
            </a:r>
            <a:r>
              <a:rPr lang="en-US" altLang="zh-CN" sz="1400" dirty="0" smtClean="0">
                <a:solidFill>
                  <a:schemeClr val="tx1"/>
                </a:solidFill>
                <a:latin typeface="+mn-ea"/>
              </a:rPr>
              <a:t>1997.5</a:t>
            </a:r>
          </a:p>
          <a:p>
            <a:pPr algn="l"/>
            <a:r>
              <a:rPr lang="en-US" altLang="zh-CN" sz="1400" b="1" dirty="0" smtClean="0">
                <a:solidFill>
                  <a:schemeClr val="tx1"/>
                </a:solidFill>
                <a:latin typeface="+mn-ea"/>
              </a:rPr>
              <a:t>      [18] </a:t>
            </a:r>
            <a:r>
              <a:rPr lang="zh-CN" altLang="en-US" sz="1400" dirty="0" smtClean="0">
                <a:solidFill>
                  <a:schemeClr val="tx1"/>
                </a:solidFill>
                <a:latin typeface="+mn-ea"/>
              </a:rPr>
              <a:t>朱耀华</a:t>
            </a:r>
            <a:r>
              <a:rPr lang="en-US" altLang="zh-CN" sz="1400" dirty="0" smtClean="0">
                <a:solidFill>
                  <a:schemeClr val="tx1"/>
                </a:solidFill>
                <a:latin typeface="+mn-ea"/>
              </a:rPr>
              <a:t>,</a:t>
            </a:r>
            <a:r>
              <a:rPr lang="zh-CN" altLang="en-US" sz="1400" dirty="0" smtClean="0">
                <a:solidFill>
                  <a:schemeClr val="tx1"/>
                </a:solidFill>
                <a:latin typeface="+mn-ea"/>
              </a:rPr>
              <a:t>陈刚，赫文宁</a:t>
            </a:r>
            <a:r>
              <a:rPr lang="en-US" altLang="zh-CN" sz="1400" dirty="0" smtClean="0">
                <a:solidFill>
                  <a:schemeClr val="tx1"/>
                </a:solidFill>
                <a:latin typeface="+mn-ea"/>
              </a:rPr>
              <a:t>. </a:t>
            </a:r>
            <a:r>
              <a:rPr lang="zh-CN" altLang="en-US" sz="1400" dirty="0" smtClean="0">
                <a:solidFill>
                  <a:schemeClr val="tx1"/>
                </a:solidFill>
                <a:latin typeface="+mn-ea"/>
              </a:rPr>
              <a:t>可视化技术简述</a:t>
            </a:r>
            <a:r>
              <a:rPr lang="en-US" altLang="zh-CN" sz="1400" dirty="0" smtClean="0">
                <a:solidFill>
                  <a:schemeClr val="tx1"/>
                </a:solidFill>
                <a:latin typeface="+mn-ea"/>
              </a:rPr>
              <a:t>[J]. </a:t>
            </a:r>
            <a:r>
              <a:rPr lang="zh-CN" altLang="en-US" sz="1400" dirty="0" smtClean="0">
                <a:solidFill>
                  <a:schemeClr val="tx1"/>
                </a:solidFill>
                <a:latin typeface="+mn-ea"/>
              </a:rPr>
              <a:t>电脑知识与技术， </a:t>
            </a:r>
            <a:r>
              <a:rPr lang="en-US" altLang="zh-CN" sz="1400" dirty="0" smtClean="0">
                <a:solidFill>
                  <a:schemeClr val="tx1"/>
                </a:solidFill>
                <a:latin typeface="+mn-ea"/>
              </a:rPr>
              <a:t>2012.2</a:t>
            </a:r>
            <a:r>
              <a:rPr lang="en-US" altLang="zh-CN" sz="1400" b="1" dirty="0" smtClean="0">
                <a:solidFill>
                  <a:schemeClr val="tx1"/>
                </a:solidFill>
                <a:latin typeface="+mn-ea"/>
              </a:rPr>
              <a:t>     </a:t>
            </a:r>
          </a:p>
          <a:p>
            <a:pPr algn="l"/>
            <a:r>
              <a:rPr lang="en-US" altLang="zh-CN" sz="1400" b="1" dirty="0" smtClean="0">
                <a:solidFill>
                  <a:schemeClr val="tx1"/>
                </a:solidFill>
                <a:latin typeface="+mn-ea"/>
              </a:rPr>
              <a:t>      [19]</a:t>
            </a:r>
            <a:r>
              <a:rPr lang="zh-CN" altLang="en-US" sz="1400" b="1" dirty="0" smtClean="0">
                <a:solidFill>
                  <a:schemeClr val="tx1"/>
                </a:solidFill>
                <a:latin typeface="+mn-ea"/>
              </a:rPr>
              <a:t> </a:t>
            </a:r>
            <a:r>
              <a:rPr lang="zh-CN" altLang="en-US" sz="1400" dirty="0" smtClean="0">
                <a:solidFill>
                  <a:schemeClr val="tx1"/>
                </a:solidFill>
                <a:latin typeface="+mn-ea"/>
              </a:rPr>
              <a:t>张浩，郭灿</a:t>
            </a:r>
            <a:r>
              <a:rPr lang="en-US" altLang="zh-CN" sz="1400" dirty="0" smtClean="0">
                <a:solidFill>
                  <a:schemeClr val="tx1"/>
                </a:solidFill>
              </a:rPr>
              <a:t>. </a:t>
            </a:r>
            <a:r>
              <a:rPr lang="zh-CN" altLang="en-US" sz="1400" dirty="0" smtClean="0">
                <a:solidFill>
                  <a:schemeClr val="tx1"/>
                </a:solidFill>
              </a:rPr>
              <a:t>数据可视化技术应用趋势与分类研究</a:t>
            </a:r>
            <a:r>
              <a:rPr lang="en-US" altLang="zh-CN" sz="1400" dirty="0" smtClean="0">
                <a:solidFill>
                  <a:schemeClr val="tx1"/>
                </a:solidFill>
              </a:rPr>
              <a:t>[J]. </a:t>
            </a:r>
            <a:r>
              <a:rPr lang="zh-CN" altLang="en-US" sz="1400" dirty="0" smtClean="0">
                <a:solidFill>
                  <a:schemeClr val="tx1"/>
                </a:solidFill>
              </a:rPr>
              <a:t>软件导刊，</a:t>
            </a:r>
            <a:r>
              <a:rPr lang="en-US" altLang="zh-CN" sz="1400" dirty="0" smtClean="0">
                <a:solidFill>
                  <a:schemeClr val="tx1"/>
                </a:solidFill>
              </a:rPr>
              <a:t>2012.5</a:t>
            </a:r>
          </a:p>
          <a:p>
            <a:pPr algn="l"/>
            <a:r>
              <a:rPr lang="en-US" altLang="zh-CN" sz="1400" b="1" dirty="0" smtClean="0">
                <a:solidFill>
                  <a:schemeClr val="tx1"/>
                </a:solidFill>
                <a:latin typeface="+mn-ea"/>
              </a:rPr>
              <a:t>      [20] </a:t>
            </a:r>
            <a:r>
              <a:rPr lang="en-US" altLang="zh-CN" sz="1400" dirty="0" err="1" smtClean="0">
                <a:solidFill>
                  <a:schemeClr val="tx1"/>
                </a:solidFill>
                <a:latin typeface="+mn-ea"/>
              </a:rPr>
              <a:t>Milton,M</a:t>
            </a:r>
            <a:r>
              <a:rPr lang="en-US" altLang="zh-CN" sz="1400" dirty="0" smtClean="0">
                <a:solidFill>
                  <a:schemeClr val="tx1"/>
                </a:solidFill>
                <a:latin typeface="+mn-ea"/>
              </a:rPr>
              <a:t>. </a:t>
            </a:r>
            <a:r>
              <a:rPr lang="zh-CN" altLang="en-US" sz="1400" dirty="0" smtClean="0">
                <a:solidFill>
                  <a:schemeClr val="tx1"/>
                </a:solidFill>
                <a:latin typeface="+mn-ea"/>
              </a:rPr>
              <a:t>深入浅出数据分析</a:t>
            </a:r>
            <a:r>
              <a:rPr lang="en-US" altLang="zh-CN" sz="1400" dirty="0" smtClean="0">
                <a:solidFill>
                  <a:schemeClr val="tx1"/>
                </a:solidFill>
                <a:latin typeface="+mn-ea"/>
              </a:rPr>
              <a:t>[M]. </a:t>
            </a:r>
            <a:r>
              <a:rPr lang="zh-CN" altLang="en-US" sz="1400" dirty="0" smtClean="0">
                <a:solidFill>
                  <a:schemeClr val="tx1"/>
                </a:solidFill>
                <a:latin typeface="+mn-ea"/>
              </a:rPr>
              <a:t>李芳译</a:t>
            </a:r>
            <a:r>
              <a:rPr lang="en-US" altLang="zh-CN" sz="1400" dirty="0" smtClean="0">
                <a:solidFill>
                  <a:schemeClr val="tx1"/>
                </a:solidFill>
                <a:latin typeface="+mn-ea"/>
              </a:rPr>
              <a:t>. </a:t>
            </a:r>
            <a:r>
              <a:rPr lang="zh-CN" altLang="en-US" sz="1400" dirty="0" smtClean="0">
                <a:solidFill>
                  <a:schemeClr val="tx1"/>
                </a:solidFill>
                <a:latin typeface="+mn-ea"/>
              </a:rPr>
              <a:t>北京：电子工业出版社，</a:t>
            </a:r>
            <a:r>
              <a:rPr lang="en-US" altLang="zh-CN" sz="1400" dirty="0" smtClean="0">
                <a:solidFill>
                  <a:schemeClr val="tx1"/>
                </a:solidFill>
                <a:latin typeface="+mn-ea"/>
              </a:rPr>
              <a:t>2012.12</a:t>
            </a:r>
            <a:endParaRPr lang="en-US" altLang="zh-CN" sz="1400" dirty="0" smtClean="0">
              <a:solidFill>
                <a:schemeClr val="tx1"/>
              </a:solidFill>
            </a:endParaRPr>
          </a:p>
          <a:p>
            <a:pPr algn="l"/>
            <a:r>
              <a:rPr lang="en-US" altLang="zh-CN" sz="1400" b="1" dirty="0" smtClean="0">
                <a:solidFill>
                  <a:schemeClr val="tx1"/>
                </a:solidFill>
                <a:latin typeface="+mn-ea"/>
              </a:rPr>
              <a:t>      [21] </a:t>
            </a:r>
            <a:r>
              <a:rPr lang="zh-CN" altLang="en-US" sz="1400" dirty="0" smtClean="0">
                <a:solidFill>
                  <a:schemeClr val="tx1"/>
                </a:solidFill>
                <a:latin typeface="+mn-ea"/>
              </a:rPr>
              <a:t>戚森昱</a:t>
            </a:r>
            <a:r>
              <a:rPr lang="en-US" altLang="zh-CN" sz="1400" dirty="0" smtClean="0">
                <a:solidFill>
                  <a:schemeClr val="tx1"/>
                </a:solidFill>
                <a:latin typeface="+mn-ea"/>
              </a:rPr>
              <a:t>.</a:t>
            </a:r>
            <a:r>
              <a:rPr lang="zh-CN" altLang="en-US" sz="1400" dirty="0" smtClean="0">
                <a:solidFill>
                  <a:schemeClr val="tx1"/>
                </a:solidFill>
                <a:latin typeface="+mn-ea"/>
              </a:rPr>
              <a:t>多维数据可视化技术研究综述</a:t>
            </a:r>
            <a:r>
              <a:rPr lang="en-US" altLang="zh-CN" sz="1400" dirty="0" smtClean="0">
                <a:solidFill>
                  <a:schemeClr val="tx1"/>
                </a:solidFill>
                <a:latin typeface="+mn-ea"/>
              </a:rPr>
              <a:t>[J]. </a:t>
            </a:r>
            <a:r>
              <a:rPr lang="zh-CN" altLang="en-US" sz="1400" dirty="0" smtClean="0">
                <a:solidFill>
                  <a:schemeClr val="tx1"/>
                </a:solidFill>
                <a:latin typeface="+mn-ea"/>
              </a:rPr>
              <a:t>软件导刊， </a:t>
            </a:r>
            <a:r>
              <a:rPr lang="en-US" altLang="zh-CN" sz="1400" dirty="0" smtClean="0">
                <a:solidFill>
                  <a:schemeClr val="tx1"/>
                </a:solidFill>
                <a:latin typeface="+mn-ea"/>
              </a:rPr>
              <a:t>2015.7</a:t>
            </a:r>
            <a:endParaRPr lang="en-US" altLang="zh-CN" sz="1400" dirty="0" smtClean="0">
              <a:solidFill>
                <a:schemeClr val="tx1"/>
              </a:solidFill>
            </a:endParaRPr>
          </a:p>
          <a:p>
            <a:pPr algn="l"/>
            <a:r>
              <a:rPr lang="en-US" altLang="zh-CN" sz="1400" b="1" dirty="0" smtClean="0">
                <a:solidFill>
                  <a:schemeClr val="tx1"/>
                </a:solidFill>
                <a:latin typeface="+mn-ea"/>
              </a:rPr>
              <a:t>      [22] </a:t>
            </a:r>
            <a:r>
              <a:rPr lang="zh-CN" altLang="en-US" sz="1400" dirty="0" smtClean="0">
                <a:solidFill>
                  <a:schemeClr val="tx1"/>
                </a:solidFill>
                <a:latin typeface="+mn-ea"/>
              </a:rPr>
              <a:t>祖巧红,高海耀,王慧.  基于数据仓库的在线分析及其多维可视化研究</a:t>
            </a:r>
            <a:r>
              <a:rPr lang="en-US" altLang="zh-CN" sz="1400" dirty="0" smtClean="0">
                <a:solidFill>
                  <a:schemeClr val="tx1"/>
                </a:solidFill>
                <a:latin typeface="+mn-ea"/>
              </a:rPr>
              <a:t>[</a:t>
            </a:r>
            <a:r>
              <a:rPr lang="zh-CN" altLang="en-US" sz="1400" dirty="0" smtClean="0">
                <a:solidFill>
                  <a:schemeClr val="tx1"/>
                </a:solidFill>
                <a:latin typeface="+mn-ea"/>
              </a:rPr>
              <a:t>J</a:t>
            </a:r>
            <a:r>
              <a:rPr lang="en-US" altLang="zh-CN" sz="1400" dirty="0" smtClean="0">
                <a:solidFill>
                  <a:schemeClr val="tx1"/>
                </a:solidFill>
                <a:latin typeface="+mn-ea"/>
              </a:rPr>
              <a:t>]</a:t>
            </a:r>
            <a:r>
              <a:rPr lang="zh-CN" altLang="en-US" sz="1400" dirty="0" smtClean="0">
                <a:solidFill>
                  <a:schemeClr val="tx1"/>
                </a:solidFill>
                <a:latin typeface="+mn-ea"/>
              </a:rPr>
              <a:t>.武汉理工大学学报， </a:t>
            </a:r>
            <a:r>
              <a:rPr lang="en-US" altLang="zh-CN" sz="1400" dirty="0" smtClean="0">
                <a:solidFill>
                  <a:schemeClr val="tx1"/>
                </a:solidFill>
                <a:latin typeface="+mn-ea"/>
              </a:rPr>
              <a:t>	 </a:t>
            </a:r>
            <a:r>
              <a:rPr lang="zh-CN" altLang="en-US" sz="1400" dirty="0" smtClean="0">
                <a:solidFill>
                  <a:schemeClr val="tx1"/>
                </a:solidFill>
                <a:latin typeface="+mn-ea"/>
              </a:rPr>
              <a:t>2009.</a:t>
            </a:r>
            <a:endParaRPr lang="en-US" altLang="zh-CN" sz="1400" dirty="0" smtClean="0">
              <a:solidFill>
                <a:schemeClr val="tx1"/>
              </a:solidFill>
              <a:latin typeface="+mn-ea"/>
            </a:endParaRPr>
          </a:p>
          <a:p>
            <a:pPr algn="l"/>
            <a:r>
              <a:rPr lang="en-US" altLang="zh-CN" sz="1400" b="1" dirty="0" smtClean="0">
                <a:solidFill>
                  <a:schemeClr val="tx1"/>
                </a:solidFill>
                <a:latin typeface="+mn-ea"/>
              </a:rPr>
              <a:t>      [23]</a:t>
            </a:r>
            <a:r>
              <a:rPr lang="zh-CN" altLang="en-US" sz="1400" dirty="0" smtClean="0"/>
              <a:t>  </a:t>
            </a:r>
            <a:r>
              <a:rPr lang="zh-CN" altLang="en-US" sz="1400" dirty="0" smtClean="0">
                <a:solidFill>
                  <a:schemeClr val="tx1"/>
                </a:solidFill>
                <a:latin typeface="+mn-ea"/>
              </a:rPr>
              <a:t>VITALY FRIEDMAN. Data visualization and infographics[J].Graphics,Monday </a:t>
            </a:r>
            <a:r>
              <a:rPr lang="en-US" altLang="zh-CN" sz="1400" dirty="0" smtClean="0">
                <a:solidFill>
                  <a:schemeClr val="tx1"/>
                </a:solidFill>
                <a:latin typeface="+mn-ea"/>
              </a:rPr>
              <a:t>		 </a:t>
            </a:r>
            <a:r>
              <a:rPr lang="zh-CN" altLang="en-US" sz="1400" dirty="0" smtClean="0">
                <a:solidFill>
                  <a:schemeClr val="tx1"/>
                </a:solidFill>
                <a:latin typeface="+mn-ea"/>
              </a:rPr>
              <a:t>Inspiration,2008</a:t>
            </a:r>
            <a:r>
              <a:rPr lang="en-US" altLang="zh-CN" sz="1400" dirty="0" smtClean="0">
                <a:solidFill>
                  <a:schemeClr val="tx1"/>
                </a:solidFill>
                <a:latin typeface="+mn-ea"/>
              </a:rPr>
              <a:t>.</a:t>
            </a:r>
            <a:r>
              <a:rPr lang="zh-CN" altLang="en-US" sz="1400" dirty="0" smtClean="0">
                <a:solidFill>
                  <a:schemeClr val="tx1"/>
                </a:solidFill>
                <a:latin typeface="+mn-ea"/>
              </a:rPr>
              <a:t>10</a:t>
            </a:r>
            <a:endParaRPr lang="en-US" altLang="zh-CN" sz="1400" dirty="0" smtClean="0">
              <a:solidFill>
                <a:schemeClr val="tx1"/>
              </a:solidFill>
              <a:latin typeface="+mn-ea"/>
            </a:endParaRPr>
          </a:p>
          <a:p>
            <a:pPr algn="l"/>
            <a:r>
              <a:rPr lang="en-US" altLang="zh-CN" sz="1400" b="1" dirty="0" smtClean="0">
                <a:solidFill>
                  <a:schemeClr val="tx1"/>
                </a:solidFill>
                <a:latin typeface="+mn-ea"/>
              </a:rPr>
              <a:t>      [24] </a:t>
            </a:r>
            <a:r>
              <a:rPr lang="zh-CN" altLang="en-US" sz="1400" dirty="0" smtClean="0">
                <a:solidFill>
                  <a:schemeClr val="tx1"/>
                </a:solidFill>
                <a:latin typeface="+mn-ea"/>
              </a:rPr>
              <a:t>游进国，杨卓荦，胡建华，奚建清.  一种支持大数据的多维可视化分析框架</a:t>
            </a:r>
            <a:r>
              <a:rPr lang="en-US" altLang="zh-CN" sz="1400" dirty="0" smtClean="0">
                <a:solidFill>
                  <a:schemeClr val="tx1"/>
                </a:solidFill>
                <a:latin typeface="+mn-ea"/>
              </a:rPr>
              <a:t>[J]</a:t>
            </a:r>
            <a:r>
              <a:rPr lang="zh-CN" altLang="en-US" sz="1400" dirty="0" smtClean="0">
                <a:solidFill>
                  <a:schemeClr val="tx1"/>
                </a:solidFill>
                <a:latin typeface="+mn-ea"/>
              </a:rPr>
              <a:t>.软件技术与数据</a:t>
            </a:r>
            <a:r>
              <a:rPr lang="en-US" altLang="zh-CN" sz="1400" dirty="0" smtClean="0">
                <a:solidFill>
                  <a:schemeClr val="tx1"/>
                </a:solidFill>
                <a:latin typeface="+mn-ea"/>
              </a:rPr>
              <a:t>	 </a:t>
            </a:r>
            <a:r>
              <a:rPr lang="zh-CN" altLang="en-US" sz="1400" dirty="0" smtClean="0">
                <a:solidFill>
                  <a:schemeClr val="tx1"/>
                </a:solidFill>
                <a:latin typeface="+mn-ea"/>
              </a:rPr>
              <a:t>库.2011</a:t>
            </a:r>
            <a:endParaRPr lang="en-US" altLang="zh-CN" sz="1400" dirty="0" smtClean="0">
              <a:solidFill>
                <a:schemeClr val="tx1"/>
              </a:solidFill>
              <a:latin typeface="+mn-ea"/>
            </a:endParaRPr>
          </a:p>
          <a:p>
            <a:pPr algn="l"/>
            <a:r>
              <a:rPr lang="en-US" altLang="zh-CN" sz="1400" b="1" dirty="0" smtClean="0">
                <a:solidFill>
                  <a:schemeClr val="tx1"/>
                </a:solidFill>
                <a:latin typeface="+mn-ea"/>
              </a:rPr>
              <a:t>      [25] </a:t>
            </a:r>
            <a:r>
              <a:rPr lang="zh-CN" altLang="en-US" sz="1400" dirty="0" smtClean="0">
                <a:solidFill>
                  <a:schemeClr val="tx1"/>
                </a:solidFill>
              </a:rPr>
              <a:t>JULIE STEELE,NOAH LLUUNSKY. Beautiful visualization[M]. Sebastopol: O’Reilly Media,Inc,2010.</a:t>
            </a:r>
            <a:endParaRPr lang="en-US" altLang="zh-CN" sz="1400" dirty="0" smtClean="0">
              <a:solidFill>
                <a:schemeClr val="tx1"/>
              </a:solidFill>
            </a:endParaRPr>
          </a:p>
          <a:p>
            <a:pPr algn="l"/>
            <a:r>
              <a:rPr lang="en-US" altLang="zh-CN" sz="1400" b="1" dirty="0" smtClean="0">
                <a:solidFill>
                  <a:schemeClr val="tx1"/>
                </a:solidFill>
                <a:latin typeface="+mn-ea"/>
              </a:rPr>
              <a:t>      [26] </a:t>
            </a:r>
            <a:r>
              <a:rPr lang="en-US" altLang="zh-CN" sz="1400" dirty="0" err="1" smtClean="0">
                <a:solidFill>
                  <a:schemeClr val="tx1"/>
                </a:solidFill>
                <a:latin typeface="+mn-ea"/>
              </a:rPr>
              <a:t>D.Tnag.C.Stoletnad</a:t>
            </a:r>
            <a:r>
              <a:rPr lang="en-US" altLang="zh-CN" sz="1400" dirty="0" smtClean="0">
                <a:solidFill>
                  <a:schemeClr val="tx1"/>
                </a:solidFill>
                <a:latin typeface="+mn-ea"/>
              </a:rPr>
              <a:t> </a:t>
            </a:r>
            <a:r>
              <a:rPr lang="en-US" altLang="zh-CN" sz="1400" dirty="0" err="1" smtClean="0">
                <a:solidFill>
                  <a:schemeClr val="tx1"/>
                </a:solidFill>
                <a:latin typeface="+mn-ea"/>
              </a:rPr>
              <a:t>P.Hnarhana.Polaris.A</a:t>
            </a:r>
            <a:r>
              <a:rPr lang="en-US" altLang="zh-CN" sz="1400" dirty="0" smtClean="0">
                <a:solidFill>
                  <a:schemeClr val="tx1"/>
                </a:solidFill>
                <a:latin typeface="+mn-ea"/>
              </a:rPr>
              <a:t> System for </a:t>
            </a:r>
            <a:r>
              <a:rPr lang="en-US" altLang="zh-CN" sz="1400" dirty="0" err="1" smtClean="0">
                <a:solidFill>
                  <a:schemeClr val="tx1"/>
                </a:solidFill>
                <a:latin typeface="+mn-ea"/>
              </a:rPr>
              <a:t>Query,Analysis</a:t>
            </a:r>
            <a:r>
              <a:rPr lang="en-US" altLang="zh-CN" sz="1400" dirty="0" smtClean="0">
                <a:solidFill>
                  <a:schemeClr val="tx1"/>
                </a:solidFill>
                <a:latin typeface="+mn-ea"/>
              </a:rPr>
              <a:t> and Visualization</a:t>
            </a:r>
          </a:p>
          <a:p>
            <a:pPr algn="l"/>
            <a:r>
              <a:rPr lang="en-US" altLang="zh-CN" sz="1400" dirty="0" smtClean="0">
                <a:solidFill>
                  <a:schemeClr val="tx1"/>
                </a:solidFill>
                <a:latin typeface="+mn-ea"/>
              </a:rPr>
              <a:t>	 of Multidimensional Relational Databases[J]. In IEEE </a:t>
            </a:r>
            <a:r>
              <a:rPr lang="en-US" altLang="zh-CN" sz="1400" dirty="0" err="1" smtClean="0">
                <a:solidFill>
                  <a:schemeClr val="tx1"/>
                </a:solidFill>
                <a:latin typeface="+mn-ea"/>
              </a:rPr>
              <a:t>Trans.Visualization</a:t>
            </a:r>
            <a:r>
              <a:rPr lang="en-US" altLang="zh-CN" sz="1400" dirty="0" smtClean="0">
                <a:solidFill>
                  <a:schemeClr val="tx1"/>
                </a:solidFill>
                <a:latin typeface="+mn-ea"/>
              </a:rPr>
              <a:t> and</a:t>
            </a:r>
          </a:p>
          <a:p>
            <a:pPr algn="l"/>
            <a:r>
              <a:rPr lang="en-US" altLang="zh-CN" sz="1400" dirty="0" smtClean="0">
                <a:solidFill>
                  <a:schemeClr val="tx1"/>
                </a:solidFill>
                <a:latin typeface="+mn-ea"/>
              </a:rPr>
              <a:t>	 Computer GraPhies,vol.8,no.1,Jna-Mar.2002:52-65</a:t>
            </a:r>
            <a:endParaRPr lang="zh-CN" altLang="en-US" sz="1400" dirty="0" smtClean="0"/>
          </a:p>
          <a:p>
            <a:pPr algn="l"/>
            <a:r>
              <a:rPr lang="en-US" altLang="zh-CN" sz="1400" b="1" dirty="0" smtClean="0">
                <a:solidFill>
                  <a:schemeClr val="tx1"/>
                </a:solidFill>
                <a:latin typeface="+mn-ea"/>
              </a:rPr>
              <a:t>      [27] </a:t>
            </a:r>
            <a:r>
              <a:rPr lang="en-US" altLang="zh-CN" sz="1400" dirty="0" err="1" smtClean="0">
                <a:solidFill>
                  <a:schemeClr val="tx1"/>
                </a:solidFill>
                <a:latin typeface="+mn-ea"/>
              </a:rPr>
              <a:t>Jiawei</a:t>
            </a:r>
            <a:r>
              <a:rPr lang="en-US" altLang="zh-CN" sz="1400" dirty="0" smtClean="0">
                <a:solidFill>
                  <a:schemeClr val="tx1"/>
                </a:solidFill>
                <a:latin typeface="+mn-ea"/>
              </a:rPr>
              <a:t> </a:t>
            </a:r>
            <a:r>
              <a:rPr lang="en-US" altLang="zh-CN" sz="1400" dirty="0" err="1" smtClean="0">
                <a:solidFill>
                  <a:schemeClr val="tx1"/>
                </a:solidFill>
                <a:latin typeface="+mn-ea"/>
              </a:rPr>
              <a:t>Han,Micheline</a:t>
            </a:r>
            <a:r>
              <a:rPr lang="en-US" altLang="zh-CN" sz="1400" dirty="0" smtClean="0">
                <a:solidFill>
                  <a:schemeClr val="tx1"/>
                </a:solidFill>
                <a:latin typeface="+mn-ea"/>
              </a:rPr>
              <a:t> </a:t>
            </a:r>
            <a:r>
              <a:rPr lang="en-US" altLang="zh-CN" sz="1400" dirty="0" err="1" smtClean="0">
                <a:solidFill>
                  <a:schemeClr val="tx1"/>
                </a:solidFill>
                <a:latin typeface="+mn-ea"/>
              </a:rPr>
              <a:t>Kamber,Data</a:t>
            </a:r>
            <a:r>
              <a:rPr lang="en-US" altLang="zh-CN" sz="1400" dirty="0" smtClean="0">
                <a:solidFill>
                  <a:schemeClr val="tx1"/>
                </a:solidFill>
                <a:latin typeface="+mn-ea"/>
              </a:rPr>
              <a:t> </a:t>
            </a:r>
            <a:r>
              <a:rPr lang="en-US" altLang="zh-CN" sz="1400" dirty="0" err="1" smtClean="0">
                <a:solidFill>
                  <a:schemeClr val="tx1"/>
                </a:solidFill>
                <a:latin typeface="+mn-ea"/>
              </a:rPr>
              <a:t>Minint</a:t>
            </a:r>
            <a:r>
              <a:rPr lang="en-US" altLang="zh-CN" sz="1400" dirty="0" smtClean="0">
                <a:solidFill>
                  <a:schemeClr val="tx1"/>
                </a:solidFill>
                <a:latin typeface="+mn-ea"/>
              </a:rPr>
              <a:t> Concepts and </a:t>
            </a:r>
            <a:r>
              <a:rPr lang="en-US" altLang="zh-CN" sz="1400" dirty="0" err="1" smtClean="0">
                <a:solidFill>
                  <a:schemeClr val="tx1"/>
                </a:solidFill>
                <a:latin typeface="+mn-ea"/>
              </a:rPr>
              <a:t>Techniques,Morgan</a:t>
            </a:r>
            <a:r>
              <a:rPr lang="en-US" altLang="zh-CN" sz="1400" dirty="0" smtClean="0">
                <a:solidFill>
                  <a:schemeClr val="tx1"/>
                </a:solidFill>
                <a:latin typeface="+mn-ea"/>
              </a:rPr>
              <a:t> Kaufman,2000</a:t>
            </a:r>
            <a:r>
              <a:rPr lang="en-US" altLang="zh-CN" sz="1400" b="1" dirty="0" smtClean="0">
                <a:solidFill>
                  <a:schemeClr val="tx1"/>
                </a:solidFill>
                <a:latin typeface="+mn-ea"/>
              </a:rPr>
              <a:t>      </a:t>
            </a:r>
            <a:endParaRPr lang="en-US" altLang="zh-CN" sz="1400" dirty="0" smtClean="0">
              <a:solidFill>
                <a:schemeClr val="tx1"/>
              </a:solidFill>
            </a:endParaRPr>
          </a:p>
          <a:p>
            <a:pPr algn="l"/>
            <a:r>
              <a:rPr lang="en-US" altLang="zh-CN" sz="1400" b="1" dirty="0" smtClean="0">
                <a:solidFill>
                  <a:schemeClr val="tx1"/>
                </a:solidFill>
                <a:latin typeface="+mn-ea"/>
              </a:rPr>
              <a:t>      [28] </a:t>
            </a:r>
            <a:r>
              <a:rPr lang="zh-CN" altLang="en-US" sz="1400" dirty="0" smtClean="0">
                <a:solidFill>
                  <a:schemeClr val="tx1"/>
                </a:solidFill>
                <a:latin typeface="+mn-ea"/>
              </a:rPr>
              <a:t>段晓君等</a:t>
            </a:r>
            <a:r>
              <a:rPr lang="en-US" altLang="zh-CN" sz="1400" dirty="0" smtClean="0">
                <a:solidFill>
                  <a:schemeClr val="tx1"/>
                </a:solidFill>
                <a:latin typeface="+mn-ea"/>
              </a:rPr>
              <a:t>.</a:t>
            </a:r>
            <a:r>
              <a:rPr lang="zh-CN" altLang="en-US" sz="1400" dirty="0" smtClean="0">
                <a:solidFill>
                  <a:schemeClr val="tx1"/>
                </a:solidFill>
                <a:latin typeface="+mn-ea"/>
              </a:rPr>
              <a:t>可视化数据挖掘技术及其应用</a:t>
            </a:r>
            <a:r>
              <a:rPr lang="en-US" altLang="zh-CN" sz="1400" dirty="0" smtClean="0">
                <a:solidFill>
                  <a:schemeClr val="tx1"/>
                </a:solidFill>
                <a:latin typeface="+mn-ea"/>
              </a:rPr>
              <a:t>[J].</a:t>
            </a:r>
            <a:r>
              <a:rPr lang="zh-CN" altLang="en-US" sz="1400" dirty="0" smtClean="0">
                <a:solidFill>
                  <a:schemeClr val="tx1"/>
                </a:solidFill>
                <a:latin typeface="+mn-ea"/>
              </a:rPr>
              <a:t>电脑开发与应用，</a:t>
            </a:r>
            <a:r>
              <a:rPr lang="en-US" altLang="zh-CN" sz="1400" dirty="0" smtClean="0">
                <a:solidFill>
                  <a:schemeClr val="tx1"/>
                </a:solidFill>
                <a:latin typeface="+mn-ea"/>
              </a:rPr>
              <a:t>2000.1</a:t>
            </a:r>
          </a:p>
          <a:p>
            <a:pPr algn="l"/>
            <a:r>
              <a:rPr lang="en-US" altLang="zh-CN" sz="1400" b="1" dirty="0" smtClean="0">
                <a:solidFill>
                  <a:schemeClr val="tx1"/>
                </a:solidFill>
                <a:latin typeface="+mn-ea"/>
              </a:rPr>
              <a:t>      [29] </a:t>
            </a:r>
            <a:r>
              <a:rPr lang="zh-CN" altLang="en-US" sz="1400" dirty="0" smtClean="0">
                <a:solidFill>
                  <a:schemeClr val="tx1"/>
                </a:solidFill>
                <a:latin typeface="+mn-ea"/>
              </a:rPr>
              <a:t>余世银</a:t>
            </a:r>
            <a:r>
              <a:rPr lang="en-US" altLang="zh-CN" sz="1400" dirty="0" smtClean="0">
                <a:solidFill>
                  <a:schemeClr val="tx1"/>
                </a:solidFill>
                <a:latin typeface="+mn-ea"/>
              </a:rPr>
              <a:t>.</a:t>
            </a:r>
            <a:r>
              <a:rPr lang="zh-CN" altLang="en-US" sz="1400" dirty="0" smtClean="0">
                <a:solidFill>
                  <a:schemeClr val="tx1"/>
                </a:solidFill>
                <a:latin typeface="+mn-ea"/>
              </a:rPr>
              <a:t>数据挖掘可视化研究</a:t>
            </a:r>
            <a:r>
              <a:rPr lang="en-US" altLang="zh-CN" sz="1400" dirty="0" smtClean="0">
                <a:solidFill>
                  <a:schemeClr val="tx1"/>
                </a:solidFill>
                <a:latin typeface="+mn-ea"/>
              </a:rPr>
              <a:t>[J].</a:t>
            </a:r>
            <a:r>
              <a:rPr lang="zh-CN" altLang="en-US" sz="1400" dirty="0" smtClean="0">
                <a:solidFill>
                  <a:schemeClr val="tx1"/>
                </a:solidFill>
                <a:latin typeface="+mn-ea"/>
              </a:rPr>
              <a:t>计算机系统应用，</a:t>
            </a:r>
            <a:r>
              <a:rPr lang="en-US" altLang="zh-CN" sz="1400" dirty="0" smtClean="0">
                <a:solidFill>
                  <a:schemeClr val="tx1"/>
                </a:solidFill>
                <a:latin typeface="+mn-ea"/>
              </a:rPr>
              <a:t>2001.4</a:t>
            </a:r>
            <a:endParaRPr lang="en-US" altLang="zh-CN" sz="1400" dirty="0" smtClean="0"/>
          </a:p>
          <a:p>
            <a:pPr algn="l"/>
            <a:r>
              <a:rPr lang="en-US" altLang="zh-CN" sz="1400" b="1" dirty="0" smtClean="0">
                <a:solidFill>
                  <a:schemeClr val="tx1"/>
                </a:solidFill>
                <a:latin typeface="+mn-ea"/>
              </a:rPr>
              <a:t>      [30] </a:t>
            </a:r>
            <a:r>
              <a:rPr lang="zh-CN" altLang="en-US" sz="1400" dirty="0" smtClean="0">
                <a:solidFill>
                  <a:schemeClr val="tx1"/>
                </a:solidFill>
                <a:latin typeface="+mn-ea"/>
              </a:rPr>
              <a:t>李琦</a:t>
            </a:r>
            <a:r>
              <a:rPr lang="en-US" altLang="zh-CN" sz="1400" dirty="0" smtClean="0">
                <a:solidFill>
                  <a:schemeClr val="tx1"/>
                </a:solidFill>
                <a:latin typeface="+mn-ea"/>
              </a:rPr>
              <a:t>. </a:t>
            </a:r>
            <a:r>
              <a:rPr lang="zh-CN" altLang="en-US" sz="1400" dirty="0" smtClean="0">
                <a:solidFill>
                  <a:schemeClr val="tx1"/>
                </a:solidFill>
                <a:latin typeface="+mn-ea"/>
              </a:rPr>
              <a:t>走进信息可视化</a:t>
            </a:r>
            <a:r>
              <a:rPr lang="en-US" altLang="zh-CN" sz="1400" dirty="0" smtClean="0">
                <a:solidFill>
                  <a:schemeClr val="tx1"/>
                </a:solidFill>
                <a:latin typeface="+mn-ea"/>
              </a:rPr>
              <a:t>[J]. </a:t>
            </a:r>
            <a:r>
              <a:rPr lang="zh-CN" altLang="en-US" sz="1400" dirty="0" smtClean="0">
                <a:solidFill>
                  <a:schemeClr val="tx1"/>
                </a:solidFill>
                <a:latin typeface="+mn-ea"/>
              </a:rPr>
              <a:t>情报杂志， </a:t>
            </a:r>
            <a:r>
              <a:rPr lang="en-US" altLang="zh-CN" sz="1400" dirty="0" smtClean="0">
                <a:solidFill>
                  <a:schemeClr val="tx1"/>
                </a:solidFill>
                <a:latin typeface="+mn-ea"/>
              </a:rPr>
              <a:t>2003.6</a:t>
            </a:r>
            <a:endParaRPr lang="en-US" altLang="zh-CN" sz="1400" b="1" dirty="0" smtClean="0">
              <a:solidFill>
                <a:schemeClr val="tx1"/>
              </a:solidFill>
              <a:latin typeface="+mn-ea"/>
            </a:endParaRPr>
          </a:p>
        </p:txBody>
      </p:sp>
      <p:sp>
        <p:nvSpPr>
          <p:cNvPr id="4" name="日期占位符 3"/>
          <p:cNvSpPr>
            <a:spLocks noGrp="1"/>
          </p:cNvSpPr>
          <p:nvPr>
            <p:ph type="dt" sz="half" idx="10"/>
          </p:nvPr>
        </p:nvSpPr>
        <p:spPr/>
        <p:txBody>
          <a:bodyPr/>
          <a:lstStyle/>
          <a:p>
            <a:fld id="{98B2D87C-53FD-47F9-B5E3-42946F473DD7}"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6" name="页脚占位符 5"/>
          <p:cNvSpPr>
            <a:spLocks noGrp="1"/>
          </p:cNvSpPr>
          <p:nvPr>
            <p:ph type="ftr" sz="quarter" idx="11"/>
          </p:nvPr>
        </p:nvSpPr>
        <p:spPr/>
        <p:txBody>
          <a:bodyPr/>
          <a:lstStyle/>
          <a:p>
            <a:r>
              <a:rPr lang="zh-CN" altLang="en-US" dirty="0" smtClean="0"/>
              <a:t>参考文献</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162671"/>
          </a:xfrm>
        </p:spPr>
        <p:txBody>
          <a:bodyPr/>
          <a:lstStyle/>
          <a:p>
            <a:r>
              <a:rPr lang="zh-CN" altLang="en-US" b="1" dirty="0" smtClean="0">
                <a:solidFill>
                  <a:schemeClr val="bg2"/>
                </a:solidFill>
              </a:rPr>
              <a:t>谢谢</a:t>
            </a:r>
            <a:endParaRPr lang="zh-CN" altLang="en-US" b="1"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134AD-8E28-40C5-B13E-246B9DCCC457}"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rgbClr val="FFFF00"/>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rgbClr val="FFFF00"/>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研究目标</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流程图: 联系 5"/>
          <p:cNvSpPr/>
          <p:nvPr/>
        </p:nvSpPr>
        <p:spPr>
          <a:xfrm>
            <a:off x="3635896" y="2204864"/>
            <a:ext cx="144016" cy="144016"/>
          </a:xfrm>
          <a:prstGeom prst="flowChartConnector">
            <a:avLst/>
          </a:prstGeom>
          <a:solidFill>
            <a:srgbClr val="FF0000"/>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7" name="流程图: 联系 6"/>
          <p:cNvSpPr/>
          <p:nvPr/>
        </p:nvSpPr>
        <p:spPr>
          <a:xfrm>
            <a:off x="3635896" y="263691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p:cNvCxnSpPr>
            <a:stCxn id="6" idx="4"/>
            <a:endCxn id="7"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7"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8" name="流程图: 联系 17"/>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2084A7-F488-4146-BAF7-FE664FAAFEC0}" type="datetime1">
              <a:rPr lang="zh-CN" altLang="en-US" smtClean="0"/>
              <a:pPr/>
              <a:t>2015/11/4</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10" name="同心圆 9"/>
          <p:cNvSpPr/>
          <p:nvPr/>
        </p:nvSpPr>
        <p:spPr>
          <a:xfrm>
            <a:off x="3429473" y="2636912"/>
            <a:ext cx="2285054" cy="2215103"/>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流程图: 合并 14"/>
          <p:cNvSpPr/>
          <p:nvPr/>
        </p:nvSpPr>
        <p:spPr>
          <a:xfrm>
            <a:off x="5592112" y="4581128"/>
            <a:ext cx="336038" cy="260600"/>
          </a:xfrm>
          <a:prstGeom prst="flowChartMerge">
            <a:avLst/>
          </a:prstGeom>
          <a:solidFill>
            <a:schemeClr val="bg1">
              <a:lumMod val="65000"/>
            </a:schemeClr>
          </a:solidFill>
          <a:ln>
            <a:noFill/>
          </a:ln>
          <a:scene3d>
            <a:camera prst="orthographicFront">
              <a:rot lat="1244089" lon="20352107" rev="2639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合并 15"/>
          <p:cNvSpPr/>
          <p:nvPr/>
        </p:nvSpPr>
        <p:spPr>
          <a:xfrm>
            <a:off x="3287856" y="4509120"/>
            <a:ext cx="336038" cy="260600"/>
          </a:xfrm>
          <a:prstGeom prst="flowChartMerge">
            <a:avLst/>
          </a:prstGeom>
          <a:solidFill>
            <a:schemeClr val="bg1">
              <a:lumMod val="65000"/>
            </a:schemeClr>
          </a:solidFill>
          <a:ln>
            <a:noFill/>
          </a:ln>
          <a:scene3d>
            <a:camera prst="orthographicFront">
              <a:rot lat="1244089" lon="20352107" rev="3839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p:cNvSpPr/>
          <p:nvPr/>
        </p:nvSpPr>
        <p:spPr>
          <a:xfrm>
            <a:off x="5520104" y="2780928"/>
            <a:ext cx="336038" cy="260600"/>
          </a:xfrm>
          <a:prstGeom prst="flowChartMerge">
            <a:avLst/>
          </a:prstGeom>
          <a:solidFill>
            <a:schemeClr val="bg1">
              <a:lumMod val="65000"/>
            </a:schemeClr>
          </a:solidFill>
          <a:ln>
            <a:noFill/>
          </a:ln>
          <a:scene3d>
            <a:camera prst="orthographicFront">
              <a:rot lat="1195830" lon="20805158" rev="748069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合并 18"/>
          <p:cNvSpPr/>
          <p:nvPr/>
        </p:nvSpPr>
        <p:spPr>
          <a:xfrm>
            <a:off x="3359864" y="2780928"/>
            <a:ext cx="336038" cy="260600"/>
          </a:xfrm>
          <a:prstGeom prst="flowChartMerge">
            <a:avLst/>
          </a:prstGeom>
          <a:solidFill>
            <a:schemeClr val="bg1">
              <a:lumMod val="65000"/>
            </a:schemeClr>
          </a:solidFill>
          <a:ln>
            <a:noFill/>
          </a:ln>
          <a:scene3d>
            <a:camera prst="orthographicFront">
              <a:rot lat="1244089" lon="20352107" rev="6239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19872" y="3717032"/>
            <a:ext cx="237626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504792" y="2636912"/>
            <a:ext cx="134414" cy="2215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15616" y="1628800"/>
            <a:ext cx="2016224" cy="13681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smtClean="0">
                <a:solidFill>
                  <a:schemeClr val="tx1"/>
                </a:solidFill>
              </a:rPr>
              <a:t>医疗数据</a:t>
            </a:r>
            <a:endParaRPr lang="en-US" altLang="zh-CN" sz="2000" b="1" dirty="0" smtClean="0">
              <a:solidFill>
                <a:schemeClr val="tx1"/>
              </a:solidFill>
            </a:endParaRPr>
          </a:p>
          <a:p>
            <a:endParaRPr lang="en-US" altLang="zh-CN" dirty="0" smtClean="0">
              <a:solidFill>
                <a:schemeClr val="tx1"/>
              </a:solidFill>
            </a:endParaRPr>
          </a:p>
          <a:p>
            <a:r>
              <a:rPr lang="zh-CN" altLang="zh-CN" dirty="0" smtClean="0">
                <a:solidFill>
                  <a:schemeClr val="tx1"/>
                </a:solidFill>
              </a:rPr>
              <a:t>来源于医疗设备和医院的信息系统</a:t>
            </a:r>
            <a:endParaRPr lang="en-US" altLang="zh-CN" dirty="0" smtClean="0">
              <a:solidFill>
                <a:schemeClr val="tx1"/>
              </a:solidFill>
            </a:endParaRPr>
          </a:p>
          <a:p>
            <a:pPr algn="ctr"/>
            <a:endParaRPr lang="zh-CN" altLang="en-US" dirty="0"/>
          </a:p>
        </p:txBody>
      </p:sp>
      <p:sp>
        <p:nvSpPr>
          <p:cNvPr id="23" name="矩形 22"/>
          <p:cNvSpPr/>
          <p:nvPr/>
        </p:nvSpPr>
        <p:spPr>
          <a:xfrm>
            <a:off x="5940152" y="1700808"/>
            <a:ext cx="2016224" cy="1368152"/>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2400" b="1" dirty="0" smtClean="0">
                <a:solidFill>
                  <a:schemeClr val="accent6">
                    <a:lumMod val="75000"/>
                  </a:schemeClr>
                </a:solidFill>
              </a:rPr>
              <a:t>交通数据</a:t>
            </a:r>
            <a:endParaRPr lang="en-US" altLang="zh-CN" sz="2400" b="1" dirty="0" smtClean="0">
              <a:solidFill>
                <a:schemeClr val="accent6">
                  <a:lumMod val="75000"/>
                </a:schemeClr>
              </a:solidFill>
            </a:endParaRPr>
          </a:p>
          <a:p>
            <a:pPr>
              <a:defRPr/>
            </a:pPr>
            <a:endParaRPr lang="en-US" altLang="zh-CN" dirty="0" smtClean="0"/>
          </a:p>
          <a:p>
            <a:pPr>
              <a:defRPr/>
            </a:pPr>
            <a:r>
              <a:rPr lang="zh-CN" altLang="zh-CN" dirty="0" smtClean="0">
                <a:solidFill>
                  <a:schemeClr val="tx1"/>
                </a:solidFill>
              </a:rPr>
              <a:t>来源于道路上的摄像机、线圈等等</a:t>
            </a:r>
            <a:endParaRPr lang="en-US" altLang="zh-CN" dirty="0" smtClean="0">
              <a:solidFill>
                <a:schemeClr val="tx1"/>
              </a:solidFill>
            </a:endParaRPr>
          </a:p>
          <a:p>
            <a:pPr algn="ctr"/>
            <a:endParaRPr lang="zh-CN" altLang="en-US" dirty="0"/>
          </a:p>
        </p:txBody>
      </p:sp>
      <p:sp>
        <p:nvSpPr>
          <p:cNvPr id="24" name="矩形 23"/>
          <p:cNvSpPr/>
          <p:nvPr/>
        </p:nvSpPr>
        <p:spPr>
          <a:xfrm>
            <a:off x="1115616" y="4221088"/>
            <a:ext cx="2016224" cy="1368152"/>
          </a:xfrm>
          <a:prstGeom prst="rect">
            <a:avLst/>
          </a:prstGeom>
          <a:solidFill>
            <a:schemeClr val="bg1">
              <a:lumMod val="8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002060"/>
                </a:solidFill>
              </a:rPr>
              <a:t>电商数据</a:t>
            </a:r>
            <a:endParaRPr lang="en-US" altLang="zh-CN" sz="2400" b="1" dirty="0" smtClean="0">
              <a:solidFill>
                <a:srgbClr val="002060"/>
              </a:solidFill>
            </a:endParaRPr>
          </a:p>
          <a:p>
            <a:endParaRPr lang="en-US" altLang="zh-CN" dirty="0" smtClean="0"/>
          </a:p>
          <a:p>
            <a:r>
              <a:rPr lang="zh-CN" altLang="zh-CN" dirty="0" smtClean="0">
                <a:solidFill>
                  <a:schemeClr val="tx1"/>
                </a:solidFill>
              </a:rPr>
              <a:t>来源</a:t>
            </a:r>
            <a:r>
              <a:rPr lang="zh-CN" altLang="en-US" dirty="0" smtClean="0">
                <a:solidFill>
                  <a:schemeClr val="tx1"/>
                </a:solidFill>
              </a:rPr>
              <a:t>于</a:t>
            </a:r>
            <a:r>
              <a:rPr lang="zh-CN" altLang="zh-CN" dirty="0" smtClean="0">
                <a:solidFill>
                  <a:schemeClr val="tx1"/>
                </a:solidFill>
              </a:rPr>
              <a:t>用户的网购行为</a:t>
            </a:r>
            <a:endParaRPr lang="en-US" altLang="zh-CN" dirty="0" smtClean="0">
              <a:solidFill>
                <a:schemeClr val="tx1"/>
              </a:solidFill>
            </a:endParaRPr>
          </a:p>
          <a:p>
            <a:pPr algn="ctr"/>
            <a:endParaRPr lang="zh-CN" altLang="en-US" dirty="0"/>
          </a:p>
        </p:txBody>
      </p:sp>
      <p:sp>
        <p:nvSpPr>
          <p:cNvPr id="25" name="矩形 24"/>
          <p:cNvSpPr/>
          <p:nvPr/>
        </p:nvSpPr>
        <p:spPr>
          <a:xfrm>
            <a:off x="6012160" y="4221088"/>
            <a:ext cx="2016224" cy="1368152"/>
          </a:xfrm>
          <a:prstGeom prst="rect">
            <a:avLst/>
          </a:prstGeom>
          <a:solidFill>
            <a:schemeClr val="bg1">
              <a:lumMod val="8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2400" dirty="0" smtClean="0">
                <a:solidFill>
                  <a:schemeClr val="accent5">
                    <a:lumMod val="50000"/>
                  </a:schemeClr>
                </a:solidFill>
              </a:rPr>
              <a:t>制造数据</a:t>
            </a:r>
            <a:endParaRPr lang="en-US" altLang="zh-CN" sz="2400" dirty="0" smtClean="0">
              <a:solidFill>
                <a:schemeClr val="accent5">
                  <a:lumMod val="50000"/>
                </a:schemeClr>
              </a:solidFill>
            </a:endParaRPr>
          </a:p>
          <a:p>
            <a:pPr>
              <a:defRPr/>
            </a:pPr>
            <a:endParaRPr lang="en-US" altLang="zh-CN" dirty="0" smtClean="0"/>
          </a:p>
          <a:p>
            <a:pPr>
              <a:defRPr/>
            </a:pPr>
            <a:r>
              <a:rPr lang="zh-CN" altLang="zh-CN" dirty="0" smtClean="0">
                <a:solidFill>
                  <a:schemeClr val="tx1"/>
                </a:solidFill>
              </a:rPr>
              <a:t>来源于生产线上的工艺设备</a:t>
            </a:r>
            <a:endParaRPr lang="en-US" altLang="zh-CN" dirty="0" smtClean="0">
              <a:solidFill>
                <a:schemeClr val="tx1"/>
              </a:solidFill>
            </a:endParaRPr>
          </a:p>
          <a:p>
            <a:pPr algn="ctr"/>
            <a:endParaRPr lang="zh-CN" altLang="en-US" dirty="0"/>
          </a:p>
        </p:txBody>
      </p:sp>
      <p:sp>
        <p:nvSpPr>
          <p:cNvPr id="26" name="矩形 25"/>
          <p:cNvSpPr/>
          <p:nvPr/>
        </p:nvSpPr>
        <p:spPr>
          <a:xfrm>
            <a:off x="0" y="764704"/>
            <a:ext cx="9144000" cy="769441"/>
          </a:xfrm>
          <a:prstGeom prst="rect">
            <a:avLst/>
          </a:prstGeom>
        </p:spPr>
        <p:txBody>
          <a:bodyPr wrap="square">
            <a:spAutoFit/>
          </a:bodyPr>
          <a:lstStyle/>
          <a:p>
            <a:r>
              <a:rPr lang="en-US" altLang="zh-CN" sz="2400" dirty="0" smtClean="0"/>
              <a:t>         </a:t>
            </a:r>
            <a:r>
              <a:rPr lang="zh-CN" altLang="en-US" sz="2000" dirty="0" smtClean="0"/>
              <a:t>自动获取数据是进行数据分析的前提，下面的这些领域能自动获取大量的数据，为数据的分析和处理提供了基础。</a:t>
            </a:r>
            <a:endParaRPr lang="zh-CN" altLang="en-US" sz="2000" dirty="0"/>
          </a:p>
        </p:txBody>
      </p:sp>
      <p:sp>
        <p:nvSpPr>
          <p:cNvPr id="27" name="矩形 26"/>
          <p:cNvSpPr/>
          <p:nvPr/>
        </p:nvSpPr>
        <p:spPr>
          <a:xfrm>
            <a:off x="4067944" y="3501008"/>
            <a:ext cx="940904" cy="521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数据的来源</a:t>
            </a:r>
            <a:endParaRPr lang="zh-CN" altLang="en-US" dirty="0">
              <a:solidFill>
                <a:srgbClr val="002060"/>
              </a:solidFill>
            </a:endParaRPr>
          </a:p>
        </p:txBody>
      </p:sp>
      <p:sp>
        <p:nvSpPr>
          <p:cNvPr id="18" name="矩形 17"/>
          <p:cNvSpPr/>
          <p:nvPr/>
        </p:nvSpPr>
        <p:spPr>
          <a:xfrm>
            <a:off x="395536" y="5661248"/>
            <a:ext cx="8352928" cy="648072"/>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         过去，这些领域在传统互联网产生了大量数据，同时它们也是</a:t>
            </a:r>
            <a:r>
              <a:rPr lang="zh-CN" altLang="zh-CN" dirty="0" smtClean="0">
                <a:solidFill>
                  <a:schemeClr val="tx1"/>
                </a:solidFill>
              </a:rPr>
              <a:t>当今大数据技术的重要的应用领域</a:t>
            </a:r>
            <a:r>
              <a:rPr lang="zh-CN" altLang="en-US" dirty="0" smtClean="0">
                <a:solidFill>
                  <a:schemeClr val="tx1"/>
                </a:solidFill>
              </a:rPr>
              <a:t>。</a:t>
            </a:r>
            <a:endParaRPr lang="zh-CN" altLang="en-US" dirty="0">
              <a:solidFill>
                <a:schemeClr val="tx1"/>
              </a:solidFill>
            </a:endParaRPr>
          </a:p>
        </p:txBody>
      </p:sp>
      <p:sp>
        <p:nvSpPr>
          <p:cNvPr id="30" name="页脚占位符 29"/>
          <p:cNvSpPr>
            <a:spLocks noGrp="1"/>
          </p:cNvSpPr>
          <p:nvPr>
            <p:ph type="ftr" sz="quarter" idx="11"/>
          </p:nvPr>
        </p:nvSpPr>
        <p:spPr/>
        <p:txBody>
          <a:bodyPr/>
          <a:lstStyle/>
          <a:p>
            <a:r>
              <a:rPr lang="zh-CN" altLang="en-US" dirty="0" smtClean="0"/>
              <a:t>课题背景</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700808"/>
            <a:ext cx="9144000" cy="4680520"/>
          </a:xfrm>
        </p:spPr>
        <p:txBody>
          <a:bodyPr/>
          <a:lstStyle/>
          <a:p>
            <a:pPr algn="l"/>
            <a:r>
              <a:rPr lang="en-US" altLang="zh-CN" sz="1800" b="1" dirty="0" smtClean="0">
                <a:solidFill>
                  <a:schemeClr val="tx1">
                    <a:lumMod val="75000"/>
                    <a:lumOff val="25000"/>
                  </a:schemeClr>
                </a:solidFill>
                <a:latin typeface="微软雅黑" pitchFamily="34" charset="-122"/>
                <a:ea typeface="微软雅黑" pitchFamily="34" charset="-122"/>
              </a:rPr>
              <a:t>	   </a:t>
            </a:r>
          </a:p>
          <a:p>
            <a:pPr algn="l"/>
            <a:r>
              <a:rPr lang="en-US" altLang="zh-CN" sz="1800" b="1" dirty="0" smtClean="0">
                <a:solidFill>
                  <a:schemeClr val="tx1">
                    <a:lumMod val="75000"/>
                    <a:lumOff val="25000"/>
                  </a:schemeClr>
                </a:solidFill>
                <a:latin typeface="微软雅黑" pitchFamily="34" charset="-122"/>
                <a:ea typeface="微软雅黑" pitchFamily="34" charset="-122"/>
              </a:rPr>
              <a:t>		</a:t>
            </a:r>
            <a:endParaRPr lang="en-US" altLang="zh-CN" sz="1800" dirty="0" smtClean="0">
              <a:solidFill>
                <a:schemeClr val="tx1">
                  <a:lumMod val="65000"/>
                  <a:lumOff val="35000"/>
                </a:schemeClr>
              </a:solidFill>
              <a:latin typeface="+mn-ea"/>
            </a:endParaRPr>
          </a:p>
          <a:p>
            <a:endParaRPr lang="zh-CN" altLang="en-US" dirty="0"/>
          </a:p>
        </p:txBody>
      </p:sp>
      <p:sp>
        <p:nvSpPr>
          <p:cNvPr id="4" name="日期占位符 3"/>
          <p:cNvSpPr>
            <a:spLocks noGrp="1"/>
          </p:cNvSpPr>
          <p:nvPr>
            <p:ph type="dt" sz="half" idx="10"/>
          </p:nvPr>
        </p:nvSpPr>
        <p:spPr/>
        <p:txBody>
          <a:bodyPr/>
          <a:lstStyle/>
          <a:p>
            <a:fld id="{97DF3572-2D49-4A30-B14E-49ABD85FC288}"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12" name="矩形 11"/>
          <p:cNvSpPr/>
          <p:nvPr/>
        </p:nvSpPr>
        <p:spPr>
          <a:xfrm>
            <a:off x="683568" y="1340768"/>
            <a:ext cx="7920880"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         现今，移动互联网和智能手机等的爆发式发展，产生了大量数据。基于智能手机的便携性、无线接入互联网等特点，移动用户产生了大量的数据，</a:t>
            </a:r>
            <a:endParaRPr lang="en-US" altLang="zh-CN" dirty="0" smtClean="0">
              <a:solidFill>
                <a:schemeClr val="tx1"/>
              </a:solidFill>
            </a:endParaRPr>
          </a:p>
          <a:p>
            <a:r>
              <a:rPr lang="zh-CN" altLang="en-US" dirty="0" smtClean="0">
                <a:solidFill>
                  <a:schemeClr val="tx1"/>
                </a:solidFill>
              </a:rPr>
              <a:t>这是本课题研究的基础。</a:t>
            </a:r>
            <a:endParaRPr lang="en-US" altLang="zh-CN"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3851920" y="3573016"/>
            <a:ext cx="1009650" cy="1800200"/>
          </a:xfrm>
          <a:prstGeom prst="rect">
            <a:avLst/>
          </a:prstGeom>
          <a:noFill/>
          <a:ln w="9525">
            <a:noFill/>
            <a:miter lim="800000"/>
            <a:headEnd/>
            <a:tailEnd/>
          </a:ln>
        </p:spPr>
      </p:pic>
      <p:sp>
        <p:nvSpPr>
          <p:cNvPr id="16" name="矩形 15"/>
          <p:cNvSpPr/>
          <p:nvPr/>
        </p:nvSpPr>
        <p:spPr>
          <a:xfrm>
            <a:off x="1187624" y="2708920"/>
            <a:ext cx="1368152" cy="3096344"/>
          </a:xfrm>
          <a:prstGeom prst="rect">
            <a:avLst/>
          </a:prstGeom>
          <a:solidFill>
            <a:srgbClr val="FFFFFF"/>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1331640" y="2780928"/>
            <a:ext cx="576064" cy="5760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磁盘 17"/>
          <p:cNvSpPr/>
          <p:nvPr/>
        </p:nvSpPr>
        <p:spPr>
          <a:xfrm>
            <a:off x="1331640" y="3645024"/>
            <a:ext cx="576064" cy="5760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磁盘 18"/>
          <p:cNvSpPr/>
          <p:nvPr/>
        </p:nvSpPr>
        <p:spPr>
          <a:xfrm>
            <a:off x="1331640" y="4653136"/>
            <a:ext cx="576064" cy="5760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619672" y="5301208"/>
            <a:ext cx="0" cy="2880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619672" y="4293096"/>
            <a:ext cx="0" cy="2880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91680" y="3284984"/>
            <a:ext cx="792088" cy="36004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mysql</a:t>
            </a:r>
            <a:endParaRPr lang="zh-CN" altLang="en-US" dirty="0">
              <a:solidFill>
                <a:schemeClr val="tx1"/>
              </a:solidFill>
            </a:endParaRPr>
          </a:p>
        </p:txBody>
      </p:sp>
      <p:cxnSp>
        <p:nvCxnSpPr>
          <p:cNvPr id="30" name="直接箭头连接符 29"/>
          <p:cNvCxnSpPr>
            <a:stCxn id="1026" idx="1"/>
          </p:cNvCxnSpPr>
          <p:nvPr/>
        </p:nvCxnSpPr>
        <p:spPr>
          <a:xfrm flipH="1" flipV="1">
            <a:off x="2483768" y="3717032"/>
            <a:ext cx="1368152" cy="7560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26" idx="1"/>
          </p:cNvCxnSpPr>
          <p:nvPr/>
        </p:nvCxnSpPr>
        <p:spPr>
          <a:xfrm flipH="1" flipV="1">
            <a:off x="2483768" y="4437112"/>
            <a:ext cx="1368152" cy="360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26" idx="1"/>
          </p:cNvCxnSpPr>
          <p:nvPr/>
        </p:nvCxnSpPr>
        <p:spPr>
          <a:xfrm flipH="1">
            <a:off x="2483768" y="4473116"/>
            <a:ext cx="1368152"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4" cstate="print"/>
          <a:srcRect/>
          <a:stretch>
            <a:fillRect/>
          </a:stretch>
        </p:blipFill>
        <p:spPr bwMode="auto">
          <a:xfrm>
            <a:off x="7452320" y="2564904"/>
            <a:ext cx="432048" cy="816091"/>
          </a:xfrm>
          <a:prstGeom prst="rect">
            <a:avLst/>
          </a:prstGeom>
          <a:noFill/>
          <a:ln w="9525">
            <a:noFill/>
            <a:miter lim="800000"/>
            <a:headEnd/>
            <a:tailEnd/>
          </a:ln>
        </p:spPr>
      </p:pic>
      <p:pic>
        <p:nvPicPr>
          <p:cNvPr id="36" name="Picture 5"/>
          <p:cNvPicPr>
            <a:picLocks noChangeAspect="1" noChangeArrowheads="1"/>
          </p:cNvPicPr>
          <p:nvPr/>
        </p:nvPicPr>
        <p:blipFill>
          <a:blip r:embed="rId4" cstate="print"/>
          <a:srcRect/>
          <a:stretch>
            <a:fillRect/>
          </a:stretch>
        </p:blipFill>
        <p:spPr bwMode="auto">
          <a:xfrm>
            <a:off x="7452320" y="3789040"/>
            <a:ext cx="432048" cy="816091"/>
          </a:xfrm>
          <a:prstGeom prst="rect">
            <a:avLst/>
          </a:prstGeom>
          <a:noFill/>
          <a:ln w="9525">
            <a:noFill/>
            <a:miter lim="800000"/>
            <a:headEnd/>
            <a:tailEnd/>
          </a:ln>
        </p:spPr>
      </p:pic>
      <p:pic>
        <p:nvPicPr>
          <p:cNvPr id="37" name="Picture 5"/>
          <p:cNvPicPr>
            <a:picLocks noChangeAspect="1" noChangeArrowheads="1"/>
          </p:cNvPicPr>
          <p:nvPr/>
        </p:nvPicPr>
        <p:blipFill>
          <a:blip r:embed="rId4" cstate="print"/>
          <a:srcRect/>
          <a:stretch>
            <a:fillRect/>
          </a:stretch>
        </p:blipFill>
        <p:spPr bwMode="auto">
          <a:xfrm>
            <a:off x="7452320" y="4941168"/>
            <a:ext cx="432048" cy="816091"/>
          </a:xfrm>
          <a:prstGeom prst="rect">
            <a:avLst/>
          </a:prstGeom>
          <a:noFill/>
          <a:ln w="9525">
            <a:noFill/>
            <a:miter lim="800000"/>
            <a:headEnd/>
            <a:tailEnd/>
          </a:ln>
        </p:spPr>
      </p:pic>
      <p:sp>
        <p:nvSpPr>
          <p:cNvPr id="38" name="矩形 37"/>
          <p:cNvSpPr/>
          <p:nvPr/>
        </p:nvSpPr>
        <p:spPr>
          <a:xfrm>
            <a:off x="6804248" y="2420888"/>
            <a:ext cx="1656184" cy="3744416"/>
          </a:xfrm>
          <a:prstGeom prst="rect">
            <a:avLst/>
          </a:prstGeom>
          <a:solidFill>
            <a:srgbClr val="FFFFFF">
              <a:alpha val="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668344" y="3429000"/>
            <a:ext cx="0" cy="2880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68344" y="4653136"/>
            <a:ext cx="0" cy="2880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8344" y="5805264"/>
            <a:ext cx="0" cy="2880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右箭头 41"/>
          <p:cNvSpPr/>
          <p:nvPr/>
        </p:nvSpPr>
        <p:spPr>
          <a:xfrm>
            <a:off x="4860032" y="4077072"/>
            <a:ext cx="18722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左箭头 42"/>
          <p:cNvSpPr/>
          <p:nvPr/>
        </p:nvSpPr>
        <p:spPr>
          <a:xfrm>
            <a:off x="4860032" y="4653136"/>
            <a:ext cx="1872208"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932040" y="3573016"/>
            <a:ext cx="1728192" cy="432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推送内容</a:t>
            </a:r>
            <a:endParaRPr lang="zh-CN" altLang="en-US" b="1" dirty="0">
              <a:solidFill>
                <a:schemeClr val="tx1"/>
              </a:solidFill>
            </a:endParaRPr>
          </a:p>
        </p:txBody>
      </p:sp>
      <p:sp>
        <p:nvSpPr>
          <p:cNvPr id="50" name="矩形 49"/>
          <p:cNvSpPr/>
          <p:nvPr/>
        </p:nvSpPr>
        <p:spPr>
          <a:xfrm>
            <a:off x="4932040" y="4869160"/>
            <a:ext cx="1728192" cy="432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获取用户信息</a:t>
            </a:r>
            <a:endParaRPr lang="zh-CN" altLang="en-US" b="1" dirty="0">
              <a:solidFill>
                <a:schemeClr val="tx1"/>
              </a:solidFill>
            </a:endParaRPr>
          </a:p>
        </p:txBody>
      </p:sp>
      <p:sp>
        <p:nvSpPr>
          <p:cNvPr id="51" name="页脚占位符 50"/>
          <p:cNvSpPr>
            <a:spLocks noGrp="1"/>
          </p:cNvSpPr>
          <p:nvPr>
            <p:ph type="ftr" sz="quarter" idx="11"/>
          </p:nvPr>
        </p:nvSpPr>
        <p:spPr/>
        <p:txBody>
          <a:bodyPr/>
          <a:lstStyle/>
          <a:p>
            <a:r>
              <a:rPr lang="zh-CN" altLang="en-US" dirty="0" smtClean="0"/>
              <a:t>课题背景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CBAB18-EEB4-4735-BD80-99003F468E73}" type="datetime1">
              <a:rPr lang="zh-CN" altLang="en-US" smtClean="0"/>
              <a:pPr/>
              <a:t>2015/11/4</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12" name="Picture 4"/>
          <p:cNvPicPr>
            <a:picLocks noChangeAspect="1" noChangeArrowheads="1"/>
          </p:cNvPicPr>
          <p:nvPr/>
        </p:nvPicPr>
        <p:blipFill>
          <a:blip r:embed="rId3" cstate="print"/>
          <a:srcRect/>
          <a:stretch>
            <a:fillRect/>
          </a:stretch>
        </p:blipFill>
        <p:spPr bwMode="auto">
          <a:xfrm>
            <a:off x="2915816" y="1052736"/>
            <a:ext cx="5544616" cy="4896544"/>
          </a:xfrm>
          <a:prstGeom prst="rect">
            <a:avLst/>
          </a:prstGeom>
          <a:noFill/>
          <a:ln w="9525">
            <a:noFill/>
            <a:miter lim="800000"/>
            <a:headEnd/>
            <a:tailEnd/>
          </a:ln>
          <a:effectLst/>
        </p:spPr>
      </p:pic>
      <p:pic>
        <p:nvPicPr>
          <p:cNvPr id="14" name="Picture 5"/>
          <p:cNvPicPr>
            <a:picLocks noChangeAspect="1" noChangeArrowheads="1"/>
          </p:cNvPicPr>
          <p:nvPr/>
        </p:nvPicPr>
        <p:blipFill>
          <a:blip r:embed="rId4" cstate="print"/>
          <a:srcRect/>
          <a:stretch>
            <a:fillRect/>
          </a:stretch>
        </p:blipFill>
        <p:spPr bwMode="auto">
          <a:xfrm>
            <a:off x="3203848" y="4869160"/>
            <a:ext cx="4956001" cy="792088"/>
          </a:xfrm>
          <a:prstGeom prst="rect">
            <a:avLst/>
          </a:prstGeom>
          <a:noFill/>
          <a:ln w="9525">
            <a:noFill/>
            <a:miter lim="800000"/>
            <a:headEnd/>
            <a:tailEnd/>
          </a:ln>
          <a:effectLst/>
        </p:spPr>
      </p:pic>
      <p:pic>
        <p:nvPicPr>
          <p:cNvPr id="15" name="Picture 6"/>
          <p:cNvPicPr>
            <a:picLocks noChangeAspect="1" noChangeArrowheads="1"/>
          </p:cNvPicPr>
          <p:nvPr/>
        </p:nvPicPr>
        <p:blipFill>
          <a:blip r:embed="rId5" cstate="print"/>
          <a:srcRect/>
          <a:stretch>
            <a:fillRect/>
          </a:stretch>
        </p:blipFill>
        <p:spPr bwMode="auto">
          <a:xfrm>
            <a:off x="3203848" y="3789040"/>
            <a:ext cx="4951238" cy="1083853"/>
          </a:xfrm>
          <a:prstGeom prst="rect">
            <a:avLst/>
          </a:prstGeom>
          <a:noFill/>
          <a:ln w="9525">
            <a:noFill/>
            <a:miter lim="800000"/>
            <a:headEnd/>
            <a:tailEnd/>
          </a:ln>
          <a:effectLst/>
        </p:spPr>
      </p:pic>
      <p:pic>
        <p:nvPicPr>
          <p:cNvPr id="16" name="Picture 8"/>
          <p:cNvPicPr>
            <a:picLocks noChangeAspect="1" noChangeArrowheads="1"/>
          </p:cNvPicPr>
          <p:nvPr/>
        </p:nvPicPr>
        <p:blipFill>
          <a:blip r:embed="rId6" cstate="print"/>
          <a:srcRect/>
          <a:stretch>
            <a:fillRect/>
          </a:stretch>
        </p:blipFill>
        <p:spPr bwMode="auto">
          <a:xfrm>
            <a:off x="3155505" y="1454374"/>
            <a:ext cx="4944888" cy="1015176"/>
          </a:xfrm>
          <a:prstGeom prst="rect">
            <a:avLst/>
          </a:prstGeom>
          <a:noFill/>
          <a:ln w="9525">
            <a:noFill/>
            <a:miter lim="800000"/>
            <a:headEnd/>
            <a:tailEnd/>
          </a:ln>
          <a:effectLst/>
        </p:spPr>
      </p:pic>
      <p:pic>
        <p:nvPicPr>
          <p:cNvPr id="17" name="Picture 9"/>
          <p:cNvPicPr>
            <a:picLocks noChangeAspect="1" noChangeArrowheads="1"/>
          </p:cNvPicPr>
          <p:nvPr/>
        </p:nvPicPr>
        <p:blipFill>
          <a:blip r:embed="rId7" cstate="print"/>
          <a:srcRect/>
          <a:stretch>
            <a:fillRect/>
          </a:stretch>
        </p:blipFill>
        <p:spPr bwMode="auto">
          <a:xfrm>
            <a:off x="3163441" y="2606813"/>
            <a:ext cx="4936951" cy="1094358"/>
          </a:xfrm>
          <a:prstGeom prst="rect">
            <a:avLst/>
          </a:prstGeom>
          <a:noFill/>
          <a:ln w="9525">
            <a:noFill/>
            <a:miter lim="800000"/>
            <a:headEnd/>
            <a:tailEnd/>
          </a:ln>
          <a:effectLst/>
        </p:spPr>
      </p:pic>
      <p:sp>
        <p:nvSpPr>
          <p:cNvPr id="18" name="矩形 17"/>
          <p:cNvSpPr/>
          <p:nvPr/>
        </p:nvSpPr>
        <p:spPr>
          <a:xfrm>
            <a:off x="0" y="908720"/>
            <a:ext cx="2483768" cy="5472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智能手机产生了性别、</a:t>
            </a:r>
            <a:endParaRPr lang="en-US" altLang="zh-CN" dirty="0" smtClean="0">
              <a:solidFill>
                <a:schemeClr val="tx1"/>
              </a:solidFill>
            </a:endParaRPr>
          </a:p>
          <a:p>
            <a:r>
              <a:rPr lang="zh-CN" altLang="en-US" dirty="0" smtClean="0">
                <a:solidFill>
                  <a:schemeClr val="tx1"/>
                </a:solidFill>
              </a:rPr>
              <a:t>年龄、地域、地理位置</a:t>
            </a:r>
            <a:endParaRPr lang="en-US" altLang="zh-CN" dirty="0" smtClean="0">
              <a:solidFill>
                <a:schemeClr val="tx1"/>
              </a:solidFill>
            </a:endParaRPr>
          </a:p>
          <a:p>
            <a:r>
              <a:rPr lang="zh-CN" altLang="en-US" dirty="0" smtClean="0">
                <a:solidFill>
                  <a:schemeClr val="tx1"/>
                </a:solidFill>
              </a:rPr>
              <a:t>信息等多维用户特征数</a:t>
            </a:r>
            <a:endParaRPr lang="en-US" altLang="zh-CN" dirty="0" smtClean="0">
              <a:solidFill>
                <a:schemeClr val="tx1"/>
              </a:solidFill>
            </a:endParaRPr>
          </a:p>
          <a:p>
            <a:r>
              <a:rPr lang="zh-CN" altLang="en-US" dirty="0" smtClean="0">
                <a:solidFill>
                  <a:schemeClr val="tx1"/>
                </a:solidFill>
              </a:rPr>
              <a:t>据，课题主要研究</a:t>
            </a:r>
            <a:r>
              <a:rPr lang="zh-CN" altLang="zh-CN" dirty="0" smtClean="0">
                <a:solidFill>
                  <a:schemeClr val="tx1"/>
                </a:solidFill>
              </a:rPr>
              <a:t>将数</a:t>
            </a:r>
            <a:endParaRPr lang="en-US" altLang="zh-CN" dirty="0" smtClean="0">
              <a:solidFill>
                <a:schemeClr val="tx1"/>
              </a:solidFill>
            </a:endParaRPr>
          </a:p>
          <a:p>
            <a:r>
              <a:rPr lang="zh-CN" altLang="zh-CN" dirty="0" smtClean="0">
                <a:solidFill>
                  <a:schemeClr val="tx1"/>
                </a:solidFill>
              </a:rPr>
              <a:t>据可视化技术应用到移</a:t>
            </a:r>
            <a:endParaRPr lang="en-US" altLang="zh-CN" dirty="0" smtClean="0">
              <a:solidFill>
                <a:schemeClr val="tx1"/>
              </a:solidFill>
            </a:endParaRPr>
          </a:p>
          <a:p>
            <a:r>
              <a:rPr lang="zh-CN" altLang="zh-CN" dirty="0" smtClean="0">
                <a:solidFill>
                  <a:schemeClr val="tx1"/>
                </a:solidFill>
              </a:rPr>
              <a:t>动用户特征数据上。</a:t>
            </a:r>
            <a:endParaRPr lang="zh-CN" altLang="en-US" dirty="0" smtClean="0">
              <a:solidFill>
                <a:schemeClr val="tx1"/>
              </a:solidFill>
            </a:endParaRPr>
          </a:p>
          <a:p>
            <a:endParaRPr lang="zh-CN" altLang="en-US" dirty="0"/>
          </a:p>
        </p:txBody>
      </p:sp>
      <p:cxnSp>
        <p:nvCxnSpPr>
          <p:cNvPr id="20" name="直接连接符 19"/>
          <p:cNvCxnSpPr/>
          <p:nvPr/>
        </p:nvCxnSpPr>
        <p:spPr>
          <a:xfrm>
            <a:off x="2483768" y="908720"/>
            <a:ext cx="0" cy="547260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228184" y="2924944"/>
            <a:ext cx="1512168" cy="576064"/>
          </a:xfrm>
          <a:prstGeom prst="ellipse">
            <a:avLst/>
          </a:prstGeom>
          <a:solidFill>
            <a:srgbClr val="4F81BD">
              <a:alpha val="0"/>
            </a:srgbClr>
          </a:solid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页脚占位符 12"/>
          <p:cNvSpPr>
            <a:spLocks noGrp="1"/>
          </p:cNvSpPr>
          <p:nvPr>
            <p:ph type="ftr" sz="quarter" idx="11"/>
          </p:nvPr>
        </p:nvSpPr>
        <p:spPr/>
        <p:txBody>
          <a:bodyPr/>
          <a:lstStyle/>
          <a:p>
            <a:r>
              <a:rPr lang="zh-CN" altLang="en-US" dirty="0" smtClean="0"/>
              <a:t>课题背景</a:t>
            </a:r>
          </a:p>
        </p:txBody>
      </p:sp>
      <p:pic>
        <p:nvPicPr>
          <p:cNvPr id="19" name="Picture 5"/>
          <p:cNvPicPr>
            <a:picLocks noChangeAspect="1" noChangeArrowheads="1"/>
          </p:cNvPicPr>
          <p:nvPr/>
        </p:nvPicPr>
        <p:blipFill>
          <a:blip r:embed="rId8" cstate="print"/>
          <a:srcRect/>
          <a:stretch>
            <a:fillRect/>
          </a:stretch>
        </p:blipFill>
        <p:spPr bwMode="auto">
          <a:xfrm>
            <a:off x="5004048" y="972727"/>
            <a:ext cx="288032" cy="408046"/>
          </a:xfrm>
          <a:prstGeom prst="rect">
            <a:avLst/>
          </a:prstGeom>
          <a:noFill/>
          <a:ln w="9525">
            <a:noFill/>
            <a:miter lim="800000"/>
            <a:headEnd/>
            <a:tailEnd/>
          </a:ln>
        </p:spPr>
      </p:pic>
      <p:pic>
        <p:nvPicPr>
          <p:cNvPr id="21" name="Picture 5"/>
          <p:cNvPicPr>
            <a:picLocks noChangeAspect="1" noChangeArrowheads="1"/>
          </p:cNvPicPr>
          <p:nvPr/>
        </p:nvPicPr>
        <p:blipFill>
          <a:blip r:embed="rId8" cstate="print"/>
          <a:srcRect/>
          <a:stretch>
            <a:fillRect/>
          </a:stretch>
        </p:blipFill>
        <p:spPr bwMode="auto">
          <a:xfrm>
            <a:off x="7164288" y="972727"/>
            <a:ext cx="288032" cy="408046"/>
          </a:xfrm>
          <a:prstGeom prst="rect">
            <a:avLst/>
          </a:prstGeom>
          <a:noFill/>
          <a:ln w="9525">
            <a:noFill/>
            <a:miter lim="800000"/>
            <a:headEnd/>
            <a:tailEnd/>
          </a:ln>
        </p:spPr>
      </p:pic>
      <p:pic>
        <p:nvPicPr>
          <p:cNvPr id="22" name="Picture 5"/>
          <p:cNvPicPr>
            <a:picLocks noChangeAspect="1" noChangeArrowheads="1"/>
          </p:cNvPicPr>
          <p:nvPr/>
        </p:nvPicPr>
        <p:blipFill>
          <a:blip r:embed="rId8" cstate="print"/>
          <a:srcRect/>
          <a:stretch>
            <a:fillRect/>
          </a:stretch>
        </p:blipFill>
        <p:spPr bwMode="auto">
          <a:xfrm>
            <a:off x="6156176" y="972727"/>
            <a:ext cx="288032" cy="408046"/>
          </a:xfrm>
          <a:prstGeom prst="rect">
            <a:avLst/>
          </a:prstGeom>
          <a:noFill/>
          <a:ln w="9525">
            <a:noFill/>
            <a:miter lim="800000"/>
            <a:headEnd/>
            <a:tailEnd/>
          </a:ln>
        </p:spPr>
      </p:pic>
      <p:pic>
        <p:nvPicPr>
          <p:cNvPr id="23" name="Picture 5"/>
          <p:cNvPicPr>
            <a:picLocks noChangeAspect="1" noChangeArrowheads="1"/>
          </p:cNvPicPr>
          <p:nvPr/>
        </p:nvPicPr>
        <p:blipFill>
          <a:blip r:embed="rId8" cstate="print"/>
          <a:srcRect/>
          <a:stretch>
            <a:fillRect/>
          </a:stretch>
        </p:blipFill>
        <p:spPr bwMode="auto">
          <a:xfrm>
            <a:off x="4499992" y="5949280"/>
            <a:ext cx="216024" cy="408046"/>
          </a:xfrm>
          <a:prstGeom prst="rect">
            <a:avLst/>
          </a:prstGeom>
          <a:noFill/>
          <a:ln w="9525">
            <a:noFill/>
            <a:miter lim="800000"/>
            <a:headEnd/>
            <a:tailEnd/>
          </a:ln>
        </p:spPr>
      </p:pic>
      <p:pic>
        <p:nvPicPr>
          <p:cNvPr id="24" name="Picture 5"/>
          <p:cNvPicPr>
            <a:picLocks noChangeAspect="1" noChangeArrowheads="1"/>
          </p:cNvPicPr>
          <p:nvPr/>
        </p:nvPicPr>
        <p:blipFill>
          <a:blip r:embed="rId8" cstate="print"/>
          <a:srcRect/>
          <a:stretch>
            <a:fillRect/>
          </a:stretch>
        </p:blipFill>
        <p:spPr bwMode="auto">
          <a:xfrm>
            <a:off x="5580112" y="5949280"/>
            <a:ext cx="216024" cy="408046"/>
          </a:xfrm>
          <a:prstGeom prst="rect">
            <a:avLst/>
          </a:prstGeom>
          <a:noFill/>
          <a:ln w="9525">
            <a:noFill/>
            <a:miter lim="800000"/>
            <a:headEnd/>
            <a:tailEnd/>
          </a:ln>
        </p:spPr>
      </p:pic>
      <p:pic>
        <p:nvPicPr>
          <p:cNvPr id="25" name="Picture 5"/>
          <p:cNvPicPr>
            <a:picLocks noChangeAspect="1" noChangeArrowheads="1"/>
          </p:cNvPicPr>
          <p:nvPr/>
        </p:nvPicPr>
        <p:blipFill>
          <a:blip r:embed="rId8" cstate="print"/>
          <a:srcRect/>
          <a:stretch>
            <a:fillRect/>
          </a:stretch>
        </p:blipFill>
        <p:spPr bwMode="auto">
          <a:xfrm>
            <a:off x="7524328" y="5949280"/>
            <a:ext cx="216024" cy="408046"/>
          </a:xfrm>
          <a:prstGeom prst="rect">
            <a:avLst/>
          </a:prstGeom>
          <a:noFill/>
          <a:ln w="9525">
            <a:noFill/>
            <a:miter lim="800000"/>
            <a:headEnd/>
            <a:tailEnd/>
          </a:ln>
        </p:spPr>
      </p:pic>
      <p:pic>
        <p:nvPicPr>
          <p:cNvPr id="26" name="Picture 5"/>
          <p:cNvPicPr>
            <a:picLocks noChangeAspect="1" noChangeArrowheads="1"/>
          </p:cNvPicPr>
          <p:nvPr/>
        </p:nvPicPr>
        <p:blipFill>
          <a:blip r:embed="rId8" cstate="print"/>
          <a:srcRect/>
          <a:stretch>
            <a:fillRect/>
          </a:stretch>
        </p:blipFill>
        <p:spPr bwMode="auto">
          <a:xfrm>
            <a:off x="6588224" y="5949280"/>
            <a:ext cx="216024" cy="408046"/>
          </a:xfrm>
          <a:prstGeom prst="rect">
            <a:avLst/>
          </a:prstGeom>
          <a:noFill/>
          <a:ln w="9525">
            <a:noFill/>
            <a:miter lim="800000"/>
            <a:headEnd/>
            <a:tailEnd/>
          </a:ln>
        </p:spPr>
      </p:pic>
      <p:cxnSp>
        <p:nvCxnSpPr>
          <p:cNvPr id="28" name="直接连接符 27"/>
          <p:cNvCxnSpPr/>
          <p:nvPr/>
        </p:nvCxnSpPr>
        <p:spPr>
          <a:xfrm>
            <a:off x="4860032" y="6165304"/>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40152" y="6165304"/>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876256" y="6165304"/>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08104" y="1196752"/>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16216" y="1196752"/>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3551FF-0CC1-4356-B2D6-7F6290F7234E}"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副标题 2"/>
          <p:cNvSpPr txBox="1">
            <a:spLocks/>
          </p:cNvSpPr>
          <p:nvPr/>
        </p:nvSpPr>
        <p:spPr>
          <a:xfrm>
            <a:off x="3347864" y="2060848"/>
            <a:ext cx="5256584" cy="3384376"/>
          </a:xfrm>
          <a:prstGeom prst="rect">
            <a:avLst/>
          </a:prstGeom>
          <a:solidFill>
            <a:schemeClr val="accent1">
              <a:lumMod val="75000"/>
            </a:schemeClr>
          </a:solidFill>
        </p:spPr>
        <p:txBody>
          <a:bodyPr>
            <a:normAutofit fontScale="32500" lnSpcReduction="20000"/>
          </a:bodyPr>
          <a:lstStyle/>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2000" b="0" i="0" u="none" strike="noStrike" kern="1200" cap="none" spc="0" normalizeH="0" baseline="0" noProof="0" dirty="0" smtClean="0">
                <a:ln>
                  <a:noFill/>
                </a:ln>
                <a:solidFill>
                  <a:schemeClr val="bg2"/>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课题背景</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lvl="0" indent="-342900">
              <a:lnSpc>
                <a:spcPct val="170000"/>
              </a:lnSpc>
              <a:spcBef>
                <a:spcPct val="20000"/>
              </a:spcBef>
            </a:pPr>
            <a:r>
              <a:rPr lang="zh-CN" altLang="en-US" sz="5000" dirty="0" smtClean="0">
                <a:solidFill>
                  <a:schemeClr val="bg1">
                    <a:lumMod val="95000"/>
                  </a:schemeClr>
                </a:solidFill>
              </a:rPr>
              <a:t>             </a:t>
            </a:r>
            <a:r>
              <a:rPr lang="zh-CN" altLang="en-US" sz="5000" dirty="0" smtClean="0">
                <a:solidFill>
                  <a:srgbClr val="FFFF00"/>
                </a:solidFill>
              </a:rPr>
              <a:t>研究目标</a:t>
            </a:r>
            <a:endParaRPr kumimoji="0" lang="en-US" altLang="zh-CN" sz="5000" b="0" i="0" u="none" strike="noStrike" kern="1200" cap="none" spc="0" normalizeH="0" baseline="0" noProof="0" dirty="0" smtClean="0">
              <a:ln>
                <a:noFill/>
              </a:ln>
              <a:solidFill>
                <a:srgbClr val="FFFF00"/>
              </a:solidFill>
              <a:effectLst/>
              <a:uLnTx/>
              <a:uFillTx/>
              <a:latin typeface="+mn-lt"/>
              <a:ea typeface="+mn-ea"/>
              <a:cs typeface="+mn-cs"/>
            </a:endParaRPr>
          </a:p>
          <a:p>
            <a:pPr marL="342900" lvl="0" indent="-342900">
              <a:lnSpc>
                <a:spcPct val="170000"/>
              </a:lnSpc>
              <a:spcBef>
                <a:spcPct val="20000"/>
              </a:spcBef>
            </a:pP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lang="zh-CN" altLang="en-US" sz="5000" dirty="0" smtClean="0">
                <a:solidFill>
                  <a:schemeClr val="bg1">
                    <a:lumMod val="95000"/>
                  </a:schemeClr>
                </a:solidFill>
              </a:rPr>
              <a:t>国内外研究状况</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研究</a:t>
            </a:r>
            <a:r>
              <a:rPr lang="zh-CN" altLang="en-US" sz="5000" dirty="0" smtClean="0">
                <a:solidFill>
                  <a:schemeClr val="bg1">
                    <a:lumMod val="95000"/>
                  </a:schemeClr>
                </a:solidFill>
              </a:rPr>
              <a:t>内容</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工作进度安排</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tabLst/>
              <a:defRPr/>
            </a:pPr>
            <a:r>
              <a:rPr lang="zh-CN" altLang="en-US" sz="500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         预期研究成果</a:t>
            </a:r>
            <a:endParaRPr lang="en-US" altLang="zh-CN" sz="5000" dirty="0" smtClean="0">
              <a:solidFill>
                <a:schemeClr val="bg1">
                  <a:lumMod val="95000"/>
                </a:schemeClr>
              </a:solidFill>
            </a:endParaRPr>
          </a:p>
          <a:p>
            <a:pPr marL="342900" marR="0" lvl="0" indent="-342900" algn="l" defTabSz="914400" rtl="0" eaLnBrk="1" fontAlgn="auto" latinLnBrk="0" hangingPunct="1">
              <a:lnSpc>
                <a:spcPct val="170000"/>
              </a:lnSpc>
              <a:spcBef>
                <a:spcPct val="20000"/>
              </a:spcBef>
              <a:spcAft>
                <a:spcPts val="0"/>
              </a:spcAft>
              <a:buClrTx/>
              <a:buSzTx/>
              <a:tabLst/>
              <a:defRPr/>
            </a:pPr>
            <a:r>
              <a:rPr kumimoji="0" lang="en-US" altLang="zh-CN" sz="5000" b="0" i="0" u="none" strike="noStrike" kern="1200" cap="none" spc="0" normalizeH="0" noProof="0" dirty="0" smtClean="0">
                <a:ln>
                  <a:noFill/>
                </a:ln>
                <a:solidFill>
                  <a:schemeClr val="bg1">
                    <a:lumMod val="95000"/>
                  </a:schemeClr>
                </a:solidFill>
                <a:effectLst/>
                <a:uLnTx/>
                <a:uFillTx/>
                <a:latin typeface="+mn-lt"/>
                <a:ea typeface="+mn-ea"/>
                <a:cs typeface="+mn-cs"/>
              </a:rPr>
              <a:t>            </a:t>
            </a:r>
            <a:r>
              <a:rPr lang="en-US" altLang="zh-CN" sz="5000" noProof="0" dirty="0" smtClean="0">
                <a:solidFill>
                  <a:schemeClr val="bg1">
                    <a:lumMod val="95000"/>
                  </a:schemeClr>
                </a:solidFill>
              </a:rPr>
              <a:t> </a:t>
            </a:r>
            <a:r>
              <a:rPr kumimoji="0" lang="zh-CN" altLang="en-US" sz="5000" b="0" i="0" u="none" strike="noStrike" kern="1200" cap="none" spc="0" normalizeH="0" baseline="0" noProof="0" dirty="0" smtClean="0">
                <a:ln>
                  <a:noFill/>
                </a:ln>
                <a:solidFill>
                  <a:schemeClr val="bg1">
                    <a:lumMod val="95000"/>
                  </a:schemeClr>
                </a:solidFill>
                <a:effectLst/>
                <a:uLnTx/>
                <a:uFillTx/>
                <a:latin typeface="+mn-lt"/>
                <a:ea typeface="+mn-ea"/>
                <a:cs typeface="+mn-cs"/>
              </a:rPr>
              <a:t>参考文献</a:t>
            </a:r>
            <a:endParaRPr kumimoji="0" lang="en-US" altLang="zh-CN" sz="5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流程图: 联系 4"/>
          <p:cNvSpPr/>
          <p:nvPr/>
        </p:nvSpPr>
        <p:spPr>
          <a:xfrm>
            <a:off x="3635896" y="2204864"/>
            <a:ext cx="144016" cy="144016"/>
          </a:xfrm>
          <a:prstGeom prst="flowChartConnector">
            <a:avLst/>
          </a:prstGeom>
          <a:solidFill>
            <a:schemeClr val="bg1"/>
          </a:solidFill>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635896" y="2636912"/>
            <a:ext cx="144016" cy="144016"/>
          </a:xfrm>
          <a:prstGeom prst="flowChartConnector">
            <a:avLst/>
          </a:prstGeom>
          <a:solidFill>
            <a:srgbClr val="FF0000"/>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7" name="流程图: 联系 6"/>
          <p:cNvSpPr/>
          <p:nvPr/>
        </p:nvSpPr>
        <p:spPr>
          <a:xfrm>
            <a:off x="3635896" y="3068960"/>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3635896" y="3501008"/>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3635896" y="3933056"/>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3635896" y="4365104"/>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a:stCxn id="5" idx="4"/>
            <a:endCxn id="6" idx="0"/>
          </p:cNvCxnSpPr>
          <p:nvPr/>
        </p:nvCxnSpPr>
        <p:spPr>
          <a:xfrm>
            <a:off x="3707904" y="234888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3707904" y="2780928"/>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3707904" y="3212976"/>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3707904" y="3645024"/>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3707904" y="4077072"/>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755576" y="2492896"/>
            <a:ext cx="2247900" cy="2400300"/>
          </a:xfrm>
          <a:prstGeom prst="rect">
            <a:avLst/>
          </a:prstGeom>
          <a:noFill/>
          <a:ln w="9525">
            <a:noFill/>
            <a:miter lim="800000"/>
            <a:headEnd/>
            <a:tailEnd/>
          </a:ln>
        </p:spPr>
      </p:pic>
      <p:sp>
        <p:nvSpPr>
          <p:cNvPr id="17" name="流程图: 联系 16"/>
          <p:cNvSpPr/>
          <p:nvPr/>
        </p:nvSpPr>
        <p:spPr>
          <a:xfrm>
            <a:off x="3635896" y="4797152"/>
            <a:ext cx="144016" cy="144016"/>
          </a:xfrm>
          <a:prstGeom prst="flowChartConnector">
            <a:avLst/>
          </a:prstGeom>
          <a:solidFill>
            <a:schemeClr val="bg1"/>
          </a:solidFill>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3707904" y="4509120"/>
            <a:ext cx="0" cy="288032"/>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1052737"/>
            <a:ext cx="3096344" cy="504055"/>
          </a:xfrm>
        </p:spPr>
        <p:txBody>
          <a:bodyPr>
            <a:normAutofit fontScale="90000"/>
          </a:bodyPr>
          <a:lstStyle/>
          <a:p>
            <a:r>
              <a:rPr lang="zh-CN" altLang="en-US" sz="2800" dirty="0" smtClean="0"/>
              <a:t>研究目标</a:t>
            </a:r>
            <a:endParaRPr lang="zh-CN" altLang="en-US" sz="2800" dirty="0"/>
          </a:p>
        </p:txBody>
      </p:sp>
      <p:sp>
        <p:nvSpPr>
          <p:cNvPr id="4" name="日期占位符 3"/>
          <p:cNvSpPr>
            <a:spLocks noGrp="1"/>
          </p:cNvSpPr>
          <p:nvPr>
            <p:ph type="dt" sz="half" idx="10"/>
          </p:nvPr>
        </p:nvSpPr>
        <p:spPr/>
        <p:txBody>
          <a:bodyPr/>
          <a:lstStyle/>
          <a:p>
            <a:fld id="{CCEAC87F-4089-4B21-AB9B-A6AA01F55115}" type="datetime1">
              <a:rPr lang="zh-CN" altLang="en-US" smtClean="0"/>
              <a:pPr/>
              <a:t>2015/11/4</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cxnSp>
        <p:nvCxnSpPr>
          <p:cNvPr id="6" name="直接连接符 5"/>
          <p:cNvCxnSpPr/>
          <p:nvPr/>
        </p:nvCxnSpPr>
        <p:spPr>
          <a:xfrm>
            <a:off x="611560" y="1052736"/>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燕尾形 8"/>
          <p:cNvSpPr/>
          <p:nvPr/>
        </p:nvSpPr>
        <p:spPr>
          <a:xfrm>
            <a:off x="1619672" y="2852936"/>
            <a:ext cx="6192688" cy="72008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7452320" y="2852936"/>
            <a:ext cx="720080"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1619672" y="3933056"/>
            <a:ext cx="6552728" cy="129614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a:off x="7452320" y="2852936"/>
            <a:ext cx="720080" cy="648072"/>
          </a:xfrm>
          <a:prstGeom prst="rtTriangle">
            <a:avLst/>
          </a:prstGeom>
          <a:solidFill>
            <a:schemeClr val="bg1"/>
          </a:solid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a:off x="7524328" y="4221088"/>
            <a:ext cx="720080" cy="720080"/>
          </a:xfrm>
          <a:prstGeom prst="rtTriangle">
            <a:avLst/>
          </a:prstGeom>
          <a:solidFill>
            <a:schemeClr val="bg1"/>
          </a:solid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872" y="2924944"/>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01</a:t>
            </a:r>
            <a:endParaRPr lang="zh-CN" altLang="en-US" sz="1600" dirty="0">
              <a:solidFill>
                <a:schemeClr val="tx1"/>
              </a:solidFill>
            </a:endParaRPr>
          </a:p>
        </p:txBody>
      </p:sp>
      <p:sp>
        <p:nvSpPr>
          <p:cNvPr id="18" name="椭圆 17"/>
          <p:cNvSpPr/>
          <p:nvPr/>
        </p:nvSpPr>
        <p:spPr>
          <a:xfrm>
            <a:off x="5364088" y="2924944"/>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02</a:t>
            </a:r>
            <a:endParaRPr lang="zh-CN" altLang="en-US" sz="1600" dirty="0">
              <a:solidFill>
                <a:schemeClr val="tx1"/>
              </a:solidFill>
            </a:endParaRPr>
          </a:p>
        </p:txBody>
      </p:sp>
      <p:sp>
        <p:nvSpPr>
          <p:cNvPr id="19" name="椭圆 18"/>
          <p:cNvSpPr/>
          <p:nvPr/>
        </p:nvSpPr>
        <p:spPr>
          <a:xfrm>
            <a:off x="5364088"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03</a:t>
            </a:r>
            <a:endParaRPr lang="zh-CN" altLang="en-US" sz="1600" dirty="0">
              <a:solidFill>
                <a:schemeClr val="tx1"/>
              </a:solidFill>
            </a:endParaRPr>
          </a:p>
        </p:txBody>
      </p:sp>
      <p:sp>
        <p:nvSpPr>
          <p:cNvPr id="20" name="矩形 19"/>
          <p:cNvSpPr/>
          <p:nvPr/>
        </p:nvSpPr>
        <p:spPr>
          <a:xfrm>
            <a:off x="5148064" y="1484784"/>
            <a:ext cx="1368152" cy="129614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对用户特征数据进行分析，寻找数据间的相似特性</a:t>
            </a:r>
            <a:endParaRPr lang="zh-CN" altLang="en-US" sz="1600" dirty="0">
              <a:solidFill>
                <a:schemeClr val="tx1"/>
              </a:solidFill>
            </a:endParaRPr>
          </a:p>
        </p:txBody>
      </p:sp>
      <p:sp>
        <p:nvSpPr>
          <p:cNvPr id="21" name="矩形 20"/>
          <p:cNvSpPr/>
          <p:nvPr/>
        </p:nvSpPr>
        <p:spPr>
          <a:xfrm>
            <a:off x="3131840" y="1484784"/>
            <a:ext cx="1224136" cy="129614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对用户特征数据进行处理，存入数据仓库或云存储中</a:t>
            </a:r>
            <a:endParaRPr lang="zh-CN" altLang="en-US" sz="1600" dirty="0">
              <a:solidFill>
                <a:schemeClr val="tx1"/>
              </a:solidFill>
            </a:endParaRPr>
          </a:p>
        </p:txBody>
      </p:sp>
      <p:sp>
        <p:nvSpPr>
          <p:cNvPr id="22" name="矩形 21"/>
          <p:cNvSpPr/>
          <p:nvPr/>
        </p:nvSpPr>
        <p:spPr>
          <a:xfrm>
            <a:off x="5076056" y="5013176"/>
            <a:ext cx="1440160" cy="115212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对数据进行聚类分析，深入研究多维可视化技术</a:t>
            </a:r>
            <a:endParaRPr lang="zh-CN" altLang="en-US" sz="1400" dirty="0">
              <a:solidFill>
                <a:schemeClr val="tx1"/>
              </a:solidFill>
            </a:endParaRPr>
          </a:p>
        </p:txBody>
      </p:sp>
      <p:sp>
        <p:nvSpPr>
          <p:cNvPr id="23" name="椭圆 22"/>
          <p:cNvSpPr/>
          <p:nvPr/>
        </p:nvSpPr>
        <p:spPr>
          <a:xfrm>
            <a:off x="3491880"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04</a:t>
            </a:r>
            <a:endParaRPr lang="zh-CN" altLang="en-US" sz="1600" dirty="0">
              <a:solidFill>
                <a:schemeClr val="tx1"/>
              </a:solidFill>
            </a:endParaRPr>
          </a:p>
        </p:txBody>
      </p:sp>
      <p:sp>
        <p:nvSpPr>
          <p:cNvPr id="24" name="矩形 23"/>
          <p:cNvSpPr/>
          <p:nvPr/>
        </p:nvSpPr>
        <p:spPr>
          <a:xfrm>
            <a:off x="3059832" y="5013176"/>
            <a:ext cx="1440160" cy="115212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利用可视化开发工具</a:t>
            </a:r>
            <a:r>
              <a:rPr lang="en-US" altLang="zh-CN" sz="1400" dirty="0" err="1" smtClean="0">
                <a:solidFill>
                  <a:schemeClr val="tx1"/>
                </a:solidFill>
              </a:rPr>
              <a:t>Echarts</a:t>
            </a:r>
            <a:r>
              <a:rPr lang="zh-CN" altLang="en-US" sz="1400" dirty="0" smtClean="0">
                <a:solidFill>
                  <a:schemeClr val="tx1"/>
                </a:solidFill>
              </a:rPr>
              <a:t>等实现可视化效果</a:t>
            </a:r>
            <a:endParaRPr lang="zh-CN" altLang="en-US" sz="1400" dirty="0">
              <a:solidFill>
                <a:schemeClr val="tx1"/>
              </a:solidFill>
            </a:endParaRPr>
          </a:p>
        </p:txBody>
      </p:sp>
      <p:sp>
        <p:nvSpPr>
          <p:cNvPr id="25" name="页脚占位符 24"/>
          <p:cNvSpPr>
            <a:spLocks noGrp="1"/>
          </p:cNvSpPr>
          <p:nvPr>
            <p:ph type="ftr" sz="quarter" idx="11"/>
          </p:nvPr>
        </p:nvSpPr>
        <p:spPr/>
        <p:txBody>
          <a:bodyPr/>
          <a:lstStyle/>
          <a:p>
            <a:r>
              <a:rPr lang="zh-CN" altLang="en-US" dirty="0" smtClean="0"/>
              <a:t>研究目标</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1DB942-E131-47A2-85D1-1D062AB85DDE}" type="datetime1">
              <a:rPr lang="zh-CN" altLang="en-US" smtClean="0"/>
              <a:pPr/>
              <a:t>2015/11/4</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cxnSp>
        <p:nvCxnSpPr>
          <p:cNvPr id="4" name="直接连接符 3"/>
          <p:cNvCxnSpPr/>
          <p:nvPr/>
        </p:nvCxnSpPr>
        <p:spPr>
          <a:xfrm>
            <a:off x="611560" y="764704"/>
            <a:ext cx="0" cy="5040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3568" y="836712"/>
            <a:ext cx="2376264" cy="432048"/>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2"/>
                </a:solidFill>
              </a:rPr>
              <a:t>数据可视化技术</a:t>
            </a:r>
            <a:endParaRPr lang="zh-CN" altLang="en-US" b="1" dirty="0">
              <a:solidFill>
                <a:schemeClr val="tx2"/>
              </a:solidFill>
            </a:endParaRPr>
          </a:p>
        </p:txBody>
      </p:sp>
      <p:graphicFrame>
        <p:nvGraphicFramePr>
          <p:cNvPr id="9" name="表格 8"/>
          <p:cNvGraphicFramePr>
            <a:graphicFrameLocks noGrp="1"/>
          </p:cNvGraphicFramePr>
          <p:nvPr/>
        </p:nvGraphicFramePr>
        <p:xfrm>
          <a:off x="467544" y="2420888"/>
          <a:ext cx="8208912" cy="4023360"/>
        </p:xfrm>
        <a:graphic>
          <a:graphicData uri="http://schemas.openxmlformats.org/drawingml/2006/table">
            <a:tbl>
              <a:tblPr firstRow="1" bandRow="1">
                <a:tableStyleId>{5C22544A-7EE6-4342-B048-85BDC9FD1C3A}</a:tableStyleId>
              </a:tblPr>
              <a:tblGrid>
                <a:gridCol w="2736304"/>
                <a:gridCol w="2736304"/>
                <a:gridCol w="2736304"/>
              </a:tblGrid>
              <a:tr h="360040">
                <a:tc>
                  <a:txBody>
                    <a:bodyPr/>
                    <a:lstStyle/>
                    <a:p>
                      <a:r>
                        <a:rPr lang="zh-CN" altLang="en-US" dirty="0" smtClean="0"/>
                        <a:t>可视化技术</a:t>
                      </a:r>
                      <a:endParaRPr lang="zh-CN" altLang="en-US" dirty="0"/>
                    </a:p>
                  </a:txBody>
                  <a:tcPr/>
                </a:tc>
                <a:tc>
                  <a:txBody>
                    <a:bodyPr/>
                    <a:lstStyle/>
                    <a:p>
                      <a:r>
                        <a:rPr lang="zh-CN" altLang="en-US" dirty="0" smtClean="0"/>
                        <a:t>图形类型</a:t>
                      </a:r>
                      <a:endParaRPr lang="zh-CN" altLang="en-US" dirty="0"/>
                    </a:p>
                  </a:txBody>
                  <a:tcPr/>
                </a:tc>
                <a:tc>
                  <a:txBody>
                    <a:bodyPr/>
                    <a:lstStyle/>
                    <a:p>
                      <a:r>
                        <a:rPr lang="zh-CN" altLang="en-US" dirty="0" smtClean="0"/>
                        <a:t>数据集类型</a:t>
                      </a:r>
                      <a:endParaRPr lang="zh-CN" altLang="en-US" dirty="0"/>
                    </a:p>
                  </a:txBody>
                  <a:tcPr/>
                </a:tc>
              </a:tr>
              <a:tr h="360040">
                <a:tc rowSpan="4">
                  <a:txBody>
                    <a:bodyPr/>
                    <a:lstStyle/>
                    <a:p>
                      <a:r>
                        <a:rPr lang="en-US" altLang="zh-CN" dirty="0" smtClean="0"/>
                        <a:t> </a:t>
                      </a:r>
                    </a:p>
                    <a:p>
                      <a:endParaRPr lang="en-US" altLang="zh-CN" dirty="0" smtClean="0"/>
                    </a:p>
                    <a:p>
                      <a:endParaRPr lang="en-US" altLang="zh-CN" dirty="0" smtClean="0"/>
                    </a:p>
                    <a:p>
                      <a:r>
                        <a:rPr lang="zh-CN" altLang="en-US" dirty="0" smtClean="0"/>
                        <a:t>基于图表技术</a:t>
                      </a:r>
                      <a:endParaRPr lang="zh-CN" altLang="en-US" dirty="0"/>
                    </a:p>
                  </a:txBody>
                  <a:tcPr/>
                </a:tc>
                <a:tc>
                  <a:txBody>
                    <a:bodyPr/>
                    <a:lstStyle/>
                    <a:p>
                      <a:r>
                        <a:rPr lang="zh-CN" altLang="en-US" dirty="0" smtClean="0"/>
                        <a:t>折线图、饼图</a:t>
                      </a:r>
                      <a:endParaRPr lang="zh-CN" altLang="en-US" dirty="0"/>
                    </a:p>
                  </a:txBody>
                  <a:tcPr/>
                </a:tc>
                <a:tc>
                  <a:txBody>
                    <a:bodyPr/>
                    <a:lstStyle/>
                    <a:p>
                      <a:r>
                        <a:rPr lang="zh-CN" altLang="en-US" dirty="0" smtClean="0"/>
                        <a:t>离散的一维数据</a:t>
                      </a:r>
                      <a:endParaRPr lang="zh-CN" altLang="en-US" dirty="0"/>
                    </a:p>
                  </a:txBody>
                  <a:tcPr/>
                </a:tc>
              </a:tr>
              <a:tr h="810090">
                <a:tc vMerge="1">
                  <a:txBody>
                    <a:bodyPr/>
                    <a:lstStyle/>
                    <a:p>
                      <a:endParaRPr lang="zh-CN" altLang="en-US" dirty="0"/>
                    </a:p>
                  </a:txBody>
                  <a:tcPr/>
                </a:tc>
                <a:tc>
                  <a:txBody>
                    <a:bodyPr/>
                    <a:lstStyle/>
                    <a:p>
                      <a:r>
                        <a:rPr lang="zh-CN" altLang="en-US" dirty="0" smtClean="0"/>
                        <a:t>复合饼图、直方图、</a:t>
                      </a:r>
                      <a:endParaRPr lang="en-US" altLang="zh-CN" dirty="0" smtClean="0"/>
                    </a:p>
                    <a:p>
                      <a:r>
                        <a:rPr lang="zh-CN" altLang="en-US" dirty="0" smtClean="0"/>
                        <a:t>分布图</a:t>
                      </a:r>
                      <a:endParaRPr lang="en-US" altLang="zh-CN" dirty="0" smtClean="0"/>
                    </a:p>
                  </a:txBody>
                  <a:tcPr/>
                </a:tc>
                <a:tc>
                  <a:txBody>
                    <a:bodyPr/>
                    <a:lstStyle/>
                    <a:p>
                      <a:r>
                        <a:rPr lang="zh-CN" altLang="en-US" sz="1600" dirty="0" smtClean="0"/>
                        <a:t>多维数据集，用来比较一个和多个离散字段的不同值的分布情况</a:t>
                      </a:r>
                      <a:endParaRPr lang="zh-CN" altLang="en-US" sz="1600" dirty="0"/>
                    </a:p>
                  </a:txBody>
                  <a:tcPr/>
                </a:tc>
              </a:tr>
              <a:tr h="360040">
                <a:tc vMerge="1">
                  <a:txBody>
                    <a:bodyPr/>
                    <a:lstStyle/>
                    <a:p>
                      <a:endParaRPr lang="zh-CN" altLang="en-US" dirty="0"/>
                    </a:p>
                  </a:txBody>
                  <a:tcPr/>
                </a:tc>
                <a:tc>
                  <a:txBody>
                    <a:bodyPr/>
                    <a:lstStyle/>
                    <a:p>
                      <a:r>
                        <a:rPr lang="zh-CN" altLang="en-US" dirty="0" smtClean="0"/>
                        <a:t>散点图</a:t>
                      </a:r>
                      <a:endParaRPr lang="zh-CN" altLang="en-US" dirty="0"/>
                    </a:p>
                  </a:txBody>
                  <a:tcPr/>
                </a:tc>
                <a:tc>
                  <a:txBody>
                    <a:bodyPr/>
                    <a:lstStyle/>
                    <a:p>
                      <a:r>
                        <a:rPr lang="zh-CN" altLang="en-US" sz="1600" dirty="0" smtClean="0"/>
                        <a:t>数据量不大的多维数据集</a:t>
                      </a:r>
                      <a:endParaRPr lang="zh-CN" altLang="en-US" sz="1600" dirty="0"/>
                    </a:p>
                  </a:txBody>
                  <a:tcPr/>
                </a:tc>
              </a:tr>
              <a:tr h="360040">
                <a:tc vMerge="1">
                  <a:txBody>
                    <a:bodyPr/>
                    <a:lstStyle/>
                    <a:p>
                      <a:endParaRPr lang="zh-CN" altLang="en-US" dirty="0"/>
                    </a:p>
                  </a:txBody>
                  <a:tcPr/>
                </a:tc>
                <a:tc>
                  <a:txBody>
                    <a:bodyPr/>
                    <a:lstStyle/>
                    <a:p>
                      <a:r>
                        <a:rPr lang="zh-CN" altLang="en-US" dirty="0" smtClean="0"/>
                        <a:t>盒图</a:t>
                      </a:r>
                      <a:endParaRPr lang="zh-CN" altLang="en-US" dirty="0"/>
                    </a:p>
                  </a:txBody>
                  <a:tcPr/>
                </a:tc>
                <a:tc>
                  <a:txBody>
                    <a:bodyPr/>
                    <a:lstStyle/>
                    <a:p>
                      <a:r>
                        <a:rPr lang="zh-CN" altLang="en-US" dirty="0" smtClean="0"/>
                        <a:t>多维数据集</a:t>
                      </a:r>
                      <a:endParaRPr lang="zh-CN" altLang="en-US" dirty="0"/>
                    </a:p>
                  </a:txBody>
                  <a:tcPr/>
                </a:tc>
              </a:tr>
              <a:tr h="360040">
                <a:tc>
                  <a:txBody>
                    <a:bodyPr/>
                    <a:lstStyle/>
                    <a:p>
                      <a:r>
                        <a:rPr lang="zh-CN" altLang="en-US" dirty="0" smtClean="0"/>
                        <a:t>基于几何投影技术</a:t>
                      </a:r>
                      <a:endParaRPr lang="zh-CN" altLang="en-US" dirty="0"/>
                    </a:p>
                  </a:txBody>
                  <a:tcPr/>
                </a:tc>
                <a:tc>
                  <a:txBody>
                    <a:bodyPr/>
                    <a:lstStyle/>
                    <a:p>
                      <a:r>
                        <a:rPr lang="zh-CN" altLang="en-US" dirty="0" smtClean="0"/>
                        <a:t>平行坐标图</a:t>
                      </a:r>
                      <a:endParaRPr lang="zh-CN" altLang="en-US" dirty="0"/>
                    </a:p>
                  </a:txBody>
                  <a:tcPr/>
                </a:tc>
                <a:tc>
                  <a:txBody>
                    <a:bodyPr/>
                    <a:lstStyle/>
                    <a:p>
                      <a:r>
                        <a:rPr lang="zh-CN" altLang="en-US" dirty="0" smtClean="0"/>
                        <a:t>多维数据集</a:t>
                      </a:r>
                      <a:endParaRPr lang="zh-CN" altLang="en-US" dirty="0"/>
                    </a:p>
                  </a:txBody>
                  <a:tcPr/>
                </a:tc>
              </a:tr>
              <a:tr h="630070">
                <a:tc>
                  <a:txBody>
                    <a:bodyPr/>
                    <a:lstStyle/>
                    <a:p>
                      <a:r>
                        <a:rPr lang="zh-CN" altLang="en-US" dirty="0" smtClean="0"/>
                        <a:t>基于图标技术</a:t>
                      </a:r>
                      <a:endParaRPr lang="zh-CN" altLang="en-US" dirty="0"/>
                    </a:p>
                  </a:txBody>
                  <a:tcPr/>
                </a:tc>
                <a:tc>
                  <a:txBody>
                    <a:bodyPr/>
                    <a:lstStyle/>
                    <a:p>
                      <a:r>
                        <a:rPr lang="en-US" altLang="zh-CN" dirty="0" err="1" smtClean="0"/>
                        <a:t>Chernoff</a:t>
                      </a:r>
                      <a:r>
                        <a:rPr lang="zh-CN" altLang="en-US" dirty="0" smtClean="0"/>
                        <a:t>脸谱图、形状编码图</a:t>
                      </a:r>
                      <a:endParaRPr lang="zh-CN" altLang="en-US" dirty="0"/>
                    </a:p>
                  </a:txBody>
                  <a:tcPr/>
                </a:tc>
                <a:tc>
                  <a:txBody>
                    <a:bodyPr/>
                    <a:lstStyle/>
                    <a:p>
                      <a:r>
                        <a:rPr lang="zh-CN" altLang="en-US" sz="1600" dirty="0" smtClean="0"/>
                        <a:t>某些维上具有特别含义且维数不多的数据集</a:t>
                      </a:r>
                      <a:endParaRPr lang="zh-CN" altLang="en-US" sz="1600" dirty="0"/>
                    </a:p>
                  </a:txBody>
                  <a:tcPr/>
                </a:tc>
              </a:tr>
              <a:tr h="360040">
                <a:tc>
                  <a:txBody>
                    <a:bodyPr/>
                    <a:lstStyle/>
                    <a:p>
                      <a:r>
                        <a:rPr lang="zh-CN" altLang="en-US" dirty="0" smtClean="0"/>
                        <a:t>基于像素技术</a:t>
                      </a:r>
                      <a:endParaRPr lang="zh-CN" altLang="en-US" dirty="0"/>
                    </a:p>
                  </a:txBody>
                  <a:tcPr/>
                </a:tc>
                <a:tc>
                  <a:txBody>
                    <a:bodyPr/>
                    <a:lstStyle/>
                    <a:p>
                      <a:r>
                        <a:rPr lang="zh-CN" altLang="en-US" dirty="0" smtClean="0"/>
                        <a:t>圆环分段</a:t>
                      </a:r>
                      <a:endParaRPr lang="zh-CN" altLang="en-US" dirty="0"/>
                    </a:p>
                  </a:txBody>
                  <a:tcPr/>
                </a:tc>
                <a:tc>
                  <a:txBody>
                    <a:bodyPr/>
                    <a:lstStyle/>
                    <a:p>
                      <a:r>
                        <a:rPr lang="zh-CN" altLang="en-US" dirty="0" smtClean="0"/>
                        <a:t>大型高维数据集</a:t>
                      </a:r>
                      <a:endParaRPr lang="zh-CN" altLang="en-US" dirty="0"/>
                    </a:p>
                  </a:txBody>
                  <a:tcPr/>
                </a:tc>
              </a:tr>
              <a:tr h="360040">
                <a:tc>
                  <a:txBody>
                    <a:bodyPr/>
                    <a:lstStyle/>
                    <a:p>
                      <a:r>
                        <a:rPr lang="zh-CN" altLang="en-US" dirty="0" smtClean="0"/>
                        <a:t>基于层叠技术</a:t>
                      </a:r>
                      <a:endParaRPr lang="zh-CN" altLang="en-US" dirty="0"/>
                    </a:p>
                  </a:txBody>
                  <a:tcPr/>
                </a:tc>
                <a:tc>
                  <a:txBody>
                    <a:bodyPr/>
                    <a:lstStyle/>
                    <a:p>
                      <a:r>
                        <a:rPr lang="zh-CN" altLang="en-US" dirty="0" smtClean="0"/>
                        <a:t>树形图、锥形图</a:t>
                      </a:r>
                      <a:endParaRPr lang="zh-CN" altLang="en-US" dirty="0"/>
                    </a:p>
                  </a:txBody>
                  <a:tcPr/>
                </a:tc>
                <a:tc>
                  <a:txBody>
                    <a:bodyPr/>
                    <a:lstStyle/>
                    <a:p>
                      <a:r>
                        <a:rPr lang="zh-CN" altLang="en-US" dirty="0" smtClean="0"/>
                        <a:t>有层次关系的数据集</a:t>
                      </a:r>
                      <a:endParaRPr lang="zh-CN" altLang="en-US" dirty="0"/>
                    </a:p>
                  </a:txBody>
                  <a:tcPr/>
                </a:tc>
              </a:tr>
            </a:tbl>
          </a:graphicData>
        </a:graphic>
      </p:graphicFrame>
      <p:sp>
        <p:nvSpPr>
          <p:cNvPr id="7" name="矩形 6"/>
          <p:cNvSpPr/>
          <p:nvPr/>
        </p:nvSpPr>
        <p:spPr>
          <a:xfrm>
            <a:off x="683568" y="1412776"/>
            <a:ext cx="7848872" cy="936104"/>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         数据可视化技术是将数据库中每一个数据项作为单个图元元素表示，大量的数据集构成数据图像，同时将数据的各个属性值以多维数据的形式表示，可以从不同的维</a:t>
            </a:r>
            <a:endParaRPr lang="en-US" altLang="zh-CN" sz="1600" dirty="0" smtClean="0">
              <a:solidFill>
                <a:schemeClr val="tx1"/>
              </a:solidFill>
            </a:endParaRPr>
          </a:p>
          <a:p>
            <a:r>
              <a:rPr lang="zh-CN" altLang="en-US" sz="1600" dirty="0" smtClean="0">
                <a:solidFill>
                  <a:schemeClr val="tx1"/>
                </a:solidFill>
              </a:rPr>
              <a:t>度观察数据，从而对数据进行更深入的观察和分析。</a:t>
            </a:r>
            <a:endParaRPr lang="zh-CN" altLang="en-US" sz="1600" dirty="0">
              <a:solidFill>
                <a:schemeClr val="tx1"/>
              </a:solidFill>
            </a:endParaRPr>
          </a:p>
        </p:txBody>
      </p:sp>
      <p:sp>
        <p:nvSpPr>
          <p:cNvPr id="10" name="页脚占位符 9"/>
          <p:cNvSpPr>
            <a:spLocks noGrp="1"/>
          </p:cNvSpPr>
          <p:nvPr>
            <p:ph type="ftr" sz="quarter" idx="11"/>
          </p:nvPr>
        </p:nvSpPr>
        <p:spPr/>
        <p:txBody>
          <a:bodyPr/>
          <a:lstStyle/>
          <a:p>
            <a:r>
              <a:rPr lang="zh-CN" altLang="en-US" dirty="0" smtClean="0"/>
              <a:t>研究目标</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3601</TotalTime>
  <Words>2241</Words>
  <Application>Microsoft Office PowerPoint</Application>
  <PresentationFormat>全屏显示(4:3)</PresentationFormat>
  <Paragraphs>386</Paragraphs>
  <Slides>28</Slides>
  <Notes>13</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移动用户的特征分析及数据可视化研究与应用</vt:lpstr>
      <vt:lpstr>目 录</vt:lpstr>
      <vt:lpstr>幻灯片 3</vt:lpstr>
      <vt:lpstr>幻灯片 4</vt:lpstr>
      <vt:lpstr>幻灯片 5</vt:lpstr>
      <vt:lpstr>幻灯片 6</vt:lpstr>
      <vt:lpstr>幻灯片 7</vt:lpstr>
      <vt:lpstr>研究目标</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Jane</dc:creator>
  <cp:lastModifiedBy>Jane</cp:lastModifiedBy>
  <cp:revision>816</cp:revision>
  <dcterms:created xsi:type="dcterms:W3CDTF">2015-10-19T03:17:23Z</dcterms:created>
  <dcterms:modified xsi:type="dcterms:W3CDTF">2015-11-04T13:25:13Z</dcterms:modified>
</cp:coreProperties>
</file>