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2004000" cy="393192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0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84">
          <p15:clr>
            <a:srgbClr val="A4A3A4"/>
          </p15:clr>
        </p15:guide>
        <p15:guide id="2" pos="100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66"/>
    <a:srgbClr val="FFFF99"/>
    <a:srgbClr val="0000FF"/>
    <a:srgbClr val="E6CFEF"/>
    <a:srgbClr val="CCFFFF"/>
    <a:srgbClr val="D8D9C5"/>
    <a:srgbClr val="D6C8D4"/>
    <a:srgbClr val="271EA2"/>
    <a:srgbClr val="A3FBC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364" autoAdjust="0"/>
  </p:normalViewPr>
  <p:slideViewPr>
    <p:cSldViewPr>
      <p:cViewPr varScale="1">
        <p:scale>
          <a:sx n="10" d="100"/>
          <a:sy n="10" d="100"/>
        </p:scale>
        <p:origin x="1704" y="192"/>
      </p:cViewPr>
      <p:guideLst>
        <p:guide orient="horz" pos="12384"/>
        <p:guide pos="1008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165" cy="48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293" y="0"/>
            <a:ext cx="3169165" cy="48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9346"/>
            <a:ext cx="3169165" cy="48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293" y="9119346"/>
            <a:ext cx="3169165" cy="48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F09E614-E466-4B72-86E8-008DB5E7D4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165" cy="4802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4293" y="0"/>
            <a:ext cx="3169165" cy="48029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E0709C4-1AC3-42AE-A222-D94F61664960}" type="datetimeFigureOut">
              <a:rPr lang="en-US"/>
              <a:pPr>
                <a:defRPr/>
              </a:pPr>
              <a:t>2/20/2025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92338" y="720725"/>
            <a:ext cx="29305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346" y="4561234"/>
            <a:ext cx="5852508" cy="431952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346"/>
            <a:ext cx="3169165" cy="4802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4293" y="9119346"/>
            <a:ext cx="3169165" cy="480294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1986ECB1-CE09-441D-8B12-16C7AD57AE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dirty="0"/>
          </a:p>
        </p:txBody>
      </p:sp>
      <p:sp>
        <p:nvSpPr>
          <p:cNvPr id="51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BF9EDA3-BED7-47F6-8845-C393935AFDC8}" type="slidenum">
              <a:rPr lang="en-US" altLang="en-US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00300" y="12214225"/>
            <a:ext cx="27203400" cy="842803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22280563"/>
            <a:ext cx="22402800" cy="100488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5003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4800"/>
            <a:ext cx="28803600" cy="65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9174163"/>
            <a:ext cx="28803600" cy="259492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751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02900" y="1574800"/>
            <a:ext cx="7200900" cy="33548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0200" y="1574800"/>
            <a:ext cx="21450300" cy="33548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977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4800"/>
            <a:ext cx="28803600" cy="65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9174163"/>
            <a:ext cx="28803600" cy="259492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29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8888" y="25266650"/>
            <a:ext cx="27203400" cy="7808913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8888" y="16665575"/>
            <a:ext cx="27203400" cy="86010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843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4800"/>
            <a:ext cx="28803600" cy="65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00200" y="9174163"/>
            <a:ext cx="14325600" cy="25949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78200" y="9174163"/>
            <a:ext cx="14325600" cy="259492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223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4800"/>
            <a:ext cx="28803600" cy="6553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8801100"/>
            <a:ext cx="14141450" cy="36687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00200" y="12469813"/>
            <a:ext cx="14141450" cy="2265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257588" y="8801100"/>
            <a:ext cx="14146212" cy="366871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257588" y="12469813"/>
            <a:ext cx="14146212" cy="2265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2940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74800"/>
            <a:ext cx="28803600" cy="6553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34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3423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1565275"/>
            <a:ext cx="10529888" cy="6662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2675" y="1565275"/>
            <a:ext cx="17891125" cy="3355816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8228013"/>
            <a:ext cx="10529888" cy="268954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96830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73800" y="27524075"/>
            <a:ext cx="19202400" cy="324802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73800" y="3513138"/>
            <a:ext cx="19202400" cy="235918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73800" y="30772100"/>
            <a:ext cx="19202400" cy="461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6848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Picture1"/>
          <p:cNvPicPr>
            <a:picLocks noChangeAspect="1" noChangeArrowheads="1"/>
          </p:cNvPicPr>
          <p:nvPr userDrawn="1"/>
        </p:nvPicPr>
        <p:blipFill>
          <a:blip r:embed="rId13">
            <a:lum bright="34000" contrast="-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2004000" cy="393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2pPr>
      <a:lvl3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3pPr>
      <a:lvl4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4pPr>
      <a:lvl5pPr algn="ctr" defTabSz="4075113" rtl="0" eaLnBrk="0" fontAlgn="base" hangingPunct="0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5pPr>
      <a:lvl6pPr marL="4572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6pPr>
      <a:lvl7pPr marL="9144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7pPr>
      <a:lvl8pPr marL="13716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8pPr>
      <a:lvl9pPr marL="1828800" algn="ctr" defTabSz="4075113" rtl="0" fontAlgn="base">
        <a:spcBef>
          <a:spcPct val="0"/>
        </a:spcBef>
        <a:spcAft>
          <a:spcPct val="0"/>
        </a:spcAft>
        <a:defRPr sz="19600">
          <a:solidFill>
            <a:schemeClr val="tx2"/>
          </a:solidFill>
          <a:latin typeface="Arial" charset="0"/>
        </a:defRPr>
      </a:lvl9pPr>
    </p:titleStyle>
    <p:bodyStyle>
      <a:lvl1pPr marL="1528763" indent="-1528763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4300">
          <a:solidFill>
            <a:schemeClr val="tx1"/>
          </a:solidFill>
          <a:latin typeface="+mn-lt"/>
          <a:ea typeface="+mn-ea"/>
          <a:cs typeface="+mn-cs"/>
        </a:defRPr>
      </a:lvl1pPr>
      <a:lvl2pPr marL="3311525" indent="-1273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12500">
          <a:solidFill>
            <a:schemeClr val="tx1"/>
          </a:solidFill>
          <a:latin typeface="+mn-lt"/>
        </a:defRPr>
      </a:lvl2pPr>
      <a:lvl3pPr marL="5094288" indent="-1019175" algn="l" defTabSz="4075113" rtl="0" eaLnBrk="0" fontAlgn="base" hangingPunct="0">
        <a:spcBef>
          <a:spcPct val="20000"/>
        </a:spcBef>
        <a:spcAft>
          <a:spcPct val="0"/>
        </a:spcAft>
        <a:buChar char="•"/>
        <a:defRPr sz="10700">
          <a:solidFill>
            <a:schemeClr val="tx1"/>
          </a:solidFill>
          <a:latin typeface="+mn-lt"/>
        </a:defRPr>
      </a:lvl3pPr>
      <a:lvl4pPr marL="7132638" indent="-1019175" algn="l" defTabSz="4075113" rtl="0" eaLnBrk="0" fontAlgn="base" hangingPunct="0">
        <a:spcBef>
          <a:spcPct val="20000"/>
        </a:spcBef>
        <a:spcAft>
          <a:spcPct val="0"/>
        </a:spcAft>
        <a:buChar char="–"/>
        <a:defRPr sz="8900">
          <a:solidFill>
            <a:schemeClr val="tx1"/>
          </a:solidFill>
          <a:latin typeface="+mn-lt"/>
        </a:defRPr>
      </a:lvl4pPr>
      <a:lvl5pPr marL="9169400" indent="-1017588" algn="l" defTabSz="4075113" rtl="0" eaLnBrk="0" fontAlgn="base" hangingPunct="0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5pPr>
      <a:lvl6pPr marL="96266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6pPr>
      <a:lvl7pPr marL="100838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7pPr>
      <a:lvl8pPr marL="105410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8pPr>
      <a:lvl9pPr marL="10998200" indent="-1017588" algn="l" defTabSz="4075113" rtl="0" fontAlgn="base">
        <a:spcBef>
          <a:spcPct val="20000"/>
        </a:spcBef>
        <a:spcAft>
          <a:spcPct val="0"/>
        </a:spcAft>
        <a:buChar char="»"/>
        <a:defRPr sz="89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21"/>
          <p:cNvSpPr>
            <a:spLocks noChangeArrowheads="1"/>
          </p:cNvSpPr>
          <p:nvPr/>
        </p:nvSpPr>
        <p:spPr bwMode="auto">
          <a:xfrm>
            <a:off x="1443936" y="9274898"/>
            <a:ext cx="14533332" cy="11110734"/>
          </a:xfrm>
          <a:prstGeom prst="rect">
            <a:avLst/>
          </a:prstGeom>
          <a:solidFill>
            <a:srgbClr val="00FFFF">
              <a:alpha val="25882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 algn="just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Noto Sans Symbols"/>
              <a:buChar char="❖"/>
            </a:pPr>
            <a:r>
              <a:rPr lang="en-US" sz="3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Finite-Volume (FV) based 2-D axisymmetric diffusion-flame model is developed to study the combustion phenomenon in a confined reactor.</a:t>
            </a:r>
            <a:endParaRPr lang="en-US" sz="36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marL="0" indent="0" algn="just" eaLnBrk="1" hangingPunct="1">
              <a:buClr>
                <a:srgbClr val="C00000"/>
              </a:buClr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  <a:p>
            <a:pPr algn="just" eaLnBrk="1" hangingPunct="1">
              <a:buClr>
                <a:srgbClr val="C00000"/>
              </a:buClr>
              <a:buFont typeface="Wingdings" panose="05000000000000000000" pitchFamily="2" charset="2"/>
              <a:buChar char="§"/>
            </a:pPr>
            <a:endParaRPr lang="en-US" altLang="en-US" sz="3200" dirty="0"/>
          </a:p>
        </p:txBody>
      </p:sp>
      <p:sp>
        <p:nvSpPr>
          <p:cNvPr id="4100" name="Text Box 4"/>
          <p:cNvSpPr txBox="1">
            <a:spLocks noChangeArrowheads="1"/>
          </p:cNvSpPr>
          <p:nvPr/>
        </p:nvSpPr>
        <p:spPr bwMode="auto">
          <a:xfrm>
            <a:off x="2157787" y="950655"/>
            <a:ext cx="28346400" cy="1323439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IN" b="1" dirty="0">
                <a:solidFill>
                  <a:srgbClr val="C00000"/>
                </a:solidFill>
              </a:rPr>
              <a:t>Title of the paper </a:t>
            </a:r>
          </a:p>
        </p:txBody>
      </p:sp>
      <p:sp>
        <p:nvSpPr>
          <p:cNvPr id="4101" name="Rectangle 5"/>
          <p:cNvSpPr>
            <a:spLocks noChangeAspect="1" noChangeArrowheads="1"/>
          </p:cNvSpPr>
          <p:nvPr/>
        </p:nvSpPr>
        <p:spPr bwMode="auto">
          <a:xfrm>
            <a:off x="5176911" y="2805081"/>
            <a:ext cx="24849137" cy="2315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Author</a:t>
            </a:r>
            <a:r>
              <a:rPr lang="en-IN" sz="5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5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Author</a:t>
            </a:r>
            <a:r>
              <a:rPr lang="en-IN" sz="5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5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Author</a:t>
            </a:r>
            <a:r>
              <a:rPr lang="en-IN" sz="5400" b="1" baseline="30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IN" sz="4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Department and Institute with full address</a:t>
            </a:r>
            <a:endParaRPr lang="en-US" sz="4000" dirty="0"/>
          </a:p>
          <a:p>
            <a: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</a:pPr>
            <a:r>
              <a:rPr lang="en-US" sz="4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E-mail: author 1@..................</a:t>
            </a:r>
            <a:endParaRPr lang="en-US" sz="4000" dirty="0"/>
          </a:p>
        </p:txBody>
      </p:sp>
      <p:sp>
        <p:nvSpPr>
          <p:cNvPr id="4102" name="Rectangle 102"/>
          <p:cNvSpPr>
            <a:spLocks noChangeArrowheads="1"/>
          </p:cNvSpPr>
          <p:nvPr/>
        </p:nvSpPr>
        <p:spPr bwMode="auto">
          <a:xfrm>
            <a:off x="1447800" y="8420910"/>
            <a:ext cx="3001963" cy="708025"/>
          </a:xfrm>
          <a:prstGeom prst="rect">
            <a:avLst/>
          </a:prstGeom>
          <a:solidFill>
            <a:schemeClr val="bg1">
              <a:lumMod val="95000"/>
              <a:alpha val="74901"/>
            </a:schemeClr>
          </a:solidFill>
          <a:ln>
            <a:solidFill>
              <a:schemeClr val="tx1"/>
            </a:solidFill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>
            <a:lvl1pPr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4000" b="1" dirty="0">
                <a:solidFill>
                  <a:srgbClr val="C00000"/>
                </a:solidFill>
              </a:rPr>
              <a:t>ABSTRACT</a:t>
            </a:r>
          </a:p>
        </p:txBody>
      </p:sp>
      <p:sp>
        <p:nvSpPr>
          <p:cNvPr id="4103" name="Line 589"/>
          <p:cNvSpPr>
            <a:spLocks noChangeShapeType="1"/>
          </p:cNvSpPr>
          <p:nvPr/>
        </p:nvSpPr>
        <p:spPr bwMode="auto">
          <a:xfrm flipH="1" flipV="1">
            <a:off x="16026717" y="8266174"/>
            <a:ext cx="2" cy="12248439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4" name="Line 591"/>
          <p:cNvSpPr>
            <a:spLocks noChangeShapeType="1"/>
          </p:cNvSpPr>
          <p:nvPr/>
        </p:nvSpPr>
        <p:spPr bwMode="auto">
          <a:xfrm flipV="1">
            <a:off x="2173395" y="8257815"/>
            <a:ext cx="30102864" cy="79859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5" name="Rectangle 599"/>
          <p:cNvSpPr>
            <a:spLocks noChangeArrowheads="1"/>
          </p:cNvSpPr>
          <p:nvPr/>
        </p:nvSpPr>
        <p:spPr bwMode="auto">
          <a:xfrm>
            <a:off x="0" y="0"/>
            <a:ext cx="3200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06" name="Line 630"/>
          <p:cNvSpPr>
            <a:spLocks noChangeShapeType="1"/>
          </p:cNvSpPr>
          <p:nvPr/>
        </p:nvSpPr>
        <p:spPr bwMode="auto">
          <a:xfrm>
            <a:off x="1395270" y="20573287"/>
            <a:ext cx="30151530" cy="132238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08" name="Text Box 675"/>
          <p:cNvSpPr txBox="1">
            <a:spLocks noChangeArrowheads="1"/>
          </p:cNvSpPr>
          <p:nvPr/>
        </p:nvSpPr>
        <p:spPr bwMode="auto">
          <a:xfrm>
            <a:off x="24749760" y="6891502"/>
            <a:ext cx="6643998" cy="1015663"/>
          </a:xfrm>
          <a:prstGeom prst="rect">
            <a:avLst/>
          </a:prstGeom>
          <a:solidFill>
            <a:srgbClr val="FFFF99">
              <a:alpha val="87057"/>
            </a:srgbClr>
          </a:solidFill>
          <a:ln>
            <a:noFill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>
            <a:lvl1pPr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6000" b="1" dirty="0">
                <a:solidFill>
                  <a:srgbClr val="0000FF"/>
                </a:solidFill>
              </a:rPr>
              <a:t>xxx-NCWAM 2025</a:t>
            </a:r>
          </a:p>
        </p:txBody>
      </p:sp>
      <p:sp>
        <p:nvSpPr>
          <p:cNvPr id="4109" name="Rectangle 903"/>
          <p:cNvSpPr>
            <a:spLocks noChangeArrowheads="1"/>
          </p:cNvSpPr>
          <p:nvPr/>
        </p:nvSpPr>
        <p:spPr bwMode="auto">
          <a:xfrm>
            <a:off x="0" y="0"/>
            <a:ext cx="3200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en-US"/>
          </a:p>
        </p:txBody>
      </p:sp>
      <p:sp>
        <p:nvSpPr>
          <p:cNvPr id="4110" name="Line 1748"/>
          <p:cNvSpPr>
            <a:spLocks noChangeShapeType="1"/>
          </p:cNvSpPr>
          <p:nvPr/>
        </p:nvSpPr>
        <p:spPr bwMode="auto">
          <a:xfrm flipV="1">
            <a:off x="1374775" y="31968432"/>
            <a:ext cx="30172025" cy="111768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111" name="Text Box 1755"/>
          <p:cNvSpPr txBox="1">
            <a:spLocks noChangeArrowheads="1"/>
          </p:cNvSpPr>
          <p:nvPr/>
        </p:nvSpPr>
        <p:spPr bwMode="auto">
          <a:xfrm>
            <a:off x="1323802" y="32935606"/>
            <a:ext cx="17253986" cy="5075044"/>
          </a:xfrm>
          <a:prstGeom prst="rect">
            <a:avLst/>
          </a:prstGeom>
          <a:solidFill>
            <a:srgbClr val="CCFFFF">
              <a:alpha val="59607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US" sz="3200" dirty="0">
              <a:solidFill>
                <a:srgbClr val="0000FF"/>
              </a:solidFill>
              <a:cs typeface="Arial" panose="020B0604020202020204" pitchFamily="34" charset="0"/>
            </a:endParaRPr>
          </a:p>
          <a:p>
            <a:pPr eaLnBrk="1" hangingPunct="1">
              <a:lnSpc>
                <a:spcPct val="114000"/>
              </a:lnSpc>
              <a:spcAft>
                <a:spcPts val="600"/>
              </a:spcAft>
              <a:buClr>
                <a:srgbClr val="C00000"/>
              </a:buClr>
              <a:buFont typeface="Wingdings" panose="05000000000000000000" pitchFamily="2" charset="2"/>
              <a:buChar char="ü"/>
            </a:pPr>
            <a:endParaRPr lang="en-IN" sz="3200" dirty="0">
              <a:solidFill>
                <a:srgbClr val="0000FF"/>
              </a:solidFill>
              <a:cs typeface="Arial" panose="020B0604020202020204" pitchFamily="34" charset="0"/>
            </a:endParaRPr>
          </a:p>
        </p:txBody>
      </p:sp>
      <p:sp>
        <p:nvSpPr>
          <p:cNvPr id="4112" name="Rectangle 1764"/>
          <p:cNvSpPr>
            <a:spLocks noChangeArrowheads="1"/>
          </p:cNvSpPr>
          <p:nvPr/>
        </p:nvSpPr>
        <p:spPr bwMode="auto">
          <a:xfrm>
            <a:off x="18577788" y="8332112"/>
            <a:ext cx="9133769" cy="1323439"/>
          </a:xfrm>
          <a:prstGeom prst="rect">
            <a:avLst/>
          </a:prstGeom>
          <a:solidFill>
            <a:schemeClr val="bg1">
              <a:lumMod val="95000"/>
              <a:alpha val="74901"/>
            </a:schemeClr>
          </a:solidFill>
          <a:ln>
            <a:solidFill>
              <a:schemeClr val="tx1"/>
            </a:solidFill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defTabSz="4075113" eaLnBrk="1" hangingPunct="1"/>
            <a:r>
              <a:rPr lang="en-US" altLang="en-US" sz="4000" b="1" dirty="0">
                <a:solidFill>
                  <a:srgbClr val="C00000"/>
                </a:solidFill>
              </a:rPr>
              <a:t>EXPERIMENTAL PROCEDURE OR MATHEMATICAL MODELLING </a:t>
            </a:r>
          </a:p>
        </p:txBody>
      </p:sp>
      <p:sp>
        <p:nvSpPr>
          <p:cNvPr id="4113" name="Rectangle 1765"/>
          <p:cNvSpPr>
            <a:spLocks noChangeArrowheads="1"/>
          </p:cNvSpPr>
          <p:nvPr/>
        </p:nvSpPr>
        <p:spPr bwMode="auto">
          <a:xfrm>
            <a:off x="13429370" y="20802958"/>
            <a:ext cx="6011862" cy="708025"/>
          </a:xfrm>
          <a:prstGeom prst="rect">
            <a:avLst/>
          </a:prstGeom>
          <a:solidFill>
            <a:schemeClr val="bg1">
              <a:lumMod val="95000"/>
              <a:alpha val="74901"/>
            </a:schemeClr>
          </a:solidFill>
          <a:ln>
            <a:solidFill>
              <a:schemeClr val="tx1"/>
            </a:solidFill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defTabSz="4075113" eaLnBrk="1" hangingPunct="1"/>
            <a:r>
              <a:rPr lang="en-US" altLang="en-US" sz="4000" b="1" dirty="0">
                <a:solidFill>
                  <a:srgbClr val="C00000"/>
                </a:solidFill>
              </a:rPr>
              <a:t>RESULTS </a:t>
            </a:r>
          </a:p>
        </p:txBody>
      </p:sp>
      <p:sp>
        <p:nvSpPr>
          <p:cNvPr id="4114" name="Rectangle 1767"/>
          <p:cNvSpPr>
            <a:spLocks noChangeArrowheads="1"/>
          </p:cNvSpPr>
          <p:nvPr/>
        </p:nvSpPr>
        <p:spPr bwMode="auto">
          <a:xfrm>
            <a:off x="1374775" y="32197642"/>
            <a:ext cx="3803552" cy="646331"/>
          </a:xfrm>
          <a:prstGeom prst="rect">
            <a:avLst/>
          </a:prstGeom>
          <a:solidFill>
            <a:schemeClr val="bg1">
              <a:lumMod val="95000"/>
              <a:alpha val="74901"/>
            </a:schemeClr>
          </a:solidFill>
          <a:ln>
            <a:solidFill>
              <a:schemeClr val="tx1"/>
            </a:solidFill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 wrap="square">
            <a:spAutoFit/>
          </a:bodyPr>
          <a:lstStyle/>
          <a:p>
            <a:pPr algn="ctr" defTabSz="4075113" eaLnBrk="1" hangingPunct="1"/>
            <a:r>
              <a:rPr lang="en-US" altLang="en-US" sz="3600" b="1" dirty="0">
                <a:solidFill>
                  <a:srgbClr val="C00000"/>
                </a:solidFill>
              </a:rPr>
              <a:t>CONCLUSIONS</a:t>
            </a:r>
          </a:p>
        </p:txBody>
      </p:sp>
      <p:sp>
        <p:nvSpPr>
          <p:cNvPr id="51" name="Rectangle 121"/>
          <p:cNvSpPr>
            <a:spLocks noChangeArrowheads="1"/>
          </p:cNvSpPr>
          <p:nvPr/>
        </p:nvSpPr>
        <p:spPr bwMode="auto">
          <a:xfrm>
            <a:off x="16181205" y="9788630"/>
            <a:ext cx="15467445" cy="10711522"/>
          </a:xfrm>
          <a:prstGeom prst="rect">
            <a:avLst/>
          </a:prstGeom>
          <a:solidFill>
            <a:srgbClr val="FFFFFF">
              <a:alpha val="25098"/>
            </a:srgbClr>
          </a:solidFill>
          <a:ln>
            <a:noFill/>
          </a:ln>
          <a:extLst/>
        </p:spPr>
        <p:txBody>
          <a:bodyPr wrap="square">
            <a:spAutoFit/>
          </a:bodyPr>
          <a:lstStyle>
            <a:lvl1pPr defTabSz="4075113" eaLnBrk="0" hangingPunct="0">
              <a:defRPr sz="80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075113" eaLnBrk="0" hangingPunct="0">
              <a:defRPr sz="80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075113" eaLnBrk="0" hangingPunct="0">
              <a:defRPr sz="80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075113" eaLnBrk="0" hangingPunct="0">
              <a:defRPr sz="80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075113" eaLnBrk="0" hangingPunct="0">
              <a:defRPr sz="80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charset="0"/>
              </a:defRPr>
            </a:lvl9pPr>
          </a:lstStyle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US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 defTabSz="914400" eaLnBrk="1" hangingPunct="1">
              <a:lnSpc>
                <a:spcPct val="114000"/>
              </a:lnSpc>
              <a:buClr>
                <a:srgbClr val="C00000"/>
              </a:buClr>
              <a:defRPr/>
            </a:pPr>
            <a:endParaRPr lang="en-IN" sz="3200" b="1" dirty="0">
              <a:solidFill>
                <a:srgbClr val="000000"/>
              </a:solidFill>
              <a:latin typeface="Arial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Box 1755"/>
          <p:cNvSpPr txBox="1">
            <a:spLocks noChangeAspect="1" noChangeArrowheads="1"/>
          </p:cNvSpPr>
          <p:nvPr/>
        </p:nvSpPr>
        <p:spPr bwMode="auto">
          <a:xfrm>
            <a:off x="19126200" y="32961415"/>
            <a:ext cx="12420600" cy="5151923"/>
          </a:xfrm>
          <a:prstGeom prst="rect">
            <a:avLst/>
          </a:prstGeom>
          <a:solidFill>
            <a:srgbClr val="CCFFFF">
              <a:alpha val="59607"/>
            </a:srgbClr>
          </a:solidFill>
          <a:ln>
            <a:noFill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571500" indent="-5715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075113"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075113" eaLnBrk="0" fontAlgn="base" hangingPunct="0">
              <a:spcBef>
                <a:spcPct val="0"/>
              </a:spcBef>
              <a:spcAft>
                <a:spcPct val="0"/>
              </a:spcAft>
              <a:defRPr sz="8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effectLst/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effectLst/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effectLst/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effectLst/>
              <a:latin typeface="+mn-lt"/>
            </a:endParaRPr>
          </a:p>
          <a:p>
            <a:pPr marL="0" lvl="0" indent="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endParaRPr lang="en-US" sz="2600" dirty="0">
              <a:effectLst/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US" sz="2600" dirty="0">
              <a:latin typeface="+mn-lt"/>
            </a:endParaRPr>
          </a:p>
          <a:p>
            <a:pPr marL="514350" lvl="0" indent="-514350" algn="just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endParaRPr lang="en-IN" sz="2600" dirty="0">
              <a:effectLst/>
              <a:latin typeface="+mn-lt"/>
            </a:endParaRPr>
          </a:p>
        </p:txBody>
      </p:sp>
      <p:sp>
        <p:nvSpPr>
          <p:cNvPr id="67" name="Rectangle 1767"/>
          <p:cNvSpPr>
            <a:spLocks noChangeArrowheads="1"/>
          </p:cNvSpPr>
          <p:nvPr/>
        </p:nvSpPr>
        <p:spPr bwMode="auto">
          <a:xfrm>
            <a:off x="19304072" y="32136136"/>
            <a:ext cx="4011612" cy="646331"/>
          </a:xfrm>
          <a:prstGeom prst="rect">
            <a:avLst/>
          </a:prstGeom>
          <a:solidFill>
            <a:schemeClr val="bg1">
              <a:lumMod val="95000"/>
              <a:alpha val="74901"/>
            </a:schemeClr>
          </a:solidFill>
          <a:ln>
            <a:solidFill>
              <a:schemeClr val="tx1"/>
            </a:solidFill>
          </a:ln>
          <a:effectLst>
            <a:outerShdw sy="50000" rotWithShape="0">
              <a:srgbClr val="808080">
                <a:alpha val="50000"/>
              </a:srgbClr>
            </a:outerShdw>
          </a:effectLst>
        </p:spPr>
        <p:txBody>
          <a:bodyPr>
            <a:spAutoFit/>
          </a:bodyPr>
          <a:lstStyle/>
          <a:p>
            <a:pPr algn="ctr" defTabSz="4075113" eaLnBrk="1" hangingPunct="1"/>
            <a:r>
              <a:rPr lang="en-US" altLang="en-US" sz="3600" b="1" dirty="0">
                <a:solidFill>
                  <a:srgbClr val="C00000"/>
                </a:solidFill>
              </a:rPr>
              <a:t>REFERENCES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60204" y="38368545"/>
            <a:ext cx="31242001" cy="615553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400" b="1" i="1" dirty="0">
                <a:latin typeface="+mn-lt"/>
              </a:rPr>
              <a:t>National Conference on Challenges in Welding and Additive Manufacturing (NCWAM 2025), 27th &amp; 28th February 2025, BITS-Pilani, Hyderabad Campus</a:t>
            </a:r>
          </a:p>
        </p:txBody>
      </p:sp>
      <p:sp>
        <p:nvSpPr>
          <p:cNvPr id="68" name="Line 1748"/>
          <p:cNvSpPr>
            <a:spLocks noChangeShapeType="1"/>
          </p:cNvSpPr>
          <p:nvPr/>
        </p:nvSpPr>
        <p:spPr bwMode="auto">
          <a:xfrm flipV="1">
            <a:off x="1337765" y="38107332"/>
            <a:ext cx="30178555" cy="162994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  <p:grpSp>
        <p:nvGrpSpPr>
          <p:cNvPr id="69" name="Google Shape;96;p1">
            <a:extLst>
              <a:ext uri="{FF2B5EF4-FFF2-40B4-BE49-F238E27FC236}">
                <a16:creationId xmlns:a16="http://schemas.microsoft.com/office/drawing/2014/main" id="{574307D4-781D-4753-BC5C-FB83FFAB091E}"/>
              </a:ext>
            </a:extLst>
          </p:cNvPr>
          <p:cNvGrpSpPr/>
          <p:nvPr/>
        </p:nvGrpSpPr>
        <p:grpSpPr>
          <a:xfrm>
            <a:off x="4317103" y="21397300"/>
            <a:ext cx="6400800" cy="10070025"/>
            <a:chOff x="1600200" y="21336002"/>
            <a:chExt cx="6401264" cy="10070025"/>
          </a:xfrm>
        </p:grpSpPr>
        <p:grpSp>
          <p:nvGrpSpPr>
            <p:cNvPr id="87" name="Google Shape;97;p1">
              <a:extLst>
                <a:ext uri="{FF2B5EF4-FFF2-40B4-BE49-F238E27FC236}">
                  <a16:creationId xmlns:a16="http://schemas.microsoft.com/office/drawing/2014/main" id="{367EFEA4-09D4-4FDD-BFE3-39CE1DBF4A7D}"/>
                </a:ext>
              </a:extLst>
            </p:cNvPr>
            <p:cNvGrpSpPr/>
            <p:nvPr/>
          </p:nvGrpSpPr>
          <p:grpSpPr>
            <a:xfrm>
              <a:off x="1809750" y="21336002"/>
              <a:ext cx="6038850" cy="4499966"/>
              <a:chOff x="1809750" y="21488400"/>
              <a:chExt cx="6038850" cy="4500253"/>
            </a:xfrm>
          </p:grpSpPr>
          <p:pic>
            <p:nvPicPr>
              <p:cNvPr id="92" name="Google Shape;98;p1">
                <a:extLst>
                  <a:ext uri="{FF2B5EF4-FFF2-40B4-BE49-F238E27FC236}">
                    <a16:creationId xmlns:a16="http://schemas.microsoft.com/office/drawing/2014/main" id="{1F6883D9-98FE-44EE-8097-D129395CA3F4}"/>
                  </a:ext>
                </a:extLst>
              </p:cNvPr>
              <p:cNvPicPr preferRelativeResize="0"/>
              <p:nvPr/>
            </p:nvPicPr>
            <p:blipFill rotWithShape="1">
              <a:blip r:embed="rId3">
                <a:alphaModFix/>
              </a:blip>
              <a:srcRect/>
              <a:stretch/>
            </p:blipFill>
            <p:spPr>
              <a:xfrm>
                <a:off x="1811338" y="21488400"/>
                <a:ext cx="6037262" cy="4067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" name="Google Shape;99;p1">
                <a:extLst>
                  <a:ext uri="{FF2B5EF4-FFF2-40B4-BE49-F238E27FC236}">
                    <a16:creationId xmlns:a16="http://schemas.microsoft.com/office/drawing/2014/main" id="{9883276F-7B92-41E3-9CF4-5320BC10123E}"/>
                  </a:ext>
                </a:extLst>
              </p:cNvPr>
              <p:cNvSpPr txBox="1"/>
              <p:nvPr/>
            </p:nvSpPr>
            <p:spPr>
              <a:xfrm>
                <a:off x="1809750" y="25527000"/>
                <a:ext cx="6019800" cy="46165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90033"/>
                  </a:buClr>
                  <a:buSzPts val="2400"/>
                  <a:buFont typeface="Arial"/>
                  <a:buNone/>
                </a:pPr>
                <a:r>
                  <a:rPr lang="en-US" sz="2400" b="0" i="0" u="none" dirty="0">
                    <a:solidFill>
                      <a:srgbClr val="990033"/>
                    </a:solidFill>
                    <a:latin typeface="Arial"/>
                    <a:ea typeface="Arial"/>
                    <a:cs typeface="Arial"/>
                    <a:sym typeface="Arial"/>
                  </a:rPr>
                  <a:t>Figure 1 Caption</a:t>
                </a:r>
                <a:endParaRPr dirty="0"/>
              </a:p>
            </p:txBody>
          </p:sp>
        </p:grpSp>
        <p:grpSp>
          <p:nvGrpSpPr>
            <p:cNvPr id="88" name="Google Shape;100;p1">
              <a:extLst>
                <a:ext uri="{FF2B5EF4-FFF2-40B4-BE49-F238E27FC236}">
                  <a16:creationId xmlns:a16="http://schemas.microsoft.com/office/drawing/2014/main" id="{FA0BE723-8163-46FB-AD79-CE7E63E426A0}"/>
                </a:ext>
              </a:extLst>
            </p:cNvPr>
            <p:cNvGrpSpPr/>
            <p:nvPr/>
          </p:nvGrpSpPr>
          <p:grpSpPr>
            <a:xfrm>
              <a:off x="1600200" y="26684916"/>
              <a:ext cx="6401264" cy="4721111"/>
              <a:chOff x="1600200" y="26441074"/>
              <a:chExt cx="6401264" cy="4721111"/>
            </a:xfrm>
          </p:grpSpPr>
          <p:pic>
            <p:nvPicPr>
              <p:cNvPr id="90" name="Google Shape;101;p1">
                <a:extLst>
                  <a:ext uri="{FF2B5EF4-FFF2-40B4-BE49-F238E27FC236}">
                    <a16:creationId xmlns:a16="http://schemas.microsoft.com/office/drawing/2014/main" id="{A60A508F-0419-41DB-8E73-41817E48D615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1752600" y="26441074"/>
                <a:ext cx="6172200" cy="4232287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1" name="Google Shape;102;p1">
                <a:extLst>
                  <a:ext uri="{FF2B5EF4-FFF2-40B4-BE49-F238E27FC236}">
                    <a16:creationId xmlns:a16="http://schemas.microsoft.com/office/drawing/2014/main" id="{258B70F8-9D2C-4654-ADD0-06CF8CBBB07D}"/>
                  </a:ext>
                </a:extLst>
              </p:cNvPr>
              <p:cNvSpPr txBox="1"/>
              <p:nvPr/>
            </p:nvSpPr>
            <p:spPr>
              <a:xfrm>
                <a:off x="1600200" y="30700561"/>
                <a:ext cx="6401264" cy="4616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>
                  <a:buClr>
                    <a:srgbClr val="990033"/>
                  </a:buClr>
                  <a:buSzPts val="2400"/>
                </a:pPr>
                <a:r>
                  <a:rPr lang="en-US" sz="2400" dirty="0">
                    <a:solidFill>
                      <a:srgbClr val="990033"/>
                    </a:solidFill>
                  </a:rPr>
                  <a:t>Figure 2 Caption</a:t>
                </a:r>
                <a:endParaRPr dirty="0"/>
              </a:p>
            </p:txBody>
          </p:sp>
        </p:grpSp>
      </p:grpSp>
      <p:grpSp>
        <p:nvGrpSpPr>
          <p:cNvPr id="94" name="Google Shape;72;p1">
            <a:extLst>
              <a:ext uri="{FF2B5EF4-FFF2-40B4-BE49-F238E27FC236}">
                <a16:creationId xmlns:a16="http://schemas.microsoft.com/office/drawing/2014/main" id="{0E3279ED-9919-4E11-9C8B-654068716757}"/>
              </a:ext>
            </a:extLst>
          </p:cNvPr>
          <p:cNvGrpSpPr/>
          <p:nvPr/>
        </p:nvGrpSpPr>
        <p:grpSpPr>
          <a:xfrm>
            <a:off x="20874657" y="21731921"/>
            <a:ext cx="6781760" cy="10167410"/>
            <a:chOff x="10363200" y="21379909"/>
            <a:chExt cx="6781760" cy="10167099"/>
          </a:xfrm>
        </p:grpSpPr>
        <p:grpSp>
          <p:nvGrpSpPr>
            <p:cNvPr id="95" name="Google Shape;73;p1">
              <a:extLst>
                <a:ext uri="{FF2B5EF4-FFF2-40B4-BE49-F238E27FC236}">
                  <a16:creationId xmlns:a16="http://schemas.microsoft.com/office/drawing/2014/main" id="{BB0FA7DA-38AF-4BDB-8EFA-93002E45600C}"/>
                </a:ext>
              </a:extLst>
            </p:cNvPr>
            <p:cNvGrpSpPr/>
            <p:nvPr/>
          </p:nvGrpSpPr>
          <p:grpSpPr>
            <a:xfrm>
              <a:off x="10363201" y="26060610"/>
              <a:ext cx="6781759" cy="5486398"/>
              <a:chOff x="10363201" y="26060610"/>
              <a:chExt cx="6781759" cy="5486398"/>
            </a:xfrm>
          </p:grpSpPr>
          <p:grpSp>
            <p:nvGrpSpPr>
              <p:cNvPr id="99" name="Google Shape;74;p1">
                <a:extLst>
                  <a:ext uri="{FF2B5EF4-FFF2-40B4-BE49-F238E27FC236}">
                    <a16:creationId xmlns:a16="http://schemas.microsoft.com/office/drawing/2014/main" id="{EEA78E73-78EF-47CF-A135-2759323A8246}"/>
                  </a:ext>
                </a:extLst>
              </p:cNvPr>
              <p:cNvGrpSpPr/>
              <p:nvPr/>
            </p:nvGrpSpPr>
            <p:grpSpPr>
              <a:xfrm>
                <a:off x="10420350" y="26060610"/>
                <a:ext cx="6667461" cy="4928775"/>
                <a:chOff x="10629900" y="26517600"/>
                <a:chExt cx="6667500" cy="4929188"/>
              </a:xfrm>
            </p:grpSpPr>
            <p:pic>
              <p:nvPicPr>
                <p:cNvPr id="101" name="Google Shape;75;p1">
                  <a:extLst>
                    <a:ext uri="{FF2B5EF4-FFF2-40B4-BE49-F238E27FC236}">
                      <a16:creationId xmlns:a16="http://schemas.microsoft.com/office/drawing/2014/main" id="{B4A5E7D2-D8B7-4488-85FD-865B60F0EA2B}"/>
                    </a:ext>
                  </a:extLst>
                </p:cNvPr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/>
                <a:stretch/>
              </p:blipFill>
              <p:spPr>
                <a:xfrm>
                  <a:off x="10629900" y="26517600"/>
                  <a:ext cx="6667500" cy="4929188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2" name="Google Shape;76;p1">
                  <a:extLst>
                    <a:ext uri="{FF2B5EF4-FFF2-40B4-BE49-F238E27FC236}">
                      <a16:creationId xmlns:a16="http://schemas.microsoft.com/office/drawing/2014/main" id="{69E9E032-865B-4314-ABF3-FE8CA1C3D6BD}"/>
                    </a:ext>
                  </a:extLst>
                </p:cNvPr>
                <p:cNvSpPr txBox="1"/>
                <p:nvPr/>
              </p:nvSpPr>
              <p:spPr>
                <a:xfrm>
                  <a:off x="14797314" y="26979117"/>
                  <a:ext cx="1757136" cy="30008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a: x=95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b: x=175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c: x=246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d: x=327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e: x=398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f: x=436 mm </a:t>
                  </a:r>
                  <a:endParaRPr dirty="0"/>
                </a:p>
                <a:p>
                  <a:pPr marL="0" marR="0" lvl="0" indent="0" algn="l" rtl="0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800"/>
                    <a:buFont typeface="Arial"/>
                    <a:buNone/>
                  </a:pPr>
                  <a:r>
                    <a:rPr lang="en-US" sz="1800" b="0" i="0" u="none" dirty="0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g: x=632 mm</a:t>
                  </a:r>
                  <a:endParaRPr dirty="0"/>
                </a:p>
              </p:txBody>
            </p:sp>
          </p:grpSp>
          <p:sp>
            <p:nvSpPr>
              <p:cNvPr id="100" name="Google Shape;77;p1">
                <a:extLst>
                  <a:ext uri="{FF2B5EF4-FFF2-40B4-BE49-F238E27FC236}">
                    <a16:creationId xmlns:a16="http://schemas.microsoft.com/office/drawing/2014/main" id="{0969DE73-3199-49CB-B72D-B3001827ED64}"/>
                  </a:ext>
                </a:extLst>
              </p:cNvPr>
              <p:cNvSpPr txBox="1"/>
              <p:nvPr/>
            </p:nvSpPr>
            <p:spPr>
              <a:xfrm>
                <a:off x="10363201" y="31085398"/>
                <a:ext cx="6781759" cy="4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just">
                  <a:buClr>
                    <a:srgbClr val="990033"/>
                  </a:buClr>
                  <a:buSzPts val="2400"/>
                </a:pPr>
                <a:r>
                  <a:rPr lang="en-US" sz="2400" dirty="0">
                    <a:solidFill>
                      <a:srgbClr val="990033"/>
                    </a:solidFill>
                  </a:rPr>
                  <a:t>Figure 4 Caption</a:t>
                </a:r>
                <a:endParaRPr dirty="0"/>
              </a:p>
            </p:txBody>
          </p:sp>
        </p:grpSp>
        <p:grpSp>
          <p:nvGrpSpPr>
            <p:cNvPr id="96" name="Google Shape;78;p1">
              <a:extLst>
                <a:ext uri="{FF2B5EF4-FFF2-40B4-BE49-F238E27FC236}">
                  <a16:creationId xmlns:a16="http://schemas.microsoft.com/office/drawing/2014/main" id="{8A630112-FFCF-4395-958F-209BEA6F543D}"/>
                </a:ext>
              </a:extLst>
            </p:cNvPr>
            <p:cNvGrpSpPr/>
            <p:nvPr/>
          </p:nvGrpSpPr>
          <p:grpSpPr>
            <a:xfrm>
              <a:off x="10363200" y="21379909"/>
              <a:ext cx="6781759" cy="4503904"/>
              <a:chOff x="10363200" y="21379306"/>
              <a:chExt cx="6781799" cy="4504281"/>
            </a:xfrm>
          </p:grpSpPr>
          <p:pic>
            <p:nvPicPr>
              <p:cNvPr id="97" name="Google Shape;79;p1">
                <a:extLst>
                  <a:ext uri="{FF2B5EF4-FFF2-40B4-BE49-F238E27FC236}">
                    <a16:creationId xmlns:a16="http://schemas.microsoft.com/office/drawing/2014/main" id="{424138CB-0692-4AC6-8358-214C6A95083F}"/>
                  </a:ext>
                </a:extLst>
              </p:cNvPr>
              <p:cNvPicPr preferRelativeResize="0"/>
              <p:nvPr/>
            </p:nvPicPr>
            <p:blipFill rotWithShape="1">
              <a:blip r:embed="rId6">
                <a:alphaModFix/>
              </a:blip>
              <a:srcRect/>
              <a:stretch/>
            </p:blipFill>
            <p:spPr>
              <a:xfrm>
                <a:off x="10473951" y="21379306"/>
                <a:ext cx="6594849" cy="414769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8" name="Google Shape;80;p1">
                <a:extLst>
                  <a:ext uri="{FF2B5EF4-FFF2-40B4-BE49-F238E27FC236}">
                    <a16:creationId xmlns:a16="http://schemas.microsoft.com/office/drawing/2014/main" id="{D57E158F-202A-4B04-B15C-E190BCBC7CD0}"/>
                  </a:ext>
                </a:extLst>
              </p:cNvPr>
              <p:cNvSpPr txBox="1"/>
              <p:nvPr/>
            </p:nvSpPr>
            <p:spPr>
              <a:xfrm>
                <a:off x="10363200" y="25237263"/>
                <a:ext cx="6781799" cy="6463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lvl="0" algn="just">
                  <a:lnSpc>
                    <a:spcPct val="150000"/>
                  </a:lnSpc>
                  <a:buClr>
                    <a:srgbClr val="990033"/>
                  </a:buClr>
                  <a:buSzPts val="2400"/>
                </a:pPr>
                <a:r>
                  <a:rPr lang="en-US" sz="2400" dirty="0">
                    <a:solidFill>
                      <a:srgbClr val="990033"/>
                    </a:solidFill>
                  </a:rPr>
                  <a:t>Figure 3 Caption</a:t>
                </a:r>
                <a:endParaRPr dirty="0"/>
              </a:p>
            </p:txBody>
          </p:sp>
        </p:grpSp>
      </p:grpSp>
      <p:sp>
        <p:nvSpPr>
          <p:cNvPr id="104" name="Line 589">
            <a:extLst>
              <a:ext uri="{FF2B5EF4-FFF2-40B4-BE49-F238E27FC236}">
                <a16:creationId xmlns:a16="http://schemas.microsoft.com/office/drawing/2014/main" id="{5B79DD2F-E0F6-4A76-866A-D89D3D6C9BA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0" y="21560930"/>
            <a:ext cx="0" cy="10407502"/>
          </a:xfrm>
          <a:prstGeom prst="line">
            <a:avLst/>
          </a:prstGeom>
          <a:noFill/>
          <a:ln w="76200" cmpd="tri">
            <a:solidFill>
              <a:srgbClr val="FF0000"/>
            </a:solidFill>
            <a:round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07511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8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2449</TotalTime>
  <Words>117</Words>
  <Application>Microsoft Office PowerPoint</Application>
  <PresentationFormat>Custom</PresentationFormat>
  <Paragraphs>72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Noto Sans Symbols</vt:lpstr>
      <vt:lpstr>Times New Roman</vt:lpstr>
      <vt:lpstr>Wingdings</vt:lpstr>
      <vt:lpstr>Default Design</vt:lpstr>
      <vt:lpstr>PowerPoint Presentation</vt:lpstr>
    </vt:vector>
  </TitlesOfParts>
  <Company>IIT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scm</dc:creator>
  <cp:lastModifiedBy>JEEVAN</cp:lastModifiedBy>
  <cp:revision>393</cp:revision>
  <cp:lastPrinted>2022-06-22T07:30:09Z</cp:lastPrinted>
  <dcterms:created xsi:type="dcterms:W3CDTF">2004-06-12T15:51:55Z</dcterms:created>
  <dcterms:modified xsi:type="dcterms:W3CDTF">2025-02-20T08:25:43Z</dcterms:modified>
</cp:coreProperties>
</file>