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306" r:id="rId3"/>
    <p:sldId id="307" r:id="rId4"/>
    <p:sldId id="266" r:id="rId5"/>
    <p:sldId id="264" r:id="rId6"/>
    <p:sldId id="267" r:id="rId7"/>
    <p:sldId id="268" r:id="rId8"/>
    <p:sldId id="281" r:id="rId9"/>
    <p:sldId id="287" r:id="rId10"/>
    <p:sldId id="273" r:id="rId11"/>
    <p:sldId id="274" r:id="rId12"/>
    <p:sldId id="258" r:id="rId13"/>
    <p:sldId id="302" r:id="rId14"/>
    <p:sldId id="288" r:id="rId15"/>
    <p:sldId id="261" r:id="rId16"/>
    <p:sldId id="301" r:id="rId17"/>
    <p:sldId id="303" r:id="rId18"/>
    <p:sldId id="279" r:id="rId19"/>
    <p:sldId id="278" r:id="rId20"/>
    <p:sldId id="282" r:id="rId21"/>
    <p:sldId id="304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5" r:id="rId31"/>
    <p:sldId id="270" r:id="rId3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E478E"/>
    <a:srgbClr val="00B050"/>
    <a:srgbClr val="9AD1B0"/>
    <a:srgbClr val="C4C4C3"/>
    <a:srgbClr val="7F7F7F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9" autoAdjust="0"/>
    <p:restoredTop sz="88407" autoAdjust="0"/>
  </p:normalViewPr>
  <p:slideViewPr>
    <p:cSldViewPr snapToGrid="0">
      <p:cViewPr varScale="1">
        <p:scale>
          <a:sx n="64" d="100"/>
          <a:sy n="64" d="100"/>
        </p:scale>
        <p:origin x="125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84" y="-11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760B58E-9285-B941-9C35-C081BBC1312D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D2FF7C-46DA-AF45-82BE-E79182F9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about communication</a:t>
            </a:r>
            <a:r>
              <a:rPr lang="en-US" baseline="0" dirty="0"/>
              <a:t> protocols and their formalization in an extension of </a:t>
            </a:r>
            <a:r>
              <a:rPr lang="en-US" baseline="0"/>
              <a:t>separation logic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6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0F725D-AD2A-40A5-8F49-0A8279A42D6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2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decided to go beyond type-safety and</a:t>
            </a:r>
            <a:r>
              <a:rPr lang="en-US" baseline="0" dirty="0"/>
              <a:t> model the communication with the help of separation logic where we treat communication as a resource</a:t>
            </a:r>
          </a:p>
          <a:p>
            <a:endParaRPr lang="en-US" baseline="0" dirty="0"/>
          </a:p>
          <a:p>
            <a:r>
              <a:rPr lang="en-US" baseline="0" dirty="0"/>
              <a:t>Introduce support for flow awareness</a:t>
            </a:r>
          </a:p>
          <a:p>
            <a:endParaRPr lang="en-US" baseline="0" dirty="0"/>
          </a:p>
          <a:p>
            <a:r>
              <a:rPr lang="en-US" baseline="0" dirty="0"/>
              <a:t>We use HO predicates to describe messages</a:t>
            </a:r>
          </a:p>
          <a:p>
            <a:endParaRPr lang="en-US" baseline="0" dirty="0"/>
          </a:p>
          <a:p>
            <a:r>
              <a:rPr lang="en-US" baseline="0" dirty="0"/>
              <a:t>And where, similarly to type checking approaches, this logic offers the means to write global specs which are later </a:t>
            </a:r>
            <a:r>
              <a:rPr lang="en-US" baseline="0" dirty="0" err="1"/>
              <a:t>locaaly</a:t>
            </a:r>
            <a:r>
              <a:rPr lang="en-US" baseline="0" dirty="0"/>
              <a:t> projected into the communicating peers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 is spatial formula 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5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4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given a channel v with its two end points and a specification which</a:t>
            </a:r>
            <a:r>
              <a:rPr lang="en-US" baseline="0" dirty="0"/>
              <a:t> states that the exchanged message is an integer &gt;=1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2FF7C-46DA-AF45-82BE-E79182F902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0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2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1" y="804519"/>
            <a:ext cx="10401300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2015732"/>
            <a:ext cx="10401300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891921" y="1847088"/>
            <a:ext cx="10404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5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1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31A3-BEB4-4A70-BE10-CA726B185D13}" type="datetimeFigureOut">
              <a:rPr lang="en-SG" smtClean="0"/>
              <a:t>13/1/2017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BDC199-681D-447C-ABE4-452F7BA05C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SG" sz="4000" dirty="0"/>
              <a:t>Towards  a  COMPOSITIONAL Session  Logic  for Communication 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854672"/>
            <a:ext cx="9144000" cy="1910241"/>
          </a:xfrm>
        </p:spPr>
        <p:txBody>
          <a:bodyPr>
            <a:normAutofit fontScale="70000" lnSpcReduction="20000"/>
          </a:bodyPr>
          <a:lstStyle/>
          <a:p>
            <a:pPr algn="r"/>
            <a:endParaRPr lang="en-SG" dirty="0"/>
          </a:p>
          <a:p>
            <a:pPr algn="r"/>
            <a:endParaRPr lang="en-SG" dirty="0"/>
          </a:p>
          <a:p>
            <a:pPr algn="r"/>
            <a:endParaRPr lang="en-SG" dirty="0"/>
          </a:p>
          <a:p>
            <a:pPr algn="r"/>
            <a:r>
              <a:rPr lang="en-SG" sz="2800" u="sng" cap="none" dirty="0"/>
              <a:t>Andreea </a:t>
            </a:r>
            <a:r>
              <a:rPr lang="en-SG" sz="2800" u="sng" cap="none" dirty="0" err="1"/>
              <a:t>Costea</a:t>
            </a:r>
            <a:r>
              <a:rPr lang="en-SG" sz="2800" cap="none" dirty="0"/>
              <a:t>, Florin </a:t>
            </a:r>
            <a:r>
              <a:rPr lang="en-SG" sz="2800" cap="none" dirty="0" err="1"/>
              <a:t>Craciun</a:t>
            </a:r>
            <a:r>
              <a:rPr lang="en-SG" sz="2800" cap="none" dirty="0"/>
              <a:t>, </a:t>
            </a:r>
            <a:r>
              <a:rPr lang="en-SG" sz="2800" cap="none" dirty="0" err="1"/>
              <a:t>Shengchao</a:t>
            </a:r>
            <a:r>
              <a:rPr lang="en-SG" sz="2800" cap="none" dirty="0"/>
              <a:t> Qin,  </a:t>
            </a:r>
            <a:r>
              <a:rPr lang="en-SG" sz="2800" cap="none" dirty="0">
                <a:solidFill>
                  <a:srgbClr val="FF0000"/>
                </a:solidFill>
              </a:rPr>
              <a:t>Wei-Ngan Chin</a:t>
            </a:r>
          </a:p>
          <a:p>
            <a:pPr algn="r"/>
            <a:r>
              <a:rPr lang="en-SG" sz="2200" cap="none" dirty="0">
                <a:solidFill>
                  <a:schemeClr val="bg2">
                    <a:lumMod val="50000"/>
                  </a:schemeClr>
                </a:solidFill>
              </a:rPr>
              <a:t>School Of Computing, National University Of Singapore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9758" y="3873268"/>
            <a:ext cx="9144000" cy="46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@Northern Concurrency 2017</a:t>
            </a:r>
          </a:p>
        </p:txBody>
      </p:sp>
    </p:spTree>
    <p:extLst>
      <p:ext uri="{BB962C8B-B14F-4D97-AF65-F5344CB8AC3E}">
        <p14:creationId xmlns:p14="http://schemas.microsoft.com/office/powerpoint/2010/main" val="150300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Session Logic – BINARY PROTOCOLS – </a:t>
            </a:r>
            <a:r>
              <a:rPr lang="en-SG" cap="none" dirty="0"/>
              <a:t>Operators</a:t>
            </a:r>
            <a:br>
              <a:rPr lang="en-SG" cap="none" dirty="0"/>
            </a:br>
            <a:r>
              <a:rPr lang="en-SG" cap="none" dirty="0"/>
              <a:t>(extension of Separation Logic)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 = </a:t>
            </a:r>
          </a:p>
          <a:p>
            <a:pPr marL="685800" indent="0">
              <a:buNone/>
            </a:pPr>
            <a:r>
              <a:rPr lang="en-US" dirty="0">
                <a:solidFill>
                  <a:srgbClr val="FF0000"/>
                </a:solidFill>
              </a:rPr>
              <a:t>?r ·</a:t>
            </a:r>
            <a:r>
              <a:rPr lang="en-US" dirty="0"/>
              <a:t> </a:t>
            </a:r>
            <a:r>
              <a:rPr lang="el-GR" dirty="0"/>
              <a:t>φ</a:t>
            </a:r>
            <a:r>
              <a:rPr lang="en-US" dirty="0"/>
              <a:t>      </a:t>
            </a:r>
            <a:r>
              <a:rPr lang="en-US" i="1" dirty="0"/>
              <a:t>: input</a:t>
            </a:r>
          </a:p>
          <a:p>
            <a:pPr marL="685800" indent="0">
              <a:buNone/>
            </a:pPr>
            <a:r>
              <a:rPr lang="en-US" dirty="0">
                <a:solidFill>
                  <a:srgbClr val="FF0000"/>
                </a:solidFill>
              </a:rPr>
              <a:t>!r · </a:t>
            </a:r>
            <a:r>
              <a:rPr lang="el-GR" dirty="0"/>
              <a:t>φ</a:t>
            </a:r>
            <a:r>
              <a:rPr lang="en-US" dirty="0"/>
              <a:t>      </a:t>
            </a:r>
            <a:r>
              <a:rPr lang="en-US" i="1" dirty="0"/>
              <a:t>: output</a:t>
            </a:r>
          </a:p>
          <a:p>
            <a:pPr marL="685800" indent="0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    </a:t>
            </a:r>
            <a:r>
              <a:rPr lang="en-US" i="1" dirty="0"/>
              <a:t>: sequence</a:t>
            </a:r>
          </a:p>
          <a:p>
            <a:pPr marL="685800" indent="0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   </a:t>
            </a:r>
            <a:r>
              <a:rPr lang="en-US" i="1" dirty="0"/>
              <a:t>: choice</a:t>
            </a:r>
          </a:p>
          <a:p>
            <a:pPr marL="685800" indent="0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   </a:t>
            </a:r>
            <a:r>
              <a:rPr lang="en-US" i="1" dirty="0"/>
              <a:t>: non-</a:t>
            </a:r>
            <a:r>
              <a:rPr lang="en-US" i="1" dirty="0" err="1"/>
              <a:t>determistic</a:t>
            </a:r>
            <a:endParaRPr lang="en-US" i="1" dirty="0"/>
          </a:p>
          <a:p>
            <a:pPr marL="685800" indent="0">
              <a:buNone/>
            </a:pPr>
            <a:endParaRPr lang="en-US" i="1" dirty="0"/>
          </a:p>
          <a:p>
            <a:pPr marL="685800" indent="0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48244" y="2839652"/>
            <a:ext cx="2156551" cy="3594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mai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75" y="2806269"/>
            <a:ext cx="7351742" cy="280173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157130" y="6133062"/>
            <a:ext cx="387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Mistral" panose="03090702030407020403" pitchFamily="66" charset="0"/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(v, P)</a:t>
            </a:r>
            <a:r>
              <a:rPr lang="en-US" dirty="0"/>
              <a:t> – associates spec P to channel 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70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Session Logic – BINARY PROTOCOLS – </a:t>
            </a:r>
            <a:r>
              <a:rPr lang="en-SG" cap="none" dirty="0"/>
              <a:t>Example</a:t>
            </a:r>
            <a:endParaRPr lang="en-SG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3828" y="2253870"/>
            <a:ext cx="3112576" cy="3550076"/>
            <a:chOff x="954538" y="12728000"/>
            <a:chExt cx="5747034" cy="6524406"/>
          </a:xfrm>
        </p:grpSpPr>
        <p:sp>
          <p:nvSpPr>
            <p:cNvPr id="27" name="Rectangle 26"/>
            <p:cNvSpPr/>
            <p:nvPr/>
          </p:nvSpPr>
          <p:spPr>
            <a:xfrm>
              <a:off x="967311" y="14789111"/>
              <a:ext cx="5734261" cy="400609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7310" y="12728001"/>
              <a:ext cx="2299262" cy="673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Buyer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2309" y="12728000"/>
              <a:ext cx="2299262" cy="673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Seller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116942" y="13401602"/>
              <a:ext cx="0" cy="5760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>
              <a:off x="5563856" y="13401602"/>
              <a:ext cx="0" cy="5760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>
            <a:xfrm>
              <a:off x="2116942" y="13992480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766214" y="13450853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title : String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116942" y="14511731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730481" y="14028822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price&gt;0 :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4620" y="14789111"/>
              <a:ext cx="3835882" cy="330896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/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Cond: </a:t>
              </a: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price&lt;=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expectedPrice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22537" y="16088981"/>
              <a:ext cx="2930704" cy="62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addr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: Address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92642" y="16699393"/>
              <a:ext cx="2960599" cy="62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delivery: Date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954538" y="18027884"/>
              <a:ext cx="5716428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>
            <a:xfrm>
              <a:off x="2119933" y="18490406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2787192" y="18012030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0: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20899" y="15073500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 :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31940" y="15534116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>
            <a:xfrm>
              <a:off x="2143856" y="16662619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3594391" y="18883074"/>
              <a:ext cx="4481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  <a:endParaRPr lang="en-US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2116940" y="17195006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4" name="Picture 3" descr="igu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96" y="3532335"/>
            <a:ext cx="7307999" cy="572345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8713368" y="1698858"/>
            <a:ext cx="3039833" cy="536330"/>
          </a:xfrm>
          <a:prstGeom prst="borderCallout1">
            <a:avLst>
              <a:gd name="adj1" fmla="val 53176"/>
              <a:gd name="adj2" fmla="val 31"/>
              <a:gd name="adj3" fmla="val 353341"/>
              <a:gd name="adj4" fmla="val -37656"/>
            </a:avLst>
          </a:prstGeom>
          <a:solidFill>
            <a:schemeClr val="bg1"/>
          </a:solidFill>
          <a:ln>
            <a:solidFill>
              <a:srgbClr val="C4C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!r ·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Λ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r:String 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Λ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true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8976947" y="2579679"/>
            <a:ext cx="2461845" cy="536330"/>
          </a:xfrm>
          <a:prstGeom prst="borderCallout1">
            <a:avLst>
              <a:gd name="adj1" fmla="val 53176"/>
              <a:gd name="adj2" fmla="val 31"/>
              <a:gd name="adj3" fmla="val 179720"/>
              <a:gd name="adj4" fmla="val -1673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F7F7F"/>
                </a:solidFill>
              </a:rPr>
              <a:t>?r · </a:t>
            </a:r>
            <a:r>
              <a:rPr lang="en-US" dirty="0" err="1">
                <a:solidFill>
                  <a:srgbClr val="7F7F7F"/>
                </a:solidFill>
              </a:rPr>
              <a:t>emp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l-GR" dirty="0">
                <a:solidFill>
                  <a:srgbClr val="7F7F7F"/>
                </a:solidFill>
              </a:rPr>
              <a:t>Λ</a:t>
            </a:r>
            <a:r>
              <a:rPr lang="en-US" dirty="0">
                <a:solidFill>
                  <a:srgbClr val="7F7F7F"/>
                </a:solidFill>
              </a:rPr>
              <a:t> r:int </a:t>
            </a:r>
            <a:r>
              <a:rPr lang="el-GR" dirty="0">
                <a:solidFill>
                  <a:srgbClr val="7F7F7F"/>
                </a:solidFill>
              </a:rPr>
              <a:t>Λ</a:t>
            </a:r>
            <a:r>
              <a:rPr lang="en-US" dirty="0">
                <a:solidFill>
                  <a:srgbClr val="7F7F7F"/>
                </a:solidFill>
              </a:rPr>
              <a:t> r&gt;0</a:t>
            </a:r>
          </a:p>
        </p:txBody>
      </p:sp>
      <p:sp>
        <p:nvSpPr>
          <p:cNvPr id="47" name="Line Callout 1 46"/>
          <p:cNvSpPr/>
          <p:nvPr/>
        </p:nvSpPr>
        <p:spPr>
          <a:xfrm>
            <a:off x="9380326" y="4791901"/>
            <a:ext cx="2461845" cy="536330"/>
          </a:xfrm>
          <a:prstGeom prst="borderCallout1">
            <a:avLst>
              <a:gd name="adj1" fmla="val -922"/>
              <a:gd name="adj2" fmla="val 50031"/>
              <a:gd name="adj3" fmla="val -133415"/>
              <a:gd name="adj4" fmla="val 2017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!r ·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Λ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r:int 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Λ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r=1</a:t>
            </a:r>
          </a:p>
        </p:txBody>
      </p:sp>
    </p:spTree>
    <p:extLst>
      <p:ext uri="{BB962C8B-B14F-4D97-AF65-F5344CB8AC3E}">
        <p14:creationId xmlns:p14="http://schemas.microsoft.com/office/powerpoint/2010/main" val="26071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Session Logic – BINARY PROTOCOLS –</a:t>
            </a:r>
            <a:r>
              <a:rPr lang="en-SG" cap="none" dirty="0"/>
              <a:t> delegation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673828" y="2253870"/>
            <a:ext cx="5025246" cy="3712021"/>
            <a:chOff x="954538" y="12728000"/>
            <a:chExt cx="9278573" cy="6822032"/>
          </a:xfrm>
        </p:grpSpPr>
        <p:sp>
          <p:nvSpPr>
            <p:cNvPr id="5" name="Rectangle 4"/>
            <p:cNvSpPr/>
            <p:nvPr/>
          </p:nvSpPr>
          <p:spPr>
            <a:xfrm>
              <a:off x="967310" y="14789112"/>
              <a:ext cx="9235907" cy="400609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7310" y="12728001"/>
              <a:ext cx="2299262" cy="673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2309" y="12728000"/>
              <a:ext cx="2299262" cy="673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Seller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16942" y="13401602"/>
              <a:ext cx="0" cy="5760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>
              <a:off x="5563856" y="13401602"/>
              <a:ext cx="0" cy="5760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>
              <a:off x="2116942" y="13992480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766214" y="13450853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title : String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116942" y="14511731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730481" y="14028822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price&gt;0 :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4620" y="14789111"/>
              <a:ext cx="3835882" cy="330896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/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Cond: </a:t>
              </a:r>
              <a:r>
                <a:rPr lang="en-US" sz="1200" kern="0" dirty="0">
                  <a:solidFill>
                    <a:prstClr val="white"/>
                  </a:solidFill>
                  <a:latin typeface="Calibri"/>
                </a:rPr>
                <a:t>price&lt;=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expectedPrice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22537" y="16088981"/>
              <a:ext cx="2930704" cy="62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addr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: Address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2642" y="16699393"/>
              <a:ext cx="2960599" cy="62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delivery: Date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54538" y="18030401"/>
              <a:ext cx="9278573" cy="28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2119933" y="18490406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787192" y="18012030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0: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0899" y="15073500"/>
              <a:ext cx="2227781" cy="576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 :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31940" y="15534116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7798594" y="12742329"/>
              <a:ext cx="2408751" cy="673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6D6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Shipper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028942" y="13415931"/>
              <a:ext cx="0" cy="5760000"/>
            </a:xfrm>
            <a:prstGeom prst="line">
              <a:avLst/>
            </a:prstGeom>
            <a:noFill/>
            <a:ln w="6350" cap="flat" cmpd="sng" algn="ctr">
              <a:solidFill>
                <a:srgbClr val="FF6D6D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2116942" y="16662619"/>
              <a:ext cx="691200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FF6D6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2143856" y="16662619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588794" y="17727783"/>
              <a:ext cx="3456000" cy="623"/>
            </a:xfrm>
            <a:prstGeom prst="straightConnector1">
              <a:avLst/>
            </a:prstGeom>
            <a:noFill/>
            <a:ln w="6350" cap="flat" cmpd="sng" algn="ctr">
              <a:solidFill>
                <a:srgbClr val="FF6D6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>
            <a:xfrm flipH="1">
              <a:off x="2116940" y="17195006"/>
              <a:ext cx="691200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FF6D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112738" y="17262240"/>
              <a:ext cx="2227781" cy="62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a: Channel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94391" y="18883074"/>
              <a:ext cx="4481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03994" y="18871266"/>
              <a:ext cx="448105" cy="6787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2116940" y="17195006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>
              <a:off x="5588794" y="15747206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FF6D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202903" y="15230282"/>
              <a:ext cx="2227781" cy="6222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title : String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582434" y="16222644"/>
              <a:ext cx="3420000" cy="623"/>
            </a:xfrm>
            <a:prstGeom prst="straightConnector1">
              <a:avLst/>
            </a:prstGeom>
            <a:noFill/>
            <a:ln w="6350" cap="flat" cmpd="sng" algn="ctr">
              <a:solidFill>
                <a:srgbClr val="FF6D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147908" y="15744312"/>
              <a:ext cx="2227781" cy="6222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a: Channel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67" y="3556569"/>
            <a:ext cx="6285473" cy="52815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67" y="4346341"/>
            <a:ext cx="6285473" cy="5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plugging the logic into a software  verifier</a:t>
            </a:r>
            <a:r>
              <a:rPr lang="en-SG" sz="4000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SG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" y="607177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W. N. Chin, C. David, H.H. Nguyen, S. Qin. Automated verification of shape, size and bag properties via user-defined predicates in separation logic</a:t>
            </a:r>
            <a:r>
              <a:rPr lang="en-SG" sz="1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SG" sz="1200" i="1" dirty="0">
                <a:solidFill>
                  <a:schemeClr val="bg1">
                    <a:lumMod val="50000"/>
                  </a:schemeClr>
                </a:solidFill>
              </a:rPr>
              <a:t>Science of Computer Programming, 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Volume 77, Number 9,  August 2012</a:t>
            </a:r>
          </a:p>
        </p:txBody>
      </p:sp>
    </p:spTree>
    <p:extLst>
      <p:ext uri="{BB962C8B-B14F-4D97-AF65-F5344CB8AC3E}">
        <p14:creationId xmlns:p14="http://schemas.microsoft.com/office/powerpoint/2010/main" val="246561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804519"/>
            <a:ext cx="10693085" cy="1049235"/>
          </a:xfrm>
        </p:spPr>
        <p:txBody>
          <a:bodyPr/>
          <a:lstStyle/>
          <a:p>
            <a:r>
              <a:rPr lang="en-SG" dirty="0"/>
              <a:t>Session Logic – </a:t>
            </a:r>
            <a:r>
              <a:rPr lang="en-SG" cap="none" dirty="0"/>
              <a:t>Selected</a:t>
            </a:r>
            <a:r>
              <a:rPr lang="en-SG" dirty="0"/>
              <a:t> </a:t>
            </a:r>
            <a:r>
              <a:rPr lang="en-SG" cap="none" dirty="0"/>
              <a:t>Entailment Rules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22" y="2048565"/>
            <a:ext cx="7259140" cy="44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Session Logic – BINARY PROTOCOLS – </a:t>
            </a:r>
            <a:r>
              <a:rPr lang="en-SG" cap="none" dirty="0"/>
              <a:t>Variance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62599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A:                              B:</a:t>
            </a:r>
          </a:p>
          <a:p>
            <a:r>
              <a:rPr lang="en-US" sz="2800" dirty="0">
                <a:latin typeface="Mistral" panose="03090702030407020403" pitchFamily="66" charset="0"/>
              </a:rPr>
              <a:t>            C</a:t>
            </a:r>
            <a:r>
              <a:rPr lang="en-US" sz="2800" dirty="0">
                <a:latin typeface="+mj-lt"/>
              </a:rPr>
              <a:t>(v, !x· x≥1)     ||       </a:t>
            </a:r>
            <a:r>
              <a:rPr lang="en-US" sz="2800" dirty="0">
                <a:latin typeface="Mistral" panose="03090702030407020403" pitchFamily="66" charset="0"/>
              </a:rPr>
              <a:t>C</a:t>
            </a:r>
            <a:r>
              <a:rPr lang="en-US" sz="2800" dirty="0"/>
              <a:t>(v, ?x· x≥1) </a:t>
            </a:r>
            <a:r>
              <a:rPr lang="en-US" sz="2800" dirty="0">
                <a:latin typeface="+mj-lt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32163" y="3604578"/>
            <a:ext cx="6291142" cy="1897738"/>
            <a:chOff x="1637311" y="3710415"/>
            <a:chExt cx="6291142" cy="1897738"/>
          </a:xfrm>
        </p:grpSpPr>
        <p:pic>
          <p:nvPicPr>
            <p:cNvPr id="47" name="Picture 4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5061513" y="5331301"/>
              <a:ext cx="2866940" cy="27083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637311" y="3710415"/>
              <a:ext cx="5957239" cy="1897738"/>
              <a:chOff x="1769601" y="3710415"/>
              <a:chExt cx="5957239" cy="189773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50091" y="3795643"/>
                <a:ext cx="2376749" cy="1188000"/>
                <a:chOff x="15136522" y="14680406"/>
                <a:chExt cx="2376749" cy="1188000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6942594" y="15379262"/>
                  <a:ext cx="570677" cy="3140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15951994" y="14680406"/>
                  <a:ext cx="1188000" cy="1188000"/>
                  <a:chOff x="15126632" y="14793928"/>
                  <a:chExt cx="1188000" cy="1188000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15126632" y="14793928"/>
                    <a:ext cx="1188000" cy="1188000"/>
                  </a:xfrm>
                  <a:prstGeom prst="rect">
                    <a:avLst/>
                  </a:prstGeom>
                  <a:solidFill>
                    <a:srgbClr val="666699"/>
                  </a:solidFill>
                  <a:ln>
                    <a:noFill/>
                  </a:ln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LeftDown"/>
                    <a:lightRig rig="threePt" dir="t"/>
                  </a:scene3d>
                </p:spPr>
                <p:style>
                  <a:lnRef idx="0">
                    <a:scrgbClr r="0" g="0" b="0"/>
                  </a:lnRef>
                  <a:fillRef idx="1002">
                    <a:schemeClr val="dk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pic>
                <p:nvPicPr>
                  <p:cNvPr id="34" name="Picture 33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17054" y="15006466"/>
                    <a:ext cx="648000" cy="221552"/>
                  </a:xfrm>
                  <a:prstGeom prst="rect">
                    <a:avLst/>
                  </a:prstGeom>
                  <a:scene3d>
                    <a:camera prst="isometricLeftDown"/>
                    <a:lightRig rig="threePt" dir="t"/>
                  </a:scene3d>
                </p:spPr>
              </p:pic>
            </p:grpSp>
            <p:sp>
              <p:nvSpPr>
                <p:cNvPr id="31" name="Rectangle 30"/>
                <p:cNvSpPr/>
                <p:nvPr/>
              </p:nvSpPr>
              <p:spPr>
                <a:xfrm>
                  <a:off x="15136522" y="14888900"/>
                  <a:ext cx="972000" cy="972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scene3d>
                  <a:camera prst="isometricLeftDown"/>
                  <a:lightRig rig="threePt" dir="t"/>
                </a:scene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5983718" y="15427924"/>
                  <a:ext cx="570677" cy="3140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2626365" y="3795643"/>
                <a:ext cx="1715283" cy="1187022"/>
                <a:chOff x="12412796" y="14617784"/>
                <a:chExt cx="1715283" cy="1187022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2412796" y="14832806"/>
                  <a:ext cx="1715283" cy="972000"/>
                  <a:chOff x="12412796" y="14900463"/>
                  <a:chExt cx="1715283" cy="972000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3156079" y="14900463"/>
                    <a:ext cx="972000" cy="972000"/>
                    <a:chOff x="14670255" y="14836078"/>
                    <a:chExt cx="972000" cy="972000"/>
                  </a:xfrm>
                </p:grpSpPr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4670255" y="14836078"/>
                      <a:ext cx="972000" cy="9720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LeftDown"/>
                      <a:lightRig rig="threePt" dir="t"/>
                    </a:scene3d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</a:t>
                      </a:r>
                    </a:p>
                  </p:txBody>
                </p:sp>
                <p:pic>
                  <p:nvPicPr>
                    <p:cNvPr id="45" name="Picture 44"/>
                    <p:cNvPicPr>
                      <a:picLocks noChangeAspect="1"/>
                    </p:cNvPicPr>
                    <p:nvPr>
                      <p:custDataLst>
                        <p:tags r:id="rId5"/>
                      </p:custDataLst>
                    </p:nvPr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823242" y="14965557"/>
                      <a:ext cx="722392" cy="222747"/>
                    </a:xfrm>
                    <a:prstGeom prst="rect">
                      <a:avLst/>
                    </a:prstGeom>
                    <a:scene3d>
                      <a:camera prst="isometricLeftDown"/>
                      <a:lightRig rig="threePt" dir="t"/>
                    </a:scene3d>
                  </p:spPr>
                </p:pic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3098462" y="15541987"/>
                    <a:ext cx="570677" cy="31406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718742" y="15140900"/>
                    <a:ext cx="720000" cy="720000"/>
                    <a:chOff x="12458932" y="15036765"/>
                    <a:chExt cx="720000" cy="7200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2458932" y="15036765"/>
                      <a:ext cx="720000" cy="720000"/>
                    </a:xfrm>
                    <a:prstGeom prst="rect">
                      <a:avLst/>
                    </a:prstGeom>
                    <a:solidFill>
                      <a:srgbClr val="666699"/>
                    </a:solidFill>
                    <a:ln>
                      <a:noFill/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LeftDown"/>
                      <a:lightRig rig="threePt" dir="t"/>
                    </a:scene3d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dirty="0"/>
                    </a:p>
                  </p:txBody>
                </p:sp>
                <p:pic>
                  <p:nvPicPr>
                    <p:cNvPr id="43" name="Picture 42"/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494932" y="15146082"/>
                      <a:ext cx="648000" cy="222697"/>
                    </a:xfrm>
                    <a:prstGeom prst="rect">
                      <a:avLst/>
                    </a:prstGeom>
                    <a:scene3d>
                      <a:camera prst="isometricLeftDown"/>
                      <a:lightRig rig="threePt" dir="t"/>
                    </a:scene3d>
                  </p:spPr>
                </p:pic>
              </p:grpSp>
              <p:cxnSp>
                <p:nvCxnSpPr>
                  <p:cNvPr id="41" name="Straight Arrow Connector 40"/>
                  <p:cNvCxnSpPr/>
                  <p:nvPr/>
                </p:nvCxnSpPr>
                <p:spPr>
                  <a:xfrm flipV="1">
                    <a:off x="12412796" y="15541637"/>
                    <a:ext cx="570677" cy="31406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Arc 36"/>
                <p:cNvSpPr/>
                <p:nvPr/>
              </p:nvSpPr>
              <p:spPr>
                <a:xfrm rot="17210924">
                  <a:off x="12679505" y="14651829"/>
                  <a:ext cx="1009514" cy="941424"/>
                </a:xfrm>
                <a:prstGeom prst="arc">
                  <a:avLst>
                    <a:gd name="adj1" fmla="val 14601459"/>
                    <a:gd name="adj2" fmla="val 1113162"/>
                  </a:avLst>
                </a:prstGeom>
                <a:ln>
                  <a:prstDash val="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/>
              <a:stretch>
                <a:fillRect/>
              </a:stretch>
            </p:blipFill>
            <p:spPr>
              <a:xfrm>
                <a:off x="1769601" y="5322867"/>
                <a:ext cx="2854881" cy="285286"/>
              </a:xfrm>
              <a:prstGeom prst="rect">
                <a:avLst/>
              </a:prstGeom>
            </p:spPr>
          </p:pic>
          <p:sp>
            <p:nvSpPr>
              <p:cNvPr id="48" name="Arc 47"/>
              <p:cNvSpPr/>
              <p:nvPr/>
            </p:nvSpPr>
            <p:spPr>
              <a:xfrm flipH="1">
                <a:off x="5513672" y="3710415"/>
                <a:ext cx="1009514" cy="941424"/>
              </a:xfrm>
              <a:prstGeom prst="arc">
                <a:avLst>
                  <a:gd name="adj1" fmla="val 13952939"/>
                  <a:gd name="adj2" fmla="val 20036017"/>
                </a:avLst>
              </a:prstGeom>
              <a:ln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4179" y="4120554"/>
                <a:ext cx="722392" cy="222747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</p:grpSp>
      <p:sp>
        <p:nvSpPr>
          <p:cNvPr id="50" name="TextBox 49"/>
          <p:cNvSpPr txBox="1"/>
          <p:nvPr/>
        </p:nvSpPr>
        <p:spPr>
          <a:xfrm>
            <a:off x="7288109" y="5690461"/>
            <a:ext cx="13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covariant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9073" y="5690460"/>
            <a:ext cx="208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contravariant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9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primitives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91278" y="2144319"/>
            <a:ext cx="6819870" cy="38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SG" sz="4000" dirty="0" err="1">
                <a:solidFill>
                  <a:schemeClr val="bg1">
                    <a:lumMod val="65000"/>
                  </a:schemeClr>
                </a:solidFill>
              </a:rPr>
              <a:t>MULti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-PARTY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480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Session Logic – Multiparty PROTOCOLS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64823" y="2214377"/>
            <a:ext cx="6131741" cy="2654187"/>
            <a:chOff x="1348331" y="19531750"/>
            <a:chExt cx="9193463" cy="5533416"/>
          </a:xfrm>
        </p:grpSpPr>
        <p:grpSp>
          <p:nvGrpSpPr>
            <p:cNvPr id="5" name="Group 4"/>
            <p:cNvGrpSpPr/>
            <p:nvPr/>
          </p:nvGrpSpPr>
          <p:grpSpPr>
            <a:xfrm>
              <a:off x="1348331" y="19531750"/>
              <a:ext cx="9193463" cy="5533416"/>
              <a:chOff x="937684" y="12736065"/>
              <a:chExt cx="9193463" cy="553341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37684" y="12738870"/>
                <a:ext cx="9193463" cy="5530611"/>
                <a:chOff x="3720480" y="1916720"/>
                <a:chExt cx="6785017" cy="411480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720480" y="3893020"/>
                  <a:ext cx="6785017" cy="1818867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727939" y="1916721"/>
                  <a:ext cx="1696916" cy="501163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Buyer1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263058" y="1916720"/>
                  <a:ext cx="1696916" cy="501163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Seller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576397" y="2417883"/>
                  <a:ext cx="0" cy="36136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120310" y="2417883"/>
                  <a:ext cx="0" cy="36136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576397" y="2388652"/>
                  <a:ext cx="2543913" cy="525128"/>
                  <a:chOff x="4576397" y="2388652"/>
                  <a:chExt cx="2543913" cy="52512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4576397" y="2857500"/>
                    <a:ext cx="2543913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055577" y="2388652"/>
                    <a:ext cx="1644161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title : String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576397" y="2754456"/>
                  <a:ext cx="2543913" cy="525128"/>
                  <a:chOff x="4576397" y="2368131"/>
                  <a:chExt cx="2543913" cy="525128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76397" y="2857500"/>
                    <a:ext cx="2543913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FF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029205" y="2368131"/>
                    <a:ext cx="1644161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price&gt;0 : </a:t>
                    </a:r>
                    <a:r>
                      <a:rPr kumimoji="0" lang="en-US" sz="16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int</a:t>
                    </a: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>
                  <a:off x="3735635" y="3909914"/>
                  <a:ext cx="3322356" cy="39787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defTabSz="914400"/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Cond: </a:t>
                  </a:r>
                  <a:r>
                    <a:rPr lang="en-US" sz="1400" kern="0" dirty="0">
                      <a:solidFill>
                        <a:prstClr val="white"/>
                      </a:solidFill>
                      <a:latin typeface="Calibri"/>
                    </a:rPr>
                    <a:t>price-share&lt;= </a:t>
                  </a: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expectedPrice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4576397" y="3169314"/>
                  <a:ext cx="5093691" cy="525128"/>
                  <a:chOff x="4567606" y="1779252"/>
                  <a:chExt cx="5093691" cy="525128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4567606" y="2227552"/>
                    <a:ext cx="5093691" cy="48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37063" y="1779252"/>
                    <a:ext cx="1644160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share&gt;=0: </a:t>
                    </a:r>
                    <a:r>
                      <a:rPr kumimoji="0" lang="en-US" sz="16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int</a:t>
                    </a: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7134021" y="4325154"/>
                  <a:ext cx="2543913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7128992" y="4660990"/>
                  <a:ext cx="2543913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3728168" y="5227922"/>
                  <a:ext cx="677508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  <p:sp>
            <p:nvSpPr>
              <p:cNvPr id="13" name="Rectangle 12"/>
              <p:cNvSpPr/>
              <p:nvPr/>
            </p:nvSpPr>
            <p:spPr>
              <a:xfrm>
                <a:off x="7722394" y="12736065"/>
                <a:ext cx="2408751" cy="67360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Buyer2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5552281" y="14522602"/>
                <a:ext cx="3446914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6185655" y="13864852"/>
                <a:ext cx="2227782" cy="70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price&gt;0 :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int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3160" y="13409667"/>
                <a:ext cx="0" cy="485700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6592372" y="22091863"/>
              <a:ext cx="2227782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6333" y="22588069"/>
              <a:ext cx="2975367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addr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: Address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3138" y="23244796"/>
              <a:ext cx="3486570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delivery: Date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960880" y="23820550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 flipH="1">
              <a:off x="5951880" y="24376916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445743" y="23777188"/>
              <a:ext cx="2799714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0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34" y="5330974"/>
            <a:ext cx="6994634" cy="3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Session Logic – Multiparty PROTOCOLS – </a:t>
            </a:r>
            <a:r>
              <a:rPr lang="en-SG" cap="none" dirty="0"/>
              <a:t>Specs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2764823" y="2214377"/>
            <a:ext cx="6131741" cy="2654187"/>
            <a:chOff x="1348331" y="19531750"/>
            <a:chExt cx="9193463" cy="5533416"/>
          </a:xfrm>
        </p:grpSpPr>
        <p:grpSp>
          <p:nvGrpSpPr>
            <p:cNvPr id="5" name="Group 4"/>
            <p:cNvGrpSpPr/>
            <p:nvPr/>
          </p:nvGrpSpPr>
          <p:grpSpPr>
            <a:xfrm>
              <a:off x="1348331" y="19531750"/>
              <a:ext cx="9193463" cy="5533416"/>
              <a:chOff x="937684" y="12736065"/>
              <a:chExt cx="9193463" cy="553341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37684" y="12738870"/>
                <a:ext cx="9193463" cy="5530611"/>
                <a:chOff x="3720480" y="1916720"/>
                <a:chExt cx="6785017" cy="411480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720480" y="3893020"/>
                  <a:ext cx="6785017" cy="1818867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727939" y="1916721"/>
                  <a:ext cx="1696916" cy="501163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Buyer1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263058" y="1916720"/>
                  <a:ext cx="1696916" cy="501163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Seller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576397" y="2417883"/>
                  <a:ext cx="0" cy="36136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120310" y="2417883"/>
                  <a:ext cx="0" cy="36136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576397" y="2388652"/>
                  <a:ext cx="2543913" cy="525128"/>
                  <a:chOff x="4576397" y="2388652"/>
                  <a:chExt cx="2543913" cy="52512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4576397" y="2857500"/>
                    <a:ext cx="2543913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055577" y="2388652"/>
                    <a:ext cx="1644161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title : String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576397" y="2754456"/>
                  <a:ext cx="2543913" cy="525128"/>
                  <a:chOff x="4576397" y="2368131"/>
                  <a:chExt cx="2543913" cy="525128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76397" y="2857500"/>
                    <a:ext cx="2543913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FF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029205" y="2368131"/>
                    <a:ext cx="1644161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price&gt;0 : </a:t>
                    </a:r>
                    <a:r>
                      <a:rPr kumimoji="0" lang="en-US" sz="16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int</a:t>
                    </a: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>
                  <a:off x="3735635" y="3909914"/>
                  <a:ext cx="3322356" cy="39787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defTabSz="914400"/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Cond: </a:t>
                  </a:r>
                  <a:r>
                    <a:rPr lang="en-US" sz="1400" kern="0" dirty="0">
                      <a:solidFill>
                        <a:prstClr val="white"/>
                      </a:solidFill>
                      <a:latin typeface="Calibri"/>
                    </a:rPr>
                    <a:t>price-share&lt;= </a:t>
                  </a: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expectedPrice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4576397" y="3169314"/>
                  <a:ext cx="5093691" cy="525128"/>
                  <a:chOff x="4567606" y="1779252"/>
                  <a:chExt cx="5093691" cy="525128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4567606" y="2227552"/>
                    <a:ext cx="5093691" cy="48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37063" y="1779252"/>
                    <a:ext cx="1644160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share&gt;=0: </a:t>
                    </a:r>
                    <a:r>
                      <a:rPr kumimoji="0" lang="en-US" sz="16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int</a:t>
                    </a: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7134021" y="4325154"/>
                  <a:ext cx="2543913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7128992" y="4660990"/>
                  <a:ext cx="2543913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3728168" y="5227922"/>
                  <a:ext cx="677508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  <p:sp>
            <p:nvSpPr>
              <p:cNvPr id="13" name="Rectangle 12"/>
              <p:cNvSpPr/>
              <p:nvPr/>
            </p:nvSpPr>
            <p:spPr>
              <a:xfrm>
                <a:off x="7722394" y="12736065"/>
                <a:ext cx="2408751" cy="67360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Buyer2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5552281" y="14522602"/>
                <a:ext cx="3446914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6185655" y="13864852"/>
                <a:ext cx="2227782" cy="70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price&gt;0 :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int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3160" y="13409667"/>
                <a:ext cx="0" cy="485700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6592372" y="22091863"/>
              <a:ext cx="2227782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6333" y="22588069"/>
              <a:ext cx="2975367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addr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: Address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3138" y="23244796"/>
              <a:ext cx="3486570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delivery: Date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960880" y="23820550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 flipH="1">
              <a:off x="5951880" y="24376916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445743" y="23777188"/>
              <a:ext cx="2799714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0</a:t>
              </a:r>
            </a:p>
          </p:txBody>
        </p:sp>
      </p:grpSp>
      <p:pic>
        <p:nvPicPr>
          <p:cNvPr id="38" name="Picture 37" descr="igu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16" y="5063048"/>
            <a:ext cx="9072000" cy="142799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9137455" y="4817616"/>
            <a:ext cx="1718918" cy="45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arbitrary order</a:t>
            </a:r>
          </a:p>
        </p:txBody>
      </p:sp>
      <p:cxnSp>
        <p:nvCxnSpPr>
          <p:cNvPr id="39" name="Straight Connector 38"/>
          <p:cNvCxnSpPr>
            <a:stCxn id="35" idx="1"/>
          </p:cNvCxnSpPr>
          <p:nvPr/>
        </p:nvCxnSpPr>
        <p:spPr>
          <a:xfrm flipH="1">
            <a:off x="6262428" y="5042695"/>
            <a:ext cx="2875027" cy="470511"/>
          </a:xfrm>
          <a:prstGeom prst="line">
            <a:avLst/>
          </a:prstGeom>
          <a:ln>
            <a:solidFill>
              <a:srgbClr val="C4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9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D785F9-D388-48BA-BBA9-3362D9EB996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6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4694353-6B82-4071-9A89-017C46BA9936}" type="slidenum">
              <a:rPr lang="en-US" altLang="en-US" sz="120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PROJECT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3048000" y="3349625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panose="020B0604020202020204" pitchFamily="34" charset="0"/>
            </a:endParaRP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3344427" y="3733801"/>
            <a:ext cx="1863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code verifier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HIP</a:t>
            </a:r>
            <a:r>
              <a:rPr lang="en-US" altLang="en-US" sz="2400" i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6324600" y="3352800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panose="020B0604020202020204" pitchFamily="34" charset="0"/>
            </a:endParaRPr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6705600" y="3429001"/>
            <a:ext cx="1828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logic prover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SLEEK</a:t>
            </a:r>
            <a:r>
              <a:rPr lang="en-US" altLang="en-US" sz="2400" i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4191000" y="1905000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Pre/Post</a:t>
            </a:r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638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5935664" y="1524001"/>
            <a:ext cx="1641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sz="24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Predicates</a:t>
            </a:r>
          </a:p>
        </p:txBody>
      </p:sp>
      <p:sp>
        <p:nvSpPr>
          <p:cNvPr id="10253" name="Text Box 10"/>
          <p:cNvSpPr txBox="1">
            <a:spLocks noChangeArrowheads="1"/>
          </p:cNvSpPr>
          <p:nvPr/>
        </p:nvSpPr>
        <p:spPr bwMode="auto">
          <a:xfrm>
            <a:off x="8001000" y="1828800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Lemmas</a:t>
            </a:r>
          </a:p>
        </p:txBody>
      </p:sp>
      <p:sp>
        <p:nvSpPr>
          <p:cNvPr id="10254" name="Text Box 11"/>
          <p:cNvSpPr txBox="1">
            <a:spLocks noChangeArrowheads="1"/>
          </p:cNvSpPr>
          <p:nvPr/>
        </p:nvSpPr>
        <p:spPr bwMode="auto">
          <a:xfrm>
            <a:off x="2286000" y="1905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2743200" y="2438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H="1">
            <a:off x="4419600" y="24384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66294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 flipH="1">
            <a:off x="7543800" y="2438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8211" name="Group 16"/>
          <p:cNvGrpSpPr>
            <a:grpSpLocks/>
          </p:cNvGrpSpPr>
          <p:nvPr/>
        </p:nvGrpSpPr>
        <p:grpSpPr bwMode="auto">
          <a:xfrm>
            <a:off x="7029451" y="4724401"/>
            <a:ext cx="3489325" cy="917575"/>
            <a:chOff x="3840" y="3264"/>
            <a:chExt cx="2198" cy="578"/>
          </a:xfrm>
        </p:grpSpPr>
        <p:sp>
          <p:nvSpPr>
            <p:cNvPr id="8214" name="Text Box 17"/>
            <p:cNvSpPr txBox="1">
              <a:spLocks noChangeArrowheads="1"/>
            </p:cNvSpPr>
            <p:nvPr/>
          </p:nvSpPr>
          <p:spPr bwMode="auto">
            <a:xfrm>
              <a:off x="3840" y="3554"/>
              <a:ext cx="2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range of pure provers …</a:t>
              </a:r>
            </a:p>
          </p:txBody>
        </p:sp>
        <p:sp>
          <p:nvSpPr>
            <p:cNvPr id="8215" name="Line 18"/>
            <p:cNvSpPr>
              <a:spLocks noChangeShapeType="1"/>
            </p:cNvSpPr>
            <p:nvPr/>
          </p:nvSpPr>
          <p:spPr bwMode="auto">
            <a:xfrm>
              <a:off x="3936" y="32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6" name="Line 19"/>
            <p:cNvSpPr>
              <a:spLocks noChangeShapeType="1"/>
            </p:cNvSpPr>
            <p:nvPr/>
          </p:nvSpPr>
          <p:spPr bwMode="auto">
            <a:xfrm>
              <a:off x="4176" y="32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352800" y="5718175"/>
            <a:ext cx="710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Omega, MONA, Isabelle, Coq, SMT, Redlog, MiniSAT, Mathematica</a:t>
            </a:r>
          </a:p>
        </p:txBody>
      </p:sp>
      <p:sp>
        <p:nvSpPr>
          <p:cNvPr id="8213" name="TextBox 1"/>
          <p:cNvSpPr txBox="1">
            <a:spLocks noChangeArrowheads="1"/>
          </p:cNvSpPr>
          <p:nvPr/>
        </p:nvSpPr>
        <p:spPr bwMode="auto">
          <a:xfrm>
            <a:off x="4819806" y="750442"/>
            <a:ext cx="5724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Under development since 2006  (200K lines of </a:t>
            </a:r>
            <a:r>
              <a:rPr lang="en-US" altLang="en-US" sz="1800" dirty="0" err="1">
                <a:latin typeface="Arial" panose="020B0604020202020204" pitchFamily="34" charset="0"/>
              </a:rPr>
              <a:t>OCaml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Currently : 3 current PhD students; 7 graduated PhD</a:t>
            </a:r>
            <a:endParaRPr lang="en-SG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1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Session Logic – Multiparty PROTOCOLS – </a:t>
            </a:r>
            <a:r>
              <a:rPr lang="en-SG" cap="none" dirty="0"/>
              <a:t>Specs                     </a:t>
            </a:r>
            <a:br>
              <a:rPr lang="en-SG" cap="none" dirty="0"/>
            </a:br>
            <a:r>
              <a:rPr lang="en-SG" cap="none" dirty="0"/>
              <a:t>               (enforcing </a:t>
            </a:r>
            <a:r>
              <a:rPr lang="en-SG" cap="none" dirty="0" err="1"/>
              <a:t>sequentiality</a:t>
            </a:r>
            <a:r>
              <a:rPr lang="en-SG" cap="none" dirty="0"/>
              <a:t> between different channels)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2764823" y="2214377"/>
            <a:ext cx="6131741" cy="2654187"/>
            <a:chOff x="1348331" y="19531750"/>
            <a:chExt cx="9193463" cy="5533416"/>
          </a:xfrm>
        </p:grpSpPr>
        <p:grpSp>
          <p:nvGrpSpPr>
            <p:cNvPr id="5" name="Group 4"/>
            <p:cNvGrpSpPr/>
            <p:nvPr/>
          </p:nvGrpSpPr>
          <p:grpSpPr>
            <a:xfrm>
              <a:off x="1348331" y="19531750"/>
              <a:ext cx="9193463" cy="5533416"/>
              <a:chOff x="937684" y="12736065"/>
              <a:chExt cx="9193463" cy="553341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37684" y="12738870"/>
                <a:ext cx="9193463" cy="5530611"/>
                <a:chOff x="3720480" y="1916720"/>
                <a:chExt cx="6785017" cy="411480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720480" y="3893020"/>
                  <a:ext cx="6785017" cy="1818867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727939" y="1916721"/>
                  <a:ext cx="1696916" cy="501163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Buyer1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263058" y="1916720"/>
                  <a:ext cx="1696916" cy="501163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Seller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576397" y="2417883"/>
                  <a:ext cx="0" cy="36136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7120310" y="2417883"/>
                  <a:ext cx="0" cy="361364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576397" y="2388652"/>
                  <a:ext cx="2543913" cy="525128"/>
                  <a:chOff x="4576397" y="2388652"/>
                  <a:chExt cx="2543913" cy="52512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4576397" y="2857500"/>
                    <a:ext cx="2543913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055577" y="2388652"/>
                    <a:ext cx="1644161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title : String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576397" y="2754456"/>
                  <a:ext cx="2543913" cy="525128"/>
                  <a:chOff x="4576397" y="2368131"/>
                  <a:chExt cx="2543913" cy="525128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76397" y="2857500"/>
                    <a:ext cx="2543913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029205" y="2368131"/>
                    <a:ext cx="1644161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price&gt;0 : </a:t>
                    </a:r>
                    <a:r>
                      <a:rPr kumimoji="0" lang="en-US" sz="16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int</a:t>
                    </a: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>
                  <a:off x="3735635" y="3909914"/>
                  <a:ext cx="3322356" cy="397875"/>
                </a:xfrm>
                <a:prstGeom prst="rect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defTabSz="914400"/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Cond: </a:t>
                  </a:r>
                  <a:r>
                    <a:rPr lang="en-US" sz="1400" kern="0" dirty="0">
                      <a:solidFill>
                        <a:prstClr val="white"/>
                      </a:solidFill>
                      <a:latin typeface="Calibri"/>
                    </a:rPr>
                    <a:t>price-share&lt;= </a:t>
                  </a: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expectedPrice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4576397" y="3169314"/>
                  <a:ext cx="5093691" cy="525128"/>
                  <a:chOff x="4567606" y="1779252"/>
                  <a:chExt cx="5093691" cy="525128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4567606" y="2227552"/>
                    <a:ext cx="5093691" cy="48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37063" y="1779252"/>
                    <a:ext cx="1644160" cy="5251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share&gt;=0: </a:t>
                    </a:r>
                    <a:r>
                      <a:rPr kumimoji="0" lang="en-US" sz="16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</a:rPr>
                      <a:t>int</a:t>
                    </a: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7134021" y="4325154"/>
                  <a:ext cx="2543913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7128992" y="4660990"/>
                  <a:ext cx="2543913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3728168" y="5227922"/>
                  <a:ext cx="677508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  <p:sp>
            <p:nvSpPr>
              <p:cNvPr id="13" name="Rectangle 12"/>
              <p:cNvSpPr/>
              <p:nvPr/>
            </p:nvSpPr>
            <p:spPr>
              <a:xfrm>
                <a:off x="7722394" y="12736065"/>
                <a:ext cx="2408751" cy="67360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Buyer2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5552281" y="14522602"/>
                <a:ext cx="3446914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6185655" y="13864852"/>
                <a:ext cx="2227782" cy="70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price&gt;0 :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int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9003160" y="13409667"/>
                <a:ext cx="0" cy="485700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6592372" y="22091863"/>
              <a:ext cx="2227782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6333" y="22588069"/>
              <a:ext cx="2975367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addr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: Address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3138" y="23244796"/>
              <a:ext cx="3486570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delivery: Date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960880" y="23820550"/>
              <a:ext cx="34200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 flipH="1">
              <a:off x="5951880" y="24376916"/>
              <a:ext cx="344691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445743" y="23777188"/>
              <a:ext cx="2799714" cy="70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0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169611" y="4867218"/>
            <a:ext cx="1853513" cy="199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9" name="Rectangle 38"/>
          <p:cNvSpPr/>
          <p:nvPr/>
        </p:nvSpPr>
        <p:spPr>
          <a:xfrm>
            <a:off x="10392032" y="4967416"/>
            <a:ext cx="1631092" cy="1058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10496818" y="5060950"/>
            <a:ext cx="1695182" cy="923330"/>
            <a:chOff x="10083154" y="3088999"/>
            <a:chExt cx="1695182" cy="923330"/>
          </a:xfrm>
        </p:grpSpPr>
        <p:pic>
          <p:nvPicPr>
            <p:cNvPr id="36" name="Picture 3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3154" y="3159830"/>
              <a:ext cx="286552" cy="22710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369706" y="3088999"/>
              <a:ext cx="1408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>
                      <a:lumMod val="50000"/>
                    </a:schemeClr>
                  </a:solidFill>
                </a:rPr>
                <a:t> - local or global sync instrument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 flipV="1">
            <a:off x="6944498" y="5251622"/>
            <a:ext cx="3447534" cy="0"/>
          </a:xfrm>
          <a:prstGeom prst="line">
            <a:avLst/>
          </a:prstGeom>
          <a:ln>
            <a:solidFill>
              <a:srgbClr val="C4C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13189" y="5100080"/>
            <a:ext cx="79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6478954" y="5453381"/>
            <a:ext cx="79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56"/>
          <p:cNvSpPr/>
          <p:nvPr/>
        </p:nvSpPr>
        <p:spPr>
          <a:xfrm>
            <a:off x="6442954" y="5406183"/>
            <a:ext cx="864000" cy="432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3621664" y="5452655"/>
            <a:ext cx="864000" cy="324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/>
          <p:cNvSpPr/>
          <p:nvPr/>
        </p:nvSpPr>
        <p:spPr>
          <a:xfrm>
            <a:off x="3441096" y="5729185"/>
            <a:ext cx="940403" cy="44754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/>
          <p:cNvSpPr/>
          <p:nvPr/>
        </p:nvSpPr>
        <p:spPr>
          <a:xfrm>
            <a:off x="3695699" y="6117603"/>
            <a:ext cx="779389" cy="3906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8769288" y="6127128"/>
            <a:ext cx="772009" cy="3443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/>
          <p:cNvSpPr/>
          <p:nvPr/>
        </p:nvSpPr>
        <p:spPr>
          <a:xfrm>
            <a:off x="3483909" y="5768280"/>
            <a:ext cx="828000" cy="360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5" y="5094157"/>
            <a:ext cx="7621213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9321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Implicit (NO) synchronization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Consider: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8263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;   </a:t>
            </a:r>
            <a:r>
              <a:rPr lang="en-US" sz="2800" dirty="0">
                <a:latin typeface="+mj-lt"/>
              </a:rPr>
              <a:t> C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D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5351" y="3003222"/>
            <a:ext cx="6584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What are expected ordering?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1490" y="3486377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A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     before    B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71489" y="4152690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     before    D</a:t>
            </a:r>
            <a:endParaRPr lang="en-SG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8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Explicit synchronization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Consider: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8263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;   </a:t>
            </a:r>
            <a:r>
              <a:rPr lang="en-US" sz="2800" dirty="0">
                <a:latin typeface="+mj-lt"/>
              </a:rPr>
              <a:t> C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D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5351" y="3110125"/>
            <a:ext cx="6584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How about the other sequencing?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57679" y="3664123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latin typeface="Trebuchet MS" panose="020B0603020202020204" pitchFamily="34" charset="0"/>
              </a:rPr>
              <a:t>SS</a:t>
            </a:r>
            <a:r>
              <a:rPr lang="en-SG" sz="3000" dirty="0">
                <a:latin typeface="Trebuchet MS" panose="020B0603020202020204" pitchFamily="34" charset="0"/>
              </a:rPr>
              <a:t>: A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     before    C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9462" y="3685205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latin typeface="Trebuchet MS" panose="020B0603020202020204" pitchFamily="34" charset="0"/>
              </a:rPr>
              <a:t>SR</a:t>
            </a:r>
            <a:r>
              <a:rPr lang="en-SG" sz="3000" dirty="0">
                <a:latin typeface="Trebuchet MS" panose="020B0603020202020204" pitchFamily="34" charset="0"/>
              </a:rPr>
              <a:t>: A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     before    D 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57679" y="4273499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latin typeface="Trebuchet MS" panose="020B0603020202020204" pitchFamily="34" charset="0"/>
              </a:rPr>
              <a:t>RS</a:t>
            </a:r>
            <a:r>
              <a:rPr lang="en-SG" sz="3000" dirty="0">
                <a:latin typeface="Trebuchet MS" panose="020B0603020202020204" pitchFamily="34" charset="0"/>
              </a:rPr>
              <a:t>: 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B    before    C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59461" y="4273499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latin typeface="Trebuchet MS" panose="020B0603020202020204" pitchFamily="34" charset="0"/>
              </a:rPr>
              <a:t>RR</a:t>
            </a:r>
            <a:r>
              <a:rPr lang="en-SG" sz="3000" dirty="0">
                <a:latin typeface="Trebuchet MS" panose="020B0603020202020204" pitchFamily="34" charset="0"/>
              </a:rPr>
              <a:t>: 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B     before    D 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350" y="5159874"/>
            <a:ext cx="9163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Which is the strongest? </a:t>
            </a:r>
            <a:r>
              <a:rPr lang="en-SG" sz="3000" dirty="0" err="1">
                <a:latin typeface="Trebuchet MS" panose="020B0603020202020204" pitchFamily="34" charset="0"/>
              </a:rPr>
              <a:t>cf</a:t>
            </a:r>
            <a:r>
              <a:rPr lang="en-SG" sz="3000" dirty="0">
                <a:latin typeface="Trebuchet MS" panose="020B0603020202020204" pitchFamily="34" charset="0"/>
              </a:rPr>
              <a:t> sequential consistency..</a:t>
            </a:r>
          </a:p>
        </p:txBody>
      </p:sp>
    </p:spTree>
    <p:extLst>
      <p:ext uri="{BB962C8B-B14F-4D97-AF65-F5344CB8AC3E}">
        <p14:creationId xmlns:p14="http://schemas.microsoft.com/office/powerpoint/2010/main" val="89163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Explicit synchronization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Consider: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856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;</a:t>
            </a:r>
            <a:r>
              <a:rPr lang="en-US" sz="2800" baseline="-250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RS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 </a:t>
            </a:r>
            <a:r>
              <a:rPr lang="en-US" sz="2800" dirty="0">
                <a:latin typeface="+mj-lt"/>
              </a:rPr>
              <a:t> C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D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82214" y="3158191"/>
            <a:ext cx="6584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Strict Sequencing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05810" y="3229815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latin typeface="Trebuchet MS" panose="020B0603020202020204" pitchFamily="34" charset="0"/>
              </a:rPr>
              <a:t>RS</a:t>
            </a:r>
            <a:r>
              <a:rPr lang="en-SG" sz="3000" dirty="0">
                <a:latin typeface="Trebuchet MS" panose="020B0603020202020204" pitchFamily="34" charset="0"/>
              </a:rPr>
              <a:t>: 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B    before    C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22568" y="4237687"/>
            <a:ext cx="9385668" cy="2150334"/>
            <a:chOff x="922568" y="4237687"/>
            <a:chExt cx="9385668" cy="2150334"/>
          </a:xfrm>
        </p:grpSpPr>
        <p:sp>
          <p:nvSpPr>
            <p:cNvPr id="13" name="TextBox 12"/>
            <p:cNvSpPr txBox="1"/>
            <p:nvPr/>
          </p:nvSpPr>
          <p:spPr>
            <a:xfrm>
              <a:off x="922568" y="4237687"/>
              <a:ext cx="91630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000" dirty="0">
                  <a:latin typeface="Trebuchet MS" panose="020B0603020202020204" pitchFamily="34" charset="0"/>
                </a:rPr>
                <a:t>Explicit enforcement: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6725" y="5341581"/>
              <a:ext cx="1941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latin typeface="+mj-lt"/>
                </a:rPr>
                <a:t>A </a:t>
              </a:r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7444" y="5385322"/>
              <a:ext cx="16342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B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06060" y="5379410"/>
              <a:ext cx="1384091" cy="529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+mj-lt"/>
                </a:rPr>
                <a:t>C</a:t>
              </a:r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2</a:t>
              </a:r>
              <a:r>
                <a:rPr lang="en-US" sz="2800" dirty="0">
                  <a:latin typeface="+mj-lt"/>
                </a:rPr>
                <a:t>                          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26907" y="5385322"/>
              <a:ext cx="1381329" cy="529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D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2</a:t>
              </a:r>
              <a:r>
                <a:rPr lang="en-US" sz="2800" dirty="0">
                  <a:latin typeface="+mj-lt"/>
                </a:rPr>
                <a:t>                          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95185" y="5864801"/>
              <a:ext cx="14616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  <a:latin typeface="+mj-lt"/>
                  <a:sym typeface="Wingdings" panose="05000000000000000000" pitchFamily="2" charset="2"/>
                </a:rPr>
                <a:t>DEC(c)</a:t>
              </a:r>
              <a:endParaRPr lang="en-US" sz="2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28522" y="4920494"/>
              <a:ext cx="20912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  <a:latin typeface="+mj-lt"/>
                  <a:sym typeface="Wingdings" panose="05000000000000000000" pitchFamily="2" charset="2"/>
                </a:rPr>
                <a:t>AWAIT(c)</a:t>
              </a:r>
              <a:endParaRPr lang="en-US" sz="28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0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Strict sequencing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79965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Advantage</a:t>
            </a:r>
            <a:r>
              <a:rPr lang="en-SG" sz="3000" dirty="0">
                <a:latin typeface="Trebuchet MS" panose="020B0603020202020204" pitchFamily="34" charset="0"/>
              </a:rPr>
              <a:t>:   simpler to understand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568" y="3577647"/>
            <a:ext cx="8880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Disadvantage</a:t>
            </a:r>
            <a:r>
              <a:rPr lang="en-SG" sz="3000" dirty="0">
                <a:latin typeface="Trebuchet MS" panose="020B0603020202020204" pitchFamily="34" charset="0"/>
              </a:rPr>
              <a:t>:  less concurrency; </a:t>
            </a:r>
          </a:p>
          <a:p>
            <a:r>
              <a:rPr lang="en-SG" sz="3000" dirty="0">
                <a:latin typeface="Trebuchet MS" panose="020B0603020202020204" pitchFamily="34" charset="0"/>
              </a:rPr>
              <a:t>			need for explicit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3213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Mailbox communication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Consider: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8077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;   </a:t>
            </a:r>
            <a:r>
              <a:rPr lang="en-US" sz="2800" dirty="0">
                <a:latin typeface="+mj-lt"/>
              </a:rPr>
              <a:t> C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8499" y="2961962"/>
            <a:ext cx="1067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Assume mailbox communication + no synchronization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2568" y="4901167"/>
            <a:ext cx="916305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000" i="1" dirty="0">
                <a:latin typeface="Trebuchet MS" panose="020B0603020202020204" pitchFamily="34" charset="0"/>
              </a:rPr>
              <a:t>What if C sends before A to mailbox of B? </a:t>
            </a:r>
          </a:p>
          <a:p>
            <a:pPr algn="ctr"/>
            <a:r>
              <a:rPr lang="en-SG" sz="3000" i="1" dirty="0">
                <a:latin typeface="Trebuchet MS" panose="020B0603020202020204" pitchFamily="34" charset="0"/>
              </a:rPr>
              <a:t>Type error in communication!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6584" y="3668315"/>
            <a:ext cx="1941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1551" y="3629179"/>
            <a:ext cx="1634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1910" y="3641702"/>
            <a:ext cx="1384091" cy="529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C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18028" y="4029364"/>
            <a:ext cx="1381329" cy="529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37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Send-Send synchronization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Consider: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8396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;</a:t>
            </a:r>
            <a:r>
              <a:rPr lang="en-US" sz="28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 SS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 </a:t>
            </a:r>
            <a:r>
              <a:rPr lang="en-US" sz="2800" dirty="0">
                <a:latin typeface="+mj-lt"/>
              </a:rPr>
              <a:t> C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8499" y="2961962"/>
            <a:ext cx="10124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Enforce SS synchronization for mailbox communication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15869" y="3822323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latin typeface="Trebuchet MS" panose="020B0603020202020204" pitchFamily="34" charset="0"/>
              </a:rPr>
              <a:t>SS</a:t>
            </a:r>
            <a:r>
              <a:rPr lang="en-SG" sz="3000" dirty="0">
                <a:latin typeface="Trebuchet MS" panose="020B0603020202020204" pitchFamily="34" charset="0"/>
              </a:rPr>
              <a:t>: 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A     before    C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5351" y="4582825"/>
            <a:ext cx="9464410" cy="1773157"/>
            <a:chOff x="895351" y="4582825"/>
            <a:chExt cx="9464410" cy="1773157"/>
          </a:xfrm>
        </p:grpSpPr>
        <p:sp>
          <p:nvSpPr>
            <p:cNvPr id="13" name="TextBox 12"/>
            <p:cNvSpPr txBox="1"/>
            <p:nvPr/>
          </p:nvSpPr>
          <p:spPr>
            <a:xfrm>
              <a:off x="895351" y="4582825"/>
              <a:ext cx="91630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000" dirty="0">
                  <a:latin typeface="Trebuchet MS" panose="020B0603020202020204" pitchFamily="34" charset="0"/>
                </a:rPr>
                <a:t>Explicit synchronization: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01102" y="5247183"/>
              <a:ext cx="1941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latin typeface="+mj-lt"/>
                </a:rPr>
                <a:t>A </a:t>
              </a:r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25479" y="5426665"/>
              <a:ext cx="16342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B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9433" y="5802243"/>
              <a:ext cx="1384091" cy="529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+mj-lt"/>
                </a:rPr>
                <a:t>C</a:t>
              </a:r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2</a:t>
              </a:r>
              <a:r>
                <a:rPr lang="en-US" sz="2800" dirty="0">
                  <a:latin typeface="+mj-lt"/>
                </a:rPr>
                <a:t>                          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1956" y="5826850"/>
              <a:ext cx="1381329" cy="529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+mj-lt"/>
                  <a:sym typeface="Wingdings" panose="05000000000000000000" pitchFamily="2" charset="2"/>
                </a:rPr>
                <a:t> B : t</a:t>
              </a:r>
              <a:r>
                <a:rPr lang="en-US" sz="2800" baseline="-25000" dirty="0">
                  <a:latin typeface="+mj-lt"/>
                  <a:sym typeface="Wingdings" panose="05000000000000000000" pitchFamily="2" charset="2"/>
                </a:rPr>
                <a:t>2</a:t>
              </a:r>
              <a:r>
                <a:rPr lang="en-US" sz="2800" dirty="0">
                  <a:latin typeface="+mj-lt"/>
                </a:rPr>
                <a:t>                          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01102" y="5784294"/>
              <a:ext cx="14616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  <a:latin typeface="+mj-lt"/>
                  <a:sym typeface="Wingdings" panose="05000000000000000000" pitchFamily="2" charset="2"/>
                </a:rPr>
                <a:t>DEC(c)</a:t>
              </a:r>
              <a:endParaRPr lang="en-US" sz="2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51895" y="5343327"/>
              <a:ext cx="20912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Mistral" panose="03090702030407020403" pitchFamily="66" charset="0"/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  <a:latin typeface="+mj-lt"/>
                  <a:sym typeface="Wingdings" panose="05000000000000000000" pitchFamily="2" charset="2"/>
                </a:rPr>
                <a:t>AWAIT(c)</a:t>
              </a:r>
              <a:endParaRPr lang="en-US" sz="28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40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Without synchronization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Consider: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817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;   </a:t>
            </a:r>
            <a:r>
              <a:rPr lang="en-US" sz="2800" dirty="0">
                <a:latin typeface="+mj-lt"/>
              </a:rPr>
              <a:t> 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C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8499" y="2961962"/>
            <a:ext cx="1067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Decomposition without synchronization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2568" y="5021089"/>
            <a:ext cx="916305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000" i="1" dirty="0">
                <a:highlight>
                  <a:srgbClr val="FFFF00"/>
                </a:highlight>
                <a:latin typeface="Trebuchet MS" panose="020B0603020202020204" pitchFamily="34" charset="0"/>
              </a:rPr>
              <a:t>What if B is our privileged customer whom we wish to notify ahead of our regular customer C?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6584" y="3668315"/>
            <a:ext cx="1941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</a:p>
          <a:p>
            <a:r>
              <a:rPr lang="en-US" sz="2800" dirty="0"/>
              <a:t> A </a:t>
            </a:r>
            <a:r>
              <a:rPr lang="en-US" sz="2800" dirty="0">
                <a:sym typeface="Wingdings" panose="05000000000000000000" pitchFamily="2" charset="2"/>
              </a:rPr>
              <a:t> : t</a:t>
            </a:r>
            <a:r>
              <a:rPr lang="en-US" sz="2800" baseline="-25000" dirty="0">
                <a:sym typeface="Wingdings" panose="05000000000000000000" pitchFamily="2" charset="2"/>
              </a:rPr>
              <a:t>2</a:t>
            </a:r>
            <a:endParaRPr lang="en-US" sz="28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3675" y="3649412"/>
            <a:ext cx="1634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75228" y="3645137"/>
            <a:ext cx="138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  <a:sym typeface="Wingdings" panose="05000000000000000000" pitchFamily="2" charset="2"/>
              </a:rPr>
              <a:t>C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91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RECEIVE-RECEIVE synchronization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568" y="212110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Consider: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437" y="2133031"/>
            <a:ext cx="8396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                 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;</a:t>
            </a:r>
            <a:r>
              <a:rPr lang="en-US" sz="28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 RR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   </a:t>
            </a:r>
            <a:r>
              <a:rPr lang="en-US" sz="2800" dirty="0">
                <a:latin typeface="+mj-lt"/>
              </a:rPr>
              <a:t> A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C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8499" y="2961962"/>
            <a:ext cx="10124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Enforce RR synchronization for priority receive.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15869" y="3822323"/>
            <a:ext cx="4408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FF0000"/>
                </a:solidFill>
                <a:latin typeface="Trebuchet MS" panose="020B0603020202020204" pitchFamily="34" charset="0"/>
              </a:rPr>
              <a:t>RR</a:t>
            </a:r>
            <a:r>
              <a:rPr lang="en-SG" sz="3000" dirty="0">
                <a:latin typeface="Trebuchet MS" panose="020B0603020202020204" pitchFamily="34" charset="0"/>
              </a:rPr>
              <a:t>: </a:t>
            </a:r>
            <a:r>
              <a:rPr lang="en-SG" sz="3000" dirty="0">
                <a:latin typeface="Trebuchet MS" panose="020B0603020202020204" pitchFamily="34" charset="0"/>
                <a:sym typeface="Wingdings" panose="05000000000000000000" pitchFamily="2" charset="2"/>
              </a:rPr>
              <a:t> B    before    C</a:t>
            </a:r>
            <a:endParaRPr lang="en-SG" sz="3000" dirty="0"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351" y="4582825"/>
            <a:ext cx="9163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latin typeface="Trebuchet MS" panose="020B0603020202020204" pitchFamily="34" charset="0"/>
              </a:rPr>
              <a:t>Explicit synchronization: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49679" y="5757030"/>
            <a:ext cx="1461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Mistral" panose="03090702030407020403" pitchFamily="66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DEC(c)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40183" y="4875213"/>
            <a:ext cx="2091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Mistral" panose="03090702030407020403" pitchFamily="66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AWAIT(c)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539" y="5279977"/>
            <a:ext cx="1941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</a:p>
          <a:p>
            <a:r>
              <a:rPr lang="en-US" sz="2800" dirty="0"/>
              <a:t> A </a:t>
            </a:r>
            <a:r>
              <a:rPr lang="en-US" sz="2800" dirty="0">
                <a:sym typeface="Wingdings" panose="05000000000000000000" pitchFamily="2" charset="2"/>
              </a:rPr>
              <a:t> : t</a:t>
            </a:r>
            <a:r>
              <a:rPr lang="en-US" sz="2800" baseline="-25000" dirty="0">
                <a:sym typeface="Wingdings" panose="05000000000000000000" pitchFamily="2" charset="2"/>
              </a:rPr>
              <a:t>2</a:t>
            </a:r>
            <a:endParaRPr lang="en-US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8630" y="5261074"/>
            <a:ext cx="1634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istral" panose="03090702030407020403" pitchFamily="66" charset="0"/>
              </a:rPr>
              <a:t>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B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1</a:t>
            </a:r>
            <a:endParaRPr lang="en-US" sz="28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0183" y="5256799"/>
            <a:ext cx="138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  <a:sym typeface="Wingdings" panose="05000000000000000000" pitchFamily="2" charset="2"/>
              </a:rPr>
              <a:t>C : t</a:t>
            </a:r>
            <a:r>
              <a:rPr lang="en-US" sz="2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800" dirty="0">
                <a:latin typeface="+mj-lt"/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473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D412F8-8497-4CF5-919D-A954FDD78F4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4" name="Slide Number Placeholder 4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CE58DB9-DA7E-4E02-8C25-17903430F27E}" type="slidenum">
              <a:rPr lang="en-US" altLang="en-US" sz="120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Features of HIP/SLEEK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2057400" y="12192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1475" indent="-371475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600"/>
              <a:t>Can specify </a:t>
            </a:r>
            <a:r>
              <a:rPr lang="en-US" altLang="en-US" sz="3600" i="1"/>
              <a:t>complex</a:t>
            </a:r>
            <a:r>
              <a:rPr lang="en-US" altLang="en-US" sz="3600"/>
              <a:t> data structures to support symbolic verification.</a:t>
            </a:r>
          </a:p>
        </p:txBody>
      </p:sp>
      <p:sp>
        <p:nvSpPr>
          <p:cNvPr id="95238" name="Text Box 3"/>
          <p:cNvSpPr txBox="1">
            <a:spLocks noChangeArrowheads="1"/>
          </p:cNvSpPr>
          <p:nvPr/>
        </p:nvSpPr>
        <p:spPr bwMode="auto">
          <a:xfrm>
            <a:off x="2057400" y="2590801"/>
            <a:ext cx="8077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1475" indent="-371475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AutoNum type="romanLcParenBoth"/>
            </a:pPr>
            <a:r>
              <a:rPr lang="en-US" altLang="en-US" sz="3600"/>
              <a:t> </a:t>
            </a:r>
            <a:r>
              <a:rPr lang="en-US" altLang="en-US" sz="3600" i="1"/>
              <a:t>expressive</a:t>
            </a:r>
            <a:r>
              <a:rPr lang="en-US" altLang="en-US" sz="3600"/>
              <a:t> </a:t>
            </a:r>
            <a:r>
              <a:rPr lang="en-US" altLang="en-US" sz="2800"/>
              <a:t>(shapes+size, term, //ism)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romanLcParenBoth"/>
            </a:pPr>
            <a:r>
              <a:rPr lang="en-US" altLang="en-US" sz="3600"/>
              <a:t> </a:t>
            </a:r>
            <a:r>
              <a:rPr lang="en-US" altLang="en-US" sz="3600" i="1"/>
              <a:t>automation</a:t>
            </a:r>
            <a:r>
              <a:rPr lang="en-US" altLang="en-US" sz="3600"/>
              <a:t> </a:t>
            </a:r>
            <a:r>
              <a:rPr lang="en-US" altLang="en-US" sz="2800"/>
              <a:t>(with lemma, inference)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600"/>
              <a:t>(iii) </a:t>
            </a:r>
            <a:r>
              <a:rPr lang="en-US" altLang="en-US" sz="3600" i="1"/>
              <a:t>modular</a:t>
            </a:r>
            <a:r>
              <a:rPr lang="en-US" altLang="en-US" sz="3600"/>
              <a:t> </a:t>
            </a:r>
            <a:r>
              <a:rPr lang="en-US" altLang="en-US" sz="2800"/>
              <a:t>(per method)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600"/>
              <a:t>(iv) more </a:t>
            </a:r>
            <a:r>
              <a:rPr lang="en-US" altLang="en-US" sz="3600" i="1"/>
              <a:t>scalable</a:t>
            </a:r>
            <a:r>
              <a:rPr lang="en-US" altLang="en-US" sz="3600"/>
              <a:t> </a:t>
            </a:r>
            <a:r>
              <a:rPr lang="en-US" altLang="en-US" sz="2400"/>
              <a:t>(proof slicing)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1506" y="5902327"/>
            <a:ext cx="38337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http://loris-5.d2.comp.nus.edu.sg/Tut1/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66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2015732"/>
            <a:ext cx="10991850" cy="4546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400" dirty="0"/>
              <a:t>Both explicit and implicit synchronization can be used.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Priority (</a:t>
            </a:r>
            <a:r>
              <a:rPr lang="en-SG" sz="2400" dirty="0" err="1"/>
              <a:t>i</a:t>
            </a:r>
            <a:r>
              <a:rPr lang="en-SG" sz="2400" dirty="0"/>
              <a:t>) safety (ii) correctness (iii) user requirement (iv) performance.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Expressive logic + spec synthesis provide flexibility</a:t>
            </a:r>
          </a:p>
        </p:txBody>
      </p:sp>
    </p:spTree>
    <p:extLst>
      <p:ext uri="{BB962C8B-B14F-4D97-AF65-F5344CB8AC3E}">
        <p14:creationId xmlns:p14="http://schemas.microsoft.com/office/powerpoint/2010/main" val="420317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2015732"/>
            <a:ext cx="10991850" cy="454699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400" dirty="0"/>
              <a:t>Type safety </a:t>
            </a:r>
            <a:r>
              <a:rPr lang="en-SG" sz="2400" dirty="0">
                <a:latin typeface="Century Gothic" panose="020B0502020202020204" pitchFamily="34" charset="0"/>
              </a:rPr>
              <a:t>→ </a:t>
            </a:r>
            <a:r>
              <a:rPr lang="en-SG" sz="2400" dirty="0"/>
              <a:t>Logic which treats </a:t>
            </a:r>
            <a:r>
              <a:rPr lang="en-SG" sz="2400" dirty="0">
                <a:solidFill>
                  <a:srgbClr val="000000"/>
                </a:solidFill>
              </a:rPr>
              <a:t>communication as resource: </a:t>
            </a:r>
            <a:r>
              <a:rPr lang="en-SG" sz="2400" dirty="0"/>
              <a:t>concurrency, sequence, nondeterminism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Variance or Flow-Awareness: support for precise specification and verification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Higher-Order Predicates: expressive protocols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Multiparty </a:t>
            </a:r>
            <a:r>
              <a:rPr lang="en-SG" sz="2400" dirty="0">
                <a:latin typeface="Century Gothic" panose="020B0502020202020204" pitchFamily="34" charset="0"/>
              </a:rPr>
              <a:t>→</a:t>
            </a:r>
            <a:r>
              <a:rPr lang="en-SG" sz="2400" dirty="0"/>
              <a:t> Locality: synchronization</a:t>
            </a:r>
          </a:p>
          <a:p>
            <a:pPr marL="0" indent="0">
              <a:lnSpc>
                <a:spcPct val="110000"/>
              </a:lnSpc>
              <a:buNone/>
            </a:pPr>
            <a:endParaRPr lang="en-SG" sz="2400" u="sng" dirty="0"/>
          </a:p>
          <a:p>
            <a:pPr marL="0" indent="0">
              <a:lnSpc>
                <a:spcPct val="110000"/>
              </a:lnSpc>
              <a:buNone/>
            </a:pPr>
            <a:r>
              <a:rPr lang="en-SG" sz="2400" u="sng" dirty="0"/>
              <a:t>Work in Progress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SG" sz="2400" dirty="0"/>
              <a:t>Synthesize local projections </a:t>
            </a:r>
            <a:r>
              <a:rPr lang="en-SG" sz="2400" dirty="0">
                <a:latin typeface="Century Gothic" panose="020B0502020202020204" pitchFamily="34" charset="0"/>
              </a:rPr>
              <a:t>→ </a:t>
            </a:r>
            <a:r>
              <a:rPr lang="en-SG" sz="2400" dirty="0"/>
              <a:t>Multiparty view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SG" sz="2400" dirty="0"/>
              <a:t>Explore more abstractions (e.g. specify security protocols)</a:t>
            </a:r>
          </a:p>
          <a:p>
            <a:pPr marL="0" indent="0">
              <a:lnSpc>
                <a:spcPct val="200000"/>
              </a:lnSpc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35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Towards  a</a:t>
            </a:r>
            <a:r>
              <a:rPr lang="en-SG" sz="4000" dirty="0"/>
              <a:t> 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COMPOSITIONAL</a:t>
            </a:r>
            <a:r>
              <a:rPr lang="en-SG" sz="4000" dirty="0"/>
              <a:t>  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Session  Logic  for</a:t>
            </a:r>
            <a:r>
              <a:rPr lang="en-SG" sz="4000" dirty="0"/>
              <a:t> </a:t>
            </a:r>
            <a:r>
              <a:rPr lang="en-SG" sz="4000" dirty="0">
                <a:solidFill>
                  <a:srgbClr val="FF0000"/>
                </a:solidFill>
              </a:rPr>
              <a:t>Communication  Protocols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472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858744"/>
            <a:ext cx="9603275" cy="1049235"/>
          </a:xfrm>
        </p:spPr>
        <p:txBody>
          <a:bodyPr/>
          <a:lstStyle/>
          <a:p>
            <a:r>
              <a:rPr lang="en-SG" dirty="0"/>
              <a:t>Communication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1" y="2015732"/>
            <a:ext cx="10273804" cy="4470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/>
              <a:t>Are </a:t>
            </a:r>
            <a:r>
              <a:rPr lang="en-SG" sz="2400" dirty="0">
                <a:solidFill>
                  <a:srgbClr val="FF0000"/>
                </a:solidFill>
              </a:rPr>
              <a:t>everywhere</a:t>
            </a:r>
            <a:r>
              <a:rPr lang="en-SG" sz="2400" dirty="0"/>
              <a:t>: OS, parallel computation, transportation system, etc.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/>
              <a:t>But, </a:t>
            </a:r>
          </a:p>
          <a:p>
            <a:pPr marL="0" indent="0" defTabSz="36195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/>
              <a:t>	writing such software is </a:t>
            </a:r>
            <a:r>
              <a:rPr lang="en-SG" sz="2400" dirty="0">
                <a:solidFill>
                  <a:srgbClr val="FF0000"/>
                </a:solidFill>
              </a:rPr>
              <a:t>error-prone</a:t>
            </a:r>
            <a:r>
              <a:rPr lang="en-SG" sz="2400" dirty="0"/>
              <a:t>!</a:t>
            </a:r>
          </a:p>
          <a:p>
            <a:pPr marL="0" indent="0">
              <a:buNone/>
            </a:pPr>
            <a:endParaRPr lang="en-SG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/>
              <a:t>Therefore,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SG" sz="2400" dirty="0"/>
              <a:t>	need support to </a:t>
            </a:r>
            <a:r>
              <a:rPr lang="en-SG" sz="2400" dirty="0">
                <a:solidFill>
                  <a:srgbClr val="FF0000"/>
                </a:solidFill>
              </a:rPr>
              <a:t>formally specify</a:t>
            </a:r>
            <a:r>
              <a:rPr lang="en-SG" sz="2400" dirty="0"/>
              <a:t> and </a:t>
            </a:r>
            <a:r>
              <a:rPr lang="en-SG" sz="2400" dirty="0">
                <a:solidFill>
                  <a:srgbClr val="FF0000"/>
                </a:solidFill>
              </a:rPr>
              <a:t>verify</a:t>
            </a:r>
            <a:r>
              <a:rPr lang="en-SG" sz="2400" dirty="0"/>
              <a:t> their correctness. </a:t>
            </a:r>
          </a:p>
        </p:txBody>
      </p:sp>
    </p:spTree>
    <p:extLst>
      <p:ext uri="{BB962C8B-B14F-4D97-AF65-F5344CB8AC3E}">
        <p14:creationId xmlns:p14="http://schemas.microsoft.com/office/powerpoint/2010/main" val="226911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858744"/>
            <a:ext cx="9603275" cy="1049235"/>
          </a:xfrm>
        </p:spPr>
        <p:txBody>
          <a:bodyPr/>
          <a:lstStyle/>
          <a:p>
            <a:r>
              <a:rPr lang="en-SG" dirty="0"/>
              <a:t>Communication Protocols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1" y="2015732"/>
            <a:ext cx="10273804" cy="44707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400" u="sng" dirty="0"/>
              <a:t>Session type theory</a:t>
            </a:r>
            <a:r>
              <a:rPr lang="en-SG" sz="2400" baseline="30000" dirty="0"/>
              <a:t>1,2,3</a:t>
            </a:r>
            <a:endParaRPr lang="en-SG" sz="2400" dirty="0"/>
          </a:p>
          <a:p>
            <a:pPr lvl="1">
              <a:lnSpc>
                <a:spcPct val="100000"/>
              </a:lnSpc>
            </a:pPr>
            <a:r>
              <a:rPr lang="en-SG" sz="2400" dirty="0"/>
              <a:t>intensively studied: maturity (multiparty, delegation, hybrid solutions)</a:t>
            </a:r>
          </a:p>
          <a:p>
            <a:pPr lvl="1">
              <a:lnSpc>
                <a:spcPct val="100000"/>
              </a:lnSpc>
            </a:pPr>
            <a:r>
              <a:rPr lang="en-SG" sz="2200" dirty="0"/>
              <a:t>correct message type sequencing</a:t>
            </a:r>
          </a:p>
          <a:p>
            <a:pPr lvl="1">
              <a:lnSpc>
                <a:spcPct val="100000"/>
              </a:lnSpc>
            </a:pPr>
            <a:r>
              <a:rPr lang="en-SG" sz="2200" dirty="0"/>
              <a:t>deadlock freedom, progress and liveness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SG" sz="2400" dirty="0"/>
              <a:t>But, it should also be important to:</a:t>
            </a:r>
          </a:p>
          <a:p>
            <a:pPr lvl="1">
              <a:lnSpc>
                <a:spcPct val="100000"/>
              </a:lnSpc>
            </a:pPr>
            <a:r>
              <a:rPr lang="en-SG" sz="2200" dirty="0"/>
              <a:t>go beyond types and reason about the content of the message (value, resource)</a:t>
            </a:r>
          </a:p>
          <a:p>
            <a:pPr lvl="1">
              <a:lnSpc>
                <a:spcPct val="100000"/>
              </a:lnSpc>
            </a:pPr>
            <a:r>
              <a:rPr lang="en-SG" sz="2200" dirty="0"/>
              <a:t>support specialized protocols in a general context</a:t>
            </a:r>
          </a:p>
          <a:p>
            <a:pPr lvl="1"/>
            <a:r>
              <a:rPr lang="en-SG" sz="2200" dirty="0"/>
              <a:t>add fewer constraints over the input language</a:t>
            </a:r>
          </a:p>
          <a:p>
            <a:pPr marL="457200" lvl="1" indent="0">
              <a:buNone/>
            </a:pPr>
            <a:endParaRPr lang="en-SG" sz="2200" dirty="0"/>
          </a:p>
          <a:p>
            <a:pPr marL="457200" lvl="1" indent="0">
              <a:buNone/>
            </a:pPr>
            <a:endParaRPr lang="en-SG" sz="2200" dirty="0"/>
          </a:p>
        </p:txBody>
      </p:sp>
      <p:sp>
        <p:nvSpPr>
          <p:cNvPr id="4" name="Rectangle 3"/>
          <p:cNvSpPr/>
          <p:nvPr/>
        </p:nvSpPr>
        <p:spPr>
          <a:xfrm>
            <a:off x="647700" y="6071772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K. Honda, N. Yoshida, M. Carbone. Multiparty Asynchronous Session Types. In POPL 2008</a:t>
            </a:r>
          </a:p>
          <a:p>
            <a:pPr marL="342900" indent="-342900">
              <a:buAutoNum type="arabicPeriod"/>
            </a:pP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D. Orchard No. Yoshida. Effects as Sessions, Sessions as Effects. In POPL 2016</a:t>
            </a:r>
          </a:p>
          <a:p>
            <a:pPr marL="342900" indent="-342900">
              <a:buAutoNum type="arabicPeriod"/>
            </a:pP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M. Carbone, S. Lindley, F. </a:t>
            </a:r>
            <a:r>
              <a:rPr lang="en-SG" sz="1200" dirty="0" err="1">
                <a:solidFill>
                  <a:schemeClr val="bg1">
                    <a:lumMod val="50000"/>
                  </a:schemeClr>
                </a:solidFill>
              </a:rPr>
              <a:t>Montesi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, C. </a:t>
            </a:r>
            <a:r>
              <a:rPr lang="en-SG" sz="1200" dirty="0" err="1">
                <a:solidFill>
                  <a:schemeClr val="bg1">
                    <a:lumMod val="50000"/>
                  </a:schemeClr>
                </a:solidFill>
              </a:rPr>
              <a:t>Shürmann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, and P.  </a:t>
            </a:r>
            <a:r>
              <a:rPr lang="en-SG" sz="1200" dirty="0" err="1">
                <a:solidFill>
                  <a:schemeClr val="bg1">
                    <a:lumMod val="50000"/>
                  </a:schemeClr>
                </a:solidFill>
              </a:rPr>
              <a:t>Wadler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. Coherence generalises duality: a logical explanation of multiparty session types. In CONCUR 2016.</a:t>
            </a:r>
          </a:p>
        </p:txBody>
      </p:sp>
    </p:spTree>
    <p:extLst>
      <p:ext uri="{BB962C8B-B14F-4D97-AF65-F5344CB8AC3E}">
        <p14:creationId xmlns:p14="http://schemas.microsoft.com/office/powerpoint/2010/main" val="8021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Towards  a  </a:t>
            </a:r>
            <a:r>
              <a:rPr lang="en-SG" sz="4000" dirty="0">
                <a:solidFill>
                  <a:srgbClr val="FF0000"/>
                </a:solidFill>
              </a:rPr>
              <a:t>Session  Logic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  for</a:t>
            </a:r>
            <a:r>
              <a:rPr lang="en-SG" sz="4000" dirty="0"/>
              <a:t> </a:t>
            </a:r>
            <a:r>
              <a:rPr lang="en-SG" sz="4000" dirty="0">
                <a:solidFill>
                  <a:schemeClr val="bg1">
                    <a:lumMod val="65000"/>
                  </a:schemeClr>
                </a:solidFill>
              </a:rPr>
              <a:t>Communication  Protocols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548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2015732"/>
            <a:ext cx="10991850" cy="4546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2400" dirty="0"/>
              <a:t>Type safety </a:t>
            </a:r>
            <a:r>
              <a:rPr lang="en-SG" sz="2400" dirty="0">
                <a:latin typeface="Century Gothic" panose="020B0502020202020204" pitchFamily="34" charset="0"/>
              </a:rPr>
              <a:t>→ </a:t>
            </a:r>
            <a:r>
              <a:rPr lang="en-SG" sz="2400" dirty="0"/>
              <a:t>Logic which treats</a:t>
            </a:r>
            <a:r>
              <a:rPr lang="en-SG" sz="2400" dirty="0">
                <a:solidFill>
                  <a:srgbClr val="000000"/>
                </a:solidFill>
              </a:rPr>
              <a:t> communication as resource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Variance or Flow-Awareness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Higher-Order Predicates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SG" sz="2400" dirty="0"/>
              <a:t>Multiparty &amp;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82662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COMMunication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2015732"/>
            <a:ext cx="10991850" cy="4546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SG" sz="2400" dirty="0"/>
          </a:p>
          <a:p>
            <a:pPr marL="0" indent="0">
              <a:lnSpc>
                <a:spcPct val="100000"/>
              </a:lnSpc>
              <a:buNone/>
            </a:pPr>
            <a:endParaRPr lang="en-SG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SG" sz="2400" dirty="0"/>
              <a:t>Bidirectional channels / Mailbox channel per party</a:t>
            </a:r>
          </a:p>
          <a:p>
            <a:pPr marL="0" indent="0">
              <a:lnSpc>
                <a:spcPct val="100000"/>
              </a:lnSpc>
              <a:buNone/>
            </a:pPr>
            <a:endParaRPr lang="en-SG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SG" sz="2400" dirty="0"/>
              <a:t>Asynchronous send and blocking receive</a:t>
            </a:r>
          </a:p>
          <a:p>
            <a:pPr marL="0" indent="0">
              <a:lnSpc>
                <a:spcPct val="100000"/>
              </a:lnSpc>
              <a:buNone/>
            </a:pPr>
            <a:endParaRPr lang="en-SG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SG" sz="2400" dirty="0"/>
              <a:t>Explicit Synchronization</a:t>
            </a:r>
          </a:p>
          <a:p>
            <a:pPr marL="0" indent="0">
              <a:lnSpc>
                <a:spcPct val="100000"/>
              </a:lnSpc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200218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6.2914"/>
  <p:tag name="ORIGINALWIDTH" val="3550.996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\definecolor{mybrown}{RGB}{142, 79, 50}&#10;\definecolor{mypurple}{RGB}{102, 102, 153}&#10;%=========================================================&#10;%===========BINARY EXAMPLE============================&#10;%=========================================================&#10;&#10;\begin{tabular}{ll}&#10;\code{buyer_a} &amp; \code{\triangleq ~!String ; ?v:int\cdot v&gt;0 ; ((!1 ; !Address ; ?Date)  \vee !0)} \\&#10;\code{seller_a} &amp; \code{\triangleq ~?String ; !v:int\cdot v&gt;0 ; ((?1 ; ?Address ; !Date) \vee ?0)} \\&#10;%\code{buyer_a} &amp; \code{\triangleq ~!String ; ?v:int\cdot v&gt;0 ; ((!1 ; !Address ; ?Date)  {\color{red}\vee} !0)} \\&#10;%\code{seller_a} &amp; \code{\triangleq ~?String ; !v:int\cdot v&gt;0 ; ((?1 ; ?Address ; !Date)  {\color{red}\vee}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_1) * \mathcal{C}(c,S_2)\} }}}&#10;   %%\Infer2{\entailI{\delta}{\unkbox_l ? \constr_l} {\unkbox_r ? \constr_r}}&#10;  %\\&#10; %\ebpverif{CLOSE}{\code{\entail{}{~\{\mathcal{C}(c,emp) * \mathcal{C}(c,emp)\} ~close(c) ~\{emp\} }&#10;   %%\Infer2{\entailI{\delta}{\unkbox_l ? \constr_l} {\unkbox_r ? \constr_r}}&#10; %}} \\&#10; %\ebpverif{SEND}{\code{\entail{}{~\{\mathcal{C}(c,{\color{red}!v\cdot L(v)}; P) * {\color{red}{L(x)}}\} ~send(c,x) ~\{\mathcal{C}(c, P) \} }&#10;   %%\Infer2{\entailI{\delta}{\unkbox_l ? \constr_l} {\unkbox_r ? \constr_r}}&#10; %}} &#10; %\\&#10; %\ebpverif{RECV}{\code{\entail{}{~\{\mathcal{C}(c,{\color{red}?v\cdot L(v)}; P)\} ~x=receive(c) ~\{{\color{red}L(x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color{mypurple}\send{x}{x \geq 2}}$ &#10;&#10;%$\entail{\recv{x}{x \geq 1}} {\color{mypurple}\recv{x}{x \geq 0}}$ &#10;&#10;%${\color{white} x \geq 2}$&#10;&#10;\end{document}"/>
  <p:tag name="IGUANATEXSIZE" val="20"/>
  <p:tag name="IGUANATEXCURSOR" val="16663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5.228"/>
  <p:tag name="ORIGINALWIDTH" val="2873.651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\begin{figure}%[htb!]&#10; \begin{center}&#10; %\begin{frameit}&#10; \renewcommand{\arraystretch}{3.0}&#10; \tabcolsep=1pt&#10; \begin{tabular}{c}&#10; \ebpverif{OPEN}{\code{\entail{}{\{emp\} ~open(c) ~with ~P ~\{\mathcal{C}(c,S_1) * \mathcal{C}(c,S_2)\} }}}&#10;   %\Infer2{\entailI{\delta}{\unkbox_l ? \constr_l} {\unkbox_r ? \constr_r}}&#10;  \\&#10; \ebpverif{CLOSE}{\code{\entail{}{~\{\mathcal{C}(c,emp) * \mathcal{C}(c,emp)\} ~close(c) ~\{emp\} }&#10;   %\Infer2{\entailI{\delta}{\unkbox_l ? \constr_l} {\unkbox_r ? \constr_r}}&#10; }} \\&#10; \ebpverif{SEND}{\code{\entail{}{~\{\mathcal{C}(c,{\color{red}!v\cdot L(v)}; P) * {\color{red}{L(x)}}\} ~send(c,x) ~\{\mathcal{C}(c, P) \} }&#10;   %\Infer2{\entailI{\delta}{\unkbox_l ? \constr_l} {\unkbox_r ? \constr_r}}&#10; }} &#10; \\&#10; \ebpverif{RECV}{\code{\entail{}{~\{\mathcal{C}(c,{\color{red}?v\cdot L(v)}; P)\} ~x=receive(c) ~\{{\color{red}L(x)} * \mathcal{C}(c, P) \} }&#10;   %\Infer2{\entailI{\delta}{\unkbox_l ? \constr_l} {\unkbox_r ? \constr_r}}&#10; 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\end{tabular}&#10; %\end{frameit}&#10; \end{center}&#10; %%\caption{Selected entailment rules for session logic, where \code{\pure^e} is a shorthand for \code{\emp {\wedge} \pure} } \label{fig.entailment}&#10;%%\end{figure}&#10;&#10;&#10;%${A{\rightarrow}B: x \geq 1}$&#10;&#10;%$\entail{\send{x}{x \geq 1}} {\color{red}\send{x}{x \geq 2}}$ &#10;&#10;%$\entail{\recv{x}{x \geq 1}} {\color{mygreen}\recv{x}{x \geq 0}}$ &#10;&#10;%${\color{white} x \geq 2}$&#10;&#10;\end{document}"/>
  <p:tag name="IGUANATEXSIZE" val="20"/>
  <p:tag name="IGUANATEXCURSOR" val="16232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0226"/>
  <p:tag name="ORIGINALWIDTH" val="3283.208"/>
  <p:tag name="LATEXADDIN" val="\documentclass{article}&#10;&#10;\usepackage{amsmath}&#10;\usepackage{amssymb}&#10;\usepackage{color}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$&#10; {\prot} ::= %\emp ~|~ &#10;        %{A{\rightarrow}B:\constr} &#10;        %~|~ {A{\xrightarrow{d}} B: \prot} &#10;            {A{\rightarrow}B:\constr}&#10;        ~|~ {A{\xrightarrow{d}}B: \prot}&#10;        ~|~ {\view{p}{v^*}}&#10;        ~|~ {\zeta_{id}}&#10;        %~|~ \gfencelit&#10;        ~|~ {\prot{\useq}\prot}&#10;        ~|~ {\prot {\vee} \prot }&#10;        ~|~ {\prot{\seq}\prot}&#10;        %~|~ {\fence}&#10;$&#10;%$&#10; %{\proj} ::= \emp ~|~   &#10;       %%~{{\unkbox}?\constr} ~|~ {{\unkbox}!\constr}&#10;       %~{\send{v}{\St}} ~|~ {\recv{v}{\St}}&#10;       %~|~ {\view{p}{v^*}}&#10;       %~|~ \hovars&#10;        %%~|~ {\proj{\useq}\proj} &#10;       %~|~ {\proj {\vee} \proj }&#10;       %~|~ {\proj{\seq}\proj}&#10;  %%&#10; %$&#10;\definecolor{mygreen}{RGB}{0, 176, 80}&#10;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\end{document}"/>
  <p:tag name="IGUANATEXSIZE" val="20"/>
  <p:tag name="IGUANATEXCURSOR" val="6915"/>
  <p:tag name="TRANSPARENCY" val="True"/>
  <p:tag name="FILENAME" val="D:\Stuff\work\papers\msession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5.8317"/>
  <p:tag name="ORIGINALWIDTH" val="3263.706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\definecolor{mypinkold}{RGB}{222, 71, 142}&#10;\definecolor{myblueold}{RGB}{0, 176, 240}&#10;&#10;\definecolor{mybrown}{RGB}{142, 79, 50}&#10;\definecolor{mypurple}{RGB}{102, 102, 153}&#10;%=========================================================&#10;%===========BINARY EXAMPLE============================&#10;%=========================================================&#10;&#10;%\begin{tabular}{ll}&#10;%%\code{buyer_a} &amp; \code{\triangleq ~!String ; ?v:int\cdot v&gt;0 ; ((!1 ; !Address ; ?Date)  \vee !0)} \\&#10;%%\code{seller_a} &amp; \code{\triangleq ~?String ; !v:int\cdot v&gt;0 ; ((?1 ; ?Address ; !Date) \vee ?0)} \\&#10;%%\code{buyer_a} &amp; \code{\triangleq ~!String ; ?v:int\cdot v&gt;0 ; ((!1 ; !Address ; ?Date)  {\color{red}\vee} !0)} \\&#10;%%\code{seller_a} &amp; \code{\triangleq ~?String ; !v:int\cdot v&gt;0 ; ((?1 ; ?Address ; !Date)  {\color{red}\vee} ?0)} \\&#10;%%%\\&#10;%\code{\color{red} seller_b} &amp; \code{\color{red}\triangleq ~!String; !v\cdot\mathcal{C}(v,?Address ; !Date); ?v\cdot\mathcal{C}(v,emp)} \\&#10;%\code{\color{red}shipper_b} &amp; \code{\color{red}\triangleq ~?String; ?v\cdot\mathcal{C}(v,?Address ; !Date); !v\cdot\mathcal{C}(v,emp)}&#10;%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\begin{tabular}{ll}&#10;\multicolumn{2}{l}{\code{G_{BBS}(B_1,B_2,S) \triangleq}  &#10;\code&#10;{B_1{\rightarrow}S:String \seq { \pmb{\color{mygreenold}\zeta_1}} \seq}}\\&#10;~~~~~~~~&amp; \code{ &#10;((S{\rightarrow}B_1:v \cdot v&gt;0) {{~\useq~}}&#10;(S{\rightarrow}B_2:v \cdot v&gt;0)) \seq  {\pmb{\color{mypinkold}\zeta_2}}\seq} \\&#10;&amp; \code{ B_2{\rightarrow}B_1:v \cdot v\geq 0 \seq  {\pmb{\color{myblueold}\zeta_3}} \seq}\\&#10;&amp; \code{ (&#10;  (B_2{\rightarrow}S:1 \seq&#10; B_2{\rightarrow}S:Addr \seq&#10; S{\rightarrow}B_2:Date) \vee (B_2{\rightarrow}S:0)&#10;)} &#10;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%\begin{figure}%[htb!]&#10; %%\begin{center}&#10; %%%\begin{frameit}&#10; %\renewcommand{\arraystretch}{4.0}&#10; %\tabcolsep=1pt&#10; %\begin{tabular}{c}&#10; %%%\ebpentail{LHS-HO-VAR}{{&#10;   %%%\Hypo{\resid{=}\{\hov{=}\St_c\}}&#10;   %%%\Infer1{\entailS{\hov}{\St_c}{\resid}}&#10;   %%%%\Infer2{\entailI{\delta}{\unkbox_l ? \constr_l} {\unkbox_r ? \constr_r}}&#10; %%%}} &#10; %%%\ebpentail{RHS-HO-VAR}{{&#10;   %%%\Hypo{\entailS{\St_a}{\St_c}{\resid'}}&#10;   %%%\Hypo{\resid{=}\{\emp {\wedge}\hov{=}\St_i | \St_i {\in} {\resid'}\}}&#10;   %%%\Infer2{\entailS{\St_a}{\hov * \St_c}{\resid}}&#10; %%%}}&#10;  %\ebpentail{CHAN}{{&#10;   %\Hypo{\entailS{{\proj}_a}{{\proj}_c}{\resid'}}  &#10;   %\Hypo{\resid{=}\{\pure_i^e | \pure_i^e {\in} \resid' \}}&#10;   %\Infer2{\entailS{\chani{v}{\proj_a}} {\chani{v}{\proj_c}}{\resid}}&#10; %}} \\&#10; %\ebpentail{SEQ}{{&#10;   %\Hypo{\entailS{\unkbox_a}{\unkbox_c}{\resid_1}}&#10;   %\Hypo{\entailS{{\proj}_a}{{\proj}_c}{\resid_2}}&#10;   %\Hypo{\text{where} ~\unkbox := \recv{v}{\St} ~|~ \send{v}{\St}  ~|~ \zeta}&#10;   %\Infer3{\entailS{\unkbox_a {\seq} {\proj}_a} {\unkbox_c {\seq} {\proj}_c}{\{\emp{\wedge}\pure_1{\wedge}\pure_2~|~ \pure_1{\in}\resid_1 {\wedge} \pure_2{\in}\resid_2\}}}&#10; %}}\\ &#10; %\ebpentail{LHS-OR}{{&#10;   %\Hypo{\entailS{\proj_i \seq \proj_a}{\proj_c}{\resid_i}}&#10;   %\Hypo{\resid=\{ \bigvee_i \St_i  ~|~ \St_i {\in} \resid_i \}} &#10;   %\Infer2{\entailS{(\bigvee_i {\proj}_i ) \seq \proj_a} {{\proj}_c}{\resid}}&#10; %}} \\&#10;  %%%\ebpentail{RHS-HO-PVAR}{{&#10;   %%%\Hypo{\resid{=}\{\emp{\wedge}\hov{=}{\proj}_a\}}&#10;   %%%\Infer1{\entailS{{\proj}_a} {\hov}{\resid}}&#10; %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%\ebpentail{SEND-HO}{{&#10;   %%%\Hypo{{\resid{=}\{\emp{\wedge}\hov{=}\St_a\}}} &#10;   %%%\Infer1{\entailS{\send{v}{\St_a}} {\send{v}{\hov}}{\resid}}&#10; %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%\end{frameit}&#10; %%\end{center}&#10; %%%\caption{Selected entailment rules for session logic, where \code{\pure^e} is a shorthand for \code{\emp {\wedge} \pure} } \label{fig.entailment}&#10;%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_1) * \mathcal{C}(c,S_2)\} }}}&#10;   %%\Infer2{\entailI{\delta}{\unkbox_l ? \constr_l} {\unkbox_r ? \constr_r}}&#10;  %\\&#10; %\ebpverif{CLOSE}{\code{\entail{}{~\{\mathcal{C}(c,emp) * \mathcal{C}(c,emp)\} ~close(c) ~\{emp\} }&#10;   %%\Infer2{\entailI{\delta}{\unkbox_l ? \constr_l} {\unkbox_r ? \constr_r}}&#10; %}} \\&#10; %\ebpverif{SEND}{\code{\entail{}{~\{\mathcal{C}(c,{\color{red}!v\cdot L(v)}; P) * {\color{red}{L(x)}}\} ~send(c,x) ~\{\mathcal{C}(c, P) \} }&#10;   %%\Infer2{\entailI{\delta}{\unkbox_l ? \constr_l} {\unkbox_r ? \constr_r}}&#10; %}} &#10; %\\&#10; %\ebpverif{RECV}{\code{\entail{}{~\{\mathcal{C}(c,{\color{red}?v\cdot L(v)}; P)\} ~x=receive(c) ~\{{\color{red}L(x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color{mypurple}\send{x}{x \geq 2}}$ &#10;&#10;%$\entail{\recv{x}{x \geq 1}} {\color{mypurple}\recv{x}{x \geq 0}}$ &#10;&#10;%${\color{white} x \geq 2}$&#10;&#10;%\code{{\color{mygreenold}\zeta_{id}}} &#10;&#10;\end{document}"/>
  <p:tag name="IGUANATEXSIZE" val="20"/>
  <p:tag name="IGUANATEXCURSOR" val="17068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141.0197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\definecolor{mybrown}{RGB}{142, 79, 50}&#10;\definecolor{mypurple}{RGB}{102, 102, 153}&#10;%=========================================================&#10;%===========BINARY EXAMPLE============================&#10;%=========================================================&#10;&#10;%\begin{tabular}{ll}&#10;%%\code{buyer_a} &amp; \code{\triangleq ~!String ; ?v:int\cdot v&gt;0 ; ((!1 ; !Address ; ?Date)  \vee !0)} \\&#10;%%\code{seller_a} &amp; \code{\triangleq ~?String ; !v:int\cdot v&gt;0 ; ((?1 ; ?Address ; !Date) \vee ?0)} \\&#10;%%\code{buyer_a} &amp; \code{\triangleq ~!String ; ?v:int\cdot v&gt;0 ; ((!1 ; !Address ; ?Date)  {\color{red}\vee} !0)} \\&#10;%%\code{seller_a} &amp; \code{\triangleq ~?String ; !v:int\cdot v&gt;0 ; ((?1 ; ?Address ; !Date)  {\color{red}\vee} ?0)} \\&#10;%%%\\&#10;%\code{\color{red} seller_b} &amp; \code{\color{red}\triangleq ~!String; !v\cdot\mathcal{C}(v,?Address ; !Date); ?v\cdot\mathcal{C}(v,emp)} \\&#10;%\code{\color{red}shipper_b} &amp; \code{\color{red}\triangleq ~?String; ?v\cdot\mathcal{C}(v,?Address ; !Date); !v\cdot\mathcal{C}(v,emp)}&#10;%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%\begin{figure}%[htb!]&#10; %%\begin{center}&#10; %%%\begin{frameit}&#10; %\renewcommand{\arraystretch}{4.0}&#10; %\tabcolsep=1pt&#10; %\begin{tabular}{c}&#10; %%%\ebpentail{LHS-HO-VAR}{{&#10;   %%%\Hypo{\resid{=}\{\hov{=}\St_c\}}&#10;   %%%\Infer1{\entailS{\hov}{\St_c}{\resid}}&#10;   %%%%\Infer2{\entailI{\delta}{\unkbox_l ? \constr_l} {\unkbox_r ? \constr_r}}&#10; %%%}} &#10; %%%\ebpentail{RHS-HO-VAR}{{&#10;   %%%\Hypo{\entailS{\St_a}{\St_c}{\resid'}}&#10;   %%%\Hypo{\resid{=}\{\emp {\wedge}\hov{=}\St_i | \St_i {\in} {\resid'}\}}&#10;   %%%\Infer2{\entailS{\St_a}{\hov * \St_c}{\resid}}&#10; %%%}}&#10;  %\ebpentail{CHAN}{{&#10;   %\Hypo{\entailS{{\proj}_a}{{\proj}_c}{\resid'}}  &#10;   %\Hypo{\resid{=}\{\pure_i^e | \pure_i^e {\in} \resid' \}}&#10;   %\Infer2{\entailS{\chani{v}{\proj_a}} {\chani{v}{\proj_c}}{\resid}}&#10; %}} \\&#10; %\ebpentail{SEQ}{{&#10;   %\Hypo{\entailS{\unkbox_a}{\unkbox_c}{\resid_1}}&#10;   %\Hypo{\entailS{{\proj}_a}{{\proj}_c}{\resid_2}}&#10;   %\Hypo{\text{where} ~\unkbox := \recv{v}{\St} ~|~ \send{v}{\St}  ~|~ \zeta}&#10;   %\Infer3{\entailS{\unkbox_a {\seq} {\proj}_a} {\unkbox_c {\seq} {\proj}_c}{\{\emp{\wedge}\pure_1{\wedge}\pure_2~|~ \pure_1{\in}\resid_1 {\wedge} \pure_2{\in}\resid_2\}}}&#10; %}}\\ &#10; %\ebpentail{LHS-OR}{{&#10;   %\Hypo{\entailS{\proj_i \seq \proj_a}{\proj_c}{\resid_i}}&#10;   %\Hypo{\resid=\{ \bigvee_i \St_i  ~|~ \St_i {\in} \resid_i \}} &#10;   %\Infer2{\entailS{(\bigvee_i {\proj}_i ) \seq \proj_a} {{\proj}_c}{\resid}}&#10; %}} \\&#10;  %%%\ebpentail{RHS-HO-PVAR}{{&#10;   %%%\Hypo{\resid{=}\{\emp{\wedge}\hov{=}{\proj}_a\}}&#10;   %%%\Infer1{\entailS{{\proj}_a} {\hov}{\resid}}&#10; %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%\ebpentail{SEND-HO}{{&#10;   %%%\Hypo{{\resid{=}\{\emp{\wedge}\hov{=}\St_a\}}} &#10;   %%%\Infer1{\entailS{\send{v}{\St_a}} {\send{v}{\hov}}{\resid}}&#10; %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%\end{frameit}&#10; %%\end{center}&#10; %%%\caption{Selected entailment rules for session logic, where \code{\pure^e} is a shorthand for \code{\emp {\wedge} \pure} } \label{fig.entailment}&#10;%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_1) * \mathcal{C}(c,S_2)\} }}}&#10;   %%\Infer2{\entailI{\delta}{\unkbox_l ? \constr_l} {\unkbox_r ? \constr_r}}&#10;  %\\&#10; %\ebpverif{CLOSE}{\code{\entail{}{~\{\mathcal{C}(c,emp) * \mathcal{C}(c,emp)\} ~close(c) ~\{emp\} }&#10;   %%\Infer2{\entailI{\delta}{\unkbox_l ? \constr_l} {\unkbox_r ? \constr_r}}&#10; %}} \\&#10; %\ebpverif{SEND}{\code{\entail{}{~\{\mathcal{C}(c,{\color{red}!v\cdot L(v)}; P) * {\color{red}{L(x)}}\} ~send(c,x) ~\{\mathcal{C}(c, P) \} }&#10;   %%\Infer2{\entailI{\delta}{\unkbox_l ? \constr_l} {\unkbox_r ? \constr_r}}&#10; %}} &#10; %\\&#10; %\ebpverif{RECV}{\code{\entail{}{~\{\mathcal{C}(c,{\color{red}?v\cdot L(v)}; P)\} ~x=receive(c) ~\{{\color{red}L(x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color{mypurple}\send{x}{x \geq 2}}$ &#10;&#10;%$\entail{\recv{x}{x \geq 1}} {\color{mypurple}\recv{x}{x \geq 0}}$ &#10;&#10;%${\color{white} x \geq 2}$&#10;&#10;\code{{\color{mygreenold}\zeta_{id}}} &#10;&#10;\end{document}"/>
  <p:tag name="IGUANATEXSIZE" val="20"/>
  <p:tag name="IGUANATEXCURSOR" val="16969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6.2914"/>
  <p:tag name="ORIGINALWIDTH" val="3423.478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\definecolor{mybrown}{RGB}{142, 79, 50}&#10;\definecolor{mypurple}{RGB}{102, 102, 153}&#10;%=========================================================&#10;%===========BINARY EXAMPLE============================&#10;%=========================================================&#10;&#10;\begin{tabular}{ll}&#10;%\code{buyer_a} &amp; \code{\triangleq ~!String ; ?v:int\cdot v&gt;0 ; ((!1 ; !Address ; ?Date)  \vee !0)} \\&#10;%\code{seller_a} &amp; \code{\triangleq ~?String ; !v:int\cdot v&gt;0 ; ((?1 ; ?Address ; !Date) \vee ?0)} \\&#10;%\code{buyer_a} &amp; \code{\triangleq ~!String ; ?v:int\cdot v&gt;0 ; ((!1 ; !Address ; ?Date)  {\color{red}\vee} !0)} \\&#10;%\code{seller_a} &amp; \code{\triangleq ~?String ; !v:int\cdot v&gt;0 ; ((?1 ; ?Address ; !Date)  {\color{red}\vee} ?0)} \\&#10;%%\\&#10;\code{\color{red} seller_b} &amp; \code{\color{red}\triangleq ~!String; !v\cdot\mathcal{C}(v,?Address ; !Date); ?v\cdot\mathcal{C}(v,emp)} \\&#10;\code{\color{red}shipper_b} &amp; \code{\color{red}\triangleq ~?String; ?v\cdot\mathcal{C}(v,?Address ; !Date); !v\cdot\mathcal{C}(v,emp)}&#10;%&#10;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_1) * \mathcal{C}(c,S_2)\} }}}&#10;   %%\Infer2{\entailI{\delta}{\unkbox_l ? \constr_l} {\unkbox_r ? \constr_r}}&#10;  %\\&#10; %\ebpverif{CLOSE}{\code{\entail{}{~\{\mathcal{C}(c,emp) * \mathcal{C}(c,emp)\} ~close(c) ~\{emp\} }&#10;   %%\Infer2{\entailI{\delta}{\unkbox_l ? \constr_l} {\unkbox_r ? \constr_r}}&#10; %}} \\&#10; %\ebpverif{SEND}{\code{\entail{}{~\{\mathcal{C}(c,{\color{red}!v\cdot L(v)}; P) * {\color{red}{L(x)}}\} ~send(c,x) ~\{\mathcal{C}(c, P) \} }&#10;   %%\Infer2{\entailI{\delta}{\unkbox_l ? \constr_l} {\unkbox_r ? \constr_r}}&#10; %}} &#10; %\\&#10; %\ebpverif{RECV}{\code{\entail{}{~\{\mathcal{C}(c,{\color{red}?v\cdot L(v)}; P)\} ~x=receive(c) ~\{{\color{red}L(x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color{mypurple}\send{x}{x \geq 2}}$ &#10;&#10;%$\entail{\recv{x}{x \geq 1}} {\color{mypurple}\recv{x}{x \geq 0}}$ &#10;&#10;%${\color{white} x \geq 2}$&#10;&#10;\end{document}"/>
  <p:tag name="IGUANATEXSIZE" val="20"/>
  <p:tag name="IGUANATEXCURSOR" val="16647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3.335"/>
  <p:tag name="ORIGINALWIDTH" val="3964.303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\definecolor{mybrown}{RGB}{142, 79, 50}&#10;\definecolor{mypurple}{RGB}{102, 102, 153}&#10;%=========================================================&#10;%===========BINARY EXAMPLE============================&#10;%=========================================================&#10;&#10;%\begin{tabular}{ll}&#10;%%\code{buyer_a} &amp; \code{\triangleq ~!String ; ?v:int\cdot v&gt;0 ; ((!1 ; !Address ; ?Date)  \vee !0)} \\&#10;%%\code{seller_a} &amp; \code{\triangleq ~?String ; !v:int\cdot v&gt;0 ; ((?1 ; ?Address ; !Date) \vee ?0)} \\&#10;%%\code{buyer_a} &amp; \code{\triangleq ~!String ; ?v:int\cdot v&gt;0 ; ((!1 ; !Address ; ?Date)  {\color{red}\vee} !0)} \\&#10;%%\code{seller_a} &amp; \code{\triangleq ~?String ; !v:int\cdot v&gt;0 ; ((?1 ; ?Address ; !Date)  {\color{red}\vee} ?0)} \\&#10;%%%\\&#10;%\code{\color{red} seller_b} &amp; \code{\color{red}\triangleq ~!String; !v\cdot\mathcal{C}(v,?Address ; !Date); ?v\cdot\mathcal{C}(v,emp)} \\&#10;%\code{\color{red}shipper_b} &amp; \code{\color{red}\triangleq ~?String; ?v\cdot\mathcal{C}(v,?Address ; !Date); !v\cdot\mathcal{C}(v,emp)}&#10;%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\renewcommand{\arraystretch}{4.0}&#10; \tabcolsep=1pt&#10; 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 \ebpentail{CHAN}{{&#10;   \Hypo{\entailS{{\proj}_a}{{\proj}_c}{\resid'}}  &#10;   \Hypo{\resid{=}\{\pure_i^e | \pure_i^e {\in} \resid' \}}&#10;   \Infer2{\entailS{\chani{v}{\proj_a}} {\chani{v}{\proj_c}}{\resid}}&#10; }} \\&#10; \ebpentail{SEQ}{{&#10;   \Hypo{\entailS{\unkbox_a}{\unkbox_c}{\resid_1}}&#10;   \Hypo{\entailS{{\proj}_a}{{\proj}_c}{\resid_2}}&#10;   \Hypo{\text{where} ~\unkbox := \recv{v}{\St} ~|~ \send{v}{\St}  ~|~ \zeta}&#10;   \Infer3{\entailS{\unkbox_a {\seq} {\proj}_a} {\unkbox_c {\seq} {\proj}_c}{\{\emp{\wedge}\pure_1{\wedge}\pure_2~|~ \pure_1{\in}\resid_1 {\wedge} \pure_2{\in}\resid_2\}}}&#10; }}\\ &#10; \ebpentail{LHS-OR}{{&#10;   \Hypo{\entailS{\proj_i \seq \proj_a}{\proj_c}{\resid_i}}&#10;   \Hypo{\resid=\{ \bigvee_i \St_i  ~|~ \St_i {\in} \resid_i \}} &#10;   \Infer2{\entailS{(\bigvee_i {\proj}_i ) \seq \proj_a} {{\proj}_c}{\resid}}&#10; }} \\&#10;  %%\ebpentail{RHS-HO-PVAR}{{&#10;   %%\Hypo{\resid{=}\{\emp{\wedge}\hov{=}{\proj}_a\}}&#10;   %%\Infer1{\entailS{{\proj}_a} {\hov}{\resid}}&#10; %%}}&#10; &#10; \ebpentail{RECV}{{&#10;   %\Hypo{\entailI{\delta}{\unkbox_l}{\unkbox_r}}&#10;   \Hypo{\entailS{\St_a}{\St_c}{\resid'}} &#10;   \Hypo{{\resid{=}\{\pure_i^e | \pure_i^e{\in}\resid' \}}} &#10;   \Infer2{\entailS{\recv{v}{\St_a}} {\recv{v}{\St_c}}{\resid}}&#10;   %\Infer2{\entailI{\delta}{\unkbox_l ? \constr_l} {\unkbox_r ? \constr_r}}&#10; }} &#10; %%\ebpentail{SEND-HO}{{&#10;   %%\Hypo{{\resid{=}\{\emp{\wedge}\hov{=}\St_a\}}} &#10;   %%\Infer1{\entailS{\send{v}{\St_a}} {\send{v}{\hov}}{\resid}}&#10; %%}}&#10; \ebpentail{SEND}{{&#10;   %\Hypo{\entailI{\delta}{\unkbox_l}{\unkbox_r}}&#10;   \Hypo{\entailS{\St_c}{\St_a}{\resid'}} &#10;   \Hypo{{\resid{=}\{\pure_i^e | \pure_i^e{\in}\resid' \}}} &#10;   \Infer2{\entailS{\send{v}{\St_a}} {\send{v}{\St_c}}{\resid}}&#10;   %\Infer2{\entailI{\delta}{\unkbox_l ? \constr_l} {\unkbox_r ? \constr_r}}&#10; 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_1) * \mathcal{C}(c,S_2)\} }}}&#10;   %%\Infer2{\entailI{\delta}{\unkbox_l ? \constr_l} {\unkbox_r ? \constr_r}}&#10;  %\\&#10; %\ebpverif{CLOSE}{\code{\entail{}{~\{\mathcal{C}(c,emp) * \mathcal{C}(c,emp)\} ~close(c) ~\{emp\} }&#10;   %%\Infer2{\entailI{\delta}{\unkbox_l ? \constr_l} {\unkbox_r ? \constr_r}}&#10; %}} \\&#10; %\ebpverif{SEND}{\code{\entail{}{~\{\mathcal{C}(c,{\color{red}!v\cdot L(v)}; P) * {\color{red}{L(x)}}\} ~send(c,x) ~\{\mathcal{C}(c, P) \} }&#10;   %%\Infer2{\entailI{\delta}{\unkbox_l ? \constr_l} {\unkbox_r ? \constr_r}}&#10; %}} &#10; %\\&#10; %\ebpverif{RECV}{\code{\entail{}{~\{\mathcal{C}(c,{\color{red}?v\cdot L(v)}; P)\} ~x=receive(c) ~\{{\color{red}L(x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color{mypurple}\send{x}{x \geq 2}}$ &#10;&#10;%$\entail{\recv{x}{x \geq 1}} {\color{mypurple}\recv{x}{x \geq 0}}$ &#10;&#10;%${\color{white} x \geq 2}$&#10;&#10;\end{document}"/>
  <p:tag name="IGUANATEXSIZE" val="20"/>
  <p:tag name="IGUANATEXCURSOR" val="16839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111.655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\definecolor{mybrown}{RGB}{142, 79, 50}&#10;\definecolor{mypurple}{RGB}{102, 102, 153}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_1) * \mathcal{C}(c,S_2)\} }}}&#10;   %%\Infer2{\entailI{\delta}{\unkbox_l ? \constr_l} {\unkbox_r ? \constr_r}}&#10;  %\\&#10; %\ebpverif{CLOSE}{\code{\entail{}{~\{\mathcal{C}(c,emp) * \mathcal{C}(c,emp)\} ~close(c) ~\{emp\} }&#10;   %%\Infer2{\entailI{\delta}{\unkbox_l ? \constr_l} {\unkbox_r ? \constr_r}}&#10; %}} \\&#10; %\ebpverif{SEND}{\code{\entail{}{~\{\mathcal{C}(c,{\color{red}!v\cdot L(v)}; P) * {\color{red}{L(x)}}\} ~send(c,x) ~\{\mathcal{C}(c, P) \} }&#10;   %%\Infer2{\entailI{\delta}{\unkbox_l ? \constr_l} {\unkbox_r ? \constr_r}}&#10; %}} &#10; %\\&#10; %\ebpverif{RECV}{\code{\entail{}{~\{\mathcal{C}(c,{\color{red}?v\cdot L(v)}; P)\} ~x=receive(c) ~\{{\color{red}L(x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color{mypurple}\send{x}{x \geq 2}}$ &#10;&#10;$\entail{\recv{x}{x \geq 1}} {\color{mypurple}\recv{x}{x \geq 0}}$ &#10;&#10;%${\color{white} x \geq 2}$&#10;&#10;\end{document}"/>
  <p:tag name="IGUANATEXSIZE" val="20"/>
  <p:tag name="IGUANATEXCURSOR" val="16414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647"/>
  <p:tag name="ORIGINALWIDTH" val="1058.398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old}{RGB}{0, 176, 80}&#10;\definecolor{mygreen}{RGB}{109, 127, 57}&#10;&#10;\definecolor{mybrown}{RGB}{142, 79, 50}&#10;\definecolor{mypurple}{RGB}{102, 102, 153}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_1) * \mathcal{C}(c,S_2)\} }}}&#10;   %%\Infer2{\entailI{\delta}{\unkbox_l ? \constr_l} {\unkbox_r ? \constr_r}}&#10;  %\\&#10; %\ebpverif{CLOSE}{\code{\entail{}{~\{\mathcal{C}(c,emp) * \mathcal{C}(c,emp)\} ~close(c) ~\{emp\} }&#10;   %%\Infer2{\entailI{\delta}{\unkbox_l ? \constr_l} {\unkbox_r ? \constr_r}}&#10; %}} \\&#10; %\ebpverif{SEND}{\code{\entail{}{~\{\mathcal{C}(c,{\color{red}!v\cdot L(v)}; P) * {\color{red}{L(x)}}\} ~send(c,x) ~\{\mathcal{C}(c, P) \} }&#10;   %%\Infer2{\entailI{\delta}{\unkbox_l ? \constr_l} {\unkbox_r ? \constr_r}}&#10; %}} &#10; %\\&#10; %\ebpverif{RECV}{\code{\entail{}{~\{\mathcal{C}(c,{\color{red}?v\cdot L(v)}; P)\} ~x=receive(c) ~\{{\color{red}L(x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$\entail{\send{x}{x \geq 1}} {\color{mypurple}\send{x}{x \geq 2}}$ &#10;&#10;%$\entail{\recv{x}{x \geq 1}} {\color{mypurple}\recv{x}{x \geq 0}}$ &#10;&#10;%${\color{white} x \geq 2}$&#10;&#10;\end{document}"/>
  <p:tag name="IGUANATEXSIZE" val="20"/>
  <p:tag name="IGUANATEXCURSOR" val="16414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6394"/>
  <p:tag name="ORIGINALWIDTH" val="286.54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}{RGB}{0, 176, 80}&#10;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\caption{Selected entailment rules for session logic, where \code{\pure^e} is a shorthand for \code{\emp {\wedge} \pure} } \label{fig.entailment}&#10;%\end{figure}&#10;&#10;%=========================================================&#10;%===========contra==============================&#10;%=========================================================&#10;&#10;$x \geq 1$&#10;&#10;\end{document}"/>
  <p:tag name="IGUANATEXSIZE" val="20"/>
  <p:tag name="IGUANATEXCURSOR" val="11317"/>
  <p:tag name="TRANSPARENCY" val="True"/>
  <p:tag name="FILENAME" val="D:\Stuff\work\papers\msession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6394"/>
  <p:tag name="ORIGINALWIDTH" val="290.2905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}{RGB}{0, 176, 80}&#10;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) * \mathcal{C}(c,S)\} }}}&#10;   %%\Infer2{\entailI{\delta}{\unkbox_l ? \constr_l} {\unkbox_r ? \constr_r}}&#10;  %\\&#10; %\ebpverif{CLOSE}{\code{\entail{}{~\{\mathcal{C}(c,S) * \mathcal{C}(c,S)\} ~close(c) ~\{emp\} }&#10;   %%\Infer2{\entailI{\delta}{\unkbox_l ? \constr_l} {\unkbox_r ? \constr_r}}&#10; %}} \\&#10; %\ebpverif{SEND}{\code{\entail{}{~\{\mathcal{C}(c,!v\cdot L(v); P) * L(x)\} ~send(c,x) ~\{\mathcal{C}(c, P) \} }&#10;   %%\Infer2{\entailI{\delta}{\unkbox_l ? \constr_l} {\unkbox_r ? \constr_r}}&#10; %}} &#10; %\\&#10; %\ebpverif{RECV}{\code{\entail{}{~\{\mathcal{C}(c,{\color{red}?v\cdot L(v)}; P)\} ~v=receive(c) ~\{{\color{red}L(v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send{x}{x \geq 2}}$ &#10;&#10;%$\entail{\recv{x}{x \geq 1}} {\recv{x}{x \geq 0}}$ &#10;&#10;${\color{white} x \geq 2}$&#10;&#10;\end{document}"/>
  <p:tag name="IGUANATEXSIZE" val="20"/>
  <p:tag name="IGUANATEXCURSOR" val="16219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6394"/>
  <p:tag name="ORIGINALWIDTH" val="286.54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}{RGB}{0, 176, 80}&#10;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\caption{Selected entailment rules for session logic, where \code{\pure^e} is a shorthand for \code{\emp {\wedge} \pure} } \label{fig.entailment}&#10;%\end{figure}&#10;&#10;%=========================================================&#10;%===========contra==============================&#10;%=========================================================&#10;&#10;$x \geq 1$&#10;&#10;\end{document}"/>
  <p:tag name="IGUANATEXSIZE" val="20"/>
  <p:tag name="IGUANATEXCURSOR" val="11317"/>
  <p:tag name="TRANSPARENCY" val="True"/>
  <p:tag name="FILENAME" val="D:\Stuff\work\papers\msession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6394"/>
  <p:tag name="ORIGINALWIDTH" val="291.7907"/>
  <p:tag name="LATEXADDIN" val="\documentclass{article}&#10;&#10;\usepackage{amsmath}&#10;\usepackage{amssymb}&#10;\usepackage{color}&#10;\usepackage{ebproof}&#10;&#10;&#10;\pagestyle{empty}&#10;&#10;\def\cd{\,{\cdot}\,}&#10;\def\compl{{\sim}}&#10;\def\pst{\omega}&#10;\def\st{\ensuremath{\sigma}}&#10;\def\sta{\ensuremath{\sigma'}}&#10;\def\stap{\ensuremath{\sigma''}}&#10;\def\St{\ensuremath{\Delta}}&#10;\def\Sta{\ensuremath{\Delta'}}&#10;&#10;\newcommand{\pure}{\ensuremath{\pi}}&#10;\newcommand{\btt}[1]{{\tt #1}}&#10;\newcommand{\emp}{\btt{emp}}&#10;\newcommand{\self}{\btt{root}}&#10;\newcommand{\view}[2]{\ensuremath{#1{(}{#2}{)}}}&#10;\newcommand{\constr}{\ensuremath{\Phi}}&#10;\newcommand{\myit}[1]{\textit{#1}}&#10;\newcommand{\viewbody}{\L}&#10;\newcommand{\prot}{\myit{G}}&#10;\newcommand{\prott}{\ensuremath{\prot^\mathcal{T}}}&#10;\newcommand{\proj}{\myit{P}}&#10;\newcommand{\unkbox}{\square}&#10;\newcommand{\sessend}{end}&#10;&#10;\newcommand{\send}[2]{!{#1}{\cd}{#2}}&#10;\newcommand{\recv}[2]{?{#1}{\cd}{#2}}&#10;\newcommand{\trans}[2]{\unkbox {#1}{\cd}{#2}}&#10;&#10;\newcommand{\seq}{;} %sequence&#10;%\newcommand{\useq}{*} %order insensitive conj&#10;\newcommand{\useq}{\circledast}&#10;\newcommand{\disj}{\vee}&#10;\newcommand{\chan}{\mathcal{C}}&#10;\newcommand{\chani}[2]{\ensuremath{\view{\chan}{#1,#2}}}&#10;%second order variable&#10;%second order variable for heap formula&#10;%second order variable for session&#10;\newcommand{\hov}{V}&#10;\newcommand{\hovars}{\hov}&#10;\newcommand{\hovarh}{\hov}&#10;\newcommand{\hosets}{\mathcal{I}}&#10;\newcommand{\hoseth}{\mathcal{I}}&#10;\newcommand{\vdashs}{\vdash_{s}}&#10;\newcommand{\vdashe}{\vdash_{e}}&#10;\newcommand{\entailS}[3]{\ensuremath{#1 \vdash #2 ~\leadsto ~#3}}&#10;\newcommand{\gfencelit}{F}&#10;\newcommand{\pfencelit}{\textrm{f}}&#10;%\newcommand{\fence}[3]{&#10;%\ifthenelse{\equal{#1}{-} }{&#10;  %{#3}^\bullet({#2})&#10;%}{&#10;  %\ifthenelse{\equal{#1}{+} }{&#10;  %{#3}^\circ({#2})&#10;%}{&#10;  %{#3}^\circ({#2},#1)&#10;%}}}&#10;&#10;\newcommand{\fence}[4]{&#10;\ifthenelse{\equal{#1}{-} }{&#10;  {#4}^\text{}({#2},#3)&#10;}{&#10;\ifthenelse{\equal{#1}{+} }{&#10;{#4}^\text{+}({#2},#3)&#10;}{{\zeta}^\text{}({#2})} } &#10;}&#10;\newcommand{\gfence}[3]{\fence{#1}{#2}{#3}{\gfencelit}}&#10;\newcommand{\gstub}[3]{\fence{#1}{#2}{#3}{\gfencelit}}&#10;\newcommand{\pfence}[3]{\fence{#1}{#2}{#3}{\pfencelit}}&#10;\newcommand{\fences}{\mathcal{F}}&#10;%synchronization mechanism&#10;\newcommand{\sync}[1]{\framebox[1.2\width]{#1}}&#10;&#10;\newcommand{\resid}{S}&#10;\newcommand{\opt}[1]{[#1]}&#10;\newcommand{\projectsymbol}{\downharpoonright}&#10;\newcommand{\project}[3]{(#3){\projectsymbol}_{#1}^{#2}}&#10;&#10;\newcommand{\bind}[2]{#1~$\leftarrow$~#2}&#10;\newcommand{\mapschan}[2]{\ensuremath{#1\vDash#2}}&#10;&#10;\newcommand{\code}[1]{{\ensuremath{\tt #1}}}&#10;&#10;&#10;\begin{document}&#10;&#10;%global protocol&#10;%$&#10; %{\prot} ::= %\emp ~|~ &#10;        %%{A{\rightarrow}B:\constr} &#10;        %%~|~ {A{\xrightarrow{d}} B: \prot} &#10;            %{A{\rightarrow}B:\constr}&#10;        %~|~ {A{\xrightarrow{d}}B: \prot}&#10;        %~|~ {\view{p}{v^*}}&#10;        %~|~ {\zeta_{id}}&#10;        %%~|~ \gfencelit&#10;        %~|~ {\prot{\useq}\prot}&#10;        %~|~ {\prot {\vee} \prot }&#10;        %~|~ {\prot{\seq}\prot}&#10;        %%~|~ {\fence}&#10;%$&#10;%$&#10; %{\proj} ::= \emp ~|~   &#10;       %%~{{\unkbox}?\constr} ~|~ {{\unkbox}!\constr}&#10;       %~{\send{v}{\St}} ~|~ {\recv{v}{\St}}&#10;       %~|~ {\view{p}{v^*}}&#10;       %~|~ {\zeta_{id}}&#10;       %~|~ \hovars&#10;        %%~|~ {\proj{\useq}\proj} &#10;       %~|~ {\proj {\vee} \proj }&#10;       %~|~ {\proj{\seq}\proj}&#10;  %%&#10; %$&#10;\definecolor{mygreen}{RGB}{0, 176, 80}&#10;&#10;%=========================================================&#10;%===========BINARY EXAMPLE============================&#10;%=========================================================&#10;&#10;%\begin{tabular}{ll}&#10;%%\code{buyer_a} &amp; \code{\triangleq ~!String ; ?int ; ((!1 ; !Address ; ?Date)  \vee !0)} \\&#10;%%\code{seller_a} &amp; \code{\triangleq ~?String ; !int ; ((?1 ; ?Address ; !Date)  \vee ?0)} \\&#10;%%\\&#10;%\code{\color{mygreen} seller_b} &amp; \code{\color{mygreen}\triangleq ~!String; !v\cdot\mathcal{C}(v,?Address ; !Date); ?v\cdot\mathcal{C}(v,emp)} \\&#10;%\code{\color{mygreen}shipper_b} &amp; \code{\color{mygreen}\triangleq ~?String; ?v\cdot\mathcal{C}(v,?Address ; !Date); !v\cdot\mathcal{C}(v,emp)}&#10;%&#10;%\end{tabular}&#10;&#10;%=========================================================&#10;%===========MULTIPARTY EXAMPLE============================&#10;%=========================================================&#10;%\begin{tabular}{ll}&#10;%\multicolumn{2}{l}{\code{G_{BBS}(B_1,B_2,C) \triangleq}  \code&#10;%{&#10;%B_1{\rightarrow}S:String \seq}}\\&#10;%~~~~~~~~&amp; \code{ &#10;%((S{\rightarrow}B_1:v \cdot v&gt;0) {\color{red}{~\useq~}}&#10;%(S{\rightarrow}B_2:v \cdot v&gt;0)) \seq }\\&#10;%&amp; \code{ B_2{\rightarrow}B_1:v \cdot v\geq 0 \seq} \\&#10;%&amp; \code{ (&#10;  %(B_2{\rightarrow}S:1 \seq&#10; %B_2{\rightarrow}S:Addr \seq&#10; %S{\rightarrow}B_2:Date) \vee (B_2{\rightarrow}S:0)&#10;%)} &#10;%\end{tabular}&#10;&#10;&#10;%\begin{tabular}{ll}&#10;%\multicolumn{2}{l}{\code{G_{BBS}(B_1,B_2,C) \triangleq}  &#10;%\code&#10;%{B_1{\rightarrow}S:String \seq {\color{mygreen}\zeta_1} \seq}}\\&#10;%~~~~~~~~&amp; \code{ &#10;%((S{\rightarrow}B_1:v \cdot v&gt;0) {{~\useq~}}&#10;%(S{\rightarrow}B_2:v \cdot v&gt;0)) \seq  {\color{mygreen}\zeta_2}\seq} \\&#10;%&amp; \code{ B_2{\rightarrow}B_1:v \cdot v\geq 0 \seq  {\color{mygreen}\zeta_3} \seq}\\&#10;%&amp; \code{ (&#10;  %(B_2{\rightarrow}S:1 \seq&#10; %B_2{\rightarrow}S:Addr \seq&#10; %S{\rightarrow}B_2:Date) \vee (B_2{\rightarrow}S:0)&#10;%)} &#10;%\end{tabular}&#10;&#10;%=========================================================&#10;%===========PROJECTION RULES==============================&#10;%=========================================================&#10;  %%\renewcommand{\arraystretch}{2.0}&#10; %\tabcolsep=0.7pt&#10; %\begin{tabular}{ll}&#10;  %\multicolumn{2}{l}{${\project{A}{B}{A{\rightarrow}B:\St}}$ ${~:=~ {\send{v}{\St}}}$} ~~~~~&#10;  %{$\project{B}{A}{{A{\rightarrow}B:\St}}$ ${~:=~ {\recv{v}{\St}}}$}\\&#10;  %\multicolumn{2}{l}{${\project{A}{B}{A{\xrightarrow{d}} B: \prot(A,X)}}$ ${~:=~ {\send{v}{\chani{v}{\project{A}{X}{\prot(A,X)}}}}}$} \\&#10;  %\multicolumn{2}{l}{${\project{B}{A}{A{\xrightarrow{d}} B: \prot(A,X)}}$ ${~:=~ {\recv{v}{\chani{v}{\project{A}{X}{\prot(A,X)}}}}}$} \\&#10;  %${\project{R}{R'}{\prot_1{\seq}\prot_2}}$ &amp; ${ ~:=~ \project{R}{R'}{\prot_1} \seq \project{R}{R'}{\prot_2}}$ \\&#10;  %${\project{R}{R'}{\prot_1{\vee}\prot_2}}$ &amp; ${ ~:=~ \project{R}{R'}{\prot_1} \vee \project{R}{R'}{\prot_2}}$ \\&#10;  %${\project{R}{R'}{\prot_1{\useq}\prot_2}}$ &amp; $~:=~ \project{R}{R'}{\prot_1}$\code{ iff } $\project{R}{R'}{\prot_2} =$\code{ emp} \\&#10;   %&amp; $~:=~ \project{R}{R'}{\prot_2}$\code{ iff } $\project{R}{R'}{\prot_1} =$\code{ emp} \\&#10;   %&amp; $~:=~ \bot $ otherwise&#10;  %%${\project{R_2}{A{\xrightarrow{R_1}}B: \gfencelit_t} ~:=~ }$&#10;  %%${  \begin{cases}&#10;       %%{\project{R_2}{\gfencelit_t}} &amp; {\text{if}~ {R_1{=}R_2} ~\text{and}~ {R_1,R_2 {\in} \{A,B\} }}\\&#10;       %%{\bot}                        &amp; \text{otherwise}&#10;       %%\end{cases}&#10;  %%}$\\&#10;  %%${\project{R}{}{\gfence{-}{id}{\epsilon}} ~:=~ \pfence{-}{id}{\epsilon}}$ \qquad&#10;  %%${\project{R}{\gfence{-}{id}} ~:=~ \pfence{-}{id}}$ \qquad&#10;  %%${\project{R}{}{\gfence{+}{id}{\epsilon}} ~:=~ {\pfence{+}{id}{\epsilon}}}$&#10;  %%\project{}{\gfencelit_t} &#10;  %%\code{({A{\rightarrow}B:\constr})\project_{B}}&#10; %\end{tabular}&#10;&#10;%\code{ship\_sp}  &amp;= &amp; \code{(!String; ?\mathcal{C}:Chan(?Address ; !ShipDate); ?\mathcal{C}:Chan(emp)) \wedge r=0))}&#10;&#10;%=========================================================&#10;%===========ENTAILMENT RULES==============================&#10;%=========================================================&#10;\newcommand{\ebpentail}[2]{&#10; \begin{prooftree}&#10;  \Hypo{\entrulen{#1}}&#10;  \Infer[no rule]1{{\begin{prooftree}[rule style=simple] #2 \end{prooftree}}}&#10; \end{prooftree}&#10;}&#10;\newcommand{\rulen}[1]{\ensuremath{{\bf \scriptstyle #1}}}&#10;\newcommand{\entrulen}[1]{[\underline{{\bf \scriptstyle ENT-}\rulen{#1}}]}&#10;&#10;%\newcommand{\ebpverif}[2]{&#10; %\begin{prooftree}&#10;  %\Hypo{\verifrulen{#1}}&#10;  %\Infer[no rule]1{{\begin{prooftree}[rule style=simple] #2 \end{prooftree}}}&#10; %\end{prooftree}&#10;%}&#10;\newcommand{\verifrulen}[1]{[\underline{{\bf \scriptstyle FV-}\rulen{#1}}]}&#10;&#10;%\begin{figure}%[htb!]&#10; %\begin{center}&#10; %%\begin{frameit}&#10; %\renewcommand{\arraystretch}{4.0}&#10; %\tabcolsep=1pt&#10; %\begin{tabular}{c}&#10; %%\ebpentail{LHS-HO-VAR}{{&#10;   %%\Hypo{\resid{=}\{\hov{=}\St_c\}}&#10;   %%\Infer1{\entailS{\hov}{\St_c}{\resid}}&#10;   %%%\Infer2{\entailI{\delta}{\unkbox_l ? \constr_l} {\unkbox_r ? \constr_r}}&#10; %%}} &#10; %%\ebpentail{RHS-HO-VAR}{{&#10;   %%\Hypo{\entailS{\St_a}{\St_c}{\resid'}}&#10;   %%\Hypo{\resid{=}\{\emp {\wedge}\hov{=}\St_i | \St_i {\in} {\resid'}\}}&#10;   %%\Infer2{\entailS{\St_a}{\hov * \St_c}{\resid}}&#10; %%}}&#10; %\ebpentail{SEQ}{{&#10;   %\Hypo{\entailS{\unkbox_a}{\unkbox_c}{\resid_1}}&#10;   %\Hypo{\entailS{{\proj}_a}{{\proj}_c}{\resid_2}}&#10;   %\Hypo{\text{where} ~\unkbox := \recv{v}{\St} ~|~ \send{v}{\St} ~|~ \bigvee \proj ~|~ \pfencelit}&#10;   %\Infer3{\entailS{\unkbox_a {\seq} {\proj}_a} {\unkbox_c {\seq} {\proj}_c}{\{\emp{\wedge}\pure_1{\wedge}\pure_2~|~ \pure_1{\in}\resid_1 {\wedge} \pure_2{\in}\resid_2\}}}&#10; %}}\\ &#10; %\ebpentail{CHAN}{{&#10;   %\Hypo{\entailS{{\proj}_a}{{\proj}_c}{\resid'}}  &#10;   %\Hypo{\resid{=}\{\pure_i^e | \pure_i^e {\in} \resid' \}}&#10;   %\Infer2{\entailS{\chani{v}{\proj_a}} {\chani{v}{\proj_c}}{\resid}}&#10; %}} \\&#10;  %%\ebpentail{RHS-HO-PVAR}{{&#10;   %%\Hypo{\resid{=}\{\emp{\wedge}\hov{=}{\proj}_a\}}&#10;   %%\Infer1{\entailS{{\proj}_a} {\hov}{\resid}}&#10; %%}}&#10; %&#10; %\ebpentail{RECV}{{&#10;   %%\Hypo{\entailI{\delta}{\unkbox_l}{\unkbox_r}}&#10;   %\Hypo{\entailS{\St_a}{\St_c}{\resid'}} &#10;   %\Hypo{{\resid{=}\{\pure_i^e | \pure_i^e{\in}\resid' \}}} &#10;   %\Infer2{\entailS{\recv{v}{\St_a}} {\recv{v}{\St_c}}{\resid}}&#10;   %%\Infer2{\entailI{\delta}{\unkbox_l ? \constr_l} {\unkbox_r ? \constr_r}}&#10; %}} &#10; %%\ebpentail{SEND-HO}{{&#10;   %%\Hypo{{\resid{=}\{\emp{\wedge}\hov{=}\St_a\}}} &#10;   %%\Infer1{\entailS{\send{v}{\St_a}} {\send{v}{\hov}}{\resid}}&#10; %%}}&#10; %\ebpentail{SEND}{{&#10;   %%\Hypo{\entailI{\delta}{\unkbox_l}{\unkbox_r}}&#10;   %\Hypo{\entailS{\St_c}{\St_a}{\resid'}} &#10;   %\Hypo{{\resid{=}\{\pure_i^e | \pure_i^e{\in}\resid' \}}} &#10;   %\Infer2{\entailS{\send{v}{\St_a}} {\send{v}{\St_c}}{\resid}}&#10;   %%\Infer2{\entailI{\delta}{\unkbox_l ? \constr_l} {\unkbox_r ? \constr_r}}&#10; %}}&#10; %\\ &#10; %%\doubt{\ebpentail{HO-PRED}{{&#10;   %%\Hypo{\entail{\delta}{{\bigwedge_{i}} {\ptr_{i}}}}&#10;   %%\Hypo{\rho{=}[w^*/v^*]}&#10;   %%\Hypo{\entailI{\delta}{\proj_l}{\rho(\proj_r)} }&#10;   %%\Infer[no rule]3{{\ptr^*=\{w_j=v_j|v_j \in w^* or~ v_j \in free(\delta)\}}}&#10;   %%\Infer1{\entailI{\delta}{\pview{p}{w^*,{\proj}_l^*}}{\pview{p}{v^*,\proj_r^*}}}&#10; %%}}}&amp;&#10;%&#10; %%\ebpentail{FENCE}{{&#10;   %%\Hypo{\resid=\{\pfence{+}{id}{\epsilon}\}}&#10;   %%\Infer1{\entailS{\pfence{+}{id}{\epsilon}}{\pfence{-}{id}{\epsilon}}{\resid}}&#10; %%}}&#10; %%\\&#10; %%\ebpentail{LHS-OR}{{&#10;   %%\Hypo{\entailS{\proj_i}{\proj_c}{\resid_i}}&#10;   %%\Hypo{\resid=\{ \bigvee_i \St_i  ~|~ \St_i {\in} \resid_i \}} &#10;   %%\Infer2{\entailS{\bigvee_i {\proj}_i } {{\proj}_c}{\resid}}&#10; %%}}   &#10; %%\ebpentail{RHS-OR}{{&#10;   %%\Hypo{\entailS{\proj_a}{\proj_i}{\resid_i}}&#10;   %%\Hypo{\resid=\bigcup \resid_i } &#10;   %%\Infer2{\entailS{{\proj}_a } {\bigvee_i {\proj}_i}{\resid}}&#10; %%}}\\&#10; %%\ebpentail{CHAN-GEN}{{&#10;   %%\Hypo{\entailS{\chani{v}{\proj_a}}{\chani{v}{\proj_c}}{\resid_1}}&#10;   %%\Hypo{\resid_2 = \{\pure_i^e ~|~ \pure_i^e {\in} \resid_1 {\wedge} SAT(\St_a {*} \St_c {\wedge} \pure_i^e)\} }&#10;   %%\Infer[no rule]2{\entailS{\bigvee \limits_{\pure^e {\in} \resid_2}(\St_a \wedge \pure^e)}{\St_c}{\resid}}&#10;   %%\Infer1{\entailS{\chani{v}{\proj_a} * \St_a}{\chani{v}{\proj_c} * \St_c}{\resid}}&#10; %%}}&#10; %\end{tabular}&#10; %%\end{frameit}&#10; %\end{center}&#10; %%\caption{Selected entailment rules for session logic, where \code{\pure^e} is a shorthand for \code{\emp {\wedge} \pure} } \label{fig.entailment}&#10;%%\end{figure}&#10;&#10;%=========================================================&#10;%===========contra==============================&#10;%=========================================================&#10;\newcommand{\entail}[2]{\ensuremath{#1 \vdash #2}}&#10;&#10;\newcommand{\ebpverif}[2]{&#10; \begin{prooftree}&#10;  \Hypo{\verifrulen{#1}}&#10;  \Infer[no rule]1{ #2 }&#10; \end{prooftree}&#10;}&#10;&#10;%%\begin{figure}%[htb!]&#10; %\begin{center}&#10; %%\begin{frameit}&#10; %\renewcommand{\arraystretch}{3.0}&#10; %\tabcolsep=1pt&#10; %\begin{tabular}{c}&#10; %\ebpverif{OPEN}{\code{\entail{}{\{emp\} ~open(c) ~with ~P ~\{\mathcal{C}(c,S) * \mathcal{C}(c,S)\} }}}&#10;   %%\Infer2{\entailI{\delta}{\unkbox_l ? \constr_l} {\unkbox_r ? \constr_r}}&#10;  %\\&#10; %\ebpverif{CLOSE}{\code{\entail{}{~\{\mathcal{C}(c,S) * \mathcal{C}(c,S)\} ~close(c) ~\{emp\} }&#10;   %%\Infer2{\entailI{\delta}{\unkbox_l ? \constr_l} {\unkbox_r ? \constr_r}}&#10; %}} \\&#10; %\ebpverif{SEND}{\code{\entail{}{~\{\mathcal{C}(c,!v\cdot L(v); P) * L(x)\} ~send(c,x) ~\{\mathcal{C}(c, P) \} }&#10;   %%\Infer2{\entailI{\delta}{\unkbox_l ? \constr_l} {\unkbox_r ? \constr_r}}&#10; %}} &#10; %\\&#10; %\ebpverif{RECV}{\code{\entail{}{~\{\mathcal{C}(c,{\color{red}?v\cdot L(v)}; P)\} ~v=receive(c) ~\{{\color{red}L(v)} * \mathcal{C}(c, P) \} }&#10;   %%\Infer2{\entailI{\delta}{\unkbox_l ? \constr_l} {\unkbox_r ? \constr_r}}&#10; %}} &#10; %%%\ebpentail{RHS-HO-VAR}{{&#10;   %%%\Hypo{\entailS{\St_a}{\St_c}{\resid'}}&#10;   %%%\Hypo{\resid{=}\{\emp {\wedge}\hov{=}\St_i | \St_i {\in} {\resid'}\}}&#10;   %%%\Infer2{\entailS{\St_a}{\hov * \St_c}{\resid}}&#10; %%%}}&#10; %%\ebpentail{SEQ}{{&#10;   %%\Hypo{\entailS{\unkbox_a}{\unkbox_c}{\resid_1}}&#10;   %%\Hypo{\entailS{{\proj}_a}{{\proj}_c}{\resid_2}}&#10;   %%\Hypo{\text{where} ~\unkbox := \recv{v}{\St} ~|~ \send{v}{\St} ~|~ \bigvee \proj ~|~ \pfencelit}&#10;   %%\Infer3{\entailS{\unkbox_a {\seq} {\proj}_a} {\unkbox_c {\seq} {\proj}_c}{\{\emp{\wedge}\pure_1{\wedge}\pure_2~|~ \pure_1{\in}\resid_1 {\wedge} \pure_2{\in}\resid_2\}}}&#10; %%}}\\ &#10; %%\ebpentail{CHAN}{{&#10;   %%\Hypo{\entailS{{\proj}_a}{{\proj}_c}{\resid'}}  &#10;   %%\Hypo{\resid{=}\{\pure_i^e | \pure_i^e {\in} \resid' \}}&#10;   %%\Infer2{\entailS{\chani{v}{\proj_a}} {\chani{v}{\proj_c}}{\resid}}&#10; %%}} \\&#10;  %%%\ebpentail{RHS-HO-PVAR}{{&#10;   %%%\Hypo{\resid{=}\{\emp{\wedge}\hov{=}{\proj}_a\}}&#10;   %%%\Infer1{\entailS{{\proj}_a} {\hov}{\resid}}&#10; %%%}}&#10; %%&#10; %%\ebpentail{RECV}{{&#10;   %%%\Hypo{\entailI{\delta}{\unkbox_l}{\unkbox_r}}&#10;   %%\Hypo{\entailS{\St_a}{\St_c}{\resid'}} &#10;   %%\Hypo{{\resid{=}\{\pure_i^e | \pure_i^e{\in}\resid' \}}} &#10;   %%\Infer2{\entailS{\recv{v}{\St_a}} {\recv{v}{\St_c}}{\resid}}&#10;   %%%\Infer2{\entailI{\delta}{\unkbox_l ? \constr_l} {\unkbox_r ? \constr_r}}&#10; %%}} &#10; %%%\ebpentail{SEND-HO}{{&#10;   %%%\Hypo{{\resid{=}\{\emp{\wedge}\hov{=}\St_a\}}} &#10;   %%%\Infer1{\entailS{\send{v}{\St_a}} {\send{v}{\hov}}{\resid}}&#10; %%%}}&#10; %%\ebpentail{SEND}{{&#10;   %%%\Hypo{\entailI{\delta}{\unkbox_l}{\unkbox_r}}&#10;   %%\Hypo{\entailS{\St_c}{\St_a}{\resid'}} &#10;   %%\Hypo{{\resid{=}\{\pure_i^e | \pure_i^e{\in}\resid' \}}} &#10;   %%\Infer2{\entailS{\send{v}{\St_a}} {\send{v}{\St_c}}{\resid}}&#10;   %%%\Infer2{\entailI{\delta}{\unkbox_l ? \constr_l} {\unkbox_r ? \constr_r}}&#10; %%}}&#10; %%\\ &#10; %%%\doubt{\ebpentail{HO-PRED}{{&#10;   %%%\Hypo{\entail{\delta}{{\bigwedge_{i}} {\ptr_{i}}}}&#10;   %%%\Hypo{\rho{=}[w^*/v^*]}&#10;   %%%\Hypo{\entailI{\delta}{\proj_l}{\rho(\proj_r)} }&#10;   %%%\Infer[no rule]3{{\ptr^*=\{w_j=v_j|v_j \in w^* or~ v_j \in free(\delta)\}}}&#10;   %%%\Infer1{\entailI{\delta}{\pview{p}{w^*,{\proj}_l^*}}{\pview{p}{v^*,\proj_r^*}}}&#10; %%%}}}&amp;&#10;%%&#10; %%%\ebpentail{FENCE}{{&#10;   %%%\Hypo{\resid=\{\pfence{+}{id}{\epsilon}\}}&#10;   %%%\Infer1{\entailS{\pfence{+}{id}{\epsilon}}{\pfence{-}{id}{\epsilon}}{\resid}}&#10; %%%}}&#10; %%%\\&#10; %%%\ebpentail{LHS-OR}{{&#10;   %%%\Hypo{\entailS{\proj_i}{\proj_c}{\resid_i}}&#10;   %%%\Hypo{\resid=\{ \bigvee_i \St_i  ~|~ \St_i {\in} \resid_i \}} &#10;   %%%\Infer2{\entailS{\bigvee_i {\proj}_i } {{\proj}_c}{\resid}}&#10; %%%}}   &#10; %%%\ebpentail{RHS-OR}{{&#10;   %%%\Hypo{\entailS{\proj_a}{\proj_i}{\resid_i}}&#10;   %%%\Hypo{\resid=\bigcup \resid_i } &#10;   %%%\Infer2{\entailS{{\proj}_a } {\bigvee_i {\proj}_i}{\resid}}&#10; %%%}}\\&#10; %%%\ebpentail{CHAN-GEN}{{&#10;   %%%\Hypo{\entailS{\chani{v}{\proj_a}}{\chani{v}{\proj_c}}{\resid_1}}&#10;   %%%\Hypo{\resid_2 = \{\pure_i^e ~|~ \pure_i^e {\in} \resid_1 {\wedge} SAT(\St_a {*} \St_c {\wedge} \pure_i^e)\} }&#10;   %%%\Infer[no rule]2{\entailS{\bigvee \limits_{\pure^e {\in} \resid_2}(\St_a \wedge \pure^e)}{\St_c}{\resid}}&#10;   %%%\Infer1{\entailS{\chani{v}{\proj_a} * \St_a}{\chani{v}{\proj_c} * \St_c}{\resid}}&#10; %%%}}&#10; %\end{tabular}&#10; %%\end{frameit}&#10; %\end{center}&#10; %%%\caption{Selected entailment rules for session logic, where \code{\pure^e} is a shorthand for \code{\emp {\wedge} \pure} } \label{fig.entailment}&#10;%%%\end{figure}&#10;%&#10;&#10;%${A{\rightarrow}B: x \geq 1}$&#10;&#10;%$\entail{\send{x}{x \geq 1}} {\send{x}{x \geq 2}}$ &#10;&#10;%$\entail{\recv{x}{x \geq 1}} {\recv{x}{x \geq 0}}$ &#10;&#10;${\color{white} x \geq 0}$&#10;&#10;\end{document}"/>
  <p:tag name="IGUANATEXSIZE" val="20"/>
  <p:tag name="IGUANATEXCURSOR" val="16219"/>
  <p:tag name="TRANSPARENCY" val="True"/>
  <p:tag name="FILENAME" val="D:\Stuff\work\APLAS 2016\aplas16-poster\iguana.tex"/>
  <p:tag name="LATEXENGINEID" val="1"/>
  <p:tag name="TEMPFOLDER" val="D:\Stuff\progs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11345</TotalTime>
  <Words>1559</Words>
  <Application>Microsoft Office PowerPoint</Application>
  <PresentationFormat>Widescreen</PresentationFormat>
  <Paragraphs>294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Century Gothic</vt:lpstr>
      <vt:lpstr>Comic Sans MS</vt:lpstr>
      <vt:lpstr>Garamond</vt:lpstr>
      <vt:lpstr>Gill Sans MT</vt:lpstr>
      <vt:lpstr>Mistral</vt:lpstr>
      <vt:lpstr>Trebuchet MS</vt:lpstr>
      <vt:lpstr>Wingdings</vt:lpstr>
      <vt:lpstr>Gallery</vt:lpstr>
      <vt:lpstr>Towards  a  COMPOSITIONAL Session  Logic  for Communication  Protocols</vt:lpstr>
      <vt:lpstr>PROJECT</vt:lpstr>
      <vt:lpstr>Features of HIP/SLEEK</vt:lpstr>
      <vt:lpstr>Towards  a COMPOSITIONAL  Session  Logic  for Communication  Protocols</vt:lpstr>
      <vt:lpstr>Communication Protocols</vt:lpstr>
      <vt:lpstr>Communication Protocols </vt:lpstr>
      <vt:lpstr>Towards  a  Session  Logic  for Communication  Protocols</vt:lpstr>
      <vt:lpstr>Key Issues</vt:lpstr>
      <vt:lpstr>COMMunication assumptions</vt:lpstr>
      <vt:lpstr>Session Logic – BINARY PROTOCOLS – Operators (extension of Separation Logic)</vt:lpstr>
      <vt:lpstr>Session Logic – BINARY PROTOCOLS – Example</vt:lpstr>
      <vt:lpstr>Session Logic – BINARY PROTOCOLS – delegation</vt:lpstr>
      <vt:lpstr>plugging the logic into a software  verifier4</vt:lpstr>
      <vt:lpstr>Session Logic – Selected Entailment Rules</vt:lpstr>
      <vt:lpstr>Session Logic – BINARY PROTOCOLS – Variance</vt:lpstr>
      <vt:lpstr>Communication primitives</vt:lpstr>
      <vt:lpstr>MULti-PARTY Specification</vt:lpstr>
      <vt:lpstr>Session Logic – Multiparty PROTOCOLS</vt:lpstr>
      <vt:lpstr>Session Logic – Multiparty PROTOCOLS – Specs</vt:lpstr>
      <vt:lpstr>Session Logic – Multiparty PROTOCOLS – Specs                                     (enforcing sequentiality between different channels)</vt:lpstr>
      <vt:lpstr>Synchronization</vt:lpstr>
      <vt:lpstr>Implicit (NO) synchronization</vt:lpstr>
      <vt:lpstr>Explicit synchronization</vt:lpstr>
      <vt:lpstr>Explicit synchronization</vt:lpstr>
      <vt:lpstr>Strict sequencing</vt:lpstr>
      <vt:lpstr>Mailbox communication</vt:lpstr>
      <vt:lpstr>Send-Send synchronization</vt:lpstr>
      <vt:lpstr>Without synchronization</vt:lpstr>
      <vt:lpstr>RECEIVE-RECEIVE synchronization</vt:lpstr>
      <vt:lpstr>Synchronization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Multiparty Session Logic</dc:title>
  <dc:creator>andreea</dc:creator>
  <cp:lastModifiedBy>Wei Ngan Chin</cp:lastModifiedBy>
  <cp:revision>93</cp:revision>
  <cp:lastPrinted>2016-11-30T10:10:51Z</cp:lastPrinted>
  <dcterms:created xsi:type="dcterms:W3CDTF">2016-11-16T09:59:58Z</dcterms:created>
  <dcterms:modified xsi:type="dcterms:W3CDTF">2017-01-13T14:11:22Z</dcterms:modified>
</cp:coreProperties>
</file>