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2"/>
  </p:notesMasterIdLst>
  <p:sldIdLst>
    <p:sldId id="286" r:id="rId2"/>
    <p:sldId id="256" r:id="rId3"/>
    <p:sldId id="284" r:id="rId4"/>
    <p:sldId id="287" r:id="rId5"/>
    <p:sldId id="259" r:id="rId6"/>
    <p:sldId id="261" r:id="rId7"/>
    <p:sldId id="262" r:id="rId8"/>
    <p:sldId id="263" r:id="rId9"/>
    <p:sldId id="265" r:id="rId10"/>
    <p:sldId id="266" r:id="rId11"/>
    <p:sldId id="267" r:id="rId12"/>
    <p:sldId id="268" r:id="rId13"/>
    <p:sldId id="269" r:id="rId14"/>
    <p:sldId id="271" r:id="rId15"/>
    <p:sldId id="257" r:id="rId16"/>
    <p:sldId id="274" r:id="rId17"/>
    <p:sldId id="276" r:id="rId18"/>
    <p:sldId id="275" r:id="rId19"/>
    <p:sldId id="277" r:id="rId20"/>
    <p:sldId id="278" r:id="rId21"/>
    <p:sldId id="279" r:id="rId22"/>
    <p:sldId id="280" r:id="rId23"/>
    <p:sldId id="281" r:id="rId24"/>
    <p:sldId id="282" r:id="rId25"/>
    <p:sldId id="288" r:id="rId26"/>
    <p:sldId id="290" r:id="rId27"/>
    <p:sldId id="289" r:id="rId28"/>
    <p:sldId id="291" r:id="rId29"/>
    <p:sldId id="273" r:id="rId30"/>
    <p:sldId id="29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4029" autoAdjust="0"/>
  </p:normalViewPr>
  <p:slideViewPr>
    <p:cSldViewPr snapToGrid="0">
      <p:cViewPr varScale="1">
        <p:scale>
          <a:sx n="98" d="100"/>
          <a:sy n="98" d="100"/>
        </p:scale>
        <p:origin x="103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B57BCF-E6A9-4FCA-B000-9CA3BA9F7368}" type="datetimeFigureOut">
              <a:rPr lang="de-DE" smtClean="0"/>
              <a:t>15.09.2020</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C54B0-D93D-46F3-9674-34082221F80A}" type="slidenum">
              <a:rPr lang="de-DE" smtClean="0"/>
              <a:t>‹#›</a:t>
            </a:fld>
            <a:endParaRPr lang="de-DE"/>
          </a:p>
        </p:txBody>
      </p:sp>
    </p:spTree>
    <p:extLst>
      <p:ext uri="{BB962C8B-B14F-4D97-AF65-F5344CB8AC3E}">
        <p14:creationId xmlns:p14="http://schemas.microsoft.com/office/powerpoint/2010/main" val="3906644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smtClean="0"/>
              <a:t>If</a:t>
            </a:r>
            <a:r>
              <a:rPr lang="de-DE" dirty="0" smtClean="0"/>
              <a:t> </a:t>
            </a:r>
            <a:r>
              <a:rPr lang="de-DE" dirty="0" err="1" smtClean="0"/>
              <a:t>we</a:t>
            </a:r>
            <a:r>
              <a:rPr lang="de-DE" dirty="0" smtClean="0"/>
              <a:t> </a:t>
            </a:r>
            <a:r>
              <a:rPr lang="de-DE" dirty="0" err="1" smtClean="0"/>
              <a:t>assume</a:t>
            </a:r>
            <a:r>
              <a:rPr lang="de-DE" dirty="0" smtClean="0"/>
              <a:t> </a:t>
            </a:r>
            <a:r>
              <a:rPr lang="de-DE" dirty="0" err="1" smtClean="0"/>
              <a:t>that</a:t>
            </a:r>
            <a:r>
              <a:rPr lang="de-DE" dirty="0" smtClean="0"/>
              <a:t> </a:t>
            </a:r>
            <a:r>
              <a:rPr lang="de-DE" dirty="0" err="1" smtClean="0"/>
              <a:t>our</a:t>
            </a:r>
            <a:r>
              <a:rPr lang="de-DE" dirty="0" smtClean="0"/>
              <a:t> </a:t>
            </a:r>
            <a:r>
              <a:rPr lang="de-DE" dirty="0" err="1" smtClean="0"/>
              <a:t>effect</a:t>
            </a:r>
            <a:r>
              <a:rPr lang="de-DE" dirty="0" smtClean="0"/>
              <a:t> </a:t>
            </a:r>
            <a:r>
              <a:rPr lang="de-DE" dirty="0" err="1" smtClean="0"/>
              <a:t>is</a:t>
            </a:r>
            <a:r>
              <a:rPr lang="de-DE" dirty="0" smtClean="0"/>
              <a:t> </a:t>
            </a:r>
            <a:r>
              <a:rPr lang="de-DE" dirty="0" err="1" smtClean="0"/>
              <a:t>false</a:t>
            </a:r>
            <a:r>
              <a:rPr lang="de-DE" dirty="0" smtClean="0"/>
              <a:t> in </a:t>
            </a:r>
            <a:r>
              <a:rPr lang="de-DE" dirty="0" err="1" smtClean="0"/>
              <a:t>the</a:t>
            </a:r>
            <a:r>
              <a:rPr lang="de-DE" baseline="0" dirty="0" smtClean="0"/>
              <a:t> </a:t>
            </a:r>
            <a:r>
              <a:rPr lang="de-DE" baseline="0" dirty="0" err="1" smtClean="0"/>
              <a:t>population</a:t>
            </a:r>
            <a:r>
              <a:rPr lang="de-DE" dirty="0" smtClean="0"/>
              <a:t>,</a:t>
            </a:r>
            <a:r>
              <a:rPr lang="de-DE" baseline="0" dirty="0" smtClean="0"/>
              <a:t> </a:t>
            </a:r>
            <a:r>
              <a:rPr lang="de-DE" baseline="0" dirty="0" err="1" smtClean="0"/>
              <a:t>our</a:t>
            </a:r>
            <a:r>
              <a:rPr lang="de-DE" baseline="0" dirty="0" smtClean="0"/>
              <a:t> </a:t>
            </a:r>
            <a:r>
              <a:rPr lang="de-DE" baseline="0" dirty="0" err="1" smtClean="0"/>
              <a:t>main</a:t>
            </a:r>
            <a:r>
              <a:rPr lang="de-DE" baseline="0" dirty="0" smtClean="0"/>
              <a:t> </a:t>
            </a:r>
            <a:r>
              <a:rPr lang="de-DE" baseline="0" dirty="0" err="1" smtClean="0"/>
              <a:t>concern</a:t>
            </a:r>
            <a:r>
              <a:rPr lang="de-DE" baseline="0" dirty="0" smtClean="0"/>
              <a:t> </a:t>
            </a:r>
            <a:r>
              <a:rPr lang="de-DE" baseline="0" dirty="0" err="1" smtClean="0"/>
              <a:t>is</a:t>
            </a:r>
            <a:r>
              <a:rPr lang="de-DE" baseline="0" dirty="0" smtClean="0"/>
              <a:t> </a:t>
            </a:r>
            <a:r>
              <a:rPr lang="de-DE" baseline="0" dirty="0" err="1" smtClean="0"/>
              <a:t>to</a:t>
            </a:r>
            <a:r>
              <a:rPr lang="de-DE" baseline="0" dirty="0" smtClean="0"/>
              <a:t> </a:t>
            </a:r>
            <a:r>
              <a:rPr lang="de-DE" b="1" baseline="0" dirty="0" err="1" smtClean="0"/>
              <a:t>avoid</a:t>
            </a:r>
            <a:r>
              <a:rPr lang="de-DE" b="1" baseline="0" dirty="0" smtClean="0"/>
              <a:t> </a:t>
            </a:r>
            <a:r>
              <a:rPr lang="de-DE" b="1" baseline="0" dirty="0" err="1" smtClean="0"/>
              <a:t>false</a:t>
            </a:r>
            <a:r>
              <a:rPr lang="de-DE" b="1" baseline="0" dirty="0" smtClean="0"/>
              <a:t> positives</a:t>
            </a:r>
            <a:r>
              <a:rPr lang="de-DE"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aseline="0" dirty="0" err="1" smtClean="0"/>
              <a:t>We</a:t>
            </a:r>
            <a:r>
              <a:rPr lang="de-DE" baseline="0" dirty="0" smtClean="0"/>
              <a:t> </a:t>
            </a:r>
            <a:r>
              <a:rPr lang="de-DE" baseline="0" dirty="0" err="1" smtClean="0"/>
              <a:t>control</a:t>
            </a:r>
            <a:r>
              <a:rPr lang="de-DE" baseline="0" dirty="0" smtClean="0"/>
              <a:t> </a:t>
            </a:r>
            <a:r>
              <a:rPr lang="de-DE" baseline="0" dirty="0" err="1" smtClean="0"/>
              <a:t>for</a:t>
            </a:r>
            <a:r>
              <a:rPr lang="de-DE" baseline="0" dirty="0" smtClean="0"/>
              <a:t> </a:t>
            </a:r>
            <a:r>
              <a:rPr lang="de-DE" baseline="0" dirty="0" err="1" smtClean="0"/>
              <a:t>this</a:t>
            </a:r>
            <a:r>
              <a:rPr lang="de-DE" baseline="0" dirty="0" smtClean="0"/>
              <a:t> </a:t>
            </a:r>
            <a:r>
              <a:rPr lang="de-DE" baseline="0" dirty="0" err="1" smtClean="0"/>
              <a:t>possibility</a:t>
            </a:r>
            <a:r>
              <a:rPr lang="de-DE" baseline="0" dirty="0" smtClean="0"/>
              <a:t> </a:t>
            </a:r>
            <a:r>
              <a:rPr lang="de-DE" baseline="0" dirty="0" err="1" smtClean="0"/>
              <a:t>by</a:t>
            </a:r>
            <a:r>
              <a:rPr lang="de-DE" baseline="0" dirty="0" smtClean="0"/>
              <a:t> </a:t>
            </a:r>
            <a:r>
              <a:rPr lang="de-DE" baseline="0" dirty="0" err="1" smtClean="0"/>
              <a:t>conventionally</a:t>
            </a:r>
            <a:r>
              <a:rPr lang="de-DE" baseline="0" dirty="0" smtClean="0"/>
              <a:t> </a:t>
            </a:r>
            <a:r>
              <a:rPr lang="de-DE" baseline="0" dirty="0" err="1" smtClean="0"/>
              <a:t>establishing</a:t>
            </a:r>
            <a:r>
              <a:rPr lang="de-DE" baseline="0" dirty="0" smtClean="0"/>
              <a:t> </a:t>
            </a:r>
            <a:r>
              <a:rPr lang="el-GR" sz="1200" dirty="0" smtClean="0">
                <a:solidFill>
                  <a:schemeClr val="tx1"/>
                </a:solidFill>
              </a:rPr>
              <a:t>α</a:t>
            </a:r>
            <a:r>
              <a:rPr lang="de-DE" sz="1200" dirty="0" smtClean="0">
                <a:solidFill>
                  <a:schemeClr val="tx1"/>
                </a:solidFill>
              </a:rPr>
              <a:t> = .05.</a:t>
            </a:r>
          </a:p>
          <a:p>
            <a:endParaRPr lang="de-DE" dirty="0"/>
          </a:p>
        </p:txBody>
      </p:sp>
      <p:sp>
        <p:nvSpPr>
          <p:cNvPr id="4" name="Slide Number Placeholder 3"/>
          <p:cNvSpPr>
            <a:spLocks noGrp="1"/>
          </p:cNvSpPr>
          <p:nvPr>
            <p:ph type="sldNum" sz="quarter" idx="10"/>
          </p:nvPr>
        </p:nvSpPr>
        <p:spPr/>
        <p:txBody>
          <a:bodyPr/>
          <a:lstStyle/>
          <a:p>
            <a:fld id="{DEEC54B0-D93D-46F3-9674-34082221F80A}" type="slidenum">
              <a:rPr lang="de-DE" smtClean="0"/>
              <a:t>5</a:t>
            </a:fld>
            <a:endParaRPr lang="de-DE"/>
          </a:p>
        </p:txBody>
      </p:sp>
    </p:spTree>
    <p:extLst>
      <p:ext uri="{BB962C8B-B14F-4D97-AF65-F5344CB8AC3E}">
        <p14:creationId xmlns:p14="http://schemas.microsoft.com/office/powerpoint/2010/main" val="2804423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Others: Complex multivariate models may require other parameters such as correlations among variables.</a:t>
            </a:r>
            <a:endParaRPr lang="en-US" dirty="0"/>
          </a:p>
        </p:txBody>
      </p:sp>
      <p:sp>
        <p:nvSpPr>
          <p:cNvPr id="4" name="Slide Number Placeholder 3"/>
          <p:cNvSpPr>
            <a:spLocks noGrp="1"/>
          </p:cNvSpPr>
          <p:nvPr>
            <p:ph type="sldNum" sz="quarter" idx="10"/>
          </p:nvPr>
        </p:nvSpPr>
        <p:spPr/>
        <p:txBody>
          <a:bodyPr/>
          <a:lstStyle/>
          <a:p>
            <a:fld id="{DEEC54B0-D93D-46F3-9674-34082221F80A}" type="slidenum">
              <a:rPr lang="de-DE" smtClean="0"/>
              <a:t>14</a:t>
            </a:fld>
            <a:endParaRPr lang="de-DE"/>
          </a:p>
        </p:txBody>
      </p:sp>
    </p:spTree>
    <p:extLst>
      <p:ext uri="{BB962C8B-B14F-4D97-AF65-F5344CB8AC3E}">
        <p14:creationId xmlns:p14="http://schemas.microsoft.com/office/powerpoint/2010/main" val="2515327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effectLst/>
                <a:latin typeface="Arial" panose="020B0604020202020204" pitchFamily="34" charset="0"/>
              </a:rPr>
              <a:t>When estimating power from collected data, the power estimate </a:t>
            </a:r>
            <a:r>
              <a:rPr lang="en-US" sz="1200" b="0" i="0" kern="1200" dirty="0" smtClean="0">
                <a:solidFill>
                  <a:schemeClr val="tx1"/>
                </a:solidFill>
                <a:effectLst/>
                <a:latin typeface="+mn-lt"/>
                <a:ea typeface="+mn-ea"/>
                <a:cs typeface="+mn-cs"/>
              </a:rPr>
              <a:t>is uninformative, because it is a monotonic function of the </a:t>
            </a:r>
            <a:r>
              <a:rPr lang="en-US" sz="1200" b="0" i="1" kern="1200" dirty="0" smtClean="0">
                <a:solidFill>
                  <a:schemeClr val="tx1"/>
                </a:solidFill>
                <a:effectLst/>
                <a:latin typeface="+mn-lt"/>
                <a:ea typeface="+mn-ea"/>
                <a:cs typeface="+mn-cs"/>
              </a:rPr>
              <a:t>p</a:t>
            </a:r>
            <a:r>
              <a:rPr lang="en-US" sz="1200" b="0" i="0" kern="1200" dirty="0" smtClean="0">
                <a:solidFill>
                  <a:schemeClr val="tx1"/>
                </a:solidFill>
                <a:effectLst/>
                <a:latin typeface="+mn-lt"/>
                <a:ea typeface="+mn-ea"/>
                <a:cs typeface="+mn-cs"/>
              </a:rPr>
              <a:t>-value.</a:t>
            </a:r>
            <a:r>
              <a:rPr lang="en-US" sz="1200" b="0" i="0" kern="1200" baseline="0" dirty="0" smtClean="0">
                <a:solidFill>
                  <a:schemeClr val="tx1"/>
                </a:solidFill>
                <a:effectLst/>
                <a:latin typeface="+mn-lt"/>
                <a:ea typeface="+mn-ea"/>
                <a:cs typeface="+mn-cs"/>
              </a:rPr>
              <a:t> In other words, it</a:t>
            </a:r>
            <a:r>
              <a:rPr lang="en-US" sz="1200" b="0" i="0" kern="1200" dirty="0" smtClean="0">
                <a:solidFill>
                  <a:schemeClr val="tx1"/>
                </a:solidFill>
                <a:effectLst/>
                <a:latin typeface="+mn-lt"/>
                <a:ea typeface="+mn-ea"/>
                <a:cs typeface="+mn-cs"/>
              </a:rPr>
              <a:t> </a:t>
            </a:r>
            <a:r>
              <a:rPr lang="en-US" b="0" i="0" dirty="0" smtClean="0">
                <a:effectLst/>
                <a:latin typeface="Arial" panose="020B0604020202020204" pitchFamily="34" charset="0"/>
              </a:rPr>
              <a:t>is just a transformation of the p-value (&lt;.001 = &gt; 99% power, etc.; Goodman &amp; Berlin, 1994).</a:t>
            </a:r>
          </a:p>
          <a:p>
            <a:endParaRPr lang="en-US" b="0" i="0" dirty="0" smtClean="0">
              <a:effectLst/>
              <a:latin typeface="Arial" panose="020B0604020202020204" pitchFamily="34" charset="0"/>
            </a:endParaRPr>
          </a:p>
          <a:p>
            <a:r>
              <a:rPr lang="en-US" b="0" i="0" dirty="0" smtClean="0">
                <a:effectLst/>
                <a:latin typeface="Arial" panose="020B0604020202020204" pitchFamily="34" charset="0"/>
              </a:rPr>
              <a:t>Post-hoc power analysis should be based on an independently derived effect size.</a:t>
            </a:r>
            <a:r>
              <a:rPr lang="en-US" b="0" i="0" baseline="0" dirty="0" smtClean="0">
                <a:effectLst/>
                <a:latin typeface="Arial" panose="020B0604020202020204" pitchFamily="34" charset="0"/>
              </a:rPr>
              <a:t> </a:t>
            </a:r>
            <a:r>
              <a:rPr lang="en-US" b="0" i="0" dirty="0" smtClean="0">
                <a:effectLst/>
                <a:latin typeface="Arial" panose="020B0604020202020204" pitchFamily="34" charset="0"/>
              </a:rPr>
              <a:t>Or, post-hoc analysis outputting minimum detectable effect </a:t>
            </a:r>
          </a:p>
          <a:p>
            <a:r>
              <a:rPr lang="en-US" b="0" i="0" dirty="0" smtClean="0">
                <a:effectLst/>
                <a:latin typeface="Arial" panose="020B0604020202020204" pitchFamily="34" charset="0"/>
              </a:rPr>
              <a:t>size from power and N (“sensitivity analysis” in G*Power).</a:t>
            </a:r>
          </a:p>
          <a:p>
            <a:endParaRPr lang="de-DE" dirty="0"/>
          </a:p>
        </p:txBody>
      </p:sp>
      <p:sp>
        <p:nvSpPr>
          <p:cNvPr id="4" name="Slide Number Placeholder 3"/>
          <p:cNvSpPr>
            <a:spLocks noGrp="1"/>
          </p:cNvSpPr>
          <p:nvPr>
            <p:ph type="sldNum" sz="quarter" idx="10"/>
          </p:nvPr>
        </p:nvSpPr>
        <p:spPr/>
        <p:txBody>
          <a:bodyPr/>
          <a:lstStyle/>
          <a:p>
            <a:fld id="{DEEC54B0-D93D-46F3-9674-34082221F80A}" type="slidenum">
              <a:rPr lang="de-DE" smtClean="0"/>
              <a:t>15</a:t>
            </a:fld>
            <a:endParaRPr lang="de-DE"/>
          </a:p>
        </p:txBody>
      </p:sp>
    </p:spTree>
    <p:extLst>
      <p:ext uri="{BB962C8B-B14F-4D97-AF65-F5344CB8AC3E}">
        <p14:creationId xmlns:p14="http://schemas.microsoft.com/office/powerpoint/2010/main" val="4089911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Example from </a:t>
            </a:r>
            <a:r>
              <a:rPr lang="en-US" sz="1200" b="0" i="0" kern="1200" dirty="0" err="1" smtClean="0">
                <a:solidFill>
                  <a:schemeClr val="tx1"/>
                </a:solidFill>
                <a:effectLst/>
                <a:latin typeface="+mn-lt"/>
                <a:ea typeface="+mn-ea"/>
                <a:cs typeface="+mn-cs"/>
              </a:rPr>
              <a:t>Giner-Sorolla</a:t>
            </a:r>
            <a:r>
              <a:rPr lang="en-US" sz="1200" b="0" i="0" kern="1200" baseline="0" dirty="0" smtClean="0">
                <a:solidFill>
                  <a:schemeClr val="tx1"/>
                </a:solidFill>
                <a:effectLst/>
                <a:latin typeface="+mn-lt"/>
                <a:ea typeface="+mn-ea"/>
                <a:cs typeface="+mn-cs"/>
              </a:rPr>
              <a:t> et al. (2020):</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researcher might begin </a:t>
            </a:r>
            <a:r>
              <a:rPr lang="en-US" sz="1200" b="0" i="1" kern="1200" dirty="0" smtClean="0">
                <a:solidFill>
                  <a:schemeClr val="tx1"/>
                </a:solidFill>
                <a:effectLst/>
                <a:latin typeface="+mn-lt"/>
                <a:ea typeface="+mn-ea"/>
                <a:cs typeface="+mn-cs"/>
              </a:rPr>
              <a:t>a priori, </a:t>
            </a:r>
            <a:r>
              <a:rPr lang="en-US" sz="1200" b="0" i="0" kern="1200" dirty="0" smtClean="0">
                <a:solidFill>
                  <a:schemeClr val="tx1"/>
                </a:solidFill>
                <a:effectLst/>
                <a:latin typeface="+mn-lt"/>
                <a:ea typeface="+mn-ea"/>
                <a:cs typeface="+mn-cs"/>
              </a:rPr>
              <a:t>determining sample size necessary to detect the effect size of</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interest (e.g., </a:t>
            </a:r>
            <a:r>
              <a:rPr lang="en-US" sz="1200" b="0" i="1" kern="1200" dirty="0" smtClean="0">
                <a:solidFill>
                  <a:schemeClr val="tx1"/>
                </a:solidFill>
                <a:effectLst/>
                <a:latin typeface="+mn-lt"/>
                <a:ea typeface="+mn-ea"/>
                <a:cs typeface="+mn-cs"/>
              </a:rPr>
              <a:t>N </a:t>
            </a:r>
            <a:r>
              <a:rPr lang="en-US" sz="1200" b="0" i="0" kern="1200" dirty="0" smtClean="0">
                <a:solidFill>
                  <a:schemeClr val="tx1"/>
                </a:solidFill>
                <a:effectLst/>
                <a:latin typeface="+mn-lt"/>
                <a:ea typeface="+mn-ea"/>
                <a:cs typeface="+mn-cs"/>
              </a:rPr>
              <a:t>= 788 for 80% power to detect </a:t>
            </a:r>
            <a:r>
              <a:rPr lang="en-US" sz="1200" b="0" i="1" kern="1200" dirty="0" smtClean="0">
                <a:solidFill>
                  <a:schemeClr val="tx1"/>
                </a:solidFill>
                <a:effectLst/>
                <a:latin typeface="+mn-lt"/>
                <a:ea typeface="+mn-ea"/>
                <a:cs typeface="+mn-cs"/>
              </a:rPr>
              <a:t>d </a:t>
            </a:r>
            <a:r>
              <a:rPr lang="en-US" sz="1200" b="0" i="0" kern="1200" dirty="0" smtClean="0">
                <a:solidFill>
                  <a:schemeClr val="tx1"/>
                </a:solidFill>
                <a:effectLst/>
                <a:latin typeface="+mn-lt"/>
                <a:ea typeface="+mn-ea"/>
                <a:cs typeface="+mn-cs"/>
              </a:rPr>
              <a:t>= 0.20 in an independent samples </a:t>
            </a:r>
            <a:r>
              <a:rPr lang="en-US" sz="1200" b="0" i="1" kern="1200" dirty="0" smtClean="0">
                <a:solidFill>
                  <a:schemeClr val="tx1"/>
                </a:solidFill>
                <a:effectLst/>
                <a:latin typeface="+mn-lt"/>
                <a:ea typeface="+mn-ea"/>
                <a:cs typeface="+mn-cs"/>
              </a:rPr>
              <a:t>t</a:t>
            </a:r>
            <a:r>
              <a:rPr lang="en-US" sz="1200" b="0" i="0" kern="1200" dirty="0" smtClean="0">
                <a:solidFill>
                  <a:schemeClr val="tx1"/>
                </a:solidFill>
                <a:effectLst/>
                <a:latin typeface="+mn-lt"/>
                <a:ea typeface="+mn-ea"/>
                <a:cs typeface="+mn-cs"/>
              </a:rPr>
              <a:t>-test). Using</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this example, they might then realize that </a:t>
            </a:r>
            <a:r>
              <a:rPr lang="en-US" sz="1200" b="0" i="1" kern="1200" dirty="0" smtClean="0">
                <a:solidFill>
                  <a:schemeClr val="tx1"/>
                </a:solidFill>
                <a:effectLst/>
                <a:latin typeface="+mn-lt"/>
                <a:ea typeface="+mn-ea"/>
                <a:cs typeface="+mn-cs"/>
              </a:rPr>
              <a:t>N </a:t>
            </a:r>
            <a:r>
              <a:rPr lang="en-US" sz="1200" b="0" i="0" kern="1200" dirty="0" smtClean="0">
                <a:solidFill>
                  <a:schemeClr val="tx1"/>
                </a:solidFill>
                <a:effectLst/>
                <a:latin typeface="+mn-lt"/>
                <a:ea typeface="+mn-ea"/>
                <a:cs typeface="+mn-cs"/>
              </a:rPr>
              <a:t>= 788 is unrealistic, because 500 is the maximum</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sample size achievable with current funding. Power-determination analysis then reveals that only</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61% power is achieved for </a:t>
            </a:r>
            <a:r>
              <a:rPr lang="en-US" sz="1200" b="0" i="1" kern="1200" dirty="0" smtClean="0">
                <a:solidFill>
                  <a:schemeClr val="tx1"/>
                </a:solidFill>
                <a:effectLst/>
                <a:latin typeface="+mn-lt"/>
                <a:ea typeface="+mn-ea"/>
                <a:cs typeface="+mn-cs"/>
              </a:rPr>
              <a:t>N </a:t>
            </a:r>
            <a:r>
              <a:rPr lang="en-US" sz="1200" b="0" i="0" kern="1200" dirty="0" smtClean="0">
                <a:solidFill>
                  <a:schemeClr val="tx1"/>
                </a:solidFill>
                <a:effectLst/>
                <a:latin typeface="+mn-lt"/>
                <a:ea typeface="+mn-ea"/>
                <a:cs typeface="+mn-cs"/>
              </a:rPr>
              <a:t>= 500 and </a:t>
            </a:r>
            <a:r>
              <a:rPr lang="en-US" sz="1200" b="0" i="1" kern="1200" dirty="0" smtClean="0">
                <a:solidFill>
                  <a:schemeClr val="tx1"/>
                </a:solidFill>
                <a:effectLst/>
                <a:latin typeface="+mn-lt"/>
                <a:ea typeface="+mn-ea"/>
                <a:cs typeface="+mn-cs"/>
              </a:rPr>
              <a:t>d </a:t>
            </a:r>
            <a:r>
              <a:rPr lang="en-US" sz="1200" b="0" i="0" kern="1200" dirty="0" smtClean="0">
                <a:solidFill>
                  <a:schemeClr val="tx1"/>
                </a:solidFill>
                <a:effectLst/>
                <a:latin typeface="+mn-lt"/>
                <a:ea typeface="+mn-ea"/>
                <a:cs typeface="+mn-cs"/>
              </a:rPr>
              <a:t>= 0.20. Begrudgingly, the researcher gives up on</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detecting such small effects, but what effect sizes </a:t>
            </a:r>
            <a:r>
              <a:rPr lang="en-US" sz="1200" b="0" i="1" kern="1200" dirty="0" smtClean="0">
                <a:solidFill>
                  <a:schemeClr val="tx1"/>
                </a:solidFill>
                <a:effectLst/>
                <a:latin typeface="+mn-lt"/>
                <a:ea typeface="+mn-ea"/>
                <a:cs typeface="+mn-cs"/>
              </a:rPr>
              <a:t>can </a:t>
            </a:r>
            <a:r>
              <a:rPr lang="en-US" sz="1200" b="0" i="0" kern="1200" dirty="0" smtClean="0">
                <a:solidFill>
                  <a:schemeClr val="tx1"/>
                </a:solidFill>
                <a:effectLst/>
                <a:latin typeface="+mn-lt"/>
                <a:ea typeface="+mn-ea"/>
                <a:cs typeface="+mn-cs"/>
              </a:rPr>
              <a:t>be detected with </a:t>
            </a:r>
            <a:r>
              <a:rPr lang="en-US" sz="1200" b="0" i="1" kern="1200" dirty="0" smtClean="0">
                <a:solidFill>
                  <a:schemeClr val="tx1"/>
                </a:solidFill>
                <a:effectLst/>
                <a:latin typeface="+mn-lt"/>
                <a:ea typeface="+mn-ea"/>
                <a:cs typeface="+mn-cs"/>
              </a:rPr>
              <a:t>n </a:t>
            </a:r>
            <a:r>
              <a:rPr lang="en-US" sz="1200" b="0" i="0" kern="1200" dirty="0" smtClean="0">
                <a:solidFill>
                  <a:schemeClr val="tx1"/>
                </a:solidFill>
                <a:effectLst/>
                <a:latin typeface="+mn-lt"/>
                <a:ea typeface="+mn-ea"/>
                <a:cs typeface="+mn-cs"/>
              </a:rPr>
              <a:t>= 500? An effect-size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sensitivity analysis reveals that </a:t>
            </a:r>
            <a:r>
              <a:rPr lang="en-US" sz="1200" b="0" i="1" kern="1200" dirty="0" smtClean="0">
                <a:solidFill>
                  <a:schemeClr val="tx1"/>
                </a:solidFill>
                <a:effectLst/>
                <a:latin typeface="+mn-lt"/>
                <a:ea typeface="+mn-ea"/>
                <a:cs typeface="+mn-cs"/>
              </a:rPr>
              <a:t>d </a:t>
            </a:r>
            <a:r>
              <a:rPr lang="en-US" sz="1200" b="0" i="0" kern="1200" dirty="0" smtClean="0">
                <a:solidFill>
                  <a:schemeClr val="tx1"/>
                </a:solidFill>
                <a:effectLst/>
                <a:latin typeface="+mn-lt"/>
                <a:ea typeface="+mn-ea"/>
                <a:cs typeface="+mn-cs"/>
              </a:rPr>
              <a:t>= 0.25 can be detected with 80% power. The researcher might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decide this is close enough to the intended effect size, and proceed to gather 500 participants. </a:t>
            </a:r>
            <a:r>
              <a:rPr lang="en-US" dirty="0" smtClean="0"/>
              <a:t/>
            </a:r>
            <a:br>
              <a:rPr lang="en-US" dirty="0" smtClean="0"/>
            </a:br>
            <a:endParaRPr lang="de-DE" dirty="0"/>
          </a:p>
        </p:txBody>
      </p:sp>
      <p:sp>
        <p:nvSpPr>
          <p:cNvPr id="4" name="Slide Number Placeholder 3"/>
          <p:cNvSpPr>
            <a:spLocks noGrp="1"/>
          </p:cNvSpPr>
          <p:nvPr>
            <p:ph type="sldNum" sz="quarter" idx="10"/>
          </p:nvPr>
        </p:nvSpPr>
        <p:spPr/>
        <p:txBody>
          <a:bodyPr/>
          <a:lstStyle/>
          <a:p>
            <a:fld id="{DEEC54B0-D93D-46F3-9674-34082221F80A}" type="slidenum">
              <a:rPr lang="de-DE" smtClean="0"/>
              <a:t>16</a:t>
            </a:fld>
            <a:endParaRPr lang="de-DE"/>
          </a:p>
        </p:txBody>
      </p:sp>
    </p:spTree>
    <p:extLst>
      <p:ext uri="{BB962C8B-B14F-4D97-AF65-F5344CB8AC3E}">
        <p14:creationId xmlns:p14="http://schemas.microsoft.com/office/powerpoint/2010/main" val="2731753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Example from </a:t>
            </a:r>
            <a:r>
              <a:rPr lang="en-US" sz="1200" b="0" i="0" kern="1200" dirty="0" err="1" smtClean="0">
                <a:solidFill>
                  <a:schemeClr val="tx1"/>
                </a:solidFill>
                <a:effectLst/>
                <a:latin typeface="+mn-lt"/>
                <a:ea typeface="+mn-ea"/>
                <a:cs typeface="+mn-cs"/>
              </a:rPr>
              <a:t>Giner-Sorolla</a:t>
            </a:r>
            <a:r>
              <a:rPr lang="en-US" sz="1200" b="0" i="0" kern="1200" baseline="0" dirty="0" smtClean="0">
                <a:solidFill>
                  <a:schemeClr val="tx1"/>
                </a:solidFill>
                <a:effectLst/>
                <a:latin typeface="+mn-lt"/>
                <a:ea typeface="+mn-ea"/>
                <a:cs typeface="+mn-cs"/>
              </a:rPr>
              <a:t> et al. (2020):</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researcher might begin </a:t>
            </a:r>
            <a:r>
              <a:rPr lang="en-US" sz="1200" b="0" i="1" kern="1200" dirty="0" smtClean="0">
                <a:solidFill>
                  <a:schemeClr val="tx1"/>
                </a:solidFill>
                <a:effectLst/>
                <a:latin typeface="+mn-lt"/>
                <a:ea typeface="+mn-ea"/>
                <a:cs typeface="+mn-cs"/>
              </a:rPr>
              <a:t>a priori, </a:t>
            </a:r>
            <a:r>
              <a:rPr lang="en-US" sz="1200" b="0" i="0" kern="1200" dirty="0" smtClean="0">
                <a:solidFill>
                  <a:schemeClr val="tx1"/>
                </a:solidFill>
                <a:effectLst/>
                <a:latin typeface="+mn-lt"/>
                <a:ea typeface="+mn-ea"/>
                <a:cs typeface="+mn-cs"/>
              </a:rPr>
              <a:t>determining sample size necessary to detect the effect size of</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interest (e.g., </a:t>
            </a:r>
            <a:r>
              <a:rPr lang="en-US" sz="1200" b="0" i="1" kern="1200" dirty="0" smtClean="0">
                <a:solidFill>
                  <a:schemeClr val="tx1"/>
                </a:solidFill>
                <a:effectLst/>
                <a:latin typeface="+mn-lt"/>
                <a:ea typeface="+mn-ea"/>
                <a:cs typeface="+mn-cs"/>
              </a:rPr>
              <a:t>N </a:t>
            </a:r>
            <a:r>
              <a:rPr lang="en-US" sz="1200" b="0" i="0" kern="1200" dirty="0" smtClean="0">
                <a:solidFill>
                  <a:schemeClr val="tx1"/>
                </a:solidFill>
                <a:effectLst/>
                <a:latin typeface="+mn-lt"/>
                <a:ea typeface="+mn-ea"/>
                <a:cs typeface="+mn-cs"/>
              </a:rPr>
              <a:t>= 788 for 80% power to detect </a:t>
            </a:r>
            <a:r>
              <a:rPr lang="en-US" sz="1200" b="0" i="1" kern="1200" dirty="0" smtClean="0">
                <a:solidFill>
                  <a:schemeClr val="tx1"/>
                </a:solidFill>
                <a:effectLst/>
                <a:latin typeface="+mn-lt"/>
                <a:ea typeface="+mn-ea"/>
                <a:cs typeface="+mn-cs"/>
              </a:rPr>
              <a:t>d </a:t>
            </a:r>
            <a:r>
              <a:rPr lang="en-US" sz="1200" b="0" i="0" kern="1200" dirty="0" smtClean="0">
                <a:solidFill>
                  <a:schemeClr val="tx1"/>
                </a:solidFill>
                <a:effectLst/>
                <a:latin typeface="+mn-lt"/>
                <a:ea typeface="+mn-ea"/>
                <a:cs typeface="+mn-cs"/>
              </a:rPr>
              <a:t>= 0.20 in an independent samples </a:t>
            </a:r>
            <a:r>
              <a:rPr lang="en-US" sz="1200" b="0" i="1" kern="1200" dirty="0" smtClean="0">
                <a:solidFill>
                  <a:schemeClr val="tx1"/>
                </a:solidFill>
                <a:effectLst/>
                <a:latin typeface="+mn-lt"/>
                <a:ea typeface="+mn-ea"/>
                <a:cs typeface="+mn-cs"/>
              </a:rPr>
              <a:t>t</a:t>
            </a:r>
            <a:r>
              <a:rPr lang="en-US" sz="1200" b="0" i="0" kern="1200" dirty="0" smtClean="0">
                <a:solidFill>
                  <a:schemeClr val="tx1"/>
                </a:solidFill>
                <a:effectLst/>
                <a:latin typeface="+mn-lt"/>
                <a:ea typeface="+mn-ea"/>
                <a:cs typeface="+mn-cs"/>
              </a:rPr>
              <a:t>-test). Using</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this example, they might then realize that </a:t>
            </a:r>
            <a:r>
              <a:rPr lang="en-US" sz="1200" b="0" i="1" kern="1200" dirty="0" smtClean="0">
                <a:solidFill>
                  <a:schemeClr val="tx1"/>
                </a:solidFill>
                <a:effectLst/>
                <a:latin typeface="+mn-lt"/>
                <a:ea typeface="+mn-ea"/>
                <a:cs typeface="+mn-cs"/>
              </a:rPr>
              <a:t>N </a:t>
            </a:r>
            <a:r>
              <a:rPr lang="en-US" sz="1200" b="0" i="0" kern="1200" dirty="0" smtClean="0">
                <a:solidFill>
                  <a:schemeClr val="tx1"/>
                </a:solidFill>
                <a:effectLst/>
                <a:latin typeface="+mn-lt"/>
                <a:ea typeface="+mn-ea"/>
                <a:cs typeface="+mn-cs"/>
              </a:rPr>
              <a:t>= 788 is unrealistic, because 500 is the maximum</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sample size achievable with current funding. Power-determination analysis then reveals that only</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61% power is achieved for </a:t>
            </a:r>
            <a:r>
              <a:rPr lang="en-US" sz="1200" b="0" i="1" kern="1200" dirty="0" smtClean="0">
                <a:solidFill>
                  <a:schemeClr val="tx1"/>
                </a:solidFill>
                <a:effectLst/>
                <a:latin typeface="+mn-lt"/>
                <a:ea typeface="+mn-ea"/>
                <a:cs typeface="+mn-cs"/>
              </a:rPr>
              <a:t>N </a:t>
            </a:r>
            <a:r>
              <a:rPr lang="en-US" sz="1200" b="0" i="0" kern="1200" dirty="0" smtClean="0">
                <a:solidFill>
                  <a:schemeClr val="tx1"/>
                </a:solidFill>
                <a:effectLst/>
                <a:latin typeface="+mn-lt"/>
                <a:ea typeface="+mn-ea"/>
                <a:cs typeface="+mn-cs"/>
              </a:rPr>
              <a:t>= 500 and </a:t>
            </a:r>
            <a:r>
              <a:rPr lang="en-US" sz="1200" b="0" i="1" kern="1200" dirty="0" smtClean="0">
                <a:solidFill>
                  <a:schemeClr val="tx1"/>
                </a:solidFill>
                <a:effectLst/>
                <a:latin typeface="+mn-lt"/>
                <a:ea typeface="+mn-ea"/>
                <a:cs typeface="+mn-cs"/>
              </a:rPr>
              <a:t>d </a:t>
            </a:r>
            <a:r>
              <a:rPr lang="en-US" sz="1200" b="0" i="0" kern="1200" dirty="0" smtClean="0">
                <a:solidFill>
                  <a:schemeClr val="tx1"/>
                </a:solidFill>
                <a:effectLst/>
                <a:latin typeface="+mn-lt"/>
                <a:ea typeface="+mn-ea"/>
                <a:cs typeface="+mn-cs"/>
              </a:rPr>
              <a:t>= 0.20. Begrudgingly, the researcher gives up on</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detecting such small effects, but what effect sizes </a:t>
            </a:r>
            <a:r>
              <a:rPr lang="en-US" sz="1200" b="0" i="1" kern="1200" dirty="0" smtClean="0">
                <a:solidFill>
                  <a:schemeClr val="tx1"/>
                </a:solidFill>
                <a:effectLst/>
                <a:latin typeface="+mn-lt"/>
                <a:ea typeface="+mn-ea"/>
                <a:cs typeface="+mn-cs"/>
              </a:rPr>
              <a:t>can </a:t>
            </a:r>
            <a:r>
              <a:rPr lang="en-US" sz="1200" b="0" i="0" kern="1200" dirty="0" smtClean="0">
                <a:solidFill>
                  <a:schemeClr val="tx1"/>
                </a:solidFill>
                <a:effectLst/>
                <a:latin typeface="+mn-lt"/>
                <a:ea typeface="+mn-ea"/>
                <a:cs typeface="+mn-cs"/>
              </a:rPr>
              <a:t>be detected with </a:t>
            </a:r>
            <a:r>
              <a:rPr lang="en-US" sz="1200" b="0" i="1" kern="1200" dirty="0" smtClean="0">
                <a:solidFill>
                  <a:schemeClr val="tx1"/>
                </a:solidFill>
                <a:effectLst/>
                <a:latin typeface="+mn-lt"/>
                <a:ea typeface="+mn-ea"/>
                <a:cs typeface="+mn-cs"/>
              </a:rPr>
              <a:t>n </a:t>
            </a:r>
            <a:r>
              <a:rPr lang="en-US" sz="1200" b="0" i="0" kern="1200" dirty="0" smtClean="0">
                <a:solidFill>
                  <a:schemeClr val="tx1"/>
                </a:solidFill>
                <a:effectLst/>
                <a:latin typeface="+mn-lt"/>
                <a:ea typeface="+mn-ea"/>
                <a:cs typeface="+mn-cs"/>
              </a:rPr>
              <a:t>= 500? An effect-size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sensitivity analysis reveals that </a:t>
            </a:r>
            <a:r>
              <a:rPr lang="en-US" sz="1200" b="0" i="1" kern="1200" dirty="0" smtClean="0">
                <a:solidFill>
                  <a:schemeClr val="tx1"/>
                </a:solidFill>
                <a:effectLst/>
                <a:latin typeface="+mn-lt"/>
                <a:ea typeface="+mn-ea"/>
                <a:cs typeface="+mn-cs"/>
              </a:rPr>
              <a:t>d </a:t>
            </a:r>
            <a:r>
              <a:rPr lang="en-US" sz="1200" b="0" i="0" kern="1200" dirty="0" smtClean="0">
                <a:solidFill>
                  <a:schemeClr val="tx1"/>
                </a:solidFill>
                <a:effectLst/>
                <a:latin typeface="+mn-lt"/>
                <a:ea typeface="+mn-ea"/>
                <a:cs typeface="+mn-cs"/>
              </a:rPr>
              <a:t>= 0.25 can be detected with 80% power. The researcher might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decide this is close enough to the intended effect size, and proceed to gather 500 participants. </a:t>
            </a:r>
            <a:r>
              <a:rPr lang="en-US" dirty="0" smtClean="0"/>
              <a:t/>
            </a:r>
            <a:br>
              <a:rPr lang="en-US" dirty="0" smtClean="0"/>
            </a:br>
            <a:endParaRPr lang="de-DE" dirty="0"/>
          </a:p>
        </p:txBody>
      </p:sp>
      <p:sp>
        <p:nvSpPr>
          <p:cNvPr id="4" name="Slide Number Placeholder 3"/>
          <p:cNvSpPr>
            <a:spLocks noGrp="1"/>
          </p:cNvSpPr>
          <p:nvPr>
            <p:ph type="sldNum" sz="quarter" idx="10"/>
          </p:nvPr>
        </p:nvSpPr>
        <p:spPr/>
        <p:txBody>
          <a:bodyPr/>
          <a:lstStyle/>
          <a:p>
            <a:fld id="{DEEC54B0-D93D-46F3-9674-34082221F80A}" type="slidenum">
              <a:rPr lang="de-DE" smtClean="0"/>
              <a:t>17</a:t>
            </a:fld>
            <a:endParaRPr lang="de-DE"/>
          </a:p>
        </p:txBody>
      </p:sp>
    </p:spTree>
    <p:extLst>
      <p:ext uri="{BB962C8B-B14F-4D97-AF65-F5344CB8AC3E}">
        <p14:creationId xmlns:p14="http://schemas.microsoft.com/office/powerpoint/2010/main" val="1031568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@Niklas, I </a:t>
            </a:r>
            <a:r>
              <a:rPr lang="de-DE" dirty="0" err="1" smtClean="0"/>
              <a:t>think</a:t>
            </a:r>
            <a:r>
              <a:rPr lang="de-DE" dirty="0" smtClean="0"/>
              <a:t> a </a:t>
            </a:r>
            <a:r>
              <a:rPr lang="de-DE" dirty="0" err="1" smtClean="0"/>
              <a:t>slide</a:t>
            </a:r>
            <a:r>
              <a:rPr lang="de-DE" dirty="0" smtClean="0"/>
              <a:t> like</a:t>
            </a:r>
            <a:r>
              <a:rPr lang="de-DE" baseline="0" dirty="0" smtClean="0"/>
              <a:t> </a:t>
            </a:r>
            <a:r>
              <a:rPr lang="de-DE" baseline="0" dirty="0" err="1" smtClean="0"/>
              <a:t>this</a:t>
            </a:r>
            <a:r>
              <a:rPr lang="de-DE" baseline="0" dirty="0" smtClean="0"/>
              <a:t> </a:t>
            </a:r>
            <a:r>
              <a:rPr lang="de-DE" baseline="0" dirty="0" err="1" smtClean="0"/>
              <a:t>would</a:t>
            </a:r>
            <a:r>
              <a:rPr lang="de-DE" baseline="0" dirty="0" smtClean="0"/>
              <a:t> </a:t>
            </a:r>
            <a:r>
              <a:rPr lang="de-DE" baseline="0" dirty="0" err="1" smtClean="0"/>
              <a:t>be</a:t>
            </a:r>
            <a:r>
              <a:rPr lang="de-DE" baseline="0" dirty="0" smtClean="0"/>
              <a:t> </a:t>
            </a:r>
            <a:r>
              <a:rPr lang="de-DE" baseline="0" dirty="0" err="1" smtClean="0"/>
              <a:t>important</a:t>
            </a:r>
            <a:r>
              <a:rPr lang="de-DE" baseline="0" dirty="0" smtClean="0"/>
              <a:t> </a:t>
            </a:r>
            <a:r>
              <a:rPr lang="de-DE" baseline="0" dirty="0" err="1" smtClean="0"/>
              <a:t>for</a:t>
            </a:r>
            <a:r>
              <a:rPr lang="de-DE" baseline="0" dirty="0" smtClean="0"/>
              <a:t> </a:t>
            </a:r>
            <a:r>
              <a:rPr lang="de-DE" baseline="0" dirty="0" err="1" smtClean="0"/>
              <a:t>two</a:t>
            </a:r>
            <a:r>
              <a:rPr lang="de-DE" baseline="0" dirty="0" smtClean="0"/>
              <a:t> </a:t>
            </a:r>
            <a:r>
              <a:rPr lang="de-DE" baseline="0" dirty="0" err="1" smtClean="0"/>
              <a:t>reasons</a:t>
            </a:r>
            <a:r>
              <a:rPr lang="de-DE" baseline="0" dirty="0" smtClean="0"/>
              <a:t>:</a:t>
            </a:r>
          </a:p>
          <a:p>
            <a:pPr marL="171450" indent="-171450">
              <a:buFont typeface="Arial" panose="020B0604020202020204" pitchFamily="34" charset="0"/>
              <a:buChar char="•"/>
            </a:pPr>
            <a:r>
              <a:rPr lang="de-DE" baseline="0" dirty="0" err="1" smtClean="0"/>
              <a:t>It</a:t>
            </a:r>
            <a:r>
              <a:rPr lang="de-DE" baseline="0" dirty="0" smtClean="0"/>
              <a:t> </a:t>
            </a:r>
            <a:r>
              <a:rPr lang="de-DE" baseline="0" dirty="0" err="1" smtClean="0"/>
              <a:t>would</a:t>
            </a:r>
            <a:r>
              <a:rPr lang="de-DE" baseline="0" dirty="0" smtClean="0"/>
              <a:t> </a:t>
            </a:r>
            <a:r>
              <a:rPr lang="de-DE" baseline="0" dirty="0" err="1" smtClean="0"/>
              <a:t>give</a:t>
            </a:r>
            <a:r>
              <a:rPr lang="de-DE" baseline="0" dirty="0" smtClean="0"/>
              <a:t> </a:t>
            </a:r>
            <a:r>
              <a:rPr lang="de-DE" baseline="0" dirty="0" err="1" smtClean="0"/>
              <a:t>people</a:t>
            </a:r>
            <a:r>
              <a:rPr lang="de-DE" baseline="0" dirty="0" smtClean="0"/>
              <a:t> an </a:t>
            </a:r>
            <a:r>
              <a:rPr lang="de-DE" baseline="0" dirty="0" err="1" smtClean="0"/>
              <a:t>idea</a:t>
            </a:r>
            <a:r>
              <a:rPr lang="de-DE" baseline="0" dirty="0" smtClean="0"/>
              <a:t> </a:t>
            </a:r>
            <a:r>
              <a:rPr lang="de-DE" baseline="0" dirty="0" err="1" smtClean="0"/>
              <a:t>of</a:t>
            </a:r>
            <a:r>
              <a:rPr lang="de-DE" baseline="0" dirty="0" smtClean="0"/>
              <a:t> </a:t>
            </a:r>
            <a:r>
              <a:rPr lang="de-DE" baseline="0" dirty="0" err="1" smtClean="0"/>
              <a:t>the</a:t>
            </a:r>
            <a:r>
              <a:rPr lang="de-DE" baseline="0" dirty="0" smtClean="0"/>
              <a:t> </a:t>
            </a:r>
            <a:r>
              <a:rPr lang="de-DE" baseline="0" dirty="0" err="1" smtClean="0"/>
              <a:t>process</a:t>
            </a:r>
            <a:r>
              <a:rPr lang="de-DE" baseline="0" dirty="0" smtClean="0"/>
              <a:t> </a:t>
            </a:r>
            <a:r>
              <a:rPr lang="de-DE" baseline="0" dirty="0" err="1" smtClean="0"/>
              <a:t>flow</a:t>
            </a:r>
            <a:r>
              <a:rPr lang="de-DE" baseline="0" dirty="0" smtClean="0"/>
              <a:t> </a:t>
            </a:r>
            <a:r>
              <a:rPr lang="de-DE" baseline="0" dirty="0" err="1" smtClean="0"/>
              <a:t>of</a:t>
            </a:r>
            <a:r>
              <a:rPr lang="de-DE" baseline="0" dirty="0" smtClean="0"/>
              <a:t> a </a:t>
            </a:r>
            <a:r>
              <a:rPr lang="de-DE" baseline="0" dirty="0" err="1" smtClean="0"/>
              <a:t>regular</a:t>
            </a:r>
            <a:r>
              <a:rPr lang="de-DE" baseline="0" dirty="0" smtClean="0"/>
              <a:t> power </a:t>
            </a:r>
            <a:r>
              <a:rPr lang="de-DE" baseline="0" dirty="0" err="1" smtClean="0"/>
              <a:t>simulation</a:t>
            </a:r>
            <a:r>
              <a:rPr lang="de-DE" baseline="0" dirty="0" smtClean="0"/>
              <a:t>.</a:t>
            </a:r>
          </a:p>
          <a:p>
            <a:pPr marL="171450" indent="-171450">
              <a:buFont typeface="Arial" panose="020B0604020202020204" pitchFamily="34" charset="0"/>
              <a:buChar char="•"/>
            </a:pPr>
            <a:r>
              <a:rPr lang="de-DE" baseline="0" dirty="0" err="1" smtClean="0"/>
              <a:t>It</a:t>
            </a:r>
            <a:r>
              <a:rPr lang="de-DE" baseline="0" dirty="0" smtClean="0"/>
              <a:t> </a:t>
            </a:r>
            <a:r>
              <a:rPr lang="de-DE" baseline="0" dirty="0" err="1" smtClean="0"/>
              <a:t>would</a:t>
            </a:r>
            <a:r>
              <a:rPr lang="de-DE" baseline="0" dirty="0" smtClean="0"/>
              <a:t> </a:t>
            </a:r>
            <a:r>
              <a:rPr lang="de-DE" baseline="0" dirty="0" err="1" smtClean="0"/>
              <a:t>help</a:t>
            </a:r>
            <a:r>
              <a:rPr lang="de-DE" baseline="0" dirty="0" smtClean="0"/>
              <a:t> </a:t>
            </a:r>
            <a:r>
              <a:rPr lang="de-DE" baseline="0" dirty="0" err="1" smtClean="0"/>
              <a:t>them</a:t>
            </a:r>
            <a:r>
              <a:rPr lang="de-DE" baseline="0" dirty="0" smtClean="0"/>
              <a:t> </a:t>
            </a:r>
            <a:r>
              <a:rPr lang="de-DE" baseline="0" dirty="0" err="1" smtClean="0"/>
              <a:t>to</a:t>
            </a:r>
            <a:r>
              <a:rPr lang="de-DE" baseline="0" dirty="0" smtClean="0"/>
              <a:t> </a:t>
            </a:r>
            <a:r>
              <a:rPr lang="de-DE" baseline="0" dirty="0" err="1" smtClean="0"/>
              <a:t>associate</a:t>
            </a:r>
            <a:r>
              <a:rPr lang="de-DE" baseline="0" dirty="0" smtClean="0"/>
              <a:t> </a:t>
            </a:r>
            <a:r>
              <a:rPr lang="de-DE" baseline="0" dirty="0" err="1" smtClean="0"/>
              <a:t>the</a:t>
            </a:r>
            <a:r>
              <a:rPr lang="de-DE" baseline="0" dirty="0" smtClean="0"/>
              <a:t> </a:t>
            </a:r>
            <a:r>
              <a:rPr lang="de-DE" baseline="0" dirty="0" err="1" smtClean="0"/>
              <a:t>steps</a:t>
            </a:r>
            <a:r>
              <a:rPr lang="de-DE" baseline="0" dirty="0" smtClean="0"/>
              <a:t> </a:t>
            </a:r>
            <a:r>
              <a:rPr lang="de-DE" baseline="0" dirty="0" err="1" smtClean="0"/>
              <a:t>of</a:t>
            </a:r>
            <a:r>
              <a:rPr lang="de-DE" baseline="0" dirty="0" smtClean="0"/>
              <a:t> </a:t>
            </a:r>
            <a:r>
              <a:rPr lang="de-DE" baseline="0" dirty="0" err="1" smtClean="0"/>
              <a:t>the</a:t>
            </a:r>
            <a:r>
              <a:rPr lang="de-DE" baseline="0" dirty="0" smtClean="0"/>
              <a:t> </a:t>
            </a:r>
            <a:r>
              <a:rPr lang="de-DE" baseline="0" dirty="0" err="1" smtClean="0"/>
              <a:t>process</a:t>
            </a:r>
            <a:r>
              <a:rPr lang="de-DE" baseline="0" dirty="0" smtClean="0"/>
              <a:t> </a:t>
            </a:r>
            <a:r>
              <a:rPr lang="de-DE" baseline="0" dirty="0" err="1" smtClean="0"/>
              <a:t>with</a:t>
            </a:r>
            <a:r>
              <a:rPr lang="de-DE" baseline="0" dirty="0" smtClean="0"/>
              <a:t> </a:t>
            </a:r>
            <a:r>
              <a:rPr lang="de-DE" baseline="0" dirty="0" err="1" smtClean="0"/>
              <a:t>the</a:t>
            </a:r>
            <a:r>
              <a:rPr lang="de-DE" baseline="0" dirty="0" smtClean="0"/>
              <a:t> </a:t>
            </a:r>
            <a:r>
              <a:rPr lang="de-DE" baseline="0" dirty="0" err="1" smtClean="0"/>
              <a:t>elements</a:t>
            </a:r>
            <a:r>
              <a:rPr lang="de-DE" baseline="0" dirty="0" smtClean="0"/>
              <a:t> </a:t>
            </a:r>
            <a:r>
              <a:rPr lang="de-DE" baseline="0" dirty="0" err="1" smtClean="0"/>
              <a:t>that</a:t>
            </a:r>
            <a:r>
              <a:rPr lang="de-DE" baseline="0" dirty="0" smtClean="0"/>
              <a:t> </a:t>
            </a:r>
            <a:r>
              <a:rPr lang="de-DE" baseline="0" dirty="0" err="1" smtClean="0"/>
              <a:t>we</a:t>
            </a:r>
            <a:r>
              <a:rPr lang="de-DE" baseline="0" dirty="0" smtClean="0"/>
              <a:t> </a:t>
            </a:r>
            <a:r>
              <a:rPr lang="de-DE" baseline="0" dirty="0" err="1" smtClean="0"/>
              <a:t>already</a:t>
            </a:r>
            <a:r>
              <a:rPr lang="de-DE" baseline="0" dirty="0" smtClean="0"/>
              <a:t> </a:t>
            </a:r>
            <a:r>
              <a:rPr lang="de-DE" baseline="0" dirty="0" err="1" smtClean="0"/>
              <a:t>highlighted</a:t>
            </a:r>
            <a:r>
              <a:rPr lang="de-DE" baseline="0" dirty="0" smtClean="0"/>
              <a:t> </a:t>
            </a:r>
            <a:r>
              <a:rPr lang="de-DE" baseline="0" dirty="0" err="1" smtClean="0"/>
              <a:t>as</a:t>
            </a:r>
            <a:r>
              <a:rPr lang="de-DE" baseline="0" dirty="0" smtClean="0"/>
              <a:t> </a:t>
            </a:r>
            <a:r>
              <a:rPr lang="de-DE" baseline="0" dirty="0" err="1" smtClean="0"/>
              <a:t>important</a:t>
            </a:r>
            <a:r>
              <a:rPr lang="de-DE" baseline="0" dirty="0" smtClean="0"/>
              <a:t> </a:t>
            </a:r>
            <a:r>
              <a:rPr lang="de-DE" baseline="0" dirty="0" err="1" smtClean="0"/>
              <a:t>when</a:t>
            </a:r>
            <a:r>
              <a:rPr lang="de-DE" baseline="0" dirty="0" smtClean="0"/>
              <a:t> </a:t>
            </a:r>
            <a:r>
              <a:rPr lang="de-DE" baseline="0" dirty="0" err="1" smtClean="0"/>
              <a:t>it</a:t>
            </a:r>
            <a:r>
              <a:rPr lang="de-DE" baseline="0" dirty="0" smtClean="0"/>
              <a:t> </a:t>
            </a:r>
            <a:r>
              <a:rPr lang="de-DE" baseline="0" dirty="0" err="1" smtClean="0"/>
              <a:t>comes</a:t>
            </a:r>
            <a:r>
              <a:rPr lang="de-DE" baseline="0" dirty="0" smtClean="0"/>
              <a:t> </a:t>
            </a:r>
            <a:r>
              <a:rPr lang="de-DE" baseline="0" dirty="0" err="1" smtClean="0"/>
              <a:t>to</a:t>
            </a:r>
            <a:r>
              <a:rPr lang="de-DE" baseline="0" dirty="0" smtClean="0"/>
              <a:t> </a:t>
            </a:r>
            <a:r>
              <a:rPr lang="de-DE" baseline="0" dirty="0" err="1" smtClean="0"/>
              <a:t>estimate</a:t>
            </a:r>
            <a:r>
              <a:rPr lang="de-DE" baseline="0" dirty="0" smtClean="0"/>
              <a:t> power (</a:t>
            </a:r>
            <a:r>
              <a:rPr lang="de-DE" baseline="0" dirty="0" err="1" smtClean="0"/>
              <a:t>effect</a:t>
            </a:r>
            <a:r>
              <a:rPr lang="de-DE" baseline="0" dirty="0" smtClean="0"/>
              <a:t> </a:t>
            </a:r>
            <a:r>
              <a:rPr lang="de-DE" baseline="0" dirty="0" err="1" smtClean="0"/>
              <a:t>size</a:t>
            </a:r>
            <a:r>
              <a:rPr lang="de-DE" baseline="0" dirty="0" smtClean="0"/>
              <a:t>, sample </a:t>
            </a:r>
            <a:r>
              <a:rPr lang="de-DE" baseline="0" dirty="0" err="1" smtClean="0"/>
              <a:t>size</a:t>
            </a:r>
            <a:r>
              <a:rPr lang="de-DE" baseline="0" dirty="0" smtClean="0"/>
              <a:t>, </a:t>
            </a:r>
            <a:r>
              <a:rPr lang="de-DE" baseline="0" dirty="0" err="1" smtClean="0"/>
              <a:t>and</a:t>
            </a:r>
            <a:r>
              <a:rPr lang="de-DE" baseline="0" dirty="0" smtClean="0"/>
              <a:t> </a:t>
            </a:r>
            <a:r>
              <a:rPr lang="de-DE" baseline="0" dirty="0" err="1" smtClean="0"/>
              <a:t>alpha</a:t>
            </a:r>
            <a:r>
              <a:rPr lang="de-DE" baseline="0" dirty="0" smtClean="0"/>
              <a:t>).</a:t>
            </a:r>
          </a:p>
          <a:p>
            <a:pPr marL="171450" indent="-171450">
              <a:buFont typeface="Arial" panose="020B0604020202020204" pitchFamily="34" charset="0"/>
              <a:buChar char="•"/>
            </a:pPr>
            <a:endParaRPr lang="de-DE" baseline="0" dirty="0" smtClean="0"/>
          </a:p>
          <a:p>
            <a:pPr marL="0" indent="0">
              <a:buFont typeface="Arial" panose="020B0604020202020204" pitchFamily="34" charset="0"/>
              <a:buNone/>
            </a:pPr>
            <a:r>
              <a:rPr lang="de-DE" baseline="0" dirty="0" err="1" smtClean="0"/>
              <a:t>Please</a:t>
            </a:r>
            <a:r>
              <a:rPr lang="de-DE" baseline="0" dirty="0" smtClean="0"/>
              <a:t>, </a:t>
            </a:r>
            <a:r>
              <a:rPr lang="de-DE" baseline="0" dirty="0" err="1" smtClean="0"/>
              <a:t>take</a:t>
            </a:r>
            <a:r>
              <a:rPr lang="de-DE" baseline="0" dirty="0" smtClean="0"/>
              <a:t> </a:t>
            </a:r>
            <a:r>
              <a:rPr lang="de-DE" baseline="0" dirty="0" err="1" smtClean="0"/>
              <a:t>this</a:t>
            </a:r>
            <a:r>
              <a:rPr lang="de-DE" baseline="0" dirty="0" smtClean="0"/>
              <a:t> just </a:t>
            </a:r>
            <a:r>
              <a:rPr lang="de-DE" baseline="0" dirty="0" err="1" smtClean="0"/>
              <a:t>as</a:t>
            </a:r>
            <a:r>
              <a:rPr lang="de-DE" baseline="0" dirty="0" smtClean="0"/>
              <a:t> a </a:t>
            </a:r>
            <a:r>
              <a:rPr lang="de-DE" baseline="0" dirty="0" err="1" smtClean="0"/>
              <a:t>suggestion</a:t>
            </a:r>
            <a:r>
              <a:rPr lang="de-DE" baseline="0" dirty="0" smtClean="0"/>
              <a:t>! </a:t>
            </a:r>
            <a:r>
              <a:rPr lang="de-DE" baseline="0" dirty="0" err="1" smtClean="0"/>
              <a:t>If</a:t>
            </a:r>
            <a:r>
              <a:rPr lang="de-DE" baseline="0" dirty="0" smtClean="0"/>
              <a:t> </a:t>
            </a:r>
            <a:r>
              <a:rPr lang="de-DE" baseline="0" dirty="0" err="1" smtClean="0"/>
              <a:t>you</a:t>
            </a:r>
            <a:r>
              <a:rPr lang="de-DE" baseline="0" dirty="0" smtClean="0"/>
              <a:t> </a:t>
            </a:r>
            <a:r>
              <a:rPr lang="de-DE" baseline="0" dirty="0" err="1" smtClean="0"/>
              <a:t>had</a:t>
            </a:r>
            <a:r>
              <a:rPr lang="de-DE" baseline="0" dirty="0" smtClean="0"/>
              <a:t> a different </a:t>
            </a:r>
            <a:r>
              <a:rPr lang="de-DE" baseline="0" dirty="0" err="1" smtClean="0"/>
              <a:t>idea</a:t>
            </a:r>
            <a:r>
              <a:rPr lang="de-DE" baseline="0" dirty="0" smtClean="0"/>
              <a:t> </a:t>
            </a:r>
            <a:r>
              <a:rPr lang="de-DE" baseline="0" dirty="0" err="1" smtClean="0"/>
              <a:t>of</a:t>
            </a:r>
            <a:r>
              <a:rPr lang="de-DE" baseline="0" dirty="0" smtClean="0"/>
              <a:t> </a:t>
            </a:r>
            <a:r>
              <a:rPr lang="de-DE" baseline="0" dirty="0" err="1" smtClean="0"/>
              <a:t>how</a:t>
            </a:r>
            <a:r>
              <a:rPr lang="de-DE" baseline="0" dirty="0" smtClean="0"/>
              <a:t> </a:t>
            </a:r>
            <a:r>
              <a:rPr lang="de-DE" baseline="0" dirty="0" err="1" smtClean="0"/>
              <a:t>to</a:t>
            </a:r>
            <a:r>
              <a:rPr lang="de-DE" baseline="0" dirty="0" smtClean="0"/>
              <a:t> link </a:t>
            </a:r>
            <a:r>
              <a:rPr lang="de-DE" baseline="0" dirty="0" err="1" smtClean="0"/>
              <a:t>it</a:t>
            </a:r>
            <a:r>
              <a:rPr lang="de-DE" baseline="0" dirty="0" smtClean="0"/>
              <a:t> </a:t>
            </a:r>
            <a:r>
              <a:rPr lang="de-DE" baseline="0" dirty="0" err="1" smtClean="0"/>
              <a:t>to</a:t>
            </a:r>
            <a:r>
              <a:rPr lang="de-DE" baseline="0" dirty="0" smtClean="0"/>
              <a:t> </a:t>
            </a:r>
            <a:r>
              <a:rPr lang="de-DE" baseline="0" dirty="0" err="1" smtClean="0"/>
              <a:t>the</a:t>
            </a:r>
            <a:r>
              <a:rPr lang="de-DE" baseline="0" dirty="0" smtClean="0"/>
              <a:t> </a:t>
            </a:r>
            <a:r>
              <a:rPr lang="de-DE" baseline="0" dirty="0" err="1" smtClean="0"/>
              <a:t>introductory</a:t>
            </a:r>
            <a:r>
              <a:rPr lang="de-DE" baseline="0" dirty="0" smtClean="0"/>
              <a:t> </a:t>
            </a:r>
            <a:r>
              <a:rPr lang="de-DE" baseline="0" dirty="0" err="1" smtClean="0"/>
              <a:t>part</a:t>
            </a:r>
            <a:r>
              <a:rPr lang="de-DE" baseline="0" dirty="0" smtClean="0"/>
              <a:t> </a:t>
            </a:r>
            <a:r>
              <a:rPr lang="de-DE" baseline="0" dirty="0" err="1" smtClean="0"/>
              <a:t>to</a:t>
            </a:r>
            <a:r>
              <a:rPr lang="de-DE" baseline="0" dirty="0" smtClean="0"/>
              <a:t> </a:t>
            </a:r>
            <a:r>
              <a:rPr lang="de-DE" baseline="0" dirty="0" err="1" smtClean="0"/>
              <a:t>the</a:t>
            </a:r>
            <a:r>
              <a:rPr lang="de-DE" baseline="0" dirty="0" smtClean="0"/>
              <a:t> Simulation </a:t>
            </a:r>
            <a:r>
              <a:rPr lang="de-DE" baseline="0" dirty="0" err="1" smtClean="0"/>
              <a:t>part</a:t>
            </a:r>
            <a:r>
              <a:rPr lang="de-DE" baseline="0" dirty="0" smtClean="0"/>
              <a:t>, </a:t>
            </a:r>
            <a:r>
              <a:rPr lang="de-DE" baseline="0" dirty="0" err="1" smtClean="0"/>
              <a:t>feel</a:t>
            </a:r>
            <a:r>
              <a:rPr lang="de-DE" baseline="0" dirty="0" smtClean="0"/>
              <a:t> </a:t>
            </a:r>
            <a:r>
              <a:rPr lang="de-DE" baseline="0" dirty="0" err="1" smtClean="0"/>
              <a:t>free</a:t>
            </a:r>
            <a:r>
              <a:rPr lang="de-DE" baseline="0" dirty="0" smtClean="0"/>
              <a:t> </a:t>
            </a:r>
            <a:r>
              <a:rPr lang="de-DE" baseline="0" dirty="0" err="1" smtClean="0"/>
              <a:t>to</a:t>
            </a:r>
            <a:r>
              <a:rPr lang="de-DE" baseline="0" dirty="0" smtClean="0"/>
              <a:t> do </a:t>
            </a:r>
            <a:r>
              <a:rPr lang="de-DE" baseline="0" dirty="0" err="1" smtClean="0"/>
              <a:t>it</a:t>
            </a:r>
            <a:r>
              <a:rPr lang="de-DE" baseline="0" dirty="0" smtClean="0"/>
              <a:t> </a:t>
            </a:r>
            <a:r>
              <a:rPr lang="de-DE" baseline="0" dirty="0" err="1" smtClean="0"/>
              <a:t>differently</a:t>
            </a:r>
            <a:r>
              <a:rPr lang="de-DE" baseline="0" dirty="0" smtClean="0"/>
              <a:t>! </a:t>
            </a:r>
            <a:r>
              <a:rPr lang="de-DE" baseline="0" dirty="0" smtClean="0">
                <a:sym typeface="Wingdings" panose="05000000000000000000" pitchFamily="2" charset="2"/>
              </a:rPr>
              <a:t></a:t>
            </a:r>
            <a:endParaRPr lang="de-DE" baseline="0" dirty="0" smtClean="0"/>
          </a:p>
          <a:p>
            <a:pPr marL="171450" indent="-171450">
              <a:buFont typeface="Arial" panose="020B0604020202020204" pitchFamily="34" charset="0"/>
              <a:buChar char="•"/>
            </a:pPr>
            <a:endParaRPr lang="de-DE" baseline="0" dirty="0" smtClean="0"/>
          </a:p>
          <a:p>
            <a:pPr marL="171450" indent="-171450">
              <a:buFont typeface="Arial" panose="020B0604020202020204" pitchFamily="34" charset="0"/>
              <a:buChar char="•"/>
            </a:pPr>
            <a:endParaRPr lang="de-DE" dirty="0"/>
          </a:p>
        </p:txBody>
      </p:sp>
      <p:sp>
        <p:nvSpPr>
          <p:cNvPr id="4" name="Slide Number Placeholder 3"/>
          <p:cNvSpPr>
            <a:spLocks noGrp="1"/>
          </p:cNvSpPr>
          <p:nvPr>
            <p:ph type="sldNum" sz="quarter" idx="10"/>
          </p:nvPr>
        </p:nvSpPr>
        <p:spPr/>
        <p:txBody>
          <a:bodyPr/>
          <a:lstStyle/>
          <a:p>
            <a:fld id="{DEEC54B0-D93D-46F3-9674-34082221F80A}" type="slidenum">
              <a:rPr lang="de-DE" smtClean="0"/>
              <a:t>18</a:t>
            </a:fld>
            <a:endParaRPr lang="de-DE"/>
          </a:p>
        </p:txBody>
      </p:sp>
    </p:spTree>
    <p:extLst>
      <p:ext uri="{BB962C8B-B14F-4D97-AF65-F5344CB8AC3E}">
        <p14:creationId xmlns:p14="http://schemas.microsoft.com/office/powerpoint/2010/main" val="3687942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DEEC54B0-D93D-46F3-9674-34082221F80A}" type="slidenum">
              <a:rPr lang="de-DE" smtClean="0"/>
              <a:t>27</a:t>
            </a:fld>
            <a:endParaRPr lang="de-DE"/>
          </a:p>
        </p:txBody>
      </p:sp>
    </p:spTree>
    <p:extLst>
      <p:ext uri="{BB962C8B-B14F-4D97-AF65-F5344CB8AC3E}">
        <p14:creationId xmlns:p14="http://schemas.microsoft.com/office/powerpoint/2010/main" val="3600544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smtClean="0"/>
              <a:t>Therefore</a:t>
            </a:r>
            <a:r>
              <a:rPr lang="de-DE" dirty="0" smtClean="0"/>
              <a:t>, </a:t>
            </a:r>
            <a:r>
              <a:rPr lang="de-DE" dirty="0" err="1" smtClean="0"/>
              <a:t>if</a:t>
            </a:r>
            <a:r>
              <a:rPr lang="de-DE" dirty="0" smtClean="0"/>
              <a:t> </a:t>
            </a:r>
            <a:r>
              <a:rPr lang="de-DE" dirty="0" err="1" smtClean="0"/>
              <a:t>we</a:t>
            </a:r>
            <a:r>
              <a:rPr lang="de-DE" dirty="0" smtClean="0"/>
              <a:t> </a:t>
            </a:r>
            <a:r>
              <a:rPr lang="de-DE" dirty="0" err="1" smtClean="0"/>
              <a:t>conducted</a:t>
            </a:r>
            <a:r>
              <a:rPr lang="de-DE" dirty="0" smtClean="0"/>
              <a:t> 100 </a:t>
            </a:r>
            <a:r>
              <a:rPr lang="de-DE" dirty="0" err="1" smtClean="0"/>
              <a:t>studies</a:t>
            </a:r>
            <a:r>
              <a:rPr lang="de-DE" dirty="0" smtClean="0"/>
              <a:t>, </a:t>
            </a:r>
            <a:r>
              <a:rPr lang="de-DE" dirty="0" err="1" smtClean="0"/>
              <a:t>only</a:t>
            </a:r>
            <a:r>
              <a:rPr lang="de-DE" dirty="0" smtClean="0"/>
              <a:t> 5 </a:t>
            </a:r>
            <a:r>
              <a:rPr lang="de-DE" dirty="0" err="1" smtClean="0"/>
              <a:t>would</a:t>
            </a:r>
            <a:r>
              <a:rPr lang="de-DE" dirty="0" smtClean="0"/>
              <a:t> </a:t>
            </a:r>
            <a:r>
              <a:rPr lang="de-DE" dirty="0" err="1" smtClean="0"/>
              <a:t>show</a:t>
            </a:r>
            <a:r>
              <a:rPr lang="de-DE" dirty="0" smtClean="0"/>
              <a:t> a </a:t>
            </a:r>
            <a:r>
              <a:rPr lang="de-DE" dirty="0" err="1" smtClean="0"/>
              <a:t>significant</a:t>
            </a:r>
            <a:r>
              <a:rPr lang="de-DE" dirty="0" smtClean="0"/>
              <a:t> </a:t>
            </a:r>
            <a:r>
              <a:rPr lang="de-DE" dirty="0" err="1" smtClean="0"/>
              <a:t>result</a:t>
            </a:r>
            <a:r>
              <a:rPr lang="de-DE" dirty="0" smtClean="0"/>
              <a:t>.</a:t>
            </a:r>
            <a:endParaRPr lang="de-DE" dirty="0"/>
          </a:p>
        </p:txBody>
      </p:sp>
      <p:sp>
        <p:nvSpPr>
          <p:cNvPr id="4" name="Slide Number Placeholder 3"/>
          <p:cNvSpPr>
            <a:spLocks noGrp="1"/>
          </p:cNvSpPr>
          <p:nvPr>
            <p:ph type="sldNum" sz="quarter" idx="10"/>
          </p:nvPr>
        </p:nvSpPr>
        <p:spPr/>
        <p:txBody>
          <a:bodyPr/>
          <a:lstStyle/>
          <a:p>
            <a:fld id="{DEEC54B0-D93D-46F3-9674-34082221F80A}" type="slidenum">
              <a:rPr lang="de-DE" smtClean="0"/>
              <a:t>6</a:t>
            </a:fld>
            <a:endParaRPr lang="de-DE"/>
          </a:p>
        </p:txBody>
      </p:sp>
    </p:spTree>
    <p:extLst>
      <p:ext uri="{BB962C8B-B14F-4D97-AF65-F5344CB8AC3E}">
        <p14:creationId xmlns:p14="http://schemas.microsoft.com/office/powerpoint/2010/main" val="2322405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smtClean="0"/>
              <a:t>If</a:t>
            </a:r>
            <a:r>
              <a:rPr lang="de-DE" dirty="0" smtClean="0"/>
              <a:t> </a:t>
            </a:r>
            <a:r>
              <a:rPr lang="de-DE" dirty="0" err="1" smtClean="0"/>
              <a:t>we</a:t>
            </a:r>
            <a:r>
              <a:rPr lang="de-DE" dirty="0" smtClean="0"/>
              <a:t> </a:t>
            </a:r>
            <a:r>
              <a:rPr lang="de-DE" dirty="0" err="1" smtClean="0"/>
              <a:t>assume</a:t>
            </a:r>
            <a:r>
              <a:rPr lang="de-DE" dirty="0" smtClean="0"/>
              <a:t> </a:t>
            </a:r>
            <a:r>
              <a:rPr lang="de-DE" dirty="0" err="1" smtClean="0"/>
              <a:t>that</a:t>
            </a:r>
            <a:r>
              <a:rPr lang="de-DE" dirty="0" smtClean="0"/>
              <a:t> </a:t>
            </a:r>
            <a:r>
              <a:rPr lang="de-DE" dirty="0" err="1" smtClean="0"/>
              <a:t>our</a:t>
            </a:r>
            <a:r>
              <a:rPr lang="de-DE" baseline="0" dirty="0" smtClean="0"/>
              <a:t> </a:t>
            </a:r>
            <a:r>
              <a:rPr lang="de-DE" baseline="0" dirty="0" err="1" smtClean="0"/>
              <a:t>effect</a:t>
            </a:r>
            <a:r>
              <a:rPr lang="de-DE" baseline="0" dirty="0" smtClean="0"/>
              <a:t> </a:t>
            </a:r>
            <a:r>
              <a:rPr lang="de-DE" baseline="0" dirty="0" err="1" smtClean="0"/>
              <a:t>is</a:t>
            </a:r>
            <a:r>
              <a:rPr lang="de-DE" baseline="0" dirty="0" smtClean="0"/>
              <a:t> </a:t>
            </a:r>
            <a:r>
              <a:rPr lang="de-DE" baseline="0" dirty="0" err="1" smtClean="0"/>
              <a:t>true</a:t>
            </a:r>
            <a:r>
              <a:rPr lang="de-DE" baseline="0" dirty="0" smtClean="0"/>
              <a:t> in </a:t>
            </a:r>
            <a:r>
              <a:rPr lang="de-DE" baseline="0" dirty="0" err="1" smtClean="0"/>
              <a:t>the</a:t>
            </a:r>
            <a:r>
              <a:rPr lang="de-DE" baseline="0" dirty="0" smtClean="0"/>
              <a:t> </a:t>
            </a:r>
            <a:r>
              <a:rPr lang="de-DE" baseline="0" dirty="0" err="1" smtClean="0"/>
              <a:t>population</a:t>
            </a:r>
            <a:r>
              <a:rPr lang="de-DE" baseline="0" dirty="0" smtClean="0"/>
              <a:t>, </a:t>
            </a:r>
            <a:r>
              <a:rPr lang="de-DE" baseline="0" dirty="0" err="1" smtClean="0"/>
              <a:t>our</a:t>
            </a:r>
            <a:r>
              <a:rPr lang="de-DE" baseline="0" dirty="0" smtClean="0"/>
              <a:t> </a:t>
            </a:r>
            <a:r>
              <a:rPr lang="de-DE" baseline="0" dirty="0" err="1" smtClean="0"/>
              <a:t>main</a:t>
            </a:r>
            <a:r>
              <a:rPr lang="de-DE" baseline="0" dirty="0" smtClean="0"/>
              <a:t> </a:t>
            </a:r>
            <a:r>
              <a:rPr lang="de-DE" baseline="0" dirty="0" err="1" smtClean="0"/>
              <a:t>concern</a:t>
            </a:r>
            <a:r>
              <a:rPr lang="de-DE" baseline="0" dirty="0" smtClean="0"/>
              <a:t> </a:t>
            </a:r>
            <a:r>
              <a:rPr lang="de-DE" baseline="0" dirty="0" err="1" smtClean="0"/>
              <a:t>is</a:t>
            </a:r>
            <a:r>
              <a:rPr lang="de-DE" baseline="0" dirty="0" smtClean="0"/>
              <a:t> </a:t>
            </a:r>
            <a:r>
              <a:rPr lang="de-DE" baseline="0" dirty="0" err="1" smtClean="0"/>
              <a:t>to</a:t>
            </a:r>
            <a:r>
              <a:rPr lang="de-DE" baseline="0" dirty="0" smtClean="0"/>
              <a:t> </a:t>
            </a:r>
            <a:r>
              <a:rPr lang="de-DE" b="1" baseline="0" dirty="0" err="1" smtClean="0"/>
              <a:t>avoid</a:t>
            </a:r>
            <a:r>
              <a:rPr lang="de-DE" b="1" baseline="0" dirty="0" smtClean="0"/>
              <a:t> </a:t>
            </a:r>
            <a:r>
              <a:rPr lang="de-DE" b="1" baseline="0" dirty="0" err="1" smtClean="0"/>
              <a:t>false</a:t>
            </a:r>
            <a:r>
              <a:rPr lang="de-DE" b="1" baseline="0" dirty="0" smtClean="0"/>
              <a:t> negatives</a:t>
            </a:r>
            <a:r>
              <a:rPr lang="de-DE"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aseline="0" dirty="0" smtClean="0"/>
              <a:t> </a:t>
            </a:r>
          </a:p>
          <a:p>
            <a:endParaRPr lang="de-DE" dirty="0"/>
          </a:p>
        </p:txBody>
      </p:sp>
      <p:sp>
        <p:nvSpPr>
          <p:cNvPr id="4" name="Slide Number Placeholder 3"/>
          <p:cNvSpPr>
            <a:spLocks noGrp="1"/>
          </p:cNvSpPr>
          <p:nvPr>
            <p:ph type="sldNum" sz="quarter" idx="10"/>
          </p:nvPr>
        </p:nvSpPr>
        <p:spPr/>
        <p:txBody>
          <a:bodyPr/>
          <a:lstStyle/>
          <a:p>
            <a:fld id="{DEEC54B0-D93D-46F3-9674-34082221F80A}" type="slidenum">
              <a:rPr lang="de-DE" smtClean="0"/>
              <a:t>7</a:t>
            </a:fld>
            <a:endParaRPr lang="de-DE"/>
          </a:p>
        </p:txBody>
      </p:sp>
    </p:spTree>
    <p:extLst>
      <p:ext uri="{BB962C8B-B14F-4D97-AF65-F5344CB8AC3E}">
        <p14:creationId xmlns:p14="http://schemas.microsoft.com/office/powerpoint/2010/main" val="3308906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smtClean="0"/>
              <a:t>With</a:t>
            </a:r>
            <a:r>
              <a:rPr lang="de-DE" baseline="0" dirty="0" smtClean="0"/>
              <a:t> </a:t>
            </a:r>
            <a:r>
              <a:rPr lang="de-DE" baseline="0" dirty="0" err="1" smtClean="0"/>
              <a:t>the</a:t>
            </a:r>
            <a:r>
              <a:rPr lang="de-DE" baseline="0" dirty="0" smtClean="0"/>
              <a:t> </a:t>
            </a:r>
            <a:r>
              <a:rPr lang="de-DE" baseline="0" dirty="0" err="1" smtClean="0"/>
              <a:t>conventional</a:t>
            </a:r>
            <a:r>
              <a:rPr lang="de-DE" baseline="0" dirty="0" smtClean="0"/>
              <a:t> </a:t>
            </a:r>
            <a:r>
              <a:rPr lang="de-DE" baseline="0" dirty="0" err="1" smtClean="0"/>
              <a:t>level</a:t>
            </a:r>
            <a:r>
              <a:rPr lang="de-DE" baseline="0" dirty="0" smtClean="0"/>
              <a:t> </a:t>
            </a:r>
            <a:r>
              <a:rPr lang="de-DE" baseline="0" dirty="0" err="1" smtClean="0"/>
              <a:t>of</a:t>
            </a:r>
            <a:r>
              <a:rPr lang="de-DE" baseline="0" dirty="0" smtClean="0"/>
              <a:t> </a:t>
            </a:r>
            <a:r>
              <a:rPr lang="de-DE" baseline="0" dirty="0" err="1" smtClean="0"/>
              <a:t>statistical</a:t>
            </a:r>
            <a:r>
              <a:rPr lang="de-DE" baseline="0" dirty="0" smtClean="0"/>
              <a:t> power at .80, </a:t>
            </a:r>
            <a:r>
              <a:rPr lang="de-DE" baseline="0" dirty="0" err="1" smtClean="0"/>
              <a:t>we</a:t>
            </a:r>
            <a:r>
              <a:rPr lang="de-DE" baseline="0" dirty="0" smtClean="0"/>
              <a:t> </a:t>
            </a:r>
            <a:r>
              <a:rPr lang="de-DE" baseline="0" dirty="0" err="1" smtClean="0"/>
              <a:t>would</a:t>
            </a:r>
            <a:r>
              <a:rPr lang="de-DE" baseline="0" dirty="0" smtClean="0"/>
              <a:t> </a:t>
            </a:r>
            <a:r>
              <a:rPr lang="de-DE" baseline="0" dirty="0" err="1" smtClean="0"/>
              <a:t>expect</a:t>
            </a:r>
            <a:r>
              <a:rPr lang="de-DE" baseline="0" dirty="0" smtClean="0"/>
              <a:t> </a:t>
            </a:r>
            <a:r>
              <a:rPr lang="de-DE" baseline="0" dirty="0" err="1" smtClean="0"/>
              <a:t>that</a:t>
            </a:r>
            <a:r>
              <a:rPr lang="de-DE" baseline="0" dirty="0" smtClean="0"/>
              <a:t> </a:t>
            </a:r>
            <a:r>
              <a:rPr lang="de-DE" baseline="0" dirty="0" err="1" smtClean="0"/>
              <a:t>from</a:t>
            </a:r>
            <a:r>
              <a:rPr lang="de-DE" baseline="0" dirty="0" smtClean="0"/>
              <a:t> </a:t>
            </a:r>
            <a:r>
              <a:rPr lang="de-DE" baseline="0" dirty="0" err="1" smtClean="0"/>
              <a:t>the</a:t>
            </a:r>
            <a:r>
              <a:rPr lang="de-DE" baseline="0" dirty="0" smtClean="0"/>
              <a:t> 100 </a:t>
            </a:r>
            <a:r>
              <a:rPr lang="de-DE" baseline="0" dirty="0" err="1" smtClean="0"/>
              <a:t>studies</a:t>
            </a:r>
            <a:r>
              <a:rPr lang="de-DE" baseline="0" dirty="0" smtClean="0"/>
              <a:t>, 20 </a:t>
            </a:r>
            <a:r>
              <a:rPr lang="de-DE" baseline="0" dirty="0" err="1" smtClean="0"/>
              <a:t>should</a:t>
            </a:r>
            <a:r>
              <a:rPr lang="de-DE" baseline="0" dirty="0" smtClean="0"/>
              <a:t> </a:t>
            </a:r>
            <a:r>
              <a:rPr lang="de-DE" baseline="0" dirty="0" err="1" smtClean="0"/>
              <a:t>show</a:t>
            </a:r>
            <a:r>
              <a:rPr lang="de-DE" baseline="0" dirty="0" smtClean="0"/>
              <a:t> a </a:t>
            </a:r>
            <a:r>
              <a:rPr lang="de-DE" baseline="0" dirty="0" err="1" smtClean="0"/>
              <a:t>false</a:t>
            </a:r>
            <a:r>
              <a:rPr lang="de-DE" baseline="0" dirty="0" smtClean="0"/>
              <a:t> negative.</a:t>
            </a:r>
            <a:endParaRPr lang="de-DE" dirty="0" smtClean="0"/>
          </a:p>
        </p:txBody>
      </p:sp>
      <p:sp>
        <p:nvSpPr>
          <p:cNvPr id="4" name="Slide Number Placeholder 3"/>
          <p:cNvSpPr>
            <a:spLocks noGrp="1"/>
          </p:cNvSpPr>
          <p:nvPr>
            <p:ph type="sldNum" sz="quarter" idx="10"/>
          </p:nvPr>
        </p:nvSpPr>
        <p:spPr/>
        <p:txBody>
          <a:bodyPr/>
          <a:lstStyle/>
          <a:p>
            <a:fld id="{DEEC54B0-D93D-46F3-9674-34082221F80A}" type="slidenum">
              <a:rPr lang="de-DE" smtClean="0"/>
              <a:t>8</a:t>
            </a:fld>
            <a:endParaRPr lang="de-DE"/>
          </a:p>
        </p:txBody>
      </p:sp>
    </p:spTree>
    <p:extLst>
      <p:ext uri="{BB962C8B-B14F-4D97-AF65-F5344CB8AC3E}">
        <p14:creationId xmlns:p14="http://schemas.microsoft.com/office/powerpoint/2010/main" val="3170722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smtClean="0"/>
              <a:t>And</a:t>
            </a:r>
            <a:r>
              <a:rPr lang="de-DE" baseline="0" dirty="0" smtClean="0"/>
              <a:t> </a:t>
            </a:r>
            <a:r>
              <a:rPr lang="de-DE" baseline="0" dirty="0" err="1" smtClean="0"/>
              <a:t>now</a:t>
            </a:r>
            <a:r>
              <a:rPr lang="de-DE" baseline="0" dirty="0" smtClean="0"/>
              <a:t>, </a:t>
            </a:r>
            <a:r>
              <a:rPr lang="de-DE" baseline="0" dirty="0" err="1" smtClean="0"/>
              <a:t>question</a:t>
            </a:r>
            <a:r>
              <a:rPr lang="de-DE" baseline="0" dirty="0" smtClean="0"/>
              <a:t>:</a:t>
            </a:r>
          </a:p>
          <a:p>
            <a:r>
              <a:rPr lang="de-DE" baseline="0" dirty="0" err="1" smtClean="0"/>
              <a:t>Why</a:t>
            </a:r>
            <a:r>
              <a:rPr lang="de-DE" baseline="0" dirty="0" smtClean="0"/>
              <a:t> do </a:t>
            </a:r>
            <a:r>
              <a:rPr lang="de-DE" baseline="0" dirty="0" err="1" smtClean="0"/>
              <a:t>we</a:t>
            </a:r>
            <a:r>
              <a:rPr lang="de-DE" baseline="0" dirty="0" smtClean="0"/>
              <a:t> </a:t>
            </a:r>
            <a:r>
              <a:rPr lang="de-DE" baseline="0" dirty="0" err="1" smtClean="0"/>
              <a:t>have</a:t>
            </a:r>
            <a:r>
              <a:rPr lang="de-DE" baseline="0" dirty="0" smtClean="0"/>
              <a:t> </a:t>
            </a:r>
            <a:r>
              <a:rPr lang="de-DE" baseline="0" dirty="0" err="1" smtClean="0"/>
              <a:t>this</a:t>
            </a:r>
            <a:r>
              <a:rPr lang="de-DE" baseline="0" dirty="0" smtClean="0"/>
              <a:t> </a:t>
            </a:r>
            <a:r>
              <a:rPr lang="de-DE" baseline="0" dirty="0" err="1" smtClean="0"/>
              <a:t>discrepancy</a:t>
            </a:r>
            <a:r>
              <a:rPr lang="de-DE" baseline="0" dirty="0" smtClean="0"/>
              <a:t> in </a:t>
            </a:r>
            <a:r>
              <a:rPr lang="de-DE" baseline="0" dirty="0" err="1" smtClean="0"/>
              <a:t>the</a:t>
            </a:r>
            <a:r>
              <a:rPr lang="de-DE" baseline="0" dirty="0" smtClean="0"/>
              <a:t> </a:t>
            </a:r>
            <a:r>
              <a:rPr lang="de-DE" baseline="0" dirty="0" err="1" smtClean="0"/>
              <a:t>control</a:t>
            </a:r>
            <a:r>
              <a:rPr lang="de-DE" baseline="0" dirty="0" smtClean="0"/>
              <a:t> </a:t>
            </a:r>
            <a:r>
              <a:rPr lang="de-DE" baseline="0" dirty="0" err="1" smtClean="0"/>
              <a:t>over</a:t>
            </a:r>
            <a:r>
              <a:rPr lang="de-DE" baseline="0" dirty="0" smtClean="0"/>
              <a:t> </a:t>
            </a:r>
            <a:r>
              <a:rPr lang="de-DE" baseline="0" dirty="0" err="1" smtClean="0"/>
              <a:t>false</a:t>
            </a:r>
            <a:r>
              <a:rPr lang="de-DE" baseline="0" dirty="0" smtClean="0"/>
              <a:t> positives versus </a:t>
            </a:r>
            <a:r>
              <a:rPr lang="de-DE" baseline="0" dirty="0" err="1" smtClean="0"/>
              <a:t>false</a:t>
            </a:r>
            <a:r>
              <a:rPr lang="de-DE" baseline="0" dirty="0" smtClean="0"/>
              <a:t> negatives?</a:t>
            </a:r>
            <a:endParaRPr lang="de-DE" dirty="0"/>
          </a:p>
        </p:txBody>
      </p:sp>
      <p:sp>
        <p:nvSpPr>
          <p:cNvPr id="4" name="Slide Number Placeholder 3"/>
          <p:cNvSpPr>
            <a:spLocks noGrp="1"/>
          </p:cNvSpPr>
          <p:nvPr>
            <p:ph type="sldNum" sz="quarter" idx="10"/>
          </p:nvPr>
        </p:nvSpPr>
        <p:spPr/>
        <p:txBody>
          <a:bodyPr/>
          <a:lstStyle/>
          <a:p>
            <a:fld id="{DEEC54B0-D93D-46F3-9674-34082221F80A}" type="slidenum">
              <a:rPr lang="de-DE" smtClean="0"/>
              <a:t>9</a:t>
            </a:fld>
            <a:endParaRPr lang="de-DE"/>
          </a:p>
        </p:txBody>
      </p:sp>
    </p:spTree>
    <p:extLst>
      <p:ext uri="{BB962C8B-B14F-4D97-AF65-F5344CB8AC3E}">
        <p14:creationId xmlns:p14="http://schemas.microsoft.com/office/powerpoint/2010/main" val="2272855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de-DE" dirty="0" smtClean="0"/>
              <a:t>As</a:t>
            </a:r>
            <a:r>
              <a:rPr lang="de-DE" baseline="0" dirty="0" smtClean="0"/>
              <a:t> </a:t>
            </a:r>
            <a:r>
              <a:rPr lang="de-DE" baseline="0" dirty="0" err="1" smtClean="0"/>
              <a:t>many</a:t>
            </a:r>
            <a:r>
              <a:rPr lang="de-DE" baseline="0" dirty="0" smtClean="0"/>
              <a:t> </a:t>
            </a:r>
            <a:r>
              <a:rPr lang="de-DE" baseline="0" dirty="0" err="1" smtClean="0"/>
              <a:t>other</a:t>
            </a:r>
            <a:r>
              <a:rPr lang="de-DE" baseline="0" dirty="0" smtClean="0"/>
              <a:t> </a:t>
            </a:r>
            <a:r>
              <a:rPr lang="de-DE" baseline="0" dirty="0" err="1" smtClean="0"/>
              <a:t>things</a:t>
            </a:r>
            <a:r>
              <a:rPr lang="de-DE" baseline="0" dirty="0" smtClean="0"/>
              <a:t> in </a:t>
            </a:r>
            <a:r>
              <a:rPr lang="de-DE" baseline="0" dirty="0" err="1" smtClean="0"/>
              <a:t>applied</a:t>
            </a:r>
            <a:r>
              <a:rPr lang="de-DE" baseline="0" dirty="0" smtClean="0"/>
              <a:t> </a:t>
            </a:r>
            <a:r>
              <a:rPr lang="de-DE" baseline="0" dirty="0" err="1" smtClean="0"/>
              <a:t>statistics</a:t>
            </a:r>
            <a:r>
              <a:rPr lang="de-DE" baseline="0" dirty="0" smtClean="0"/>
              <a:t>, </a:t>
            </a:r>
            <a:r>
              <a:rPr lang="de-DE" baseline="0" dirty="0" err="1" smtClean="0"/>
              <a:t>it</a:t>
            </a:r>
            <a:r>
              <a:rPr lang="de-DE" baseline="0" dirty="0" smtClean="0"/>
              <a:t> </a:t>
            </a:r>
            <a:r>
              <a:rPr lang="de-DE" baseline="0" dirty="0" err="1" smtClean="0"/>
              <a:t>comes</a:t>
            </a:r>
            <a:r>
              <a:rPr lang="de-DE" baseline="0" dirty="0" smtClean="0"/>
              <a:t> </a:t>
            </a:r>
            <a:r>
              <a:rPr lang="de-DE" baseline="0" dirty="0" err="1" smtClean="0"/>
              <a:t>from</a:t>
            </a:r>
            <a:r>
              <a:rPr lang="de-DE" baseline="0" dirty="0" smtClean="0"/>
              <a:t> a </a:t>
            </a:r>
            <a:r>
              <a:rPr lang="de-DE" baseline="0" dirty="0" err="1" smtClean="0"/>
              <a:t>convention</a:t>
            </a:r>
            <a:r>
              <a:rPr lang="de-DE" baseline="0" dirty="0" smtClean="0"/>
              <a:t>. This </a:t>
            </a:r>
            <a:r>
              <a:rPr lang="de-DE" baseline="0" dirty="0" err="1" smtClean="0"/>
              <a:t>convention</a:t>
            </a:r>
            <a:r>
              <a:rPr lang="de-DE" baseline="0" dirty="0" smtClean="0"/>
              <a:t> </a:t>
            </a:r>
            <a:r>
              <a:rPr lang="de-DE" baseline="0" dirty="0" err="1" smtClean="0"/>
              <a:t>is</a:t>
            </a:r>
            <a:r>
              <a:rPr lang="de-DE" baseline="0" dirty="0" smtClean="0"/>
              <a:t> </a:t>
            </a:r>
            <a:r>
              <a:rPr lang="de-DE" baseline="0" dirty="0" err="1" smtClean="0"/>
              <a:t>based</a:t>
            </a:r>
            <a:r>
              <a:rPr lang="de-DE" baseline="0" dirty="0" smtClean="0"/>
              <a:t> on </a:t>
            </a:r>
            <a:r>
              <a:rPr lang="de-DE" baseline="0" dirty="0" err="1" smtClean="0"/>
              <a:t>the</a:t>
            </a:r>
            <a:r>
              <a:rPr lang="de-DE" baseline="0" dirty="0" smtClean="0"/>
              <a:t> </a:t>
            </a:r>
            <a:r>
              <a:rPr lang="de-DE" baseline="0" dirty="0" err="1" smtClean="0"/>
              <a:t>claim</a:t>
            </a:r>
            <a:r>
              <a:rPr lang="de-DE" baseline="0" dirty="0" smtClean="0"/>
              <a:t> </a:t>
            </a:r>
            <a:r>
              <a:rPr lang="de-DE" baseline="0" dirty="0" err="1" smtClean="0"/>
              <a:t>by</a:t>
            </a:r>
            <a:r>
              <a:rPr lang="de-DE" baseline="0" dirty="0" smtClean="0"/>
              <a:t> </a:t>
            </a:r>
            <a:r>
              <a:rPr lang="de-DE" baseline="0" dirty="0" err="1" smtClean="0"/>
              <a:t>Neyman</a:t>
            </a:r>
            <a:r>
              <a:rPr lang="de-DE" baseline="0" dirty="0" smtClean="0"/>
              <a:t> </a:t>
            </a:r>
            <a:r>
              <a:rPr lang="de-DE" baseline="0" dirty="0" err="1" smtClean="0"/>
              <a:t>and</a:t>
            </a:r>
            <a:r>
              <a:rPr lang="de-DE" baseline="0" dirty="0" smtClean="0"/>
              <a:t> Person </a:t>
            </a:r>
            <a:r>
              <a:rPr lang="de-DE" baseline="0" dirty="0" err="1" smtClean="0"/>
              <a:t>that</a:t>
            </a:r>
            <a:r>
              <a:rPr lang="de-DE" baseline="0" dirty="0" smtClean="0"/>
              <a:t> </a:t>
            </a:r>
            <a:r>
              <a:rPr lang="de-DE" baseline="0" dirty="0" err="1" smtClean="0"/>
              <a:t>for</a:t>
            </a:r>
            <a:r>
              <a:rPr lang="de-DE" baseline="0" dirty="0" smtClean="0"/>
              <a:t> </a:t>
            </a:r>
            <a:r>
              <a:rPr lang="de-DE" baseline="0" dirty="0" err="1" smtClean="0"/>
              <a:t>science</a:t>
            </a:r>
            <a:r>
              <a:rPr lang="de-DE" baseline="0" dirty="0" smtClean="0"/>
              <a:t> </a:t>
            </a:r>
            <a:r>
              <a:rPr lang="de-DE" sz="1200" dirty="0" err="1" smtClean="0">
                <a:solidFill>
                  <a:srgbClr val="000000"/>
                </a:solidFill>
                <a:latin typeface="TimesNewRomanPSMT"/>
              </a:rPr>
              <a:t>false</a:t>
            </a:r>
            <a:r>
              <a:rPr lang="de-DE" sz="1200" dirty="0" smtClean="0">
                <a:solidFill>
                  <a:srgbClr val="000000"/>
                </a:solidFill>
                <a:latin typeface="TimesNewRomanPSMT"/>
              </a:rPr>
              <a:t> positives </a:t>
            </a:r>
            <a:r>
              <a:rPr lang="de-DE" sz="1200" dirty="0" err="1" smtClean="0">
                <a:solidFill>
                  <a:srgbClr val="000000"/>
                </a:solidFill>
                <a:latin typeface="TimesNewRomanPSMT"/>
              </a:rPr>
              <a:t>are</a:t>
            </a:r>
            <a:r>
              <a:rPr lang="de-DE" sz="1200" dirty="0" smtClean="0">
                <a:solidFill>
                  <a:srgbClr val="000000"/>
                </a:solidFill>
                <a:latin typeface="TimesNewRomanPSMT"/>
              </a:rPr>
              <a:t> </a:t>
            </a:r>
            <a:r>
              <a:rPr lang="de-DE" sz="1200" b="1" dirty="0" err="1" smtClean="0">
                <a:solidFill>
                  <a:srgbClr val="000000"/>
                </a:solidFill>
                <a:latin typeface="TimesNewRomanPSMT"/>
              </a:rPr>
              <a:t>four</a:t>
            </a:r>
            <a:r>
              <a:rPr lang="de-DE" sz="1200" b="1" dirty="0" smtClean="0">
                <a:solidFill>
                  <a:srgbClr val="000000"/>
                </a:solidFill>
                <a:latin typeface="TimesNewRomanPSMT"/>
              </a:rPr>
              <a:t> </a:t>
            </a:r>
            <a:r>
              <a:rPr lang="de-DE" sz="1200" b="1" dirty="0" err="1" smtClean="0">
                <a:solidFill>
                  <a:srgbClr val="000000"/>
                </a:solidFill>
                <a:latin typeface="TimesNewRomanPSMT"/>
              </a:rPr>
              <a:t>times</a:t>
            </a:r>
            <a:r>
              <a:rPr lang="de-DE" sz="1200" b="1" dirty="0" smtClean="0">
                <a:solidFill>
                  <a:srgbClr val="000000"/>
                </a:solidFill>
                <a:latin typeface="TimesNewRomanPSMT"/>
              </a:rPr>
              <a:t> </a:t>
            </a:r>
            <a:r>
              <a:rPr lang="de-DE" sz="1200" b="1" dirty="0" err="1" smtClean="0">
                <a:solidFill>
                  <a:srgbClr val="000000"/>
                </a:solidFill>
                <a:latin typeface="TimesNewRomanPSMT"/>
              </a:rPr>
              <a:t>worse</a:t>
            </a:r>
            <a:r>
              <a:rPr lang="de-DE" sz="1200" b="1" dirty="0" smtClean="0">
                <a:solidFill>
                  <a:srgbClr val="000000"/>
                </a:solidFill>
                <a:latin typeface="TimesNewRomanPSMT"/>
              </a:rPr>
              <a:t> </a:t>
            </a:r>
            <a:r>
              <a:rPr lang="de-DE" sz="1200" dirty="0" err="1" smtClean="0">
                <a:solidFill>
                  <a:srgbClr val="000000"/>
                </a:solidFill>
                <a:latin typeface="TimesNewRomanPSMT"/>
              </a:rPr>
              <a:t>than</a:t>
            </a:r>
            <a:r>
              <a:rPr lang="de-DE" sz="1200" dirty="0" smtClean="0">
                <a:solidFill>
                  <a:srgbClr val="000000"/>
                </a:solidFill>
                <a:latin typeface="TimesNewRomanPSMT"/>
              </a:rPr>
              <a:t> </a:t>
            </a:r>
            <a:r>
              <a:rPr lang="de-DE" sz="1200" dirty="0" err="1" smtClean="0">
                <a:solidFill>
                  <a:srgbClr val="000000"/>
                </a:solidFill>
                <a:latin typeface="TimesNewRomanPSMT"/>
              </a:rPr>
              <a:t>false</a:t>
            </a:r>
            <a:r>
              <a:rPr lang="de-DE" sz="1200" dirty="0" smtClean="0">
                <a:solidFill>
                  <a:srgbClr val="000000"/>
                </a:solidFill>
                <a:latin typeface="TimesNewRomanPSMT"/>
              </a:rPr>
              <a:t> negatives</a:t>
            </a:r>
            <a:r>
              <a:rPr lang="de-DE" sz="1200" baseline="0" dirty="0" smtClean="0">
                <a:solidFill>
                  <a:srgbClr val="000000"/>
                </a:solidFill>
                <a:latin typeface="TimesNewRomanPSMT"/>
              </a:rPr>
              <a:t>.</a:t>
            </a:r>
            <a:endParaRPr lang="de-DE" sz="1200" dirty="0" smtClean="0">
              <a:solidFill>
                <a:srgbClr val="000000"/>
              </a:solidFill>
              <a:latin typeface="TimesNewRomanPSM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The </a:t>
            </a:r>
            <a:r>
              <a:rPr lang="de-DE" dirty="0" err="1" smtClean="0"/>
              <a:t>problem</a:t>
            </a:r>
            <a:r>
              <a:rPr lang="de-DE" dirty="0" smtClean="0"/>
              <a:t> </a:t>
            </a:r>
            <a:r>
              <a:rPr lang="de-DE" dirty="0" err="1" smtClean="0"/>
              <a:t>with</a:t>
            </a:r>
            <a:r>
              <a:rPr lang="de-DE" dirty="0" smtClean="0"/>
              <a:t> </a:t>
            </a:r>
            <a:r>
              <a:rPr lang="de-DE" dirty="0" err="1" smtClean="0"/>
              <a:t>this</a:t>
            </a:r>
            <a:r>
              <a:rPr lang="de-DE" dirty="0" smtClean="0"/>
              <a:t> </a:t>
            </a:r>
            <a:r>
              <a:rPr lang="de-DE" dirty="0" err="1" smtClean="0"/>
              <a:t>convention</a:t>
            </a:r>
            <a:r>
              <a:rPr lang="de-DE" dirty="0" smtClean="0"/>
              <a:t> </a:t>
            </a:r>
            <a:r>
              <a:rPr lang="de-DE" dirty="0" err="1" smtClean="0"/>
              <a:t>is</a:t>
            </a:r>
            <a:r>
              <a:rPr lang="de-DE" dirty="0" smtClean="0"/>
              <a:t> not </a:t>
            </a:r>
            <a:r>
              <a:rPr lang="de-DE" dirty="0" err="1" smtClean="0"/>
              <a:t>only</a:t>
            </a:r>
            <a:r>
              <a:rPr lang="de-DE" dirty="0" smtClean="0"/>
              <a:t> </a:t>
            </a:r>
            <a:r>
              <a:rPr lang="de-DE" dirty="0" err="1" smtClean="0"/>
              <a:t>that</a:t>
            </a:r>
            <a:r>
              <a:rPr lang="de-DE" dirty="0" smtClean="0"/>
              <a:t> </a:t>
            </a:r>
            <a:r>
              <a:rPr lang="de-DE" dirty="0" err="1" smtClean="0"/>
              <a:t>false</a:t>
            </a:r>
            <a:r>
              <a:rPr lang="de-DE" baseline="0" dirty="0" smtClean="0"/>
              <a:t> negatives </a:t>
            </a:r>
            <a:r>
              <a:rPr lang="de-DE" baseline="0" dirty="0" err="1" smtClean="0"/>
              <a:t>can</a:t>
            </a:r>
            <a:r>
              <a:rPr lang="de-DE" baseline="0" dirty="0" smtClean="0"/>
              <a:t> also </a:t>
            </a:r>
            <a:r>
              <a:rPr lang="de-DE" baseline="0" dirty="0" err="1" smtClean="0"/>
              <a:t>be</a:t>
            </a:r>
            <a:r>
              <a:rPr lang="de-DE" baseline="0" dirty="0" smtClean="0"/>
              <a:t> </a:t>
            </a:r>
            <a:r>
              <a:rPr lang="de-DE" baseline="0" dirty="0" err="1" smtClean="0"/>
              <a:t>as</a:t>
            </a:r>
            <a:r>
              <a:rPr lang="de-DE" baseline="0" dirty="0" smtClean="0"/>
              <a:t> </a:t>
            </a:r>
            <a:r>
              <a:rPr lang="de-DE" baseline="0" dirty="0" err="1" smtClean="0"/>
              <a:t>problematic</a:t>
            </a:r>
            <a:r>
              <a:rPr lang="de-DE" baseline="0" dirty="0" smtClean="0"/>
              <a:t> </a:t>
            </a:r>
            <a:r>
              <a:rPr lang="de-DE" baseline="0" dirty="0" err="1" smtClean="0"/>
              <a:t>as</a:t>
            </a:r>
            <a:r>
              <a:rPr lang="de-DE" baseline="0" dirty="0" smtClean="0"/>
              <a:t> a </a:t>
            </a:r>
            <a:r>
              <a:rPr lang="de-DE" baseline="0" dirty="0" err="1" smtClean="0"/>
              <a:t>function</a:t>
            </a:r>
            <a:r>
              <a:rPr lang="de-DE" baseline="0" dirty="0" smtClean="0"/>
              <a:t> </a:t>
            </a:r>
            <a:r>
              <a:rPr lang="de-DE" baseline="0" dirty="0" err="1" smtClean="0"/>
              <a:t>of</a:t>
            </a:r>
            <a:r>
              <a:rPr lang="de-DE" baseline="0" dirty="0" smtClean="0"/>
              <a:t> </a:t>
            </a:r>
            <a:r>
              <a:rPr lang="de-DE" baseline="0" dirty="0" err="1" smtClean="0"/>
              <a:t>the</a:t>
            </a:r>
            <a:r>
              <a:rPr lang="de-DE" baseline="0" dirty="0" smtClean="0"/>
              <a:t> </a:t>
            </a:r>
            <a:r>
              <a:rPr lang="de-DE" baseline="0" dirty="0" err="1" smtClean="0"/>
              <a:t>field</a:t>
            </a:r>
            <a:r>
              <a:rPr lang="de-DE" baseline="0" dirty="0" smtClean="0"/>
              <a:t>, </a:t>
            </a:r>
            <a:r>
              <a:rPr lang="de-DE" baseline="0" dirty="0" err="1" smtClean="0"/>
              <a:t>the</a:t>
            </a:r>
            <a:r>
              <a:rPr lang="de-DE" baseline="0" dirty="0" smtClean="0"/>
              <a:t> </a:t>
            </a:r>
            <a:r>
              <a:rPr lang="de-DE" baseline="0" dirty="0" err="1" smtClean="0"/>
              <a:t>application</a:t>
            </a:r>
            <a:r>
              <a:rPr lang="de-DE" baseline="0" dirty="0" smtClean="0"/>
              <a:t> </a:t>
            </a:r>
            <a:r>
              <a:rPr lang="de-DE" baseline="0" dirty="0" err="1" smtClean="0"/>
              <a:t>or</a:t>
            </a:r>
            <a:r>
              <a:rPr lang="de-DE" baseline="0" dirty="0" smtClean="0"/>
              <a:t> </a:t>
            </a:r>
            <a:r>
              <a:rPr lang="de-DE" baseline="0" dirty="0" err="1" smtClean="0"/>
              <a:t>implications</a:t>
            </a:r>
            <a:r>
              <a:rPr lang="de-DE" baseline="0" dirty="0" smtClean="0"/>
              <a:t> </a:t>
            </a:r>
            <a:r>
              <a:rPr lang="de-DE" baseline="0" dirty="0" err="1" smtClean="0"/>
              <a:t>of</a:t>
            </a:r>
            <a:r>
              <a:rPr lang="de-DE" baseline="0" dirty="0" smtClean="0"/>
              <a:t> </a:t>
            </a:r>
            <a:r>
              <a:rPr lang="de-DE" baseline="0" dirty="0" err="1" smtClean="0"/>
              <a:t>the</a:t>
            </a:r>
            <a:r>
              <a:rPr lang="de-DE" baseline="0" dirty="0" smtClean="0"/>
              <a:t> </a:t>
            </a:r>
            <a:r>
              <a:rPr lang="de-DE" baseline="0" dirty="0" err="1" smtClean="0"/>
              <a:t>results</a:t>
            </a:r>
            <a:r>
              <a:rPr lang="de-DE" baseline="0" dirty="0" smtClean="0"/>
              <a:t>, etc…</a:t>
            </a:r>
          </a:p>
        </p:txBody>
      </p:sp>
      <p:sp>
        <p:nvSpPr>
          <p:cNvPr id="4" name="Slide Number Placeholder 3"/>
          <p:cNvSpPr>
            <a:spLocks noGrp="1"/>
          </p:cNvSpPr>
          <p:nvPr>
            <p:ph type="sldNum" sz="quarter" idx="10"/>
          </p:nvPr>
        </p:nvSpPr>
        <p:spPr/>
        <p:txBody>
          <a:bodyPr/>
          <a:lstStyle/>
          <a:p>
            <a:fld id="{DEEC54B0-D93D-46F3-9674-34082221F80A}" type="slidenum">
              <a:rPr lang="de-DE" smtClean="0"/>
              <a:t>10</a:t>
            </a:fld>
            <a:endParaRPr lang="de-DE"/>
          </a:p>
        </p:txBody>
      </p:sp>
    </p:spTree>
    <p:extLst>
      <p:ext uri="{BB962C8B-B14F-4D97-AF65-F5344CB8AC3E}">
        <p14:creationId xmlns:p14="http://schemas.microsoft.com/office/powerpoint/2010/main" val="638178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de-DE" baseline="0" dirty="0" smtClean="0"/>
              <a:t>The </a:t>
            </a:r>
            <a:r>
              <a:rPr lang="de-DE" baseline="0" dirty="0" err="1" smtClean="0"/>
              <a:t>main</a:t>
            </a:r>
            <a:r>
              <a:rPr lang="de-DE" baseline="0" dirty="0" smtClean="0"/>
              <a:t> </a:t>
            </a:r>
            <a:r>
              <a:rPr lang="de-DE" baseline="0" dirty="0" err="1" smtClean="0"/>
              <a:t>problem</a:t>
            </a:r>
            <a:r>
              <a:rPr lang="de-DE" baseline="0" dirty="0" smtClean="0"/>
              <a:t> </a:t>
            </a:r>
            <a:r>
              <a:rPr lang="de-DE" baseline="0" dirty="0" err="1" smtClean="0"/>
              <a:t>is</a:t>
            </a:r>
            <a:r>
              <a:rPr lang="de-DE" baseline="0" dirty="0" smtClean="0"/>
              <a:t> </a:t>
            </a:r>
            <a:r>
              <a:rPr lang="de-DE" baseline="0" dirty="0" err="1" smtClean="0"/>
              <a:t>that</a:t>
            </a:r>
            <a:r>
              <a:rPr lang="de-DE" baseline="0" dirty="0" smtClean="0"/>
              <a:t> </a:t>
            </a:r>
            <a:r>
              <a:rPr lang="de-DE" baseline="0" dirty="0" err="1" smtClean="0"/>
              <a:t>it</a:t>
            </a:r>
            <a:r>
              <a:rPr lang="de-DE" baseline="0" dirty="0" smtClean="0"/>
              <a:t> </a:t>
            </a:r>
            <a:r>
              <a:rPr lang="de-DE" baseline="0" dirty="0" err="1" smtClean="0"/>
              <a:t>focuses</a:t>
            </a:r>
            <a:r>
              <a:rPr lang="de-DE" baseline="0" dirty="0" smtClean="0"/>
              <a:t> </a:t>
            </a:r>
            <a:r>
              <a:rPr lang="de-DE" baseline="0" dirty="0" err="1" smtClean="0"/>
              <a:t>the</a:t>
            </a:r>
            <a:r>
              <a:rPr lang="de-DE" baseline="0" dirty="0" smtClean="0"/>
              <a:t> </a:t>
            </a:r>
            <a:r>
              <a:rPr lang="de-DE" baseline="0" dirty="0" err="1" smtClean="0"/>
              <a:t>question</a:t>
            </a:r>
            <a:r>
              <a:rPr lang="de-DE" baseline="0" dirty="0" smtClean="0"/>
              <a:t> on </a:t>
            </a:r>
            <a:r>
              <a:rPr lang="de-DE" baseline="0" dirty="0" err="1" smtClean="0"/>
              <a:t>the</a:t>
            </a:r>
            <a:r>
              <a:rPr lang="de-DE" baseline="0" dirty="0" smtClean="0"/>
              <a:t> AVOIDANCE OF FALSE NEGATIVES, but </a:t>
            </a:r>
            <a:r>
              <a:rPr lang="de-DE" baseline="0" dirty="0" err="1" smtClean="0"/>
              <a:t>leaves</a:t>
            </a:r>
            <a:r>
              <a:rPr lang="de-DE" baseline="0" dirty="0" smtClean="0"/>
              <a:t> </a:t>
            </a:r>
            <a:r>
              <a:rPr lang="de-DE" baseline="0" dirty="0" err="1" smtClean="0"/>
              <a:t>aside</a:t>
            </a:r>
            <a:r>
              <a:rPr lang="de-DE" baseline="0" dirty="0" smtClean="0"/>
              <a:t> </a:t>
            </a:r>
            <a:r>
              <a:rPr lang="de-DE" baseline="0" dirty="0" err="1" smtClean="0"/>
              <a:t>the</a:t>
            </a:r>
            <a:r>
              <a:rPr lang="de-DE" baseline="0" dirty="0" smtClean="0"/>
              <a:t> </a:t>
            </a:r>
            <a:r>
              <a:rPr lang="de-DE" baseline="0" dirty="0" err="1" smtClean="0"/>
              <a:t>importance</a:t>
            </a:r>
            <a:r>
              <a:rPr lang="de-DE" baseline="0" dirty="0" smtClean="0"/>
              <a:t> </a:t>
            </a:r>
            <a:r>
              <a:rPr lang="de-DE" baseline="0" dirty="0" err="1" smtClean="0"/>
              <a:t>of</a:t>
            </a:r>
            <a:r>
              <a:rPr lang="de-DE" baseline="0" dirty="0" smtClean="0"/>
              <a:t> </a:t>
            </a:r>
            <a:r>
              <a:rPr lang="de-DE" baseline="0" dirty="0" err="1" smtClean="0"/>
              <a:t>increasing</a:t>
            </a:r>
            <a:r>
              <a:rPr lang="de-DE" baseline="0" dirty="0" smtClean="0"/>
              <a:t> </a:t>
            </a:r>
            <a:r>
              <a:rPr lang="de-DE" baseline="0" dirty="0" err="1" smtClean="0"/>
              <a:t>the</a:t>
            </a:r>
            <a:r>
              <a:rPr lang="de-DE" baseline="0" dirty="0" smtClean="0"/>
              <a:t> </a:t>
            </a:r>
            <a:r>
              <a:rPr lang="de-DE" baseline="0" dirty="0" err="1" smtClean="0"/>
              <a:t>probability</a:t>
            </a:r>
            <a:r>
              <a:rPr lang="de-DE" baseline="0" dirty="0" smtClean="0"/>
              <a:t> </a:t>
            </a:r>
            <a:r>
              <a:rPr lang="de-DE" baseline="0" dirty="0" err="1" smtClean="0"/>
              <a:t>of</a:t>
            </a:r>
            <a:r>
              <a:rPr lang="de-DE" baseline="0" dirty="0" smtClean="0"/>
              <a:t> TRUE POSITIVES.</a:t>
            </a:r>
          </a:p>
        </p:txBody>
      </p:sp>
      <p:sp>
        <p:nvSpPr>
          <p:cNvPr id="4" name="Slide Number Placeholder 3"/>
          <p:cNvSpPr>
            <a:spLocks noGrp="1"/>
          </p:cNvSpPr>
          <p:nvPr>
            <p:ph type="sldNum" sz="quarter" idx="10"/>
          </p:nvPr>
        </p:nvSpPr>
        <p:spPr/>
        <p:txBody>
          <a:bodyPr/>
          <a:lstStyle/>
          <a:p>
            <a:fld id="{DEEC54B0-D93D-46F3-9674-34082221F80A}" type="slidenum">
              <a:rPr lang="de-DE" smtClean="0"/>
              <a:t>11</a:t>
            </a:fld>
            <a:endParaRPr lang="de-DE"/>
          </a:p>
        </p:txBody>
      </p:sp>
    </p:spTree>
    <p:extLst>
      <p:ext uri="{BB962C8B-B14F-4D97-AF65-F5344CB8AC3E}">
        <p14:creationId xmlns:p14="http://schemas.microsoft.com/office/powerpoint/2010/main" val="1439312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smtClean="0"/>
              <a:t>If</a:t>
            </a:r>
            <a:r>
              <a:rPr lang="de-DE" dirty="0" smtClean="0"/>
              <a:t> </a:t>
            </a:r>
            <a:r>
              <a:rPr lang="de-DE" dirty="0" err="1" smtClean="0"/>
              <a:t>we</a:t>
            </a:r>
            <a:r>
              <a:rPr lang="de-DE" dirty="0" smtClean="0"/>
              <a:t> </a:t>
            </a:r>
            <a:r>
              <a:rPr lang="de-DE" dirty="0" err="1" smtClean="0"/>
              <a:t>assume</a:t>
            </a:r>
            <a:r>
              <a:rPr lang="de-DE" dirty="0" smtClean="0"/>
              <a:t> </a:t>
            </a:r>
            <a:r>
              <a:rPr lang="de-DE" dirty="0" err="1" smtClean="0"/>
              <a:t>that</a:t>
            </a:r>
            <a:r>
              <a:rPr lang="de-DE" dirty="0" smtClean="0"/>
              <a:t> </a:t>
            </a:r>
            <a:r>
              <a:rPr lang="de-DE" dirty="0" err="1" smtClean="0"/>
              <a:t>our</a:t>
            </a:r>
            <a:r>
              <a:rPr lang="de-DE" baseline="0" dirty="0" smtClean="0"/>
              <a:t> </a:t>
            </a:r>
            <a:r>
              <a:rPr lang="de-DE" baseline="0" dirty="0" err="1" smtClean="0"/>
              <a:t>effect</a:t>
            </a:r>
            <a:r>
              <a:rPr lang="de-DE" baseline="0" dirty="0" smtClean="0"/>
              <a:t> </a:t>
            </a:r>
            <a:r>
              <a:rPr lang="de-DE" baseline="0" dirty="0" err="1" smtClean="0"/>
              <a:t>is</a:t>
            </a:r>
            <a:r>
              <a:rPr lang="de-DE" baseline="0" dirty="0" smtClean="0"/>
              <a:t> </a:t>
            </a:r>
            <a:r>
              <a:rPr lang="de-DE" baseline="0" dirty="0" err="1" smtClean="0"/>
              <a:t>true</a:t>
            </a:r>
            <a:r>
              <a:rPr lang="de-DE" baseline="0" dirty="0" smtClean="0"/>
              <a:t> in </a:t>
            </a:r>
            <a:r>
              <a:rPr lang="de-DE" baseline="0" dirty="0" err="1" smtClean="0"/>
              <a:t>the</a:t>
            </a:r>
            <a:r>
              <a:rPr lang="de-DE" baseline="0" dirty="0" smtClean="0"/>
              <a:t> </a:t>
            </a:r>
            <a:r>
              <a:rPr lang="de-DE" baseline="0" dirty="0" err="1" smtClean="0"/>
              <a:t>population</a:t>
            </a:r>
            <a:r>
              <a:rPr lang="de-DE" baseline="0" dirty="0" smtClean="0"/>
              <a:t>, </a:t>
            </a:r>
            <a:r>
              <a:rPr lang="de-DE" baseline="0" dirty="0" err="1" smtClean="0"/>
              <a:t>our</a:t>
            </a:r>
            <a:r>
              <a:rPr lang="de-DE" baseline="0" dirty="0" smtClean="0"/>
              <a:t> </a:t>
            </a:r>
            <a:r>
              <a:rPr lang="de-DE" baseline="0" dirty="0" err="1" smtClean="0"/>
              <a:t>main</a:t>
            </a:r>
            <a:r>
              <a:rPr lang="de-DE" baseline="0" dirty="0" smtClean="0"/>
              <a:t> </a:t>
            </a:r>
            <a:r>
              <a:rPr lang="de-DE" baseline="0" dirty="0" err="1" smtClean="0"/>
              <a:t>concern</a:t>
            </a:r>
            <a:r>
              <a:rPr lang="de-DE" baseline="0" dirty="0" smtClean="0"/>
              <a:t> </a:t>
            </a:r>
            <a:r>
              <a:rPr lang="de-DE" baseline="0" dirty="0" err="1" smtClean="0"/>
              <a:t>is</a:t>
            </a:r>
            <a:r>
              <a:rPr lang="de-DE" baseline="0" dirty="0" smtClean="0"/>
              <a:t> </a:t>
            </a:r>
            <a:r>
              <a:rPr lang="de-DE" baseline="0" dirty="0" err="1" smtClean="0"/>
              <a:t>to</a:t>
            </a:r>
            <a:r>
              <a:rPr lang="de-DE" baseline="0" dirty="0" smtClean="0"/>
              <a:t> </a:t>
            </a:r>
            <a:r>
              <a:rPr lang="de-DE" b="1" baseline="0" dirty="0" err="1" smtClean="0"/>
              <a:t>avoid</a:t>
            </a:r>
            <a:r>
              <a:rPr lang="de-DE" b="1" baseline="0" dirty="0" smtClean="0"/>
              <a:t> </a:t>
            </a:r>
            <a:r>
              <a:rPr lang="de-DE" b="1" baseline="0" dirty="0" err="1" smtClean="0"/>
              <a:t>false</a:t>
            </a:r>
            <a:r>
              <a:rPr lang="de-DE" b="1" baseline="0" dirty="0" smtClean="0"/>
              <a:t> negatives</a:t>
            </a:r>
            <a:r>
              <a:rPr lang="de-DE"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de-DE" baseline="0" dirty="0" smtClean="0"/>
              <a:t>The </a:t>
            </a:r>
            <a:r>
              <a:rPr lang="de-DE" baseline="0" dirty="0" err="1" smtClean="0"/>
              <a:t>main</a:t>
            </a:r>
            <a:r>
              <a:rPr lang="de-DE" baseline="0" dirty="0" smtClean="0"/>
              <a:t> </a:t>
            </a:r>
            <a:r>
              <a:rPr lang="de-DE" baseline="0" dirty="0" err="1" smtClean="0"/>
              <a:t>problem</a:t>
            </a:r>
            <a:r>
              <a:rPr lang="de-DE" baseline="0" dirty="0" smtClean="0"/>
              <a:t> </a:t>
            </a:r>
            <a:r>
              <a:rPr lang="de-DE" baseline="0" dirty="0" err="1" smtClean="0"/>
              <a:t>is</a:t>
            </a:r>
            <a:r>
              <a:rPr lang="de-DE" baseline="0" dirty="0" smtClean="0"/>
              <a:t> </a:t>
            </a:r>
            <a:r>
              <a:rPr lang="de-DE" baseline="0" dirty="0" err="1" smtClean="0"/>
              <a:t>that</a:t>
            </a:r>
            <a:r>
              <a:rPr lang="de-DE" baseline="0" dirty="0" smtClean="0"/>
              <a:t> </a:t>
            </a:r>
            <a:r>
              <a:rPr lang="de-DE" baseline="0" dirty="0" err="1" smtClean="0"/>
              <a:t>it</a:t>
            </a:r>
            <a:r>
              <a:rPr lang="de-DE" baseline="0" dirty="0" smtClean="0"/>
              <a:t> </a:t>
            </a:r>
            <a:r>
              <a:rPr lang="de-DE" baseline="0" dirty="0" err="1" smtClean="0"/>
              <a:t>focuses</a:t>
            </a:r>
            <a:r>
              <a:rPr lang="de-DE" baseline="0" dirty="0" smtClean="0"/>
              <a:t> </a:t>
            </a:r>
            <a:r>
              <a:rPr lang="de-DE" baseline="0" dirty="0" err="1" smtClean="0"/>
              <a:t>the</a:t>
            </a:r>
            <a:r>
              <a:rPr lang="de-DE" baseline="0" dirty="0" smtClean="0"/>
              <a:t> </a:t>
            </a:r>
            <a:r>
              <a:rPr lang="de-DE" baseline="0" dirty="0" err="1" smtClean="0"/>
              <a:t>question</a:t>
            </a:r>
            <a:r>
              <a:rPr lang="de-DE" baseline="0" dirty="0" smtClean="0"/>
              <a:t> on </a:t>
            </a:r>
            <a:r>
              <a:rPr lang="de-DE" baseline="0" dirty="0" err="1" smtClean="0"/>
              <a:t>the</a:t>
            </a:r>
            <a:r>
              <a:rPr lang="de-DE" baseline="0" dirty="0" smtClean="0"/>
              <a:t> AVOIDANCE OF FALSE NEGATIVES, but </a:t>
            </a:r>
            <a:r>
              <a:rPr lang="de-DE" baseline="0" dirty="0" err="1" smtClean="0"/>
              <a:t>leaves</a:t>
            </a:r>
            <a:r>
              <a:rPr lang="de-DE" baseline="0" dirty="0" smtClean="0"/>
              <a:t> </a:t>
            </a:r>
            <a:r>
              <a:rPr lang="de-DE" baseline="0" dirty="0" err="1" smtClean="0"/>
              <a:t>aside</a:t>
            </a:r>
            <a:r>
              <a:rPr lang="de-DE" baseline="0" dirty="0" smtClean="0"/>
              <a:t> </a:t>
            </a:r>
            <a:r>
              <a:rPr lang="de-DE" baseline="0" dirty="0" err="1" smtClean="0"/>
              <a:t>the</a:t>
            </a:r>
            <a:r>
              <a:rPr lang="de-DE" baseline="0" dirty="0" smtClean="0"/>
              <a:t> </a:t>
            </a:r>
            <a:r>
              <a:rPr lang="de-DE" baseline="0" dirty="0" err="1" smtClean="0"/>
              <a:t>importance</a:t>
            </a:r>
            <a:r>
              <a:rPr lang="de-DE" baseline="0" dirty="0" smtClean="0"/>
              <a:t> </a:t>
            </a:r>
            <a:r>
              <a:rPr lang="de-DE" baseline="0" dirty="0" err="1" smtClean="0"/>
              <a:t>of</a:t>
            </a:r>
            <a:r>
              <a:rPr lang="de-DE" baseline="0" dirty="0" smtClean="0"/>
              <a:t> </a:t>
            </a:r>
            <a:r>
              <a:rPr lang="de-DE" baseline="0" dirty="0" err="1" smtClean="0"/>
              <a:t>increasing</a:t>
            </a:r>
            <a:r>
              <a:rPr lang="de-DE" baseline="0" dirty="0" smtClean="0"/>
              <a:t> </a:t>
            </a:r>
            <a:r>
              <a:rPr lang="de-DE" baseline="0" dirty="0" err="1" smtClean="0"/>
              <a:t>the</a:t>
            </a:r>
            <a:r>
              <a:rPr lang="de-DE" baseline="0" dirty="0" smtClean="0"/>
              <a:t> </a:t>
            </a:r>
            <a:r>
              <a:rPr lang="de-DE" baseline="0" dirty="0" err="1" smtClean="0"/>
              <a:t>probability</a:t>
            </a:r>
            <a:r>
              <a:rPr lang="de-DE" baseline="0" dirty="0" smtClean="0"/>
              <a:t> </a:t>
            </a:r>
            <a:r>
              <a:rPr lang="de-DE" baseline="0" dirty="0" err="1" smtClean="0"/>
              <a:t>of</a:t>
            </a:r>
            <a:r>
              <a:rPr lang="de-DE" baseline="0" dirty="0" smtClean="0"/>
              <a:t> TRUE POSITIVES.</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aseline="0" dirty="0" smtClean="0"/>
              <a:t> </a:t>
            </a:r>
          </a:p>
          <a:p>
            <a:endParaRPr lang="de-DE" dirty="0"/>
          </a:p>
        </p:txBody>
      </p:sp>
      <p:sp>
        <p:nvSpPr>
          <p:cNvPr id="4" name="Slide Number Placeholder 3"/>
          <p:cNvSpPr>
            <a:spLocks noGrp="1"/>
          </p:cNvSpPr>
          <p:nvPr>
            <p:ph type="sldNum" sz="quarter" idx="10"/>
          </p:nvPr>
        </p:nvSpPr>
        <p:spPr/>
        <p:txBody>
          <a:bodyPr/>
          <a:lstStyle/>
          <a:p>
            <a:fld id="{DEEC54B0-D93D-46F3-9674-34082221F80A}" type="slidenum">
              <a:rPr lang="de-DE" smtClean="0"/>
              <a:t>12</a:t>
            </a:fld>
            <a:endParaRPr lang="de-DE"/>
          </a:p>
        </p:txBody>
      </p:sp>
    </p:spTree>
    <p:extLst>
      <p:ext uri="{BB962C8B-B14F-4D97-AF65-F5344CB8AC3E}">
        <p14:creationId xmlns:p14="http://schemas.microsoft.com/office/powerpoint/2010/main" val="2001736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the truth about a null hypothesis is unknown, then given that “false positives” naturally occur (problems with randomization, measurement error, etc.), it is critical that “true positives” also be detected, ideally in far greater quantities.</a:t>
            </a:r>
            <a:r>
              <a:rPr lang="en-US"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fact,</a:t>
            </a:r>
            <a:r>
              <a:rPr lang="en-US" baseline="0" dirty="0" smtClean="0"/>
              <a:t> </a:t>
            </a:r>
            <a:r>
              <a:rPr lang="en-US" sz="1200" b="0" i="0" kern="1200" baseline="0" dirty="0" smtClean="0">
                <a:solidFill>
                  <a:schemeClr val="tx1"/>
                </a:solidFill>
                <a:effectLst/>
                <a:latin typeface="+mn-lt"/>
                <a:ea typeface="+mn-ea"/>
                <a:cs typeface="+mn-cs"/>
              </a:rPr>
              <a:t>w</a:t>
            </a:r>
            <a:r>
              <a:rPr lang="en-US" sz="1200" b="0" i="0" kern="1200" dirty="0" smtClean="0">
                <a:solidFill>
                  <a:schemeClr val="tx1"/>
                </a:solidFill>
                <a:effectLst/>
                <a:latin typeface="+mn-lt"/>
                <a:ea typeface="+mn-ea"/>
                <a:cs typeface="+mn-cs"/>
              </a:rPr>
              <a:t>hen power is low, any significant results obtained are more likely to be false positives, owing to the low probability of “true” positives</a:t>
            </a:r>
            <a:r>
              <a:rPr lang="en-US" sz="1200" b="0" i="0" kern="1200" baseline="0" dirty="0" smtClean="0">
                <a:solidFill>
                  <a:schemeClr val="tx1"/>
                </a:solidFill>
                <a:effectLst/>
                <a:latin typeface="+mn-lt"/>
                <a:ea typeface="+mn-ea"/>
                <a:cs typeface="+mn-cs"/>
              </a:rPr>
              <a:t> (</a:t>
            </a:r>
            <a:r>
              <a:rPr lang="de-DE" sz="1200" b="0" i="0" kern="1200" dirty="0" err="1" smtClean="0">
                <a:solidFill>
                  <a:schemeClr val="tx1"/>
                </a:solidFill>
                <a:effectLst/>
                <a:latin typeface="+mn-lt"/>
                <a:ea typeface="+mn-ea"/>
                <a:cs typeface="+mn-cs"/>
              </a:rPr>
              <a:t>Ioannidis</a:t>
            </a:r>
            <a:r>
              <a:rPr lang="de-DE" sz="1200" b="0" i="0" kern="1200" dirty="0" smtClean="0">
                <a:solidFill>
                  <a:schemeClr val="tx1"/>
                </a:solidFill>
                <a:effectLst/>
                <a:latin typeface="+mn-lt"/>
                <a:ea typeface="+mn-ea"/>
                <a:cs typeface="+mn-cs"/>
              </a:rPr>
              <a:t>, 2005).</a:t>
            </a:r>
            <a:r>
              <a:rPr lang="en-US" dirty="0" smtClean="0"/>
              <a:t/>
            </a:r>
            <a:br>
              <a:rPr lang="en-US" dirty="0" smtClean="0"/>
            </a:br>
            <a:r>
              <a:rPr lang="en-US" dirty="0" smtClean="0"/>
              <a:t/>
            </a:r>
            <a:br>
              <a:rPr lang="en-US" dirty="0" smtClean="0"/>
            </a:br>
            <a:endParaRPr lang="de-DE" dirty="0" smtClean="0"/>
          </a:p>
          <a:p>
            <a:r>
              <a:rPr lang="en-US" dirty="0" smtClean="0"/>
              <a:t/>
            </a:r>
            <a:br>
              <a:rPr lang="en-US" dirty="0" smtClean="0"/>
            </a:br>
            <a:endParaRPr lang="de-DE" dirty="0"/>
          </a:p>
        </p:txBody>
      </p:sp>
      <p:sp>
        <p:nvSpPr>
          <p:cNvPr id="4" name="Slide Number Placeholder 3"/>
          <p:cNvSpPr>
            <a:spLocks noGrp="1"/>
          </p:cNvSpPr>
          <p:nvPr>
            <p:ph type="sldNum" sz="quarter" idx="10"/>
          </p:nvPr>
        </p:nvSpPr>
        <p:spPr/>
        <p:txBody>
          <a:bodyPr/>
          <a:lstStyle/>
          <a:p>
            <a:fld id="{DEEC54B0-D93D-46F3-9674-34082221F80A}" type="slidenum">
              <a:rPr lang="de-DE" smtClean="0"/>
              <a:t>13</a:t>
            </a:fld>
            <a:endParaRPr lang="de-DE"/>
          </a:p>
        </p:txBody>
      </p:sp>
    </p:spTree>
    <p:extLst>
      <p:ext uri="{BB962C8B-B14F-4D97-AF65-F5344CB8AC3E}">
        <p14:creationId xmlns:p14="http://schemas.microsoft.com/office/powerpoint/2010/main" val="2081390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4CD4E711-A61A-48A3-8169-0B01BBE72942}" type="datetimeFigureOut">
              <a:rPr lang="de-DE" smtClean="0"/>
              <a:t>15.09.2020</a:t>
            </a:fld>
            <a:endParaRPr lang="de-DE"/>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de-DE"/>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223DDFF8-D02B-43CA-9D55-ED12A51ABAC7}" type="slidenum">
              <a:rPr lang="de-DE" smtClean="0"/>
              <a:t>‹#›</a:t>
            </a:fld>
            <a:endParaRPr lang="de-DE"/>
          </a:p>
        </p:txBody>
      </p:sp>
    </p:spTree>
    <p:extLst>
      <p:ext uri="{BB962C8B-B14F-4D97-AF65-F5344CB8AC3E}">
        <p14:creationId xmlns:p14="http://schemas.microsoft.com/office/powerpoint/2010/main" val="798539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4E711-A61A-48A3-8169-0B01BBE72942}" type="datetimeFigureOut">
              <a:rPr lang="de-DE" smtClean="0"/>
              <a:t>15.09.2020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23DDFF8-D02B-43CA-9D55-ED12A51ABAC7}" type="slidenum">
              <a:rPr lang="de-DE" smtClean="0"/>
              <a:t>‹#›</a:t>
            </a:fld>
            <a:endParaRPr lang="de-DE"/>
          </a:p>
        </p:txBody>
      </p:sp>
    </p:spTree>
    <p:extLst>
      <p:ext uri="{BB962C8B-B14F-4D97-AF65-F5344CB8AC3E}">
        <p14:creationId xmlns:p14="http://schemas.microsoft.com/office/powerpoint/2010/main" val="2238203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4E711-A61A-48A3-8169-0B01BBE72942}" type="datetimeFigureOut">
              <a:rPr lang="de-DE" smtClean="0"/>
              <a:t>15.09.2020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23DDFF8-D02B-43CA-9D55-ED12A51ABAC7}" type="slidenum">
              <a:rPr lang="de-DE" smtClean="0"/>
              <a:t>‹#›</a:t>
            </a:fld>
            <a:endParaRPr lang="de-DE"/>
          </a:p>
        </p:txBody>
      </p:sp>
    </p:spTree>
    <p:extLst>
      <p:ext uri="{BB962C8B-B14F-4D97-AF65-F5344CB8AC3E}">
        <p14:creationId xmlns:p14="http://schemas.microsoft.com/office/powerpoint/2010/main" val="3407777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4E711-A61A-48A3-8169-0B01BBE72942}" type="datetimeFigureOut">
              <a:rPr lang="de-DE" smtClean="0"/>
              <a:t>15.09.2020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23DDFF8-D02B-43CA-9D55-ED12A51ABAC7}" type="slidenum">
              <a:rPr lang="de-DE" smtClean="0"/>
              <a:t>‹#›</a:t>
            </a:fld>
            <a:endParaRPr lang="de-DE"/>
          </a:p>
        </p:txBody>
      </p:sp>
    </p:spTree>
    <p:extLst>
      <p:ext uri="{BB962C8B-B14F-4D97-AF65-F5344CB8AC3E}">
        <p14:creationId xmlns:p14="http://schemas.microsoft.com/office/powerpoint/2010/main" val="2086492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CD4E711-A61A-48A3-8169-0B01BBE72942}" type="datetimeFigureOut">
              <a:rPr lang="de-DE" smtClean="0"/>
              <a:t>15.09.2020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23DDFF8-D02B-43CA-9D55-ED12A51ABAC7}" type="slidenum">
              <a:rPr lang="de-DE" smtClean="0"/>
              <a:t>‹#›</a:t>
            </a:fld>
            <a:endParaRPr lang="de-DE"/>
          </a:p>
        </p:txBody>
      </p:sp>
    </p:spTree>
    <p:extLst>
      <p:ext uri="{BB962C8B-B14F-4D97-AF65-F5344CB8AC3E}">
        <p14:creationId xmlns:p14="http://schemas.microsoft.com/office/powerpoint/2010/main" val="3872876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CD4E711-A61A-48A3-8169-0B01BBE72942}" type="datetimeFigureOut">
              <a:rPr lang="de-DE" smtClean="0"/>
              <a:t>15.09.2020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23DDFF8-D02B-43CA-9D55-ED12A51ABAC7}" type="slidenum">
              <a:rPr lang="de-DE" smtClean="0"/>
              <a:t>‹#›</a:t>
            </a:fld>
            <a:endParaRPr lang="de-DE"/>
          </a:p>
        </p:txBody>
      </p:sp>
    </p:spTree>
    <p:extLst>
      <p:ext uri="{BB962C8B-B14F-4D97-AF65-F5344CB8AC3E}">
        <p14:creationId xmlns:p14="http://schemas.microsoft.com/office/powerpoint/2010/main" val="529774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CD4E711-A61A-48A3-8169-0B01BBE72942}" type="datetimeFigureOut">
              <a:rPr lang="de-DE" smtClean="0"/>
              <a:t>15.09.2020</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223DDFF8-D02B-43CA-9D55-ED12A51ABAC7}" type="slidenum">
              <a:rPr lang="de-DE" smtClean="0"/>
              <a:t>‹#›</a:t>
            </a:fld>
            <a:endParaRPr lang="de-DE"/>
          </a:p>
        </p:txBody>
      </p:sp>
    </p:spTree>
    <p:extLst>
      <p:ext uri="{BB962C8B-B14F-4D97-AF65-F5344CB8AC3E}">
        <p14:creationId xmlns:p14="http://schemas.microsoft.com/office/powerpoint/2010/main" val="1627064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CD4E711-A61A-48A3-8169-0B01BBE72942}" type="datetimeFigureOut">
              <a:rPr lang="de-DE" smtClean="0"/>
              <a:t>15.09.2020</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223DDFF8-D02B-43CA-9D55-ED12A51ABAC7}" type="slidenum">
              <a:rPr lang="de-DE" smtClean="0"/>
              <a:t>‹#›</a:t>
            </a:fld>
            <a:endParaRPr lang="de-DE"/>
          </a:p>
        </p:txBody>
      </p:sp>
    </p:spTree>
    <p:extLst>
      <p:ext uri="{BB962C8B-B14F-4D97-AF65-F5344CB8AC3E}">
        <p14:creationId xmlns:p14="http://schemas.microsoft.com/office/powerpoint/2010/main" val="2775221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D4E711-A61A-48A3-8169-0B01BBE72942}" type="datetimeFigureOut">
              <a:rPr lang="de-DE" smtClean="0"/>
              <a:t>15.09.2020</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223DDFF8-D02B-43CA-9D55-ED12A51ABAC7}" type="slidenum">
              <a:rPr lang="de-DE" smtClean="0"/>
              <a:t>‹#›</a:t>
            </a:fld>
            <a:endParaRPr lang="de-DE"/>
          </a:p>
        </p:txBody>
      </p:sp>
    </p:spTree>
    <p:extLst>
      <p:ext uri="{BB962C8B-B14F-4D97-AF65-F5344CB8AC3E}">
        <p14:creationId xmlns:p14="http://schemas.microsoft.com/office/powerpoint/2010/main" val="101504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Edit Master text styles</a:t>
            </a:r>
          </a:p>
        </p:txBody>
      </p:sp>
      <p:sp>
        <p:nvSpPr>
          <p:cNvPr id="5" name="Date Placeholder 4"/>
          <p:cNvSpPr>
            <a:spLocks noGrp="1"/>
          </p:cNvSpPr>
          <p:nvPr>
            <p:ph type="dt" sz="half" idx="10"/>
          </p:nvPr>
        </p:nvSpPr>
        <p:spPr/>
        <p:txBody>
          <a:bodyPr/>
          <a:lstStyle/>
          <a:p>
            <a:fld id="{4CD4E711-A61A-48A3-8169-0B01BBE72942}" type="datetimeFigureOut">
              <a:rPr lang="de-DE" smtClean="0"/>
              <a:t>15.09.2020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223DDFF8-D02B-43CA-9D55-ED12A51ABAC7}" type="slidenum">
              <a:rPr lang="de-DE" smtClean="0"/>
              <a:t>‹#›</a:t>
            </a:fld>
            <a:endParaRPr lang="de-DE"/>
          </a:p>
        </p:txBody>
      </p:sp>
    </p:spTree>
    <p:extLst>
      <p:ext uri="{BB962C8B-B14F-4D97-AF65-F5344CB8AC3E}">
        <p14:creationId xmlns:p14="http://schemas.microsoft.com/office/powerpoint/2010/main" val="3213774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4CD4E711-A61A-48A3-8169-0B01BBE72942}" type="datetimeFigureOut">
              <a:rPr lang="de-DE" smtClean="0"/>
              <a:t>15.09.2020</a:t>
            </a:fld>
            <a:endParaRPr lang="de-DE"/>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de-DE"/>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223DDFF8-D02B-43CA-9D55-ED12A51ABAC7}" type="slidenum">
              <a:rPr lang="de-DE" smtClean="0"/>
              <a:t>‹#›</a:t>
            </a:fld>
            <a:endParaRPr lang="de-DE"/>
          </a:p>
        </p:txBody>
      </p:sp>
    </p:spTree>
    <p:extLst>
      <p:ext uri="{BB962C8B-B14F-4D97-AF65-F5344CB8AC3E}">
        <p14:creationId xmlns:p14="http://schemas.microsoft.com/office/powerpoint/2010/main" val="170295972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4CD4E711-A61A-48A3-8169-0B01BBE72942}" type="datetimeFigureOut">
              <a:rPr lang="de-DE" smtClean="0"/>
              <a:t>15.09.2020</a:t>
            </a:fld>
            <a:endParaRPr lang="de-DE"/>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de-DE"/>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223DDFF8-D02B-43CA-9D55-ED12A51ABAC7}" type="slidenum">
              <a:rPr lang="de-DE" smtClean="0"/>
              <a:t>‹#›</a:t>
            </a:fld>
            <a:endParaRPr lang="de-DE"/>
          </a:p>
        </p:txBody>
      </p:sp>
    </p:spTree>
    <p:extLst>
      <p:ext uri="{BB962C8B-B14F-4D97-AF65-F5344CB8AC3E}">
        <p14:creationId xmlns:p14="http://schemas.microsoft.com/office/powerpoint/2010/main" val="215007852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github.com/ncypris/power_sim.git"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cran.r-project.org/web/packages/paramtest/vignettes/Simulating-Power.html" TargetMode="External"/><Relationship Id="rId2" Type="http://schemas.openxmlformats.org/officeDocument/2006/relationships/hyperlink" Target="https://osf.io/d3v8t/" TargetMode="External"/><Relationship Id="rId1" Type="http://schemas.openxmlformats.org/officeDocument/2006/relationships/slideLayout" Target="../slideLayouts/slideLayout2.xml"/><Relationship Id="rId4" Type="http://schemas.openxmlformats.org/officeDocument/2006/relationships/hyperlink" Target="https://doi.org/10.31234/osf.io/xp5c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i.org/10.1111/2041-210X.12504" TargetMode="Externa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hyperlink" Target="https://doi.org/10.31234/osf.io/pj67b"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549698"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 name="Picture 3"/>
          <p:cNvPicPr>
            <a:picLocks noChangeAspect="1"/>
          </p:cNvPicPr>
          <p:nvPr/>
        </p:nvPicPr>
        <p:blipFill>
          <a:blip r:embed="rId2"/>
          <a:stretch>
            <a:fillRect/>
          </a:stretch>
        </p:blipFill>
        <p:spPr>
          <a:xfrm>
            <a:off x="5162541" y="853633"/>
            <a:ext cx="4942401" cy="707260"/>
          </a:xfrm>
          <a:prstGeom prst="rect">
            <a:avLst/>
          </a:prstGeom>
        </p:spPr>
      </p:pic>
      <p:sp>
        <p:nvSpPr>
          <p:cNvPr id="5" name="Rectangle 4"/>
          <p:cNvSpPr/>
          <p:nvPr/>
        </p:nvSpPr>
        <p:spPr>
          <a:xfrm>
            <a:off x="5162541" y="382701"/>
            <a:ext cx="6417013" cy="523220"/>
          </a:xfrm>
          <a:prstGeom prst="rect">
            <a:avLst/>
          </a:prstGeom>
        </p:spPr>
        <p:txBody>
          <a:bodyPr wrap="none">
            <a:spAutoFit/>
          </a:bodyPr>
          <a:lstStyle/>
          <a:p>
            <a:pPr marL="342900" indent="-342900">
              <a:buFont typeface="+mj-lt"/>
              <a:buAutoNum type="arabicPeriod"/>
            </a:pPr>
            <a:r>
              <a:rPr lang="de-DE" sz="2800" dirty="0" smtClean="0"/>
              <a:t>Create an R Project </a:t>
            </a:r>
            <a:r>
              <a:rPr lang="de-DE" sz="2800" dirty="0" err="1" smtClean="0"/>
              <a:t>using</a:t>
            </a:r>
            <a:r>
              <a:rPr lang="de-DE" sz="2800" dirty="0" smtClean="0"/>
              <a:t> Version Control</a:t>
            </a:r>
            <a:endParaRPr lang="de-DE" sz="2800" dirty="0"/>
          </a:p>
        </p:txBody>
      </p:sp>
      <p:pic>
        <p:nvPicPr>
          <p:cNvPr id="6" name="Picture 5"/>
          <p:cNvPicPr>
            <a:picLocks noChangeAspect="1"/>
          </p:cNvPicPr>
          <p:nvPr/>
        </p:nvPicPr>
        <p:blipFill>
          <a:blip r:embed="rId3"/>
          <a:stretch>
            <a:fillRect/>
          </a:stretch>
        </p:blipFill>
        <p:spPr>
          <a:xfrm>
            <a:off x="6217041" y="1769734"/>
            <a:ext cx="4386977" cy="640710"/>
          </a:xfrm>
          <a:prstGeom prst="rect">
            <a:avLst/>
          </a:prstGeom>
        </p:spPr>
      </p:pic>
      <p:sp>
        <p:nvSpPr>
          <p:cNvPr id="7" name="Bent-Up Arrow 6"/>
          <p:cNvSpPr/>
          <p:nvPr/>
        </p:nvSpPr>
        <p:spPr>
          <a:xfrm rot="5400000">
            <a:off x="5505641" y="1452838"/>
            <a:ext cx="720170" cy="70262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tangle 7"/>
          <p:cNvSpPr/>
          <p:nvPr/>
        </p:nvSpPr>
        <p:spPr>
          <a:xfrm>
            <a:off x="5162541" y="2954416"/>
            <a:ext cx="6417013" cy="1384995"/>
          </a:xfrm>
          <a:prstGeom prst="rect">
            <a:avLst/>
          </a:prstGeom>
        </p:spPr>
        <p:txBody>
          <a:bodyPr wrap="square">
            <a:spAutoFit/>
          </a:bodyPr>
          <a:lstStyle/>
          <a:p>
            <a:r>
              <a:rPr lang="de-DE" sz="2800" dirty="0" smtClean="0"/>
              <a:t>2. Select </a:t>
            </a:r>
            <a:r>
              <a:rPr lang="de-DE" sz="2800" dirty="0" err="1" smtClean="0"/>
              <a:t>your</a:t>
            </a:r>
            <a:r>
              <a:rPr lang="de-DE" sz="2800" dirty="0" smtClean="0"/>
              <a:t> </a:t>
            </a:r>
            <a:r>
              <a:rPr lang="de-DE" sz="2800" dirty="0" err="1" smtClean="0"/>
              <a:t>directory</a:t>
            </a:r>
            <a:r>
              <a:rPr lang="de-DE" sz="2800" dirty="0" smtClean="0"/>
              <a:t> </a:t>
            </a:r>
            <a:r>
              <a:rPr lang="de-DE" sz="2800" dirty="0" err="1" smtClean="0"/>
              <a:t>and</a:t>
            </a:r>
            <a:r>
              <a:rPr lang="de-DE" sz="2800" dirty="0" smtClean="0"/>
              <a:t> </a:t>
            </a:r>
            <a:r>
              <a:rPr lang="de-DE" sz="2800" dirty="0" err="1" smtClean="0"/>
              <a:t>add</a:t>
            </a:r>
            <a:r>
              <a:rPr lang="de-DE" sz="2800" dirty="0" smtClean="0"/>
              <a:t> </a:t>
            </a:r>
            <a:r>
              <a:rPr lang="de-DE" sz="2800" dirty="0" err="1" smtClean="0"/>
              <a:t>the</a:t>
            </a:r>
            <a:r>
              <a:rPr lang="de-DE" sz="2800" dirty="0" smtClean="0"/>
              <a:t> </a:t>
            </a:r>
            <a:r>
              <a:rPr lang="de-DE" sz="2800" dirty="0" err="1" smtClean="0"/>
              <a:t>following</a:t>
            </a:r>
            <a:r>
              <a:rPr lang="de-DE" sz="2800" dirty="0" smtClean="0"/>
              <a:t> </a:t>
            </a:r>
            <a:r>
              <a:rPr lang="de-DE" sz="2800" dirty="0" err="1" smtClean="0"/>
              <a:t>Git</a:t>
            </a:r>
            <a:r>
              <a:rPr lang="de-DE" sz="2800" dirty="0" smtClean="0"/>
              <a:t> Repository URL:</a:t>
            </a:r>
          </a:p>
          <a:p>
            <a:r>
              <a:rPr lang="de-DE" sz="2800" dirty="0">
                <a:hlinkClick r:id="rId4"/>
              </a:rPr>
              <a:t>https://</a:t>
            </a:r>
            <a:r>
              <a:rPr lang="de-DE" sz="2800" dirty="0" smtClean="0">
                <a:hlinkClick r:id="rId4"/>
              </a:rPr>
              <a:t>github.com/ncypris/power_sim.git</a:t>
            </a:r>
            <a:endParaRPr lang="de-DE" sz="2800" dirty="0" smtClean="0"/>
          </a:p>
        </p:txBody>
      </p:sp>
      <p:sp>
        <p:nvSpPr>
          <p:cNvPr id="9" name="Rectangle 8"/>
          <p:cNvSpPr/>
          <p:nvPr/>
        </p:nvSpPr>
        <p:spPr>
          <a:xfrm>
            <a:off x="5162541" y="5128115"/>
            <a:ext cx="6417013" cy="1384995"/>
          </a:xfrm>
          <a:prstGeom prst="rect">
            <a:avLst/>
          </a:prstGeom>
        </p:spPr>
        <p:txBody>
          <a:bodyPr wrap="square">
            <a:spAutoFit/>
          </a:bodyPr>
          <a:lstStyle/>
          <a:p>
            <a:r>
              <a:rPr lang="de-DE" sz="2800" dirty="0" smtClean="0"/>
              <a:t>3. All </a:t>
            </a:r>
            <a:r>
              <a:rPr lang="de-DE" sz="2800" dirty="0" err="1" smtClean="0"/>
              <a:t>the</a:t>
            </a:r>
            <a:r>
              <a:rPr lang="de-DE" sz="2800" dirty="0" smtClean="0"/>
              <a:t> </a:t>
            </a:r>
            <a:r>
              <a:rPr lang="de-DE" sz="2800" dirty="0" err="1" smtClean="0"/>
              <a:t>files</a:t>
            </a:r>
            <a:r>
              <a:rPr lang="de-DE" sz="2800" dirty="0" smtClean="0"/>
              <a:t> </a:t>
            </a:r>
            <a:r>
              <a:rPr lang="de-DE" sz="2800" dirty="0" err="1" smtClean="0"/>
              <a:t>you</a:t>
            </a:r>
            <a:r>
              <a:rPr lang="de-DE" sz="2800" dirty="0" smtClean="0"/>
              <a:t> </a:t>
            </a:r>
            <a:r>
              <a:rPr lang="de-DE" sz="2800" dirty="0" err="1" smtClean="0"/>
              <a:t>need</a:t>
            </a:r>
            <a:r>
              <a:rPr lang="de-DE" sz="2800" dirty="0" smtClean="0"/>
              <a:t> will </a:t>
            </a:r>
            <a:r>
              <a:rPr lang="de-DE" sz="2800" dirty="0" err="1" smtClean="0"/>
              <a:t>be</a:t>
            </a:r>
            <a:r>
              <a:rPr lang="de-DE" sz="2800" dirty="0" smtClean="0"/>
              <a:t> </a:t>
            </a:r>
            <a:r>
              <a:rPr lang="de-DE" sz="2800" dirty="0" err="1" smtClean="0"/>
              <a:t>downloaded</a:t>
            </a:r>
            <a:r>
              <a:rPr lang="de-DE" sz="2800" dirty="0" smtClean="0"/>
              <a:t> </a:t>
            </a:r>
            <a:r>
              <a:rPr lang="de-DE" sz="2800" dirty="0" err="1" smtClean="0"/>
              <a:t>into</a:t>
            </a:r>
            <a:r>
              <a:rPr lang="de-DE" sz="2800" dirty="0" smtClean="0"/>
              <a:t> </a:t>
            </a:r>
            <a:r>
              <a:rPr lang="de-DE" sz="2800" dirty="0" err="1" smtClean="0"/>
              <a:t>your</a:t>
            </a:r>
            <a:r>
              <a:rPr lang="de-DE" sz="2800" dirty="0" smtClean="0"/>
              <a:t> Project </a:t>
            </a:r>
            <a:r>
              <a:rPr lang="de-DE" sz="2800" dirty="0" err="1" smtClean="0"/>
              <a:t>directory</a:t>
            </a:r>
            <a:r>
              <a:rPr lang="de-DE" sz="2800" dirty="0" smtClean="0"/>
              <a:t>,</a:t>
            </a:r>
          </a:p>
          <a:p>
            <a:r>
              <a:rPr lang="de-DE" sz="2800" dirty="0" err="1"/>
              <a:t>i</a:t>
            </a:r>
            <a:r>
              <a:rPr lang="de-DE" sz="2800" dirty="0" err="1" smtClean="0"/>
              <a:t>ncluding</a:t>
            </a:r>
            <a:r>
              <a:rPr lang="de-DE" sz="2800" dirty="0" smtClean="0"/>
              <a:t> </a:t>
            </a:r>
            <a:r>
              <a:rPr lang="de-DE" sz="2800" dirty="0" err="1" smtClean="0"/>
              <a:t>these</a:t>
            </a:r>
            <a:r>
              <a:rPr lang="de-DE" sz="2800" dirty="0" smtClean="0"/>
              <a:t> </a:t>
            </a:r>
            <a:r>
              <a:rPr lang="de-DE" sz="2800" dirty="0" err="1" smtClean="0"/>
              <a:t>slides</a:t>
            </a:r>
            <a:r>
              <a:rPr lang="de-DE" sz="2800" dirty="0" smtClean="0"/>
              <a:t>!</a:t>
            </a:r>
          </a:p>
        </p:txBody>
      </p:sp>
      <p:sp>
        <p:nvSpPr>
          <p:cNvPr id="3" name="Title 1"/>
          <p:cNvSpPr txBox="1">
            <a:spLocks/>
          </p:cNvSpPr>
          <p:nvPr/>
        </p:nvSpPr>
        <p:spPr>
          <a:xfrm>
            <a:off x="583209" y="2410444"/>
            <a:ext cx="3383280" cy="1920240"/>
          </a:xfrm>
          <a:prstGeom prst="rect">
            <a:avLst/>
          </a:prstGeom>
        </p:spPr>
        <p:txBody>
          <a:bodyPr anchor="ct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algn="ctr"/>
            <a:r>
              <a:rPr lang="de-DE" sz="8000" b="1" dirty="0" smtClean="0">
                <a:solidFill>
                  <a:schemeClr val="bg1"/>
                </a:solidFill>
              </a:rPr>
              <a:t>BEFORE </a:t>
            </a:r>
            <a:br>
              <a:rPr lang="de-DE" sz="8000" b="1" dirty="0" smtClean="0">
                <a:solidFill>
                  <a:schemeClr val="bg1"/>
                </a:solidFill>
              </a:rPr>
            </a:br>
            <a:r>
              <a:rPr lang="de-DE" sz="8000" b="1" dirty="0" smtClean="0">
                <a:solidFill>
                  <a:schemeClr val="bg1"/>
                </a:solidFill>
              </a:rPr>
              <a:t>WE </a:t>
            </a:r>
            <a:br>
              <a:rPr lang="de-DE" sz="8000" b="1" dirty="0" smtClean="0">
                <a:solidFill>
                  <a:schemeClr val="bg1"/>
                </a:solidFill>
              </a:rPr>
            </a:br>
            <a:r>
              <a:rPr lang="de-DE" sz="8000" b="1" dirty="0" smtClean="0">
                <a:solidFill>
                  <a:schemeClr val="bg1"/>
                </a:solidFill>
              </a:rPr>
              <a:t>START!</a:t>
            </a:r>
            <a:endParaRPr lang="de-DE" sz="8000" b="1" dirty="0">
              <a:solidFill>
                <a:schemeClr val="bg1"/>
              </a:solidFill>
            </a:endParaRPr>
          </a:p>
        </p:txBody>
      </p:sp>
    </p:spTree>
    <p:extLst>
      <p:ext uri="{BB962C8B-B14F-4D97-AF65-F5344CB8AC3E}">
        <p14:creationId xmlns:p14="http://schemas.microsoft.com/office/powerpoint/2010/main" val="28269395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8607"/>
            <a:ext cx="10515600" cy="1325563"/>
          </a:xfrm>
        </p:spPr>
        <p:txBody>
          <a:bodyPr>
            <a:normAutofit/>
          </a:bodyPr>
          <a:lstStyle/>
          <a:p>
            <a:pPr algn="ctr"/>
            <a:r>
              <a:rPr lang="de-DE" sz="4400" dirty="0" err="1" smtClean="0"/>
              <a:t>Why</a:t>
            </a:r>
            <a:r>
              <a:rPr lang="de-DE" sz="4400" dirty="0" smtClean="0"/>
              <a:t> </a:t>
            </a:r>
            <a:r>
              <a:rPr lang="de-DE" sz="4400" dirty="0" err="1" smtClean="0"/>
              <a:t>more</a:t>
            </a:r>
            <a:r>
              <a:rPr lang="de-DE" sz="4400" dirty="0" smtClean="0"/>
              <a:t> </a:t>
            </a:r>
            <a:r>
              <a:rPr lang="de-DE" sz="4400" dirty="0" err="1" smtClean="0"/>
              <a:t>control</a:t>
            </a:r>
            <a:r>
              <a:rPr lang="de-DE" sz="4400" dirty="0" smtClean="0"/>
              <a:t> </a:t>
            </a:r>
            <a:br>
              <a:rPr lang="de-DE" sz="4400" dirty="0" smtClean="0"/>
            </a:br>
            <a:r>
              <a:rPr lang="de-DE" sz="4400" dirty="0" err="1" smtClean="0"/>
              <a:t>over</a:t>
            </a:r>
            <a:r>
              <a:rPr lang="de-DE" sz="4400" dirty="0" smtClean="0"/>
              <a:t> </a:t>
            </a:r>
            <a:r>
              <a:rPr lang="de-DE" sz="4400" dirty="0" err="1" smtClean="0"/>
              <a:t>False</a:t>
            </a:r>
            <a:r>
              <a:rPr lang="de-DE" sz="4400" dirty="0" smtClean="0"/>
              <a:t> Positives versus </a:t>
            </a:r>
            <a:r>
              <a:rPr lang="de-DE" sz="4400" dirty="0" err="1" smtClean="0"/>
              <a:t>False</a:t>
            </a:r>
            <a:r>
              <a:rPr lang="de-DE" sz="4400" dirty="0" smtClean="0"/>
              <a:t> Negatives?</a:t>
            </a:r>
            <a:endParaRPr lang="de-DE" sz="4400" dirty="0"/>
          </a:p>
        </p:txBody>
      </p:sp>
      <p:sp>
        <p:nvSpPr>
          <p:cNvPr id="112" name="Content Placeholder 3"/>
          <p:cNvSpPr>
            <a:spLocks noGrp="1"/>
          </p:cNvSpPr>
          <p:nvPr>
            <p:ph sz="half" idx="1"/>
          </p:nvPr>
        </p:nvSpPr>
        <p:spPr>
          <a:xfrm>
            <a:off x="7010400" y="1914525"/>
            <a:ext cx="5181600" cy="4351338"/>
          </a:xfrm>
        </p:spPr>
        <p:txBody>
          <a:bodyPr/>
          <a:lstStyle/>
          <a:p>
            <a:pPr marL="0" indent="0" algn="ctr">
              <a:buNone/>
            </a:pPr>
            <a:endParaRPr lang="de-DE" sz="2400" b="1" u="sng" dirty="0"/>
          </a:p>
          <a:p>
            <a:pPr marL="0" indent="0" algn="ctr">
              <a:buNone/>
            </a:pPr>
            <a:r>
              <a:rPr lang="de-DE" sz="2400" b="1" u="sng" dirty="0" smtClean="0"/>
              <a:t/>
            </a:r>
            <a:br>
              <a:rPr lang="de-DE" sz="2400" b="1" u="sng" dirty="0" smtClean="0"/>
            </a:br>
            <a:r>
              <a:rPr lang="de-DE" sz="2400" b="1" u="sng" dirty="0" smtClean="0"/>
              <a:t>AVOID FALSE NEGATIVES!</a:t>
            </a:r>
          </a:p>
          <a:p>
            <a:pPr marL="0" indent="0" algn="ctr">
              <a:buNone/>
            </a:pPr>
            <a:endParaRPr lang="de-DE" sz="2400" dirty="0" smtClean="0"/>
          </a:p>
          <a:p>
            <a:pPr marL="0" indent="0" algn="ctr">
              <a:buNone/>
            </a:pPr>
            <a:endParaRPr lang="de-DE" sz="2400" dirty="0"/>
          </a:p>
          <a:p>
            <a:pPr marL="0" indent="0">
              <a:buNone/>
            </a:pPr>
            <a:endParaRPr lang="de-DE" dirty="0"/>
          </a:p>
        </p:txBody>
      </p:sp>
      <p:sp>
        <p:nvSpPr>
          <p:cNvPr id="4" name="Content Placeholder 3"/>
          <p:cNvSpPr>
            <a:spLocks noGrp="1"/>
          </p:cNvSpPr>
          <p:nvPr>
            <p:ph sz="half" idx="2"/>
          </p:nvPr>
        </p:nvSpPr>
        <p:spPr>
          <a:xfrm>
            <a:off x="838200" y="1855788"/>
            <a:ext cx="5181600" cy="4351338"/>
          </a:xfrm>
        </p:spPr>
        <p:txBody>
          <a:bodyPr/>
          <a:lstStyle/>
          <a:p>
            <a:pPr marL="0" indent="0" algn="ctr">
              <a:buNone/>
            </a:pPr>
            <a:endParaRPr lang="de-DE" sz="2400" dirty="0" smtClean="0"/>
          </a:p>
          <a:p>
            <a:pPr marL="0" indent="0" algn="ctr">
              <a:buNone/>
            </a:pPr>
            <a:r>
              <a:rPr lang="de-DE" sz="2400" b="1" u="sng" dirty="0" smtClean="0"/>
              <a:t/>
            </a:r>
            <a:br>
              <a:rPr lang="de-DE" sz="2400" b="1" u="sng" dirty="0" smtClean="0"/>
            </a:br>
            <a:r>
              <a:rPr lang="de-DE" sz="2400" b="1" u="sng" dirty="0" smtClean="0"/>
              <a:t>AVOID FALSE POSITIVES!</a:t>
            </a:r>
            <a:endParaRPr lang="de-DE" sz="2400" b="1" u="sng" dirty="0"/>
          </a:p>
          <a:p>
            <a:pPr marL="0" indent="0">
              <a:buNone/>
            </a:pPr>
            <a:endParaRPr lang="de-DE" dirty="0"/>
          </a:p>
        </p:txBody>
      </p:sp>
      <p:sp>
        <p:nvSpPr>
          <p:cNvPr id="5" name="Rounded Rectangle 4"/>
          <p:cNvSpPr/>
          <p:nvPr/>
        </p:nvSpPr>
        <p:spPr>
          <a:xfrm flipH="1">
            <a:off x="1973462"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flipH="1">
            <a:off x="2278264"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flipH="1">
            <a:off x="1973462"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flipH="1">
            <a:off x="2278264"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flipH="1">
            <a:off x="2579055"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flipH="1">
            <a:off x="2883857"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flipH="1">
            <a:off x="2579055"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flipH="1">
            <a:off x="2883857"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flipH="1">
            <a:off x="3188659"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flipH="1">
            <a:off x="3188659"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flipH="1">
            <a:off x="3493461"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flipH="1">
            <a:off x="3798263"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flipH="1">
            <a:off x="3493461"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flipH="1">
            <a:off x="3798263"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flipH="1">
            <a:off x="4099054"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flipH="1">
            <a:off x="4403856"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flipH="1">
            <a:off x="4099054"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flipH="1">
            <a:off x="4403856"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flipH="1">
            <a:off x="4708658"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flipH="1">
            <a:off x="4708658"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flipH="1">
            <a:off x="1973462"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flipH="1">
            <a:off x="2278264"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flipH="1">
            <a:off x="1973462"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flipH="1">
            <a:off x="2278264"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flipH="1">
            <a:off x="2579055"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flipH="1">
            <a:off x="2883857"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flipH="1">
            <a:off x="2579055"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flipH="1">
            <a:off x="2883857"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flipH="1">
            <a:off x="3188659"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flipH="1">
            <a:off x="3188659"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flipH="1">
            <a:off x="3493461"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flipH="1">
            <a:off x="3798263"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flipH="1">
            <a:off x="3493461"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flipH="1">
            <a:off x="3798263"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flipH="1">
            <a:off x="4099054"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flipH="1">
            <a:off x="4403856"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flipH="1">
            <a:off x="4099054"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flipH="1">
            <a:off x="4403856"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flipH="1">
            <a:off x="4708658"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flipH="1">
            <a:off x="4708658"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flipH="1">
            <a:off x="1973462"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flipH="1">
            <a:off x="2278264"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flipH="1">
            <a:off x="1973462"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flipH="1">
            <a:off x="2278264"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flipH="1">
            <a:off x="2579055"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flipH="1">
            <a:off x="2883857"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flipH="1">
            <a:off x="2579055"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p:cNvSpPr/>
          <p:nvPr/>
        </p:nvSpPr>
        <p:spPr>
          <a:xfrm flipH="1">
            <a:off x="2883857"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flipH="1">
            <a:off x="3188659"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59"/>
          <p:cNvSpPr/>
          <p:nvPr/>
        </p:nvSpPr>
        <p:spPr>
          <a:xfrm flipH="1">
            <a:off x="3188659"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flipH="1">
            <a:off x="3493461"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p:cNvSpPr/>
          <p:nvPr/>
        </p:nvSpPr>
        <p:spPr>
          <a:xfrm flipH="1">
            <a:off x="3798263"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flipH="1">
            <a:off x="3493461"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flipH="1">
            <a:off x="3798263"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flipH="1">
            <a:off x="4099054"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5"/>
          <p:cNvSpPr/>
          <p:nvPr/>
        </p:nvSpPr>
        <p:spPr>
          <a:xfrm flipH="1">
            <a:off x="4403856"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66"/>
          <p:cNvSpPr/>
          <p:nvPr/>
        </p:nvSpPr>
        <p:spPr>
          <a:xfrm flipH="1">
            <a:off x="4099054"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flipH="1">
            <a:off x="4403856"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p:nvSpPr>
        <p:spPr>
          <a:xfrm flipH="1">
            <a:off x="4708658"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p:nvSpPr>
        <p:spPr>
          <a:xfrm flipH="1">
            <a:off x="4708658"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p:nvSpPr>
        <p:spPr>
          <a:xfrm flipH="1">
            <a:off x="1973462"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p:cNvSpPr/>
          <p:nvPr/>
        </p:nvSpPr>
        <p:spPr>
          <a:xfrm flipH="1">
            <a:off x="2278264"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p:nvSpPr>
        <p:spPr>
          <a:xfrm flipH="1">
            <a:off x="1973462"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flipH="1">
            <a:off x="2278264"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p:cNvSpPr/>
          <p:nvPr/>
        </p:nvSpPr>
        <p:spPr>
          <a:xfrm flipH="1">
            <a:off x="2579055"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p:cNvSpPr/>
          <p:nvPr/>
        </p:nvSpPr>
        <p:spPr>
          <a:xfrm flipH="1">
            <a:off x="2883857"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p:cNvSpPr/>
          <p:nvPr/>
        </p:nvSpPr>
        <p:spPr>
          <a:xfrm flipH="1">
            <a:off x="2579055"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flipH="1">
            <a:off x="2883857"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p:cNvSpPr/>
          <p:nvPr/>
        </p:nvSpPr>
        <p:spPr>
          <a:xfrm flipH="1">
            <a:off x="3188659"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79"/>
          <p:cNvSpPr/>
          <p:nvPr/>
        </p:nvSpPr>
        <p:spPr>
          <a:xfrm flipH="1">
            <a:off x="3188659"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p:cNvSpPr/>
          <p:nvPr/>
        </p:nvSpPr>
        <p:spPr>
          <a:xfrm flipH="1">
            <a:off x="3493461"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flipH="1">
            <a:off x="3798263"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p:cNvSpPr/>
          <p:nvPr/>
        </p:nvSpPr>
        <p:spPr>
          <a:xfrm flipH="1">
            <a:off x="3493461"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flipH="1">
            <a:off x="3798263"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p:cNvSpPr/>
          <p:nvPr/>
        </p:nvSpPr>
        <p:spPr>
          <a:xfrm flipH="1">
            <a:off x="4099054"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85"/>
          <p:cNvSpPr/>
          <p:nvPr/>
        </p:nvSpPr>
        <p:spPr>
          <a:xfrm flipH="1">
            <a:off x="4403856"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86"/>
          <p:cNvSpPr/>
          <p:nvPr/>
        </p:nvSpPr>
        <p:spPr>
          <a:xfrm flipH="1">
            <a:off x="4099054"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ounded Rectangle 87"/>
          <p:cNvSpPr/>
          <p:nvPr/>
        </p:nvSpPr>
        <p:spPr>
          <a:xfrm flipH="1">
            <a:off x="4403856"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p:cNvSpPr/>
          <p:nvPr/>
        </p:nvSpPr>
        <p:spPr>
          <a:xfrm flipH="1">
            <a:off x="4708658"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ounded Rectangle 89"/>
          <p:cNvSpPr/>
          <p:nvPr/>
        </p:nvSpPr>
        <p:spPr>
          <a:xfrm flipH="1">
            <a:off x="4708658"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ounded Rectangle 90"/>
          <p:cNvSpPr/>
          <p:nvPr/>
        </p:nvSpPr>
        <p:spPr>
          <a:xfrm flipH="1">
            <a:off x="1978158"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p:cNvSpPr/>
          <p:nvPr/>
        </p:nvSpPr>
        <p:spPr>
          <a:xfrm flipH="1">
            <a:off x="2282960"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p:cNvSpPr/>
          <p:nvPr/>
        </p:nvSpPr>
        <p:spPr>
          <a:xfrm flipH="1">
            <a:off x="1978158"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ounded Rectangle 93"/>
          <p:cNvSpPr/>
          <p:nvPr/>
        </p:nvSpPr>
        <p:spPr>
          <a:xfrm flipH="1">
            <a:off x="2282960"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p:cNvSpPr/>
          <p:nvPr/>
        </p:nvSpPr>
        <p:spPr>
          <a:xfrm flipH="1">
            <a:off x="2583751"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ounded Rectangle 95"/>
          <p:cNvSpPr/>
          <p:nvPr/>
        </p:nvSpPr>
        <p:spPr>
          <a:xfrm flipH="1">
            <a:off x="2888553"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ounded Rectangle 96"/>
          <p:cNvSpPr/>
          <p:nvPr/>
        </p:nvSpPr>
        <p:spPr>
          <a:xfrm flipH="1">
            <a:off x="2583751"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ounded Rectangle 97"/>
          <p:cNvSpPr/>
          <p:nvPr/>
        </p:nvSpPr>
        <p:spPr>
          <a:xfrm flipH="1">
            <a:off x="2888553"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ounded Rectangle 98"/>
          <p:cNvSpPr/>
          <p:nvPr/>
        </p:nvSpPr>
        <p:spPr>
          <a:xfrm flipH="1">
            <a:off x="3193355"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ounded Rectangle 99"/>
          <p:cNvSpPr/>
          <p:nvPr/>
        </p:nvSpPr>
        <p:spPr>
          <a:xfrm flipH="1">
            <a:off x="3193355"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ounded Rectangle 100"/>
          <p:cNvSpPr/>
          <p:nvPr/>
        </p:nvSpPr>
        <p:spPr>
          <a:xfrm flipH="1">
            <a:off x="3498157"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ounded Rectangle 101"/>
          <p:cNvSpPr/>
          <p:nvPr/>
        </p:nvSpPr>
        <p:spPr>
          <a:xfrm flipH="1">
            <a:off x="3802959"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ounded Rectangle 102"/>
          <p:cNvSpPr/>
          <p:nvPr/>
        </p:nvSpPr>
        <p:spPr>
          <a:xfrm flipH="1">
            <a:off x="3498157"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4" name="Rounded Rectangle 103"/>
          <p:cNvSpPr/>
          <p:nvPr/>
        </p:nvSpPr>
        <p:spPr>
          <a:xfrm flipH="1">
            <a:off x="3802959"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5" name="Rounded Rectangle 104"/>
          <p:cNvSpPr/>
          <p:nvPr/>
        </p:nvSpPr>
        <p:spPr>
          <a:xfrm flipH="1">
            <a:off x="4103750"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ounded Rectangle 105"/>
          <p:cNvSpPr/>
          <p:nvPr/>
        </p:nvSpPr>
        <p:spPr>
          <a:xfrm flipH="1">
            <a:off x="4408552"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ounded Rectangle 106"/>
          <p:cNvSpPr/>
          <p:nvPr/>
        </p:nvSpPr>
        <p:spPr>
          <a:xfrm flipH="1">
            <a:off x="4103750"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8" name="Rounded Rectangle 107"/>
          <p:cNvSpPr/>
          <p:nvPr/>
        </p:nvSpPr>
        <p:spPr>
          <a:xfrm flipH="1">
            <a:off x="4408552"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9" name="Rounded Rectangle 108"/>
          <p:cNvSpPr/>
          <p:nvPr/>
        </p:nvSpPr>
        <p:spPr>
          <a:xfrm flipH="1">
            <a:off x="4713354"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ounded Rectangle 109"/>
          <p:cNvSpPr/>
          <p:nvPr/>
        </p:nvSpPr>
        <p:spPr>
          <a:xfrm flipH="1">
            <a:off x="4713354"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1" name="Rectangle 110"/>
          <p:cNvSpPr/>
          <p:nvPr/>
        </p:nvSpPr>
        <p:spPr>
          <a:xfrm>
            <a:off x="-168160" y="4235533"/>
            <a:ext cx="2245895" cy="519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4000" dirty="0" smtClean="0">
                <a:solidFill>
                  <a:schemeClr val="tx1"/>
                </a:solidFill>
              </a:rPr>
              <a:t>α</a:t>
            </a:r>
            <a:r>
              <a:rPr lang="de-DE" sz="4000" dirty="0" smtClean="0">
                <a:solidFill>
                  <a:schemeClr val="tx1"/>
                </a:solidFill>
              </a:rPr>
              <a:t> = .05</a:t>
            </a:r>
            <a:endParaRPr lang="de-DE" sz="4000" dirty="0">
              <a:solidFill>
                <a:schemeClr val="tx1"/>
              </a:solidFill>
            </a:endParaRPr>
          </a:p>
        </p:txBody>
      </p:sp>
      <p:sp>
        <p:nvSpPr>
          <p:cNvPr id="113" name="Rounded Rectangle 112"/>
          <p:cNvSpPr/>
          <p:nvPr/>
        </p:nvSpPr>
        <p:spPr>
          <a:xfrm flipH="1">
            <a:off x="7776692"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ounded Rectangle 113"/>
          <p:cNvSpPr/>
          <p:nvPr/>
        </p:nvSpPr>
        <p:spPr>
          <a:xfrm flipH="1">
            <a:off x="8081494"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flipH="1">
            <a:off x="7776692"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flipH="1">
            <a:off x="8081494"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ounded Rectangle 116"/>
          <p:cNvSpPr/>
          <p:nvPr/>
        </p:nvSpPr>
        <p:spPr>
          <a:xfrm flipH="1">
            <a:off x="8382285"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ounded Rectangle 117"/>
          <p:cNvSpPr/>
          <p:nvPr/>
        </p:nvSpPr>
        <p:spPr>
          <a:xfrm flipH="1">
            <a:off x="8687087"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ounded Rectangle 118"/>
          <p:cNvSpPr/>
          <p:nvPr/>
        </p:nvSpPr>
        <p:spPr>
          <a:xfrm flipH="1">
            <a:off x="8382285"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ounded Rectangle 119"/>
          <p:cNvSpPr/>
          <p:nvPr/>
        </p:nvSpPr>
        <p:spPr>
          <a:xfrm flipH="1">
            <a:off x="8687087"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ounded Rectangle 120"/>
          <p:cNvSpPr/>
          <p:nvPr/>
        </p:nvSpPr>
        <p:spPr>
          <a:xfrm flipH="1">
            <a:off x="8991889"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ounded Rectangle 121"/>
          <p:cNvSpPr/>
          <p:nvPr/>
        </p:nvSpPr>
        <p:spPr>
          <a:xfrm flipH="1">
            <a:off x="8991889"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ounded Rectangle 122"/>
          <p:cNvSpPr/>
          <p:nvPr/>
        </p:nvSpPr>
        <p:spPr>
          <a:xfrm flipH="1">
            <a:off x="9296691"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ounded Rectangle 123"/>
          <p:cNvSpPr/>
          <p:nvPr/>
        </p:nvSpPr>
        <p:spPr>
          <a:xfrm flipH="1">
            <a:off x="9601493"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ounded Rectangle 124"/>
          <p:cNvSpPr/>
          <p:nvPr/>
        </p:nvSpPr>
        <p:spPr>
          <a:xfrm flipH="1">
            <a:off x="9296691"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ounded Rectangle 125"/>
          <p:cNvSpPr/>
          <p:nvPr/>
        </p:nvSpPr>
        <p:spPr>
          <a:xfrm flipH="1">
            <a:off x="9601493"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flipH="1">
            <a:off x="9902284"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ounded Rectangle 127"/>
          <p:cNvSpPr/>
          <p:nvPr/>
        </p:nvSpPr>
        <p:spPr>
          <a:xfrm flipH="1">
            <a:off x="10207086"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ounded Rectangle 128"/>
          <p:cNvSpPr/>
          <p:nvPr/>
        </p:nvSpPr>
        <p:spPr>
          <a:xfrm flipH="1">
            <a:off x="9902284"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ounded Rectangle 129"/>
          <p:cNvSpPr/>
          <p:nvPr/>
        </p:nvSpPr>
        <p:spPr>
          <a:xfrm flipH="1">
            <a:off x="10207086"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ounded Rectangle 130"/>
          <p:cNvSpPr/>
          <p:nvPr/>
        </p:nvSpPr>
        <p:spPr>
          <a:xfrm flipH="1">
            <a:off x="10511888"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flipH="1">
            <a:off x="10511888"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ounded Rectangle 132"/>
          <p:cNvSpPr/>
          <p:nvPr/>
        </p:nvSpPr>
        <p:spPr>
          <a:xfrm flipH="1">
            <a:off x="7776692"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ounded Rectangle 133"/>
          <p:cNvSpPr/>
          <p:nvPr/>
        </p:nvSpPr>
        <p:spPr>
          <a:xfrm flipH="1">
            <a:off x="8081494"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ounded Rectangle 134"/>
          <p:cNvSpPr/>
          <p:nvPr/>
        </p:nvSpPr>
        <p:spPr>
          <a:xfrm flipH="1">
            <a:off x="7776692"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ounded Rectangle 135"/>
          <p:cNvSpPr/>
          <p:nvPr/>
        </p:nvSpPr>
        <p:spPr>
          <a:xfrm flipH="1">
            <a:off x="8081494"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ounded Rectangle 136"/>
          <p:cNvSpPr/>
          <p:nvPr/>
        </p:nvSpPr>
        <p:spPr>
          <a:xfrm flipH="1">
            <a:off x="8382285"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ounded Rectangle 137"/>
          <p:cNvSpPr/>
          <p:nvPr/>
        </p:nvSpPr>
        <p:spPr>
          <a:xfrm flipH="1">
            <a:off x="8687087"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ounded Rectangle 138"/>
          <p:cNvSpPr/>
          <p:nvPr/>
        </p:nvSpPr>
        <p:spPr>
          <a:xfrm flipH="1">
            <a:off x="8382285"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ounded Rectangle 139"/>
          <p:cNvSpPr/>
          <p:nvPr/>
        </p:nvSpPr>
        <p:spPr>
          <a:xfrm flipH="1">
            <a:off x="8687087"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ounded Rectangle 140"/>
          <p:cNvSpPr/>
          <p:nvPr/>
        </p:nvSpPr>
        <p:spPr>
          <a:xfrm flipH="1">
            <a:off x="8991889"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ounded Rectangle 141"/>
          <p:cNvSpPr/>
          <p:nvPr/>
        </p:nvSpPr>
        <p:spPr>
          <a:xfrm flipH="1">
            <a:off x="8991889"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ounded Rectangle 142"/>
          <p:cNvSpPr/>
          <p:nvPr/>
        </p:nvSpPr>
        <p:spPr>
          <a:xfrm flipH="1">
            <a:off x="9296691"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ounded Rectangle 143"/>
          <p:cNvSpPr/>
          <p:nvPr/>
        </p:nvSpPr>
        <p:spPr>
          <a:xfrm flipH="1">
            <a:off x="9601493"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ounded Rectangle 144"/>
          <p:cNvSpPr/>
          <p:nvPr/>
        </p:nvSpPr>
        <p:spPr>
          <a:xfrm flipH="1">
            <a:off x="9296691"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ounded Rectangle 145"/>
          <p:cNvSpPr/>
          <p:nvPr/>
        </p:nvSpPr>
        <p:spPr>
          <a:xfrm flipH="1">
            <a:off x="9601493"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ounded Rectangle 146"/>
          <p:cNvSpPr/>
          <p:nvPr/>
        </p:nvSpPr>
        <p:spPr>
          <a:xfrm flipH="1">
            <a:off x="9902284"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ounded Rectangle 147"/>
          <p:cNvSpPr/>
          <p:nvPr/>
        </p:nvSpPr>
        <p:spPr>
          <a:xfrm flipH="1">
            <a:off x="10207086"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ounded Rectangle 148"/>
          <p:cNvSpPr/>
          <p:nvPr/>
        </p:nvSpPr>
        <p:spPr>
          <a:xfrm flipH="1">
            <a:off x="9902284"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ounded Rectangle 149"/>
          <p:cNvSpPr/>
          <p:nvPr/>
        </p:nvSpPr>
        <p:spPr>
          <a:xfrm flipH="1">
            <a:off x="10207086"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ounded Rectangle 150"/>
          <p:cNvSpPr/>
          <p:nvPr/>
        </p:nvSpPr>
        <p:spPr>
          <a:xfrm flipH="1">
            <a:off x="10511888"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ounded Rectangle 151"/>
          <p:cNvSpPr/>
          <p:nvPr/>
        </p:nvSpPr>
        <p:spPr>
          <a:xfrm flipH="1">
            <a:off x="10511888"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ounded Rectangle 152"/>
          <p:cNvSpPr/>
          <p:nvPr/>
        </p:nvSpPr>
        <p:spPr>
          <a:xfrm flipH="1">
            <a:off x="7776692"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ounded Rectangle 153"/>
          <p:cNvSpPr/>
          <p:nvPr/>
        </p:nvSpPr>
        <p:spPr>
          <a:xfrm flipH="1">
            <a:off x="8081494"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ounded Rectangle 154"/>
          <p:cNvSpPr/>
          <p:nvPr/>
        </p:nvSpPr>
        <p:spPr>
          <a:xfrm flipH="1">
            <a:off x="7776692"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ounded Rectangle 155"/>
          <p:cNvSpPr/>
          <p:nvPr/>
        </p:nvSpPr>
        <p:spPr>
          <a:xfrm flipH="1">
            <a:off x="8081494"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ounded Rectangle 156"/>
          <p:cNvSpPr/>
          <p:nvPr/>
        </p:nvSpPr>
        <p:spPr>
          <a:xfrm flipH="1">
            <a:off x="8382285"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ounded Rectangle 157"/>
          <p:cNvSpPr/>
          <p:nvPr/>
        </p:nvSpPr>
        <p:spPr>
          <a:xfrm flipH="1">
            <a:off x="8687087"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ounded Rectangle 158"/>
          <p:cNvSpPr/>
          <p:nvPr/>
        </p:nvSpPr>
        <p:spPr>
          <a:xfrm flipH="1">
            <a:off x="8382285"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ounded Rectangle 159"/>
          <p:cNvSpPr/>
          <p:nvPr/>
        </p:nvSpPr>
        <p:spPr>
          <a:xfrm flipH="1">
            <a:off x="8687087"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ounded Rectangle 160"/>
          <p:cNvSpPr/>
          <p:nvPr/>
        </p:nvSpPr>
        <p:spPr>
          <a:xfrm flipH="1">
            <a:off x="8991889"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ounded Rectangle 161"/>
          <p:cNvSpPr/>
          <p:nvPr/>
        </p:nvSpPr>
        <p:spPr>
          <a:xfrm flipH="1">
            <a:off x="8991889"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ounded Rectangle 162"/>
          <p:cNvSpPr/>
          <p:nvPr/>
        </p:nvSpPr>
        <p:spPr>
          <a:xfrm flipH="1">
            <a:off x="9296691"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ounded Rectangle 163"/>
          <p:cNvSpPr/>
          <p:nvPr/>
        </p:nvSpPr>
        <p:spPr>
          <a:xfrm flipH="1">
            <a:off x="9601493"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ounded Rectangle 164"/>
          <p:cNvSpPr/>
          <p:nvPr/>
        </p:nvSpPr>
        <p:spPr>
          <a:xfrm flipH="1">
            <a:off x="9296691"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ounded Rectangle 165"/>
          <p:cNvSpPr/>
          <p:nvPr/>
        </p:nvSpPr>
        <p:spPr>
          <a:xfrm flipH="1">
            <a:off x="9601493"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ounded Rectangle 166"/>
          <p:cNvSpPr/>
          <p:nvPr/>
        </p:nvSpPr>
        <p:spPr>
          <a:xfrm flipH="1">
            <a:off x="9902284"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ounded Rectangle 167"/>
          <p:cNvSpPr/>
          <p:nvPr/>
        </p:nvSpPr>
        <p:spPr>
          <a:xfrm flipH="1">
            <a:off x="10207086"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flipH="1">
            <a:off x="9902284"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flipH="1">
            <a:off x="10207086"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ounded Rectangle 170"/>
          <p:cNvSpPr/>
          <p:nvPr/>
        </p:nvSpPr>
        <p:spPr>
          <a:xfrm flipH="1">
            <a:off x="10511888"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ounded Rectangle 171"/>
          <p:cNvSpPr/>
          <p:nvPr/>
        </p:nvSpPr>
        <p:spPr>
          <a:xfrm flipH="1">
            <a:off x="10511888"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ounded Rectangle 172"/>
          <p:cNvSpPr/>
          <p:nvPr/>
        </p:nvSpPr>
        <p:spPr>
          <a:xfrm flipH="1">
            <a:off x="7776692"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ounded Rectangle 173"/>
          <p:cNvSpPr/>
          <p:nvPr/>
        </p:nvSpPr>
        <p:spPr>
          <a:xfrm flipH="1">
            <a:off x="8081494"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ounded Rectangle 174"/>
          <p:cNvSpPr/>
          <p:nvPr/>
        </p:nvSpPr>
        <p:spPr>
          <a:xfrm flipH="1">
            <a:off x="7776692"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ounded Rectangle 175"/>
          <p:cNvSpPr/>
          <p:nvPr/>
        </p:nvSpPr>
        <p:spPr>
          <a:xfrm flipH="1">
            <a:off x="8081494"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ounded Rectangle 176"/>
          <p:cNvSpPr/>
          <p:nvPr/>
        </p:nvSpPr>
        <p:spPr>
          <a:xfrm flipH="1">
            <a:off x="8382285"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ounded Rectangle 177"/>
          <p:cNvSpPr/>
          <p:nvPr/>
        </p:nvSpPr>
        <p:spPr>
          <a:xfrm flipH="1">
            <a:off x="8687087"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ounded Rectangle 178"/>
          <p:cNvSpPr/>
          <p:nvPr/>
        </p:nvSpPr>
        <p:spPr>
          <a:xfrm flipH="1">
            <a:off x="8382285"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ounded Rectangle 179"/>
          <p:cNvSpPr/>
          <p:nvPr/>
        </p:nvSpPr>
        <p:spPr>
          <a:xfrm flipH="1">
            <a:off x="8687087"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ounded Rectangle 180"/>
          <p:cNvSpPr/>
          <p:nvPr/>
        </p:nvSpPr>
        <p:spPr>
          <a:xfrm flipH="1">
            <a:off x="8991889"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ounded Rectangle 181"/>
          <p:cNvSpPr/>
          <p:nvPr/>
        </p:nvSpPr>
        <p:spPr>
          <a:xfrm flipH="1">
            <a:off x="8991889"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ounded Rectangle 182"/>
          <p:cNvSpPr/>
          <p:nvPr/>
        </p:nvSpPr>
        <p:spPr>
          <a:xfrm flipH="1">
            <a:off x="9296691"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ounded Rectangle 183"/>
          <p:cNvSpPr/>
          <p:nvPr/>
        </p:nvSpPr>
        <p:spPr>
          <a:xfrm flipH="1">
            <a:off x="9601493"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ounded Rectangle 184"/>
          <p:cNvSpPr/>
          <p:nvPr/>
        </p:nvSpPr>
        <p:spPr>
          <a:xfrm flipH="1">
            <a:off x="9296691"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ounded Rectangle 185"/>
          <p:cNvSpPr/>
          <p:nvPr/>
        </p:nvSpPr>
        <p:spPr>
          <a:xfrm flipH="1">
            <a:off x="9601493"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ounded Rectangle 186"/>
          <p:cNvSpPr/>
          <p:nvPr/>
        </p:nvSpPr>
        <p:spPr>
          <a:xfrm flipH="1">
            <a:off x="9902284"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ounded Rectangle 187"/>
          <p:cNvSpPr/>
          <p:nvPr/>
        </p:nvSpPr>
        <p:spPr>
          <a:xfrm flipH="1">
            <a:off x="10207086"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ounded Rectangle 188"/>
          <p:cNvSpPr/>
          <p:nvPr/>
        </p:nvSpPr>
        <p:spPr>
          <a:xfrm flipH="1">
            <a:off x="9902284"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ounded Rectangle 189"/>
          <p:cNvSpPr/>
          <p:nvPr/>
        </p:nvSpPr>
        <p:spPr>
          <a:xfrm flipH="1">
            <a:off x="10207086"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ounded Rectangle 190"/>
          <p:cNvSpPr/>
          <p:nvPr/>
        </p:nvSpPr>
        <p:spPr>
          <a:xfrm flipH="1">
            <a:off x="10511888"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ounded Rectangle 191"/>
          <p:cNvSpPr/>
          <p:nvPr/>
        </p:nvSpPr>
        <p:spPr>
          <a:xfrm flipH="1">
            <a:off x="10511888"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ounded Rectangle 192"/>
          <p:cNvSpPr/>
          <p:nvPr/>
        </p:nvSpPr>
        <p:spPr>
          <a:xfrm flipH="1">
            <a:off x="7781388"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ounded Rectangle 193"/>
          <p:cNvSpPr/>
          <p:nvPr/>
        </p:nvSpPr>
        <p:spPr>
          <a:xfrm flipH="1">
            <a:off x="8086190"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ounded Rectangle 194"/>
          <p:cNvSpPr/>
          <p:nvPr/>
        </p:nvSpPr>
        <p:spPr>
          <a:xfrm flipH="1">
            <a:off x="7781388"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ounded Rectangle 195"/>
          <p:cNvSpPr/>
          <p:nvPr/>
        </p:nvSpPr>
        <p:spPr>
          <a:xfrm flipH="1">
            <a:off x="8086190"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flipH="1">
            <a:off x="8386981"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ounded Rectangle 197"/>
          <p:cNvSpPr/>
          <p:nvPr/>
        </p:nvSpPr>
        <p:spPr>
          <a:xfrm flipH="1">
            <a:off x="8691783"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ounded Rectangle 198"/>
          <p:cNvSpPr/>
          <p:nvPr/>
        </p:nvSpPr>
        <p:spPr>
          <a:xfrm flipH="1">
            <a:off x="8386981"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ounded Rectangle 199"/>
          <p:cNvSpPr/>
          <p:nvPr/>
        </p:nvSpPr>
        <p:spPr>
          <a:xfrm flipH="1">
            <a:off x="8691783"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ounded Rectangle 200"/>
          <p:cNvSpPr/>
          <p:nvPr/>
        </p:nvSpPr>
        <p:spPr>
          <a:xfrm flipH="1">
            <a:off x="8996585"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ounded Rectangle 201"/>
          <p:cNvSpPr/>
          <p:nvPr/>
        </p:nvSpPr>
        <p:spPr>
          <a:xfrm flipH="1">
            <a:off x="8996585"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ounded Rectangle 202"/>
          <p:cNvSpPr/>
          <p:nvPr/>
        </p:nvSpPr>
        <p:spPr>
          <a:xfrm flipH="1">
            <a:off x="9301387"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ounded Rectangle 203"/>
          <p:cNvSpPr/>
          <p:nvPr/>
        </p:nvSpPr>
        <p:spPr>
          <a:xfrm flipH="1">
            <a:off x="9606189"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ounded Rectangle 204"/>
          <p:cNvSpPr/>
          <p:nvPr/>
        </p:nvSpPr>
        <p:spPr>
          <a:xfrm flipH="1">
            <a:off x="9301387"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06" name="Rounded Rectangle 205"/>
          <p:cNvSpPr/>
          <p:nvPr/>
        </p:nvSpPr>
        <p:spPr>
          <a:xfrm flipH="1">
            <a:off x="9606189"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07" name="Rounded Rectangle 206"/>
          <p:cNvSpPr/>
          <p:nvPr/>
        </p:nvSpPr>
        <p:spPr>
          <a:xfrm flipH="1">
            <a:off x="9906980"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ounded Rectangle 207"/>
          <p:cNvSpPr/>
          <p:nvPr/>
        </p:nvSpPr>
        <p:spPr>
          <a:xfrm flipH="1">
            <a:off x="10211782"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ounded Rectangle 208"/>
          <p:cNvSpPr/>
          <p:nvPr/>
        </p:nvSpPr>
        <p:spPr>
          <a:xfrm flipH="1">
            <a:off x="9906980"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0" name="Rounded Rectangle 209"/>
          <p:cNvSpPr/>
          <p:nvPr/>
        </p:nvSpPr>
        <p:spPr>
          <a:xfrm flipH="1">
            <a:off x="10211782"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1" name="Rounded Rectangle 210"/>
          <p:cNvSpPr/>
          <p:nvPr/>
        </p:nvSpPr>
        <p:spPr>
          <a:xfrm flipH="1">
            <a:off x="10516584"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ounded Rectangle 211"/>
          <p:cNvSpPr/>
          <p:nvPr/>
        </p:nvSpPr>
        <p:spPr>
          <a:xfrm flipH="1">
            <a:off x="10516584"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3" name="Rectangle 212"/>
          <p:cNvSpPr/>
          <p:nvPr/>
        </p:nvSpPr>
        <p:spPr>
          <a:xfrm>
            <a:off x="5314230" y="4230848"/>
            <a:ext cx="2245895" cy="519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000" dirty="0" smtClean="0">
                <a:solidFill>
                  <a:schemeClr val="tx1"/>
                </a:solidFill>
              </a:rPr>
              <a:t>1 - </a:t>
            </a:r>
            <a:r>
              <a:rPr lang="el-GR" sz="4000" dirty="0" smtClean="0">
                <a:solidFill>
                  <a:schemeClr val="tx1"/>
                </a:solidFill>
              </a:rPr>
              <a:t>β</a:t>
            </a:r>
            <a:r>
              <a:rPr lang="de-DE" sz="4000" dirty="0" smtClean="0">
                <a:solidFill>
                  <a:schemeClr val="tx1"/>
                </a:solidFill>
              </a:rPr>
              <a:t> = .80</a:t>
            </a:r>
            <a:endParaRPr lang="de-DE" sz="4000" dirty="0">
              <a:solidFill>
                <a:schemeClr val="tx1"/>
              </a:solidFill>
            </a:endParaRPr>
          </a:p>
        </p:txBody>
      </p:sp>
      <p:sp>
        <p:nvSpPr>
          <p:cNvPr id="12" name="Freeform 11"/>
          <p:cNvSpPr/>
          <p:nvPr/>
        </p:nvSpPr>
        <p:spPr>
          <a:xfrm>
            <a:off x="1716505" y="3015823"/>
            <a:ext cx="3400927" cy="3368935"/>
          </a:xfrm>
          <a:custGeom>
            <a:avLst/>
            <a:gdLst>
              <a:gd name="connsiteX0" fmla="*/ 144379 w 3400927"/>
              <a:gd name="connsiteY0" fmla="*/ 80303 h 3368935"/>
              <a:gd name="connsiteX1" fmla="*/ 144379 w 3400927"/>
              <a:gd name="connsiteY1" fmla="*/ 80303 h 3368935"/>
              <a:gd name="connsiteX2" fmla="*/ 128337 w 3400927"/>
              <a:gd name="connsiteY2" fmla="*/ 433230 h 3368935"/>
              <a:gd name="connsiteX3" fmla="*/ 80211 w 3400927"/>
              <a:gd name="connsiteY3" fmla="*/ 770114 h 3368935"/>
              <a:gd name="connsiteX4" fmla="*/ 64169 w 3400927"/>
              <a:gd name="connsiteY4" fmla="*/ 914493 h 3368935"/>
              <a:gd name="connsiteX5" fmla="*/ 80211 w 3400927"/>
              <a:gd name="connsiteY5" fmla="*/ 1508051 h 3368935"/>
              <a:gd name="connsiteX6" fmla="*/ 96253 w 3400927"/>
              <a:gd name="connsiteY6" fmla="*/ 1572219 h 3368935"/>
              <a:gd name="connsiteX7" fmla="*/ 112295 w 3400927"/>
              <a:gd name="connsiteY7" fmla="*/ 1668472 h 3368935"/>
              <a:gd name="connsiteX8" fmla="*/ 144379 w 3400927"/>
              <a:gd name="connsiteY8" fmla="*/ 1716598 h 3368935"/>
              <a:gd name="connsiteX9" fmla="*/ 176463 w 3400927"/>
              <a:gd name="connsiteY9" fmla="*/ 3112261 h 3368935"/>
              <a:gd name="connsiteX10" fmla="*/ 192506 w 3400927"/>
              <a:gd name="connsiteY10" fmla="*/ 3224556 h 3368935"/>
              <a:gd name="connsiteX11" fmla="*/ 208548 w 3400927"/>
              <a:gd name="connsiteY11" fmla="*/ 3272682 h 3368935"/>
              <a:gd name="connsiteX12" fmla="*/ 304800 w 3400927"/>
              <a:gd name="connsiteY12" fmla="*/ 3320809 h 3368935"/>
              <a:gd name="connsiteX13" fmla="*/ 385011 w 3400927"/>
              <a:gd name="connsiteY13" fmla="*/ 3336851 h 3368935"/>
              <a:gd name="connsiteX14" fmla="*/ 529390 w 3400927"/>
              <a:gd name="connsiteY14" fmla="*/ 3368935 h 3368935"/>
              <a:gd name="connsiteX15" fmla="*/ 1443790 w 3400927"/>
              <a:gd name="connsiteY15" fmla="*/ 3352893 h 3368935"/>
              <a:gd name="connsiteX16" fmla="*/ 1572127 w 3400927"/>
              <a:gd name="connsiteY16" fmla="*/ 3320809 h 3368935"/>
              <a:gd name="connsiteX17" fmla="*/ 1636295 w 3400927"/>
              <a:gd name="connsiteY17" fmla="*/ 3304766 h 3368935"/>
              <a:gd name="connsiteX18" fmla="*/ 1716506 w 3400927"/>
              <a:gd name="connsiteY18" fmla="*/ 3240598 h 3368935"/>
              <a:gd name="connsiteX19" fmla="*/ 1732548 w 3400927"/>
              <a:gd name="connsiteY19" fmla="*/ 3192472 h 3368935"/>
              <a:gd name="connsiteX20" fmla="*/ 1716506 w 3400927"/>
              <a:gd name="connsiteY20" fmla="*/ 3048093 h 3368935"/>
              <a:gd name="connsiteX21" fmla="*/ 1700463 w 3400927"/>
              <a:gd name="connsiteY21" fmla="*/ 2983924 h 3368935"/>
              <a:gd name="connsiteX22" fmla="*/ 1732548 w 3400927"/>
              <a:gd name="connsiteY22" fmla="*/ 2935798 h 3368935"/>
              <a:gd name="connsiteX23" fmla="*/ 1796716 w 3400927"/>
              <a:gd name="connsiteY23" fmla="*/ 2951840 h 3368935"/>
              <a:gd name="connsiteX24" fmla="*/ 3031958 w 3400927"/>
              <a:gd name="connsiteY24" fmla="*/ 2919756 h 3368935"/>
              <a:gd name="connsiteX25" fmla="*/ 3320716 w 3400927"/>
              <a:gd name="connsiteY25" fmla="*/ 2903714 h 3368935"/>
              <a:gd name="connsiteX26" fmla="*/ 3352800 w 3400927"/>
              <a:gd name="connsiteY26" fmla="*/ 2855588 h 3368935"/>
              <a:gd name="connsiteX27" fmla="*/ 3368842 w 3400927"/>
              <a:gd name="connsiteY27" fmla="*/ 2197861 h 3368935"/>
              <a:gd name="connsiteX28" fmla="*/ 3400927 w 3400927"/>
              <a:gd name="connsiteY28" fmla="*/ 1315545 h 3368935"/>
              <a:gd name="connsiteX29" fmla="*/ 3384884 w 3400927"/>
              <a:gd name="connsiteY29" fmla="*/ 882409 h 3368935"/>
              <a:gd name="connsiteX30" fmla="*/ 3352800 w 3400927"/>
              <a:gd name="connsiteY30" fmla="*/ 320935 h 3368935"/>
              <a:gd name="connsiteX31" fmla="*/ 3288632 w 3400927"/>
              <a:gd name="connsiteY31" fmla="*/ 112388 h 3368935"/>
              <a:gd name="connsiteX32" fmla="*/ 3224463 w 3400927"/>
              <a:gd name="connsiteY32" fmla="*/ 96345 h 3368935"/>
              <a:gd name="connsiteX33" fmla="*/ 3176337 w 3400927"/>
              <a:gd name="connsiteY33" fmla="*/ 64261 h 3368935"/>
              <a:gd name="connsiteX34" fmla="*/ 2983832 w 3400927"/>
              <a:gd name="connsiteY34" fmla="*/ 32177 h 3368935"/>
              <a:gd name="connsiteX35" fmla="*/ 2662990 w 3400927"/>
              <a:gd name="connsiteY35" fmla="*/ 16135 h 3368935"/>
              <a:gd name="connsiteX36" fmla="*/ 2582779 w 3400927"/>
              <a:gd name="connsiteY36" fmla="*/ 93 h 3368935"/>
              <a:gd name="connsiteX37" fmla="*/ 1973179 w 3400927"/>
              <a:gd name="connsiteY37" fmla="*/ 32177 h 3368935"/>
              <a:gd name="connsiteX38" fmla="*/ 1604211 w 3400927"/>
              <a:gd name="connsiteY38" fmla="*/ 16135 h 3368935"/>
              <a:gd name="connsiteX39" fmla="*/ 1540042 w 3400927"/>
              <a:gd name="connsiteY39" fmla="*/ 93 h 3368935"/>
              <a:gd name="connsiteX40" fmla="*/ 1122948 w 3400927"/>
              <a:gd name="connsiteY40" fmla="*/ 16135 h 3368935"/>
              <a:gd name="connsiteX41" fmla="*/ 1058779 w 3400927"/>
              <a:gd name="connsiteY41" fmla="*/ 32177 h 3368935"/>
              <a:gd name="connsiteX42" fmla="*/ 802106 w 3400927"/>
              <a:gd name="connsiteY42" fmla="*/ 93 h 3368935"/>
              <a:gd name="connsiteX43" fmla="*/ 192506 w 3400927"/>
              <a:gd name="connsiteY43" fmla="*/ 16135 h 3368935"/>
              <a:gd name="connsiteX44" fmla="*/ 144379 w 3400927"/>
              <a:gd name="connsiteY44" fmla="*/ 128430 h 3368935"/>
              <a:gd name="connsiteX45" fmla="*/ 128337 w 3400927"/>
              <a:gd name="connsiteY45" fmla="*/ 176556 h 3368935"/>
              <a:gd name="connsiteX46" fmla="*/ 160421 w 3400927"/>
              <a:gd name="connsiteY46" fmla="*/ 176556 h 3368935"/>
              <a:gd name="connsiteX47" fmla="*/ 80211 w 3400927"/>
              <a:gd name="connsiteY47" fmla="*/ 930535 h 3368935"/>
              <a:gd name="connsiteX48" fmla="*/ 0 w 3400927"/>
              <a:gd name="connsiteY48" fmla="*/ 1315545 h 336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400927" h="3368935">
                <a:moveTo>
                  <a:pt x="144379" y="80303"/>
                </a:moveTo>
                <a:lnTo>
                  <a:pt x="144379" y="80303"/>
                </a:lnTo>
                <a:cubicBezTo>
                  <a:pt x="139032" y="197945"/>
                  <a:pt x="139245" y="315972"/>
                  <a:pt x="128337" y="433230"/>
                </a:cubicBezTo>
                <a:cubicBezTo>
                  <a:pt x="117830" y="546177"/>
                  <a:pt x="92738" y="657373"/>
                  <a:pt x="80211" y="770114"/>
                </a:cubicBezTo>
                <a:lnTo>
                  <a:pt x="64169" y="914493"/>
                </a:lnTo>
                <a:cubicBezTo>
                  <a:pt x="69516" y="1112346"/>
                  <a:pt x="70568" y="1310361"/>
                  <a:pt x="80211" y="1508051"/>
                </a:cubicBezTo>
                <a:cubicBezTo>
                  <a:pt x="81285" y="1530072"/>
                  <a:pt x="91929" y="1550600"/>
                  <a:pt x="96253" y="1572219"/>
                </a:cubicBezTo>
                <a:cubicBezTo>
                  <a:pt x="102632" y="1604114"/>
                  <a:pt x="102009" y="1637614"/>
                  <a:pt x="112295" y="1668472"/>
                </a:cubicBezTo>
                <a:cubicBezTo>
                  <a:pt x="118392" y="1686763"/>
                  <a:pt x="133684" y="1700556"/>
                  <a:pt x="144379" y="1716598"/>
                </a:cubicBezTo>
                <a:cubicBezTo>
                  <a:pt x="190786" y="2412711"/>
                  <a:pt x="136541" y="1535399"/>
                  <a:pt x="176463" y="3112261"/>
                </a:cubicBezTo>
                <a:cubicBezTo>
                  <a:pt x="177420" y="3150061"/>
                  <a:pt x="185090" y="3187479"/>
                  <a:pt x="192506" y="3224556"/>
                </a:cubicBezTo>
                <a:cubicBezTo>
                  <a:pt x="195822" y="3241137"/>
                  <a:pt x="197985" y="3259478"/>
                  <a:pt x="208548" y="3272682"/>
                </a:cubicBezTo>
                <a:cubicBezTo>
                  <a:pt x="228151" y="3297186"/>
                  <a:pt x="275740" y="3313544"/>
                  <a:pt x="304800" y="3320809"/>
                </a:cubicBezTo>
                <a:cubicBezTo>
                  <a:pt x="331252" y="3327422"/>
                  <a:pt x="358394" y="3330936"/>
                  <a:pt x="385011" y="3336851"/>
                </a:cubicBezTo>
                <a:cubicBezTo>
                  <a:pt x="588908" y="3382161"/>
                  <a:pt x="287469" y="3320551"/>
                  <a:pt x="529390" y="3368935"/>
                </a:cubicBezTo>
                <a:cubicBezTo>
                  <a:pt x="834190" y="3363588"/>
                  <a:pt x="1139267" y="3366948"/>
                  <a:pt x="1443790" y="3352893"/>
                </a:cubicBezTo>
                <a:cubicBezTo>
                  <a:pt x="1487839" y="3350860"/>
                  <a:pt x="1529348" y="3331504"/>
                  <a:pt x="1572127" y="3320809"/>
                </a:cubicBezTo>
                <a:lnTo>
                  <a:pt x="1636295" y="3304766"/>
                </a:lnTo>
                <a:cubicBezTo>
                  <a:pt x="1658152" y="3290195"/>
                  <a:pt x="1701267" y="3265995"/>
                  <a:pt x="1716506" y="3240598"/>
                </a:cubicBezTo>
                <a:cubicBezTo>
                  <a:pt x="1725206" y="3226098"/>
                  <a:pt x="1727201" y="3208514"/>
                  <a:pt x="1732548" y="3192472"/>
                </a:cubicBezTo>
                <a:cubicBezTo>
                  <a:pt x="1727201" y="3144346"/>
                  <a:pt x="1723869" y="3095952"/>
                  <a:pt x="1716506" y="3048093"/>
                </a:cubicBezTo>
                <a:cubicBezTo>
                  <a:pt x="1713153" y="3026301"/>
                  <a:pt x="1697345" y="3005750"/>
                  <a:pt x="1700463" y="2983924"/>
                </a:cubicBezTo>
                <a:cubicBezTo>
                  <a:pt x="1703190" y="2964838"/>
                  <a:pt x="1721853" y="2951840"/>
                  <a:pt x="1732548" y="2935798"/>
                </a:cubicBezTo>
                <a:cubicBezTo>
                  <a:pt x="1753937" y="2941145"/>
                  <a:pt x="1774670" y="2952112"/>
                  <a:pt x="1796716" y="2951840"/>
                </a:cubicBezTo>
                <a:cubicBezTo>
                  <a:pt x="2208571" y="2946755"/>
                  <a:pt x="3031958" y="2919756"/>
                  <a:pt x="3031958" y="2919756"/>
                </a:cubicBezTo>
                <a:cubicBezTo>
                  <a:pt x="3128211" y="2914409"/>
                  <a:pt x="3226187" y="2922620"/>
                  <a:pt x="3320716" y="2903714"/>
                </a:cubicBezTo>
                <a:cubicBezTo>
                  <a:pt x="3339622" y="2899933"/>
                  <a:pt x="3351489" y="2874823"/>
                  <a:pt x="3352800" y="2855588"/>
                </a:cubicBezTo>
                <a:cubicBezTo>
                  <a:pt x="3367718" y="2636788"/>
                  <a:pt x="3364127" y="2417118"/>
                  <a:pt x="3368842" y="2197861"/>
                </a:cubicBezTo>
                <a:cubicBezTo>
                  <a:pt x="3387279" y="1340557"/>
                  <a:pt x="3296807" y="1627891"/>
                  <a:pt x="3400927" y="1315545"/>
                </a:cubicBezTo>
                <a:cubicBezTo>
                  <a:pt x="3395579" y="1171166"/>
                  <a:pt x="3389779" y="1026804"/>
                  <a:pt x="3384884" y="882409"/>
                </a:cubicBezTo>
                <a:cubicBezTo>
                  <a:pt x="3366750" y="347468"/>
                  <a:pt x="3423135" y="531939"/>
                  <a:pt x="3352800" y="320935"/>
                </a:cubicBezTo>
                <a:cubicBezTo>
                  <a:pt x="3341724" y="199094"/>
                  <a:pt x="3383711" y="153137"/>
                  <a:pt x="3288632" y="112388"/>
                </a:cubicBezTo>
                <a:cubicBezTo>
                  <a:pt x="3268367" y="103703"/>
                  <a:pt x="3245853" y="101693"/>
                  <a:pt x="3224463" y="96345"/>
                </a:cubicBezTo>
                <a:cubicBezTo>
                  <a:pt x="3208421" y="85650"/>
                  <a:pt x="3193582" y="72883"/>
                  <a:pt x="3176337" y="64261"/>
                </a:cubicBezTo>
                <a:cubicBezTo>
                  <a:pt x="3124148" y="38167"/>
                  <a:pt x="3025105" y="35023"/>
                  <a:pt x="2983832" y="32177"/>
                </a:cubicBezTo>
                <a:cubicBezTo>
                  <a:pt x="2877005" y="24810"/>
                  <a:pt x="2769937" y="21482"/>
                  <a:pt x="2662990" y="16135"/>
                </a:cubicBezTo>
                <a:cubicBezTo>
                  <a:pt x="2636253" y="10788"/>
                  <a:pt x="2610045" y="93"/>
                  <a:pt x="2582779" y="93"/>
                </a:cubicBezTo>
                <a:cubicBezTo>
                  <a:pt x="2168511" y="93"/>
                  <a:pt x="2222115" y="-3385"/>
                  <a:pt x="1973179" y="32177"/>
                </a:cubicBezTo>
                <a:cubicBezTo>
                  <a:pt x="1850190" y="26830"/>
                  <a:pt x="1726980" y="25229"/>
                  <a:pt x="1604211" y="16135"/>
                </a:cubicBezTo>
                <a:cubicBezTo>
                  <a:pt x="1582223" y="14506"/>
                  <a:pt x="1562090" y="93"/>
                  <a:pt x="1540042" y="93"/>
                </a:cubicBezTo>
                <a:cubicBezTo>
                  <a:pt x="1400908" y="93"/>
                  <a:pt x="1261979" y="10788"/>
                  <a:pt x="1122948" y="16135"/>
                </a:cubicBezTo>
                <a:cubicBezTo>
                  <a:pt x="1101558" y="21482"/>
                  <a:pt x="1080827" y="32177"/>
                  <a:pt x="1058779" y="32177"/>
                </a:cubicBezTo>
                <a:cubicBezTo>
                  <a:pt x="915794" y="32177"/>
                  <a:pt x="904263" y="25632"/>
                  <a:pt x="802106" y="93"/>
                </a:cubicBezTo>
                <a:cubicBezTo>
                  <a:pt x="598906" y="5440"/>
                  <a:pt x="395207" y="933"/>
                  <a:pt x="192506" y="16135"/>
                </a:cubicBezTo>
                <a:cubicBezTo>
                  <a:pt x="150559" y="19281"/>
                  <a:pt x="146408" y="120314"/>
                  <a:pt x="144379" y="128430"/>
                </a:cubicBezTo>
                <a:cubicBezTo>
                  <a:pt x="140278" y="144835"/>
                  <a:pt x="122990" y="160514"/>
                  <a:pt x="128337" y="176556"/>
                </a:cubicBezTo>
                <a:cubicBezTo>
                  <a:pt x="131719" y="186702"/>
                  <a:pt x="149726" y="176556"/>
                  <a:pt x="160421" y="176556"/>
                </a:cubicBezTo>
                <a:lnTo>
                  <a:pt x="80211" y="930535"/>
                </a:lnTo>
                <a:lnTo>
                  <a:pt x="0" y="1315545"/>
                </a:lnTo>
              </a:path>
            </a:pathLst>
          </a:cu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tangle 12"/>
          <p:cNvSpPr/>
          <p:nvPr/>
        </p:nvSpPr>
        <p:spPr>
          <a:xfrm>
            <a:off x="7728566" y="3104971"/>
            <a:ext cx="3067771" cy="2572764"/>
          </a:xfrm>
          <a:prstGeom prst="rect">
            <a:avLst/>
          </a:prstGeom>
          <a:solidFill>
            <a:schemeClr val="bg1">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tangle 2"/>
          <p:cNvSpPr/>
          <p:nvPr/>
        </p:nvSpPr>
        <p:spPr>
          <a:xfrm>
            <a:off x="0" y="2394002"/>
            <a:ext cx="12192000" cy="1754326"/>
          </a:xfrm>
          <a:prstGeom prst="rect">
            <a:avLst/>
          </a:prstGeom>
          <a:solidFill>
            <a:schemeClr val="bg1">
              <a:lumMod val="75000"/>
            </a:schemeClr>
          </a:solidFill>
        </p:spPr>
        <p:txBody>
          <a:bodyPr wrap="square" anchor="ctr">
            <a:spAutoFit/>
          </a:bodyPr>
          <a:lstStyle/>
          <a:p>
            <a:pPr algn="ctr"/>
            <a:r>
              <a:rPr lang="de-DE" sz="3600" dirty="0" err="1" smtClean="0">
                <a:solidFill>
                  <a:srgbClr val="000000"/>
                </a:solidFill>
                <a:latin typeface="TimesNewRomanPSMT"/>
              </a:rPr>
              <a:t>For</a:t>
            </a:r>
            <a:r>
              <a:rPr lang="de-DE" sz="3600" dirty="0" smtClean="0">
                <a:solidFill>
                  <a:srgbClr val="000000"/>
                </a:solidFill>
                <a:latin typeface="TimesNewRomanPSMT"/>
              </a:rPr>
              <a:t> </a:t>
            </a:r>
            <a:r>
              <a:rPr lang="de-DE" sz="3600" dirty="0" err="1" smtClean="0">
                <a:solidFill>
                  <a:srgbClr val="000000"/>
                </a:solidFill>
                <a:latin typeface="TimesNewRomanPSMT"/>
              </a:rPr>
              <a:t>science</a:t>
            </a:r>
            <a:r>
              <a:rPr lang="de-DE" sz="3600" dirty="0" smtClean="0">
                <a:solidFill>
                  <a:srgbClr val="000000"/>
                </a:solidFill>
                <a:latin typeface="TimesNewRomanPSMT"/>
              </a:rPr>
              <a:t>, </a:t>
            </a:r>
            <a:r>
              <a:rPr lang="de-DE" sz="3600" dirty="0" err="1" smtClean="0">
                <a:solidFill>
                  <a:srgbClr val="000000"/>
                </a:solidFill>
                <a:latin typeface="TimesNewRomanPSMT"/>
              </a:rPr>
              <a:t>false</a:t>
            </a:r>
            <a:r>
              <a:rPr lang="de-DE" sz="3600" dirty="0" smtClean="0">
                <a:solidFill>
                  <a:srgbClr val="000000"/>
                </a:solidFill>
                <a:latin typeface="TimesNewRomanPSMT"/>
              </a:rPr>
              <a:t> positives </a:t>
            </a:r>
            <a:r>
              <a:rPr lang="de-DE" sz="3600" dirty="0" err="1" smtClean="0">
                <a:solidFill>
                  <a:srgbClr val="000000"/>
                </a:solidFill>
                <a:latin typeface="TimesNewRomanPSMT"/>
              </a:rPr>
              <a:t>are</a:t>
            </a:r>
            <a:r>
              <a:rPr lang="de-DE" sz="3600" dirty="0" smtClean="0">
                <a:solidFill>
                  <a:srgbClr val="000000"/>
                </a:solidFill>
                <a:latin typeface="TimesNewRomanPSMT"/>
              </a:rPr>
              <a:t> </a:t>
            </a:r>
            <a:r>
              <a:rPr lang="de-DE" sz="3600" b="1" dirty="0" err="1" smtClean="0">
                <a:solidFill>
                  <a:srgbClr val="000000"/>
                </a:solidFill>
                <a:latin typeface="TimesNewRomanPSMT"/>
              </a:rPr>
              <a:t>four</a:t>
            </a:r>
            <a:r>
              <a:rPr lang="de-DE" sz="3600" b="1" dirty="0" smtClean="0">
                <a:solidFill>
                  <a:srgbClr val="000000"/>
                </a:solidFill>
                <a:latin typeface="TimesNewRomanPSMT"/>
              </a:rPr>
              <a:t> </a:t>
            </a:r>
            <a:r>
              <a:rPr lang="de-DE" sz="3600" b="1" dirty="0" err="1" smtClean="0">
                <a:solidFill>
                  <a:srgbClr val="000000"/>
                </a:solidFill>
                <a:latin typeface="TimesNewRomanPSMT"/>
              </a:rPr>
              <a:t>times</a:t>
            </a:r>
            <a:r>
              <a:rPr lang="de-DE" sz="3600" b="1" dirty="0" smtClean="0">
                <a:solidFill>
                  <a:srgbClr val="000000"/>
                </a:solidFill>
                <a:latin typeface="TimesNewRomanPSMT"/>
              </a:rPr>
              <a:t> </a:t>
            </a:r>
            <a:r>
              <a:rPr lang="de-DE" sz="3600" b="1" dirty="0" err="1" smtClean="0">
                <a:solidFill>
                  <a:srgbClr val="000000"/>
                </a:solidFill>
                <a:latin typeface="TimesNewRomanPSMT"/>
              </a:rPr>
              <a:t>worse</a:t>
            </a:r>
            <a:endParaRPr lang="de-DE" sz="3600" b="1" dirty="0" smtClean="0">
              <a:solidFill>
                <a:srgbClr val="000000"/>
              </a:solidFill>
              <a:latin typeface="TimesNewRomanPSMT"/>
            </a:endParaRPr>
          </a:p>
          <a:p>
            <a:pPr algn="ctr"/>
            <a:r>
              <a:rPr lang="de-DE" sz="3600" dirty="0" err="1" smtClean="0">
                <a:solidFill>
                  <a:srgbClr val="000000"/>
                </a:solidFill>
                <a:latin typeface="TimesNewRomanPSMT"/>
              </a:rPr>
              <a:t>than</a:t>
            </a:r>
            <a:r>
              <a:rPr lang="de-DE" sz="3600" dirty="0" smtClean="0">
                <a:solidFill>
                  <a:srgbClr val="000000"/>
                </a:solidFill>
                <a:latin typeface="TimesNewRomanPSMT"/>
              </a:rPr>
              <a:t> </a:t>
            </a:r>
            <a:r>
              <a:rPr lang="de-DE" sz="3600" dirty="0" err="1" smtClean="0">
                <a:solidFill>
                  <a:srgbClr val="000000"/>
                </a:solidFill>
                <a:latin typeface="TimesNewRomanPSMT"/>
              </a:rPr>
              <a:t>false</a:t>
            </a:r>
            <a:r>
              <a:rPr lang="de-DE" sz="3600" dirty="0" smtClean="0">
                <a:solidFill>
                  <a:srgbClr val="000000"/>
                </a:solidFill>
                <a:latin typeface="TimesNewRomanPSMT"/>
              </a:rPr>
              <a:t> negatives.</a:t>
            </a:r>
          </a:p>
          <a:p>
            <a:pPr algn="ctr"/>
            <a:r>
              <a:rPr lang="de-DE" sz="3600" dirty="0" err="1" smtClean="0">
                <a:solidFill>
                  <a:srgbClr val="000000"/>
                </a:solidFill>
                <a:latin typeface="TimesNewRomanPSMT"/>
              </a:rPr>
              <a:t>Neyman</a:t>
            </a:r>
            <a:r>
              <a:rPr lang="de-DE" sz="3600" dirty="0" smtClean="0">
                <a:solidFill>
                  <a:srgbClr val="000000"/>
                </a:solidFill>
                <a:latin typeface="TimesNewRomanPSMT"/>
              </a:rPr>
              <a:t> &amp; Pearson </a:t>
            </a:r>
            <a:r>
              <a:rPr lang="de-DE" sz="3600" dirty="0">
                <a:solidFill>
                  <a:srgbClr val="000000"/>
                </a:solidFill>
                <a:latin typeface="TimesNewRomanPSMT"/>
              </a:rPr>
              <a:t>(1933)</a:t>
            </a:r>
            <a:r>
              <a:rPr lang="de-DE" sz="3600" dirty="0" smtClean="0"/>
              <a:t> </a:t>
            </a:r>
            <a:endParaRPr lang="de-DE" sz="3600" dirty="0"/>
          </a:p>
        </p:txBody>
      </p:sp>
    </p:spTree>
    <p:extLst>
      <p:ext uri="{BB962C8B-B14F-4D97-AF65-F5344CB8AC3E}">
        <p14:creationId xmlns:p14="http://schemas.microsoft.com/office/powerpoint/2010/main" val="29691063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endParaRPr lang="de-DE"/>
          </a:p>
        </p:txBody>
      </p:sp>
      <p:sp>
        <p:nvSpPr>
          <p:cNvPr id="112" name="Content Placeholder 3"/>
          <p:cNvSpPr>
            <a:spLocks noGrp="1"/>
          </p:cNvSpPr>
          <p:nvPr>
            <p:ph sz="half" idx="1"/>
          </p:nvPr>
        </p:nvSpPr>
        <p:spPr>
          <a:xfrm>
            <a:off x="6615352" y="1914525"/>
            <a:ext cx="5181600" cy="4351338"/>
          </a:xfrm>
        </p:spPr>
        <p:txBody>
          <a:bodyPr/>
          <a:lstStyle/>
          <a:p>
            <a:pPr marL="0" indent="0" algn="ctr">
              <a:buNone/>
            </a:pPr>
            <a:endParaRPr lang="de-DE" sz="2400" b="1" u="sng" dirty="0" smtClean="0"/>
          </a:p>
          <a:p>
            <a:pPr marL="0" indent="0" algn="ctr">
              <a:buNone/>
            </a:pPr>
            <a:r>
              <a:rPr lang="de-DE" sz="2400" b="1" u="sng" dirty="0" smtClean="0"/>
              <a:t/>
            </a:r>
            <a:br>
              <a:rPr lang="de-DE" sz="2400" b="1" u="sng" dirty="0" smtClean="0"/>
            </a:br>
            <a:r>
              <a:rPr lang="de-DE" sz="2400" b="1" u="sng" dirty="0" smtClean="0"/>
              <a:t>AVOID FALSE NEGATIVES!</a:t>
            </a:r>
          </a:p>
          <a:p>
            <a:pPr marL="0" indent="0" algn="ctr">
              <a:buNone/>
            </a:pPr>
            <a:endParaRPr lang="de-DE" sz="2400" dirty="0" smtClean="0"/>
          </a:p>
          <a:p>
            <a:pPr marL="0" indent="0" algn="ctr">
              <a:buNone/>
            </a:pPr>
            <a:endParaRPr lang="de-DE" sz="2400" dirty="0"/>
          </a:p>
          <a:p>
            <a:pPr marL="0" indent="0">
              <a:buNone/>
            </a:pPr>
            <a:endParaRPr lang="de-DE" dirty="0"/>
          </a:p>
        </p:txBody>
      </p:sp>
      <p:sp>
        <p:nvSpPr>
          <p:cNvPr id="4" name="Content Placeholder 3"/>
          <p:cNvSpPr>
            <a:spLocks noGrp="1"/>
          </p:cNvSpPr>
          <p:nvPr>
            <p:ph sz="half" idx="2"/>
          </p:nvPr>
        </p:nvSpPr>
        <p:spPr>
          <a:xfrm>
            <a:off x="838200" y="1855788"/>
            <a:ext cx="5181600" cy="4351338"/>
          </a:xfrm>
        </p:spPr>
        <p:txBody>
          <a:bodyPr/>
          <a:lstStyle/>
          <a:p>
            <a:pPr marL="0" indent="0" algn="ctr">
              <a:buNone/>
            </a:pPr>
            <a:endParaRPr lang="de-DE" sz="2400" dirty="0" smtClean="0"/>
          </a:p>
          <a:p>
            <a:pPr marL="0" indent="0" algn="ctr">
              <a:buNone/>
            </a:pPr>
            <a:r>
              <a:rPr lang="de-DE" sz="2400" b="1" u="sng" dirty="0" smtClean="0"/>
              <a:t/>
            </a:r>
            <a:br>
              <a:rPr lang="de-DE" sz="2400" b="1" u="sng" dirty="0" smtClean="0"/>
            </a:br>
            <a:r>
              <a:rPr lang="de-DE" sz="2400" b="1" u="sng" dirty="0" smtClean="0"/>
              <a:t>AVOID FALSE POSITIVES!</a:t>
            </a:r>
            <a:endParaRPr lang="de-DE" sz="2400" b="1" u="sng" dirty="0"/>
          </a:p>
          <a:p>
            <a:pPr marL="0" indent="0">
              <a:buNone/>
            </a:pPr>
            <a:endParaRPr lang="de-DE" dirty="0"/>
          </a:p>
        </p:txBody>
      </p:sp>
      <p:sp>
        <p:nvSpPr>
          <p:cNvPr id="214" name="Content Placeholder 3"/>
          <p:cNvSpPr>
            <a:spLocks noGrp="1"/>
          </p:cNvSpPr>
          <p:nvPr>
            <p:ph sz="half" idx="4294967295"/>
          </p:nvPr>
        </p:nvSpPr>
        <p:spPr>
          <a:xfrm>
            <a:off x="6659479" y="1370013"/>
            <a:ext cx="5181600" cy="4351337"/>
          </a:xfrm>
        </p:spPr>
        <p:txBody>
          <a:bodyPr/>
          <a:lstStyle/>
          <a:p>
            <a:pPr marL="0" indent="0" algn="ctr">
              <a:buNone/>
            </a:pPr>
            <a:endParaRPr lang="de-DE" sz="2400" b="1" u="sng" dirty="0" smtClean="0"/>
          </a:p>
          <a:p>
            <a:pPr marL="0" indent="0" algn="ctr">
              <a:buNone/>
            </a:pPr>
            <a:r>
              <a:rPr lang="de-DE" sz="2400" b="1" u="sng" dirty="0" smtClean="0"/>
              <a:t>AVOID FALSE NEGATIVES,</a:t>
            </a:r>
            <a:r>
              <a:rPr lang="de-DE" b="1" u="sng" dirty="0" smtClean="0"/>
              <a:t/>
            </a:r>
            <a:br>
              <a:rPr lang="de-DE" b="1" u="sng" dirty="0" smtClean="0"/>
            </a:br>
            <a:r>
              <a:rPr lang="de-DE" sz="3200" b="1" u="sng" dirty="0" smtClean="0"/>
              <a:t>AND INCREASE TRUE POSITIVES!</a:t>
            </a:r>
            <a:endParaRPr lang="de-DE" b="1" u="sng" dirty="0" smtClean="0"/>
          </a:p>
          <a:p>
            <a:pPr marL="0" indent="0" algn="ctr">
              <a:buNone/>
            </a:pPr>
            <a:endParaRPr lang="de-DE" sz="2400" dirty="0" smtClean="0"/>
          </a:p>
          <a:p>
            <a:pPr marL="0" indent="0" algn="ctr">
              <a:buNone/>
            </a:pPr>
            <a:endParaRPr lang="de-DE" sz="2400" dirty="0"/>
          </a:p>
          <a:p>
            <a:pPr marL="0" indent="0">
              <a:buNone/>
            </a:pPr>
            <a:endParaRPr lang="de-DE" dirty="0"/>
          </a:p>
        </p:txBody>
      </p:sp>
      <p:sp>
        <p:nvSpPr>
          <p:cNvPr id="5" name="Rounded Rectangle 4"/>
          <p:cNvSpPr/>
          <p:nvPr/>
        </p:nvSpPr>
        <p:spPr>
          <a:xfrm flipH="1">
            <a:off x="1973462"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flipH="1">
            <a:off x="2278264"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flipH="1">
            <a:off x="1973462"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flipH="1">
            <a:off x="2278264"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flipH="1">
            <a:off x="2579055"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flipH="1">
            <a:off x="2883857"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flipH="1">
            <a:off x="2579055"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flipH="1">
            <a:off x="2883857"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flipH="1">
            <a:off x="3188659"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flipH="1">
            <a:off x="3188659"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flipH="1">
            <a:off x="3493461"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flipH="1">
            <a:off x="3798263"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flipH="1">
            <a:off x="3493461"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flipH="1">
            <a:off x="3798263"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flipH="1">
            <a:off x="4099054"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flipH="1">
            <a:off x="4403856"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flipH="1">
            <a:off x="4099054"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flipH="1">
            <a:off x="4403856"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flipH="1">
            <a:off x="4708658"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flipH="1">
            <a:off x="4708658"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flipH="1">
            <a:off x="1973462"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flipH="1">
            <a:off x="2278264"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flipH="1">
            <a:off x="1973462"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flipH="1">
            <a:off x="2278264"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flipH="1">
            <a:off x="2579055"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flipH="1">
            <a:off x="2883857"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flipH="1">
            <a:off x="2579055"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flipH="1">
            <a:off x="2883857"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flipH="1">
            <a:off x="3188659"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flipH="1">
            <a:off x="3188659"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flipH="1">
            <a:off x="3493461"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flipH="1">
            <a:off x="3798263"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flipH="1">
            <a:off x="3493461"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flipH="1">
            <a:off x="3798263"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flipH="1">
            <a:off x="4099054"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flipH="1">
            <a:off x="4403856"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flipH="1">
            <a:off x="4099054"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flipH="1">
            <a:off x="4403856"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flipH="1">
            <a:off x="4708658"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flipH="1">
            <a:off x="4708658"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flipH="1">
            <a:off x="1973462"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flipH="1">
            <a:off x="2278264"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flipH="1">
            <a:off x="1973462"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flipH="1">
            <a:off x="2278264"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flipH="1">
            <a:off x="2579055"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flipH="1">
            <a:off x="2883857"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flipH="1">
            <a:off x="2579055"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p:cNvSpPr/>
          <p:nvPr/>
        </p:nvSpPr>
        <p:spPr>
          <a:xfrm flipH="1">
            <a:off x="2883857"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flipH="1">
            <a:off x="3188659"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59"/>
          <p:cNvSpPr/>
          <p:nvPr/>
        </p:nvSpPr>
        <p:spPr>
          <a:xfrm flipH="1">
            <a:off x="3188659"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flipH="1">
            <a:off x="3493461"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p:cNvSpPr/>
          <p:nvPr/>
        </p:nvSpPr>
        <p:spPr>
          <a:xfrm flipH="1">
            <a:off x="3798263"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flipH="1">
            <a:off x="3493461"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flipH="1">
            <a:off x="3798263"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flipH="1">
            <a:off x="4099054"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5"/>
          <p:cNvSpPr/>
          <p:nvPr/>
        </p:nvSpPr>
        <p:spPr>
          <a:xfrm flipH="1">
            <a:off x="4403856"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66"/>
          <p:cNvSpPr/>
          <p:nvPr/>
        </p:nvSpPr>
        <p:spPr>
          <a:xfrm flipH="1">
            <a:off x="4099054"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flipH="1">
            <a:off x="4403856"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p:nvSpPr>
        <p:spPr>
          <a:xfrm flipH="1">
            <a:off x="4708658"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p:nvSpPr>
        <p:spPr>
          <a:xfrm flipH="1">
            <a:off x="4708658"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p:nvSpPr>
        <p:spPr>
          <a:xfrm flipH="1">
            <a:off x="1973462"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p:cNvSpPr/>
          <p:nvPr/>
        </p:nvSpPr>
        <p:spPr>
          <a:xfrm flipH="1">
            <a:off x="2278264"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p:nvSpPr>
        <p:spPr>
          <a:xfrm flipH="1">
            <a:off x="1973462"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flipH="1">
            <a:off x="2278264"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p:cNvSpPr/>
          <p:nvPr/>
        </p:nvSpPr>
        <p:spPr>
          <a:xfrm flipH="1">
            <a:off x="2579055"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p:cNvSpPr/>
          <p:nvPr/>
        </p:nvSpPr>
        <p:spPr>
          <a:xfrm flipH="1">
            <a:off x="2883857"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p:cNvSpPr/>
          <p:nvPr/>
        </p:nvSpPr>
        <p:spPr>
          <a:xfrm flipH="1">
            <a:off x="2579055"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flipH="1">
            <a:off x="2883857"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p:cNvSpPr/>
          <p:nvPr/>
        </p:nvSpPr>
        <p:spPr>
          <a:xfrm flipH="1">
            <a:off x="3188659"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79"/>
          <p:cNvSpPr/>
          <p:nvPr/>
        </p:nvSpPr>
        <p:spPr>
          <a:xfrm flipH="1">
            <a:off x="3188659"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p:cNvSpPr/>
          <p:nvPr/>
        </p:nvSpPr>
        <p:spPr>
          <a:xfrm flipH="1">
            <a:off x="3493461"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flipH="1">
            <a:off x="3798263"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p:cNvSpPr/>
          <p:nvPr/>
        </p:nvSpPr>
        <p:spPr>
          <a:xfrm flipH="1">
            <a:off x="3493461"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flipH="1">
            <a:off x="3798263"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p:cNvSpPr/>
          <p:nvPr/>
        </p:nvSpPr>
        <p:spPr>
          <a:xfrm flipH="1">
            <a:off x="4099054"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85"/>
          <p:cNvSpPr/>
          <p:nvPr/>
        </p:nvSpPr>
        <p:spPr>
          <a:xfrm flipH="1">
            <a:off x="4403856"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86"/>
          <p:cNvSpPr/>
          <p:nvPr/>
        </p:nvSpPr>
        <p:spPr>
          <a:xfrm flipH="1">
            <a:off x="4099054"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ounded Rectangle 87"/>
          <p:cNvSpPr/>
          <p:nvPr/>
        </p:nvSpPr>
        <p:spPr>
          <a:xfrm flipH="1">
            <a:off x="4403856"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p:cNvSpPr/>
          <p:nvPr/>
        </p:nvSpPr>
        <p:spPr>
          <a:xfrm flipH="1">
            <a:off x="4708658"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ounded Rectangle 89"/>
          <p:cNvSpPr/>
          <p:nvPr/>
        </p:nvSpPr>
        <p:spPr>
          <a:xfrm flipH="1">
            <a:off x="4708658"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ounded Rectangle 90"/>
          <p:cNvSpPr/>
          <p:nvPr/>
        </p:nvSpPr>
        <p:spPr>
          <a:xfrm flipH="1">
            <a:off x="1978158"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p:cNvSpPr/>
          <p:nvPr/>
        </p:nvSpPr>
        <p:spPr>
          <a:xfrm flipH="1">
            <a:off x="2282960"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p:cNvSpPr/>
          <p:nvPr/>
        </p:nvSpPr>
        <p:spPr>
          <a:xfrm flipH="1">
            <a:off x="1978158"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ounded Rectangle 93"/>
          <p:cNvSpPr/>
          <p:nvPr/>
        </p:nvSpPr>
        <p:spPr>
          <a:xfrm flipH="1">
            <a:off x="2282960"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p:cNvSpPr/>
          <p:nvPr/>
        </p:nvSpPr>
        <p:spPr>
          <a:xfrm flipH="1">
            <a:off x="2583751"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ounded Rectangle 95"/>
          <p:cNvSpPr/>
          <p:nvPr/>
        </p:nvSpPr>
        <p:spPr>
          <a:xfrm flipH="1">
            <a:off x="2888553"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ounded Rectangle 96"/>
          <p:cNvSpPr/>
          <p:nvPr/>
        </p:nvSpPr>
        <p:spPr>
          <a:xfrm flipH="1">
            <a:off x="2583751"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ounded Rectangle 97"/>
          <p:cNvSpPr/>
          <p:nvPr/>
        </p:nvSpPr>
        <p:spPr>
          <a:xfrm flipH="1">
            <a:off x="2888553"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ounded Rectangle 98"/>
          <p:cNvSpPr/>
          <p:nvPr/>
        </p:nvSpPr>
        <p:spPr>
          <a:xfrm flipH="1">
            <a:off x="3193355"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ounded Rectangle 99"/>
          <p:cNvSpPr/>
          <p:nvPr/>
        </p:nvSpPr>
        <p:spPr>
          <a:xfrm flipH="1">
            <a:off x="3193355"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ounded Rectangle 100"/>
          <p:cNvSpPr/>
          <p:nvPr/>
        </p:nvSpPr>
        <p:spPr>
          <a:xfrm flipH="1">
            <a:off x="3498157"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ounded Rectangle 101"/>
          <p:cNvSpPr/>
          <p:nvPr/>
        </p:nvSpPr>
        <p:spPr>
          <a:xfrm flipH="1">
            <a:off x="3802959"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ounded Rectangle 102"/>
          <p:cNvSpPr/>
          <p:nvPr/>
        </p:nvSpPr>
        <p:spPr>
          <a:xfrm flipH="1">
            <a:off x="3498157"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4" name="Rounded Rectangle 103"/>
          <p:cNvSpPr/>
          <p:nvPr/>
        </p:nvSpPr>
        <p:spPr>
          <a:xfrm flipH="1">
            <a:off x="3802959"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5" name="Rounded Rectangle 104"/>
          <p:cNvSpPr/>
          <p:nvPr/>
        </p:nvSpPr>
        <p:spPr>
          <a:xfrm flipH="1">
            <a:off x="4103750"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ounded Rectangle 105"/>
          <p:cNvSpPr/>
          <p:nvPr/>
        </p:nvSpPr>
        <p:spPr>
          <a:xfrm flipH="1">
            <a:off x="4408552"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ounded Rectangle 106"/>
          <p:cNvSpPr/>
          <p:nvPr/>
        </p:nvSpPr>
        <p:spPr>
          <a:xfrm flipH="1">
            <a:off x="4103750"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8" name="Rounded Rectangle 107"/>
          <p:cNvSpPr/>
          <p:nvPr/>
        </p:nvSpPr>
        <p:spPr>
          <a:xfrm flipH="1">
            <a:off x="4408552"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9" name="Rounded Rectangle 108"/>
          <p:cNvSpPr/>
          <p:nvPr/>
        </p:nvSpPr>
        <p:spPr>
          <a:xfrm flipH="1">
            <a:off x="4713354"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ounded Rectangle 109"/>
          <p:cNvSpPr/>
          <p:nvPr/>
        </p:nvSpPr>
        <p:spPr>
          <a:xfrm flipH="1">
            <a:off x="4713354"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1" name="Rectangle 110"/>
          <p:cNvSpPr/>
          <p:nvPr/>
        </p:nvSpPr>
        <p:spPr>
          <a:xfrm>
            <a:off x="-168160" y="4235533"/>
            <a:ext cx="2245895" cy="519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4000" dirty="0" smtClean="0">
                <a:solidFill>
                  <a:schemeClr val="tx1"/>
                </a:solidFill>
              </a:rPr>
              <a:t>α</a:t>
            </a:r>
            <a:r>
              <a:rPr lang="de-DE" sz="4000" dirty="0" smtClean="0">
                <a:solidFill>
                  <a:schemeClr val="tx1"/>
                </a:solidFill>
              </a:rPr>
              <a:t> = .05</a:t>
            </a:r>
            <a:endParaRPr lang="de-DE" sz="4000" dirty="0">
              <a:solidFill>
                <a:schemeClr val="tx1"/>
              </a:solidFill>
            </a:endParaRPr>
          </a:p>
        </p:txBody>
      </p:sp>
      <p:sp>
        <p:nvSpPr>
          <p:cNvPr id="113" name="Rounded Rectangle 112"/>
          <p:cNvSpPr/>
          <p:nvPr/>
        </p:nvSpPr>
        <p:spPr>
          <a:xfrm flipH="1">
            <a:off x="7776692"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ounded Rectangle 113"/>
          <p:cNvSpPr/>
          <p:nvPr/>
        </p:nvSpPr>
        <p:spPr>
          <a:xfrm flipH="1">
            <a:off x="8081494"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flipH="1">
            <a:off x="7776692"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flipH="1">
            <a:off x="8081494"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ounded Rectangle 116"/>
          <p:cNvSpPr/>
          <p:nvPr/>
        </p:nvSpPr>
        <p:spPr>
          <a:xfrm flipH="1">
            <a:off x="8382285"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ounded Rectangle 117"/>
          <p:cNvSpPr/>
          <p:nvPr/>
        </p:nvSpPr>
        <p:spPr>
          <a:xfrm flipH="1">
            <a:off x="8687087"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ounded Rectangle 118"/>
          <p:cNvSpPr/>
          <p:nvPr/>
        </p:nvSpPr>
        <p:spPr>
          <a:xfrm flipH="1">
            <a:off x="8382285"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ounded Rectangle 119"/>
          <p:cNvSpPr/>
          <p:nvPr/>
        </p:nvSpPr>
        <p:spPr>
          <a:xfrm flipH="1">
            <a:off x="8687087"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ounded Rectangle 120"/>
          <p:cNvSpPr/>
          <p:nvPr/>
        </p:nvSpPr>
        <p:spPr>
          <a:xfrm flipH="1">
            <a:off x="8991889"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ounded Rectangle 121"/>
          <p:cNvSpPr/>
          <p:nvPr/>
        </p:nvSpPr>
        <p:spPr>
          <a:xfrm flipH="1">
            <a:off x="8991889"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ounded Rectangle 122"/>
          <p:cNvSpPr/>
          <p:nvPr/>
        </p:nvSpPr>
        <p:spPr>
          <a:xfrm flipH="1">
            <a:off x="9296691"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ounded Rectangle 123"/>
          <p:cNvSpPr/>
          <p:nvPr/>
        </p:nvSpPr>
        <p:spPr>
          <a:xfrm flipH="1">
            <a:off x="9601493"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ounded Rectangle 124"/>
          <p:cNvSpPr/>
          <p:nvPr/>
        </p:nvSpPr>
        <p:spPr>
          <a:xfrm flipH="1">
            <a:off x="9296691"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ounded Rectangle 125"/>
          <p:cNvSpPr/>
          <p:nvPr/>
        </p:nvSpPr>
        <p:spPr>
          <a:xfrm flipH="1">
            <a:off x="9601493"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flipH="1">
            <a:off x="9902284"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ounded Rectangle 127"/>
          <p:cNvSpPr/>
          <p:nvPr/>
        </p:nvSpPr>
        <p:spPr>
          <a:xfrm flipH="1">
            <a:off x="10207086"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ounded Rectangle 128"/>
          <p:cNvSpPr/>
          <p:nvPr/>
        </p:nvSpPr>
        <p:spPr>
          <a:xfrm flipH="1">
            <a:off x="9902284"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ounded Rectangle 129"/>
          <p:cNvSpPr/>
          <p:nvPr/>
        </p:nvSpPr>
        <p:spPr>
          <a:xfrm flipH="1">
            <a:off x="10207086"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ounded Rectangle 130"/>
          <p:cNvSpPr/>
          <p:nvPr/>
        </p:nvSpPr>
        <p:spPr>
          <a:xfrm flipH="1">
            <a:off x="10511888"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flipH="1">
            <a:off x="10511888"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ounded Rectangle 132"/>
          <p:cNvSpPr/>
          <p:nvPr/>
        </p:nvSpPr>
        <p:spPr>
          <a:xfrm flipH="1">
            <a:off x="7776692"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ounded Rectangle 133"/>
          <p:cNvSpPr/>
          <p:nvPr/>
        </p:nvSpPr>
        <p:spPr>
          <a:xfrm flipH="1">
            <a:off x="8081494"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ounded Rectangle 134"/>
          <p:cNvSpPr/>
          <p:nvPr/>
        </p:nvSpPr>
        <p:spPr>
          <a:xfrm flipH="1">
            <a:off x="7776692"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ounded Rectangle 135"/>
          <p:cNvSpPr/>
          <p:nvPr/>
        </p:nvSpPr>
        <p:spPr>
          <a:xfrm flipH="1">
            <a:off x="8081494"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ounded Rectangle 136"/>
          <p:cNvSpPr/>
          <p:nvPr/>
        </p:nvSpPr>
        <p:spPr>
          <a:xfrm flipH="1">
            <a:off x="8382285"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ounded Rectangle 137"/>
          <p:cNvSpPr/>
          <p:nvPr/>
        </p:nvSpPr>
        <p:spPr>
          <a:xfrm flipH="1">
            <a:off x="8687087"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ounded Rectangle 138"/>
          <p:cNvSpPr/>
          <p:nvPr/>
        </p:nvSpPr>
        <p:spPr>
          <a:xfrm flipH="1">
            <a:off x="8382285"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ounded Rectangle 139"/>
          <p:cNvSpPr/>
          <p:nvPr/>
        </p:nvSpPr>
        <p:spPr>
          <a:xfrm flipH="1">
            <a:off x="8687087"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ounded Rectangle 140"/>
          <p:cNvSpPr/>
          <p:nvPr/>
        </p:nvSpPr>
        <p:spPr>
          <a:xfrm flipH="1">
            <a:off x="8991889"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ounded Rectangle 141"/>
          <p:cNvSpPr/>
          <p:nvPr/>
        </p:nvSpPr>
        <p:spPr>
          <a:xfrm flipH="1">
            <a:off x="8991889"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ounded Rectangle 142"/>
          <p:cNvSpPr/>
          <p:nvPr/>
        </p:nvSpPr>
        <p:spPr>
          <a:xfrm flipH="1">
            <a:off x="9296691"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ounded Rectangle 143"/>
          <p:cNvSpPr/>
          <p:nvPr/>
        </p:nvSpPr>
        <p:spPr>
          <a:xfrm flipH="1">
            <a:off x="9601493"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ounded Rectangle 144"/>
          <p:cNvSpPr/>
          <p:nvPr/>
        </p:nvSpPr>
        <p:spPr>
          <a:xfrm flipH="1">
            <a:off x="9296691"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ounded Rectangle 145"/>
          <p:cNvSpPr/>
          <p:nvPr/>
        </p:nvSpPr>
        <p:spPr>
          <a:xfrm flipH="1">
            <a:off x="9601493"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ounded Rectangle 146"/>
          <p:cNvSpPr/>
          <p:nvPr/>
        </p:nvSpPr>
        <p:spPr>
          <a:xfrm flipH="1">
            <a:off x="9902284"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ounded Rectangle 147"/>
          <p:cNvSpPr/>
          <p:nvPr/>
        </p:nvSpPr>
        <p:spPr>
          <a:xfrm flipH="1">
            <a:off x="10207086"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ounded Rectangle 148"/>
          <p:cNvSpPr/>
          <p:nvPr/>
        </p:nvSpPr>
        <p:spPr>
          <a:xfrm flipH="1">
            <a:off x="9902284"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ounded Rectangle 149"/>
          <p:cNvSpPr/>
          <p:nvPr/>
        </p:nvSpPr>
        <p:spPr>
          <a:xfrm flipH="1">
            <a:off x="10207086"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ounded Rectangle 150"/>
          <p:cNvSpPr/>
          <p:nvPr/>
        </p:nvSpPr>
        <p:spPr>
          <a:xfrm flipH="1">
            <a:off x="10511888"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ounded Rectangle 151"/>
          <p:cNvSpPr/>
          <p:nvPr/>
        </p:nvSpPr>
        <p:spPr>
          <a:xfrm flipH="1">
            <a:off x="10511888"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ounded Rectangle 152"/>
          <p:cNvSpPr/>
          <p:nvPr/>
        </p:nvSpPr>
        <p:spPr>
          <a:xfrm flipH="1">
            <a:off x="7776692"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ounded Rectangle 153"/>
          <p:cNvSpPr/>
          <p:nvPr/>
        </p:nvSpPr>
        <p:spPr>
          <a:xfrm flipH="1">
            <a:off x="8081494"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ounded Rectangle 154"/>
          <p:cNvSpPr/>
          <p:nvPr/>
        </p:nvSpPr>
        <p:spPr>
          <a:xfrm flipH="1">
            <a:off x="7776692"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ounded Rectangle 155"/>
          <p:cNvSpPr/>
          <p:nvPr/>
        </p:nvSpPr>
        <p:spPr>
          <a:xfrm flipH="1">
            <a:off x="8081494"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ounded Rectangle 156"/>
          <p:cNvSpPr/>
          <p:nvPr/>
        </p:nvSpPr>
        <p:spPr>
          <a:xfrm flipH="1">
            <a:off x="8382285"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ounded Rectangle 157"/>
          <p:cNvSpPr/>
          <p:nvPr/>
        </p:nvSpPr>
        <p:spPr>
          <a:xfrm flipH="1">
            <a:off x="8687087"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ounded Rectangle 158"/>
          <p:cNvSpPr/>
          <p:nvPr/>
        </p:nvSpPr>
        <p:spPr>
          <a:xfrm flipH="1">
            <a:off x="8382285"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ounded Rectangle 159"/>
          <p:cNvSpPr/>
          <p:nvPr/>
        </p:nvSpPr>
        <p:spPr>
          <a:xfrm flipH="1">
            <a:off x="8687087"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ounded Rectangle 160"/>
          <p:cNvSpPr/>
          <p:nvPr/>
        </p:nvSpPr>
        <p:spPr>
          <a:xfrm flipH="1">
            <a:off x="8991889"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ounded Rectangle 161"/>
          <p:cNvSpPr/>
          <p:nvPr/>
        </p:nvSpPr>
        <p:spPr>
          <a:xfrm flipH="1">
            <a:off x="8991889"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ounded Rectangle 162"/>
          <p:cNvSpPr/>
          <p:nvPr/>
        </p:nvSpPr>
        <p:spPr>
          <a:xfrm flipH="1">
            <a:off x="9296691"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ounded Rectangle 163"/>
          <p:cNvSpPr/>
          <p:nvPr/>
        </p:nvSpPr>
        <p:spPr>
          <a:xfrm flipH="1">
            <a:off x="9601493"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ounded Rectangle 164"/>
          <p:cNvSpPr/>
          <p:nvPr/>
        </p:nvSpPr>
        <p:spPr>
          <a:xfrm flipH="1">
            <a:off x="9296691"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ounded Rectangle 165"/>
          <p:cNvSpPr/>
          <p:nvPr/>
        </p:nvSpPr>
        <p:spPr>
          <a:xfrm flipH="1">
            <a:off x="9601493"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ounded Rectangle 166"/>
          <p:cNvSpPr/>
          <p:nvPr/>
        </p:nvSpPr>
        <p:spPr>
          <a:xfrm flipH="1">
            <a:off x="9902284"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ounded Rectangle 167"/>
          <p:cNvSpPr/>
          <p:nvPr/>
        </p:nvSpPr>
        <p:spPr>
          <a:xfrm flipH="1">
            <a:off x="10207086"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flipH="1">
            <a:off x="9902284"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flipH="1">
            <a:off x="10207086"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ounded Rectangle 170"/>
          <p:cNvSpPr/>
          <p:nvPr/>
        </p:nvSpPr>
        <p:spPr>
          <a:xfrm flipH="1">
            <a:off x="10511888"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ounded Rectangle 171"/>
          <p:cNvSpPr/>
          <p:nvPr/>
        </p:nvSpPr>
        <p:spPr>
          <a:xfrm flipH="1">
            <a:off x="10511888"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ounded Rectangle 172"/>
          <p:cNvSpPr/>
          <p:nvPr/>
        </p:nvSpPr>
        <p:spPr>
          <a:xfrm flipH="1">
            <a:off x="7776692"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ounded Rectangle 173"/>
          <p:cNvSpPr/>
          <p:nvPr/>
        </p:nvSpPr>
        <p:spPr>
          <a:xfrm flipH="1">
            <a:off x="8081494"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ounded Rectangle 174"/>
          <p:cNvSpPr/>
          <p:nvPr/>
        </p:nvSpPr>
        <p:spPr>
          <a:xfrm flipH="1">
            <a:off x="7776692"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ounded Rectangle 175"/>
          <p:cNvSpPr/>
          <p:nvPr/>
        </p:nvSpPr>
        <p:spPr>
          <a:xfrm flipH="1">
            <a:off x="8081494"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ounded Rectangle 176"/>
          <p:cNvSpPr/>
          <p:nvPr/>
        </p:nvSpPr>
        <p:spPr>
          <a:xfrm flipH="1">
            <a:off x="8382285"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ounded Rectangle 177"/>
          <p:cNvSpPr/>
          <p:nvPr/>
        </p:nvSpPr>
        <p:spPr>
          <a:xfrm flipH="1">
            <a:off x="8687087"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ounded Rectangle 178"/>
          <p:cNvSpPr/>
          <p:nvPr/>
        </p:nvSpPr>
        <p:spPr>
          <a:xfrm flipH="1">
            <a:off x="8382285"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ounded Rectangle 179"/>
          <p:cNvSpPr/>
          <p:nvPr/>
        </p:nvSpPr>
        <p:spPr>
          <a:xfrm flipH="1">
            <a:off x="8687087"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ounded Rectangle 180"/>
          <p:cNvSpPr/>
          <p:nvPr/>
        </p:nvSpPr>
        <p:spPr>
          <a:xfrm flipH="1">
            <a:off x="8991889"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ounded Rectangle 181"/>
          <p:cNvSpPr/>
          <p:nvPr/>
        </p:nvSpPr>
        <p:spPr>
          <a:xfrm flipH="1">
            <a:off x="8991889"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ounded Rectangle 182"/>
          <p:cNvSpPr/>
          <p:nvPr/>
        </p:nvSpPr>
        <p:spPr>
          <a:xfrm flipH="1">
            <a:off x="9296691"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ounded Rectangle 183"/>
          <p:cNvSpPr/>
          <p:nvPr/>
        </p:nvSpPr>
        <p:spPr>
          <a:xfrm flipH="1">
            <a:off x="9601493"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ounded Rectangle 184"/>
          <p:cNvSpPr/>
          <p:nvPr/>
        </p:nvSpPr>
        <p:spPr>
          <a:xfrm flipH="1">
            <a:off x="9296691"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ounded Rectangle 185"/>
          <p:cNvSpPr/>
          <p:nvPr/>
        </p:nvSpPr>
        <p:spPr>
          <a:xfrm flipH="1">
            <a:off x="9601493"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ounded Rectangle 186"/>
          <p:cNvSpPr/>
          <p:nvPr/>
        </p:nvSpPr>
        <p:spPr>
          <a:xfrm flipH="1">
            <a:off x="9902284"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ounded Rectangle 187"/>
          <p:cNvSpPr/>
          <p:nvPr/>
        </p:nvSpPr>
        <p:spPr>
          <a:xfrm flipH="1">
            <a:off x="10207086"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ounded Rectangle 188"/>
          <p:cNvSpPr/>
          <p:nvPr/>
        </p:nvSpPr>
        <p:spPr>
          <a:xfrm flipH="1">
            <a:off x="9902284"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ounded Rectangle 189"/>
          <p:cNvSpPr/>
          <p:nvPr/>
        </p:nvSpPr>
        <p:spPr>
          <a:xfrm flipH="1">
            <a:off x="10207086"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ounded Rectangle 190"/>
          <p:cNvSpPr/>
          <p:nvPr/>
        </p:nvSpPr>
        <p:spPr>
          <a:xfrm flipH="1">
            <a:off x="10511888"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ounded Rectangle 191"/>
          <p:cNvSpPr/>
          <p:nvPr/>
        </p:nvSpPr>
        <p:spPr>
          <a:xfrm flipH="1">
            <a:off x="10511888"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ounded Rectangle 192"/>
          <p:cNvSpPr/>
          <p:nvPr/>
        </p:nvSpPr>
        <p:spPr>
          <a:xfrm flipH="1">
            <a:off x="7781388"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ounded Rectangle 193"/>
          <p:cNvSpPr/>
          <p:nvPr/>
        </p:nvSpPr>
        <p:spPr>
          <a:xfrm flipH="1">
            <a:off x="8086190"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ounded Rectangle 194"/>
          <p:cNvSpPr/>
          <p:nvPr/>
        </p:nvSpPr>
        <p:spPr>
          <a:xfrm flipH="1">
            <a:off x="7781388"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ounded Rectangle 195"/>
          <p:cNvSpPr/>
          <p:nvPr/>
        </p:nvSpPr>
        <p:spPr>
          <a:xfrm flipH="1">
            <a:off x="8086190"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flipH="1">
            <a:off x="8386981"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ounded Rectangle 197"/>
          <p:cNvSpPr/>
          <p:nvPr/>
        </p:nvSpPr>
        <p:spPr>
          <a:xfrm flipH="1">
            <a:off x="8691783"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ounded Rectangle 198"/>
          <p:cNvSpPr/>
          <p:nvPr/>
        </p:nvSpPr>
        <p:spPr>
          <a:xfrm flipH="1">
            <a:off x="8386981"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ounded Rectangle 199"/>
          <p:cNvSpPr/>
          <p:nvPr/>
        </p:nvSpPr>
        <p:spPr>
          <a:xfrm flipH="1">
            <a:off x="8691783"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ounded Rectangle 200"/>
          <p:cNvSpPr/>
          <p:nvPr/>
        </p:nvSpPr>
        <p:spPr>
          <a:xfrm flipH="1">
            <a:off x="8996585"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ounded Rectangle 201"/>
          <p:cNvSpPr/>
          <p:nvPr/>
        </p:nvSpPr>
        <p:spPr>
          <a:xfrm flipH="1">
            <a:off x="8996585"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ounded Rectangle 202"/>
          <p:cNvSpPr/>
          <p:nvPr/>
        </p:nvSpPr>
        <p:spPr>
          <a:xfrm flipH="1">
            <a:off x="9301387"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ounded Rectangle 203"/>
          <p:cNvSpPr/>
          <p:nvPr/>
        </p:nvSpPr>
        <p:spPr>
          <a:xfrm flipH="1">
            <a:off x="9606189"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ounded Rectangle 204"/>
          <p:cNvSpPr/>
          <p:nvPr/>
        </p:nvSpPr>
        <p:spPr>
          <a:xfrm flipH="1">
            <a:off x="9301387"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06" name="Rounded Rectangle 205"/>
          <p:cNvSpPr/>
          <p:nvPr/>
        </p:nvSpPr>
        <p:spPr>
          <a:xfrm flipH="1">
            <a:off x="9606189"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07" name="Rounded Rectangle 206"/>
          <p:cNvSpPr/>
          <p:nvPr/>
        </p:nvSpPr>
        <p:spPr>
          <a:xfrm flipH="1">
            <a:off x="9906980"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ounded Rectangle 207"/>
          <p:cNvSpPr/>
          <p:nvPr/>
        </p:nvSpPr>
        <p:spPr>
          <a:xfrm flipH="1">
            <a:off x="10211782"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ounded Rectangle 208"/>
          <p:cNvSpPr/>
          <p:nvPr/>
        </p:nvSpPr>
        <p:spPr>
          <a:xfrm flipH="1">
            <a:off x="9906980"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0" name="Rounded Rectangle 209"/>
          <p:cNvSpPr/>
          <p:nvPr/>
        </p:nvSpPr>
        <p:spPr>
          <a:xfrm flipH="1">
            <a:off x="10211782"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1" name="Rounded Rectangle 210"/>
          <p:cNvSpPr/>
          <p:nvPr/>
        </p:nvSpPr>
        <p:spPr>
          <a:xfrm flipH="1">
            <a:off x="10516584"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ounded Rectangle 211"/>
          <p:cNvSpPr/>
          <p:nvPr/>
        </p:nvSpPr>
        <p:spPr>
          <a:xfrm flipH="1">
            <a:off x="10516584"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3" name="Rectangle 212"/>
          <p:cNvSpPr/>
          <p:nvPr/>
        </p:nvSpPr>
        <p:spPr>
          <a:xfrm>
            <a:off x="5314230" y="4230848"/>
            <a:ext cx="2245895" cy="519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000" dirty="0" smtClean="0">
                <a:solidFill>
                  <a:schemeClr val="tx1"/>
                </a:solidFill>
              </a:rPr>
              <a:t>1 - </a:t>
            </a:r>
            <a:r>
              <a:rPr lang="el-GR" sz="4000" dirty="0" smtClean="0">
                <a:solidFill>
                  <a:schemeClr val="tx1"/>
                </a:solidFill>
              </a:rPr>
              <a:t>β</a:t>
            </a:r>
            <a:r>
              <a:rPr lang="de-DE" sz="4000" dirty="0" smtClean="0">
                <a:solidFill>
                  <a:schemeClr val="tx1"/>
                </a:solidFill>
              </a:rPr>
              <a:t> = .80</a:t>
            </a:r>
            <a:endParaRPr lang="de-DE" sz="4000" dirty="0">
              <a:solidFill>
                <a:schemeClr val="tx1"/>
              </a:solidFill>
            </a:endParaRPr>
          </a:p>
        </p:txBody>
      </p:sp>
      <p:sp>
        <p:nvSpPr>
          <p:cNvPr id="12" name="Freeform 11"/>
          <p:cNvSpPr/>
          <p:nvPr/>
        </p:nvSpPr>
        <p:spPr>
          <a:xfrm>
            <a:off x="1716505" y="3015823"/>
            <a:ext cx="3400927" cy="3368935"/>
          </a:xfrm>
          <a:custGeom>
            <a:avLst/>
            <a:gdLst>
              <a:gd name="connsiteX0" fmla="*/ 144379 w 3400927"/>
              <a:gd name="connsiteY0" fmla="*/ 80303 h 3368935"/>
              <a:gd name="connsiteX1" fmla="*/ 144379 w 3400927"/>
              <a:gd name="connsiteY1" fmla="*/ 80303 h 3368935"/>
              <a:gd name="connsiteX2" fmla="*/ 128337 w 3400927"/>
              <a:gd name="connsiteY2" fmla="*/ 433230 h 3368935"/>
              <a:gd name="connsiteX3" fmla="*/ 80211 w 3400927"/>
              <a:gd name="connsiteY3" fmla="*/ 770114 h 3368935"/>
              <a:gd name="connsiteX4" fmla="*/ 64169 w 3400927"/>
              <a:gd name="connsiteY4" fmla="*/ 914493 h 3368935"/>
              <a:gd name="connsiteX5" fmla="*/ 80211 w 3400927"/>
              <a:gd name="connsiteY5" fmla="*/ 1508051 h 3368935"/>
              <a:gd name="connsiteX6" fmla="*/ 96253 w 3400927"/>
              <a:gd name="connsiteY6" fmla="*/ 1572219 h 3368935"/>
              <a:gd name="connsiteX7" fmla="*/ 112295 w 3400927"/>
              <a:gd name="connsiteY7" fmla="*/ 1668472 h 3368935"/>
              <a:gd name="connsiteX8" fmla="*/ 144379 w 3400927"/>
              <a:gd name="connsiteY8" fmla="*/ 1716598 h 3368935"/>
              <a:gd name="connsiteX9" fmla="*/ 176463 w 3400927"/>
              <a:gd name="connsiteY9" fmla="*/ 3112261 h 3368935"/>
              <a:gd name="connsiteX10" fmla="*/ 192506 w 3400927"/>
              <a:gd name="connsiteY10" fmla="*/ 3224556 h 3368935"/>
              <a:gd name="connsiteX11" fmla="*/ 208548 w 3400927"/>
              <a:gd name="connsiteY11" fmla="*/ 3272682 h 3368935"/>
              <a:gd name="connsiteX12" fmla="*/ 304800 w 3400927"/>
              <a:gd name="connsiteY12" fmla="*/ 3320809 h 3368935"/>
              <a:gd name="connsiteX13" fmla="*/ 385011 w 3400927"/>
              <a:gd name="connsiteY13" fmla="*/ 3336851 h 3368935"/>
              <a:gd name="connsiteX14" fmla="*/ 529390 w 3400927"/>
              <a:gd name="connsiteY14" fmla="*/ 3368935 h 3368935"/>
              <a:gd name="connsiteX15" fmla="*/ 1443790 w 3400927"/>
              <a:gd name="connsiteY15" fmla="*/ 3352893 h 3368935"/>
              <a:gd name="connsiteX16" fmla="*/ 1572127 w 3400927"/>
              <a:gd name="connsiteY16" fmla="*/ 3320809 h 3368935"/>
              <a:gd name="connsiteX17" fmla="*/ 1636295 w 3400927"/>
              <a:gd name="connsiteY17" fmla="*/ 3304766 h 3368935"/>
              <a:gd name="connsiteX18" fmla="*/ 1716506 w 3400927"/>
              <a:gd name="connsiteY18" fmla="*/ 3240598 h 3368935"/>
              <a:gd name="connsiteX19" fmla="*/ 1732548 w 3400927"/>
              <a:gd name="connsiteY19" fmla="*/ 3192472 h 3368935"/>
              <a:gd name="connsiteX20" fmla="*/ 1716506 w 3400927"/>
              <a:gd name="connsiteY20" fmla="*/ 3048093 h 3368935"/>
              <a:gd name="connsiteX21" fmla="*/ 1700463 w 3400927"/>
              <a:gd name="connsiteY21" fmla="*/ 2983924 h 3368935"/>
              <a:gd name="connsiteX22" fmla="*/ 1732548 w 3400927"/>
              <a:gd name="connsiteY22" fmla="*/ 2935798 h 3368935"/>
              <a:gd name="connsiteX23" fmla="*/ 1796716 w 3400927"/>
              <a:gd name="connsiteY23" fmla="*/ 2951840 h 3368935"/>
              <a:gd name="connsiteX24" fmla="*/ 3031958 w 3400927"/>
              <a:gd name="connsiteY24" fmla="*/ 2919756 h 3368935"/>
              <a:gd name="connsiteX25" fmla="*/ 3320716 w 3400927"/>
              <a:gd name="connsiteY25" fmla="*/ 2903714 h 3368935"/>
              <a:gd name="connsiteX26" fmla="*/ 3352800 w 3400927"/>
              <a:gd name="connsiteY26" fmla="*/ 2855588 h 3368935"/>
              <a:gd name="connsiteX27" fmla="*/ 3368842 w 3400927"/>
              <a:gd name="connsiteY27" fmla="*/ 2197861 h 3368935"/>
              <a:gd name="connsiteX28" fmla="*/ 3400927 w 3400927"/>
              <a:gd name="connsiteY28" fmla="*/ 1315545 h 3368935"/>
              <a:gd name="connsiteX29" fmla="*/ 3384884 w 3400927"/>
              <a:gd name="connsiteY29" fmla="*/ 882409 h 3368935"/>
              <a:gd name="connsiteX30" fmla="*/ 3352800 w 3400927"/>
              <a:gd name="connsiteY30" fmla="*/ 320935 h 3368935"/>
              <a:gd name="connsiteX31" fmla="*/ 3288632 w 3400927"/>
              <a:gd name="connsiteY31" fmla="*/ 112388 h 3368935"/>
              <a:gd name="connsiteX32" fmla="*/ 3224463 w 3400927"/>
              <a:gd name="connsiteY32" fmla="*/ 96345 h 3368935"/>
              <a:gd name="connsiteX33" fmla="*/ 3176337 w 3400927"/>
              <a:gd name="connsiteY33" fmla="*/ 64261 h 3368935"/>
              <a:gd name="connsiteX34" fmla="*/ 2983832 w 3400927"/>
              <a:gd name="connsiteY34" fmla="*/ 32177 h 3368935"/>
              <a:gd name="connsiteX35" fmla="*/ 2662990 w 3400927"/>
              <a:gd name="connsiteY35" fmla="*/ 16135 h 3368935"/>
              <a:gd name="connsiteX36" fmla="*/ 2582779 w 3400927"/>
              <a:gd name="connsiteY36" fmla="*/ 93 h 3368935"/>
              <a:gd name="connsiteX37" fmla="*/ 1973179 w 3400927"/>
              <a:gd name="connsiteY37" fmla="*/ 32177 h 3368935"/>
              <a:gd name="connsiteX38" fmla="*/ 1604211 w 3400927"/>
              <a:gd name="connsiteY38" fmla="*/ 16135 h 3368935"/>
              <a:gd name="connsiteX39" fmla="*/ 1540042 w 3400927"/>
              <a:gd name="connsiteY39" fmla="*/ 93 h 3368935"/>
              <a:gd name="connsiteX40" fmla="*/ 1122948 w 3400927"/>
              <a:gd name="connsiteY40" fmla="*/ 16135 h 3368935"/>
              <a:gd name="connsiteX41" fmla="*/ 1058779 w 3400927"/>
              <a:gd name="connsiteY41" fmla="*/ 32177 h 3368935"/>
              <a:gd name="connsiteX42" fmla="*/ 802106 w 3400927"/>
              <a:gd name="connsiteY42" fmla="*/ 93 h 3368935"/>
              <a:gd name="connsiteX43" fmla="*/ 192506 w 3400927"/>
              <a:gd name="connsiteY43" fmla="*/ 16135 h 3368935"/>
              <a:gd name="connsiteX44" fmla="*/ 144379 w 3400927"/>
              <a:gd name="connsiteY44" fmla="*/ 128430 h 3368935"/>
              <a:gd name="connsiteX45" fmla="*/ 128337 w 3400927"/>
              <a:gd name="connsiteY45" fmla="*/ 176556 h 3368935"/>
              <a:gd name="connsiteX46" fmla="*/ 160421 w 3400927"/>
              <a:gd name="connsiteY46" fmla="*/ 176556 h 3368935"/>
              <a:gd name="connsiteX47" fmla="*/ 80211 w 3400927"/>
              <a:gd name="connsiteY47" fmla="*/ 930535 h 3368935"/>
              <a:gd name="connsiteX48" fmla="*/ 0 w 3400927"/>
              <a:gd name="connsiteY48" fmla="*/ 1315545 h 336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400927" h="3368935">
                <a:moveTo>
                  <a:pt x="144379" y="80303"/>
                </a:moveTo>
                <a:lnTo>
                  <a:pt x="144379" y="80303"/>
                </a:lnTo>
                <a:cubicBezTo>
                  <a:pt x="139032" y="197945"/>
                  <a:pt x="139245" y="315972"/>
                  <a:pt x="128337" y="433230"/>
                </a:cubicBezTo>
                <a:cubicBezTo>
                  <a:pt x="117830" y="546177"/>
                  <a:pt x="92738" y="657373"/>
                  <a:pt x="80211" y="770114"/>
                </a:cubicBezTo>
                <a:lnTo>
                  <a:pt x="64169" y="914493"/>
                </a:lnTo>
                <a:cubicBezTo>
                  <a:pt x="69516" y="1112346"/>
                  <a:pt x="70568" y="1310361"/>
                  <a:pt x="80211" y="1508051"/>
                </a:cubicBezTo>
                <a:cubicBezTo>
                  <a:pt x="81285" y="1530072"/>
                  <a:pt x="91929" y="1550600"/>
                  <a:pt x="96253" y="1572219"/>
                </a:cubicBezTo>
                <a:cubicBezTo>
                  <a:pt x="102632" y="1604114"/>
                  <a:pt x="102009" y="1637614"/>
                  <a:pt x="112295" y="1668472"/>
                </a:cubicBezTo>
                <a:cubicBezTo>
                  <a:pt x="118392" y="1686763"/>
                  <a:pt x="133684" y="1700556"/>
                  <a:pt x="144379" y="1716598"/>
                </a:cubicBezTo>
                <a:cubicBezTo>
                  <a:pt x="190786" y="2412711"/>
                  <a:pt x="136541" y="1535399"/>
                  <a:pt x="176463" y="3112261"/>
                </a:cubicBezTo>
                <a:cubicBezTo>
                  <a:pt x="177420" y="3150061"/>
                  <a:pt x="185090" y="3187479"/>
                  <a:pt x="192506" y="3224556"/>
                </a:cubicBezTo>
                <a:cubicBezTo>
                  <a:pt x="195822" y="3241137"/>
                  <a:pt x="197985" y="3259478"/>
                  <a:pt x="208548" y="3272682"/>
                </a:cubicBezTo>
                <a:cubicBezTo>
                  <a:pt x="228151" y="3297186"/>
                  <a:pt x="275740" y="3313544"/>
                  <a:pt x="304800" y="3320809"/>
                </a:cubicBezTo>
                <a:cubicBezTo>
                  <a:pt x="331252" y="3327422"/>
                  <a:pt x="358394" y="3330936"/>
                  <a:pt x="385011" y="3336851"/>
                </a:cubicBezTo>
                <a:cubicBezTo>
                  <a:pt x="588908" y="3382161"/>
                  <a:pt x="287469" y="3320551"/>
                  <a:pt x="529390" y="3368935"/>
                </a:cubicBezTo>
                <a:cubicBezTo>
                  <a:pt x="834190" y="3363588"/>
                  <a:pt x="1139267" y="3366948"/>
                  <a:pt x="1443790" y="3352893"/>
                </a:cubicBezTo>
                <a:cubicBezTo>
                  <a:pt x="1487839" y="3350860"/>
                  <a:pt x="1529348" y="3331504"/>
                  <a:pt x="1572127" y="3320809"/>
                </a:cubicBezTo>
                <a:lnTo>
                  <a:pt x="1636295" y="3304766"/>
                </a:lnTo>
                <a:cubicBezTo>
                  <a:pt x="1658152" y="3290195"/>
                  <a:pt x="1701267" y="3265995"/>
                  <a:pt x="1716506" y="3240598"/>
                </a:cubicBezTo>
                <a:cubicBezTo>
                  <a:pt x="1725206" y="3226098"/>
                  <a:pt x="1727201" y="3208514"/>
                  <a:pt x="1732548" y="3192472"/>
                </a:cubicBezTo>
                <a:cubicBezTo>
                  <a:pt x="1727201" y="3144346"/>
                  <a:pt x="1723869" y="3095952"/>
                  <a:pt x="1716506" y="3048093"/>
                </a:cubicBezTo>
                <a:cubicBezTo>
                  <a:pt x="1713153" y="3026301"/>
                  <a:pt x="1697345" y="3005750"/>
                  <a:pt x="1700463" y="2983924"/>
                </a:cubicBezTo>
                <a:cubicBezTo>
                  <a:pt x="1703190" y="2964838"/>
                  <a:pt x="1721853" y="2951840"/>
                  <a:pt x="1732548" y="2935798"/>
                </a:cubicBezTo>
                <a:cubicBezTo>
                  <a:pt x="1753937" y="2941145"/>
                  <a:pt x="1774670" y="2952112"/>
                  <a:pt x="1796716" y="2951840"/>
                </a:cubicBezTo>
                <a:cubicBezTo>
                  <a:pt x="2208571" y="2946755"/>
                  <a:pt x="3031958" y="2919756"/>
                  <a:pt x="3031958" y="2919756"/>
                </a:cubicBezTo>
                <a:cubicBezTo>
                  <a:pt x="3128211" y="2914409"/>
                  <a:pt x="3226187" y="2922620"/>
                  <a:pt x="3320716" y="2903714"/>
                </a:cubicBezTo>
                <a:cubicBezTo>
                  <a:pt x="3339622" y="2899933"/>
                  <a:pt x="3351489" y="2874823"/>
                  <a:pt x="3352800" y="2855588"/>
                </a:cubicBezTo>
                <a:cubicBezTo>
                  <a:pt x="3367718" y="2636788"/>
                  <a:pt x="3364127" y="2417118"/>
                  <a:pt x="3368842" y="2197861"/>
                </a:cubicBezTo>
                <a:cubicBezTo>
                  <a:pt x="3387279" y="1340557"/>
                  <a:pt x="3296807" y="1627891"/>
                  <a:pt x="3400927" y="1315545"/>
                </a:cubicBezTo>
                <a:cubicBezTo>
                  <a:pt x="3395579" y="1171166"/>
                  <a:pt x="3389779" y="1026804"/>
                  <a:pt x="3384884" y="882409"/>
                </a:cubicBezTo>
                <a:cubicBezTo>
                  <a:pt x="3366750" y="347468"/>
                  <a:pt x="3423135" y="531939"/>
                  <a:pt x="3352800" y="320935"/>
                </a:cubicBezTo>
                <a:cubicBezTo>
                  <a:pt x="3341724" y="199094"/>
                  <a:pt x="3383711" y="153137"/>
                  <a:pt x="3288632" y="112388"/>
                </a:cubicBezTo>
                <a:cubicBezTo>
                  <a:pt x="3268367" y="103703"/>
                  <a:pt x="3245853" y="101693"/>
                  <a:pt x="3224463" y="96345"/>
                </a:cubicBezTo>
                <a:cubicBezTo>
                  <a:pt x="3208421" y="85650"/>
                  <a:pt x="3193582" y="72883"/>
                  <a:pt x="3176337" y="64261"/>
                </a:cubicBezTo>
                <a:cubicBezTo>
                  <a:pt x="3124148" y="38167"/>
                  <a:pt x="3025105" y="35023"/>
                  <a:pt x="2983832" y="32177"/>
                </a:cubicBezTo>
                <a:cubicBezTo>
                  <a:pt x="2877005" y="24810"/>
                  <a:pt x="2769937" y="21482"/>
                  <a:pt x="2662990" y="16135"/>
                </a:cubicBezTo>
                <a:cubicBezTo>
                  <a:pt x="2636253" y="10788"/>
                  <a:pt x="2610045" y="93"/>
                  <a:pt x="2582779" y="93"/>
                </a:cubicBezTo>
                <a:cubicBezTo>
                  <a:pt x="2168511" y="93"/>
                  <a:pt x="2222115" y="-3385"/>
                  <a:pt x="1973179" y="32177"/>
                </a:cubicBezTo>
                <a:cubicBezTo>
                  <a:pt x="1850190" y="26830"/>
                  <a:pt x="1726980" y="25229"/>
                  <a:pt x="1604211" y="16135"/>
                </a:cubicBezTo>
                <a:cubicBezTo>
                  <a:pt x="1582223" y="14506"/>
                  <a:pt x="1562090" y="93"/>
                  <a:pt x="1540042" y="93"/>
                </a:cubicBezTo>
                <a:cubicBezTo>
                  <a:pt x="1400908" y="93"/>
                  <a:pt x="1261979" y="10788"/>
                  <a:pt x="1122948" y="16135"/>
                </a:cubicBezTo>
                <a:cubicBezTo>
                  <a:pt x="1101558" y="21482"/>
                  <a:pt x="1080827" y="32177"/>
                  <a:pt x="1058779" y="32177"/>
                </a:cubicBezTo>
                <a:cubicBezTo>
                  <a:pt x="915794" y="32177"/>
                  <a:pt x="904263" y="25632"/>
                  <a:pt x="802106" y="93"/>
                </a:cubicBezTo>
                <a:cubicBezTo>
                  <a:pt x="598906" y="5440"/>
                  <a:pt x="395207" y="933"/>
                  <a:pt x="192506" y="16135"/>
                </a:cubicBezTo>
                <a:cubicBezTo>
                  <a:pt x="150559" y="19281"/>
                  <a:pt x="146408" y="120314"/>
                  <a:pt x="144379" y="128430"/>
                </a:cubicBezTo>
                <a:cubicBezTo>
                  <a:pt x="140278" y="144835"/>
                  <a:pt x="122990" y="160514"/>
                  <a:pt x="128337" y="176556"/>
                </a:cubicBezTo>
                <a:cubicBezTo>
                  <a:pt x="131719" y="186702"/>
                  <a:pt x="149726" y="176556"/>
                  <a:pt x="160421" y="176556"/>
                </a:cubicBezTo>
                <a:lnTo>
                  <a:pt x="80211" y="930535"/>
                </a:lnTo>
                <a:lnTo>
                  <a:pt x="0" y="1315545"/>
                </a:lnTo>
              </a:path>
            </a:pathLst>
          </a:cu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3243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2">
                                            <p:txEl>
                                              <p:pRg st="1" end="1"/>
                                            </p:txEl>
                                          </p:spTgt>
                                        </p:tgtEl>
                                      </p:cBhvr>
                                    </p:animEffect>
                                    <p:set>
                                      <p:cBhvr>
                                        <p:cTn id="7" dur="1" fill="hold">
                                          <p:stCondLst>
                                            <p:cond delay="499"/>
                                          </p:stCondLst>
                                        </p:cTn>
                                        <p:tgtEl>
                                          <p:spTgt spid="112">
                                            <p:txEl>
                                              <p:pRg st="1" end="1"/>
                                            </p:txEl>
                                          </p:spTgt>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4">
                                            <p:txEl>
                                              <p:pRg st="1" end="1"/>
                                            </p:txEl>
                                          </p:spTgt>
                                        </p:tgtEl>
                                        <p:attrNameLst>
                                          <p:attrName>style.visibility</p:attrName>
                                        </p:attrNameLst>
                                      </p:cBhvr>
                                      <p:to>
                                        <p:strVal val="visible"/>
                                      </p:to>
                                    </p:set>
                                    <p:animEffect transition="in" filter="fade">
                                      <p:cBhvr>
                                        <p:cTn id="11" dur="500"/>
                                        <p:tgtEl>
                                          <p:spTgt spid="21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0" nodeType="clickEffect">
                                  <p:stCondLst>
                                    <p:cond delay="0"/>
                                  </p:stCondLst>
                                  <p:childTnLst>
                                    <p:animEffect transition="out" filter="fade">
                                      <p:cBhvr>
                                        <p:cTn id="15" dur="500"/>
                                        <p:tgtEl>
                                          <p:spTgt spid="213"/>
                                        </p:tgtEl>
                                      </p:cBhvr>
                                    </p:animEffect>
                                    <p:set>
                                      <p:cBhvr>
                                        <p:cTn id="16" dur="1" fill="hold">
                                          <p:stCondLst>
                                            <p:cond delay="499"/>
                                          </p:stCondLst>
                                        </p:cTn>
                                        <p:tgtEl>
                                          <p:spTgt spid="2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build="p"/>
      <p:bldP spid="214" grpId="0" build="p"/>
      <p:bldP spid="2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ontent Placeholder 3"/>
          <p:cNvSpPr>
            <a:spLocks noGrp="1"/>
          </p:cNvSpPr>
          <p:nvPr>
            <p:ph sz="half" idx="1"/>
          </p:nvPr>
        </p:nvSpPr>
        <p:spPr>
          <a:xfrm>
            <a:off x="6705891" y="1370013"/>
            <a:ext cx="5181600" cy="4351337"/>
          </a:xfrm>
        </p:spPr>
        <p:txBody>
          <a:bodyPr/>
          <a:lstStyle/>
          <a:p>
            <a:pPr marL="0" indent="0" algn="ctr">
              <a:buNone/>
            </a:pPr>
            <a:endParaRPr lang="de-DE" sz="2400" b="1" u="sng" dirty="0" smtClean="0"/>
          </a:p>
          <a:p>
            <a:pPr marL="0" indent="0" algn="ctr">
              <a:buNone/>
            </a:pPr>
            <a:r>
              <a:rPr lang="de-DE" sz="2400" b="1" u="sng" dirty="0" smtClean="0"/>
              <a:t>AVOID FALSE NEGATIVES,</a:t>
            </a:r>
            <a:r>
              <a:rPr lang="de-DE" b="1" u="sng" dirty="0" smtClean="0"/>
              <a:t/>
            </a:r>
            <a:br>
              <a:rPr lang="de-DE" b="1" u="sng" dirty="0" smtClean="0"/>
            </a:br>
            <a:r>
              <a:rPr lang="de-DE" sz="3200" b="1" u="sng" dirty="0" smtClean="0"/>
              <a:t>AND INCREASE TRUE POSITIVES!</a:t>
            </a:r>
            <a:endParaRPr lang="de-DE" b="1" u="sng" dirty="0" smtClean="0"/>
          </a:p>
          <a:p>
            <a:pPr marL="0" indent="0" algn="ctr">
              <a:buNone/>
            </a:pPr>
            <a:endParaRPr lang="de-DE" sz="2400" dirty="0" smtClean="0"/>
          </a:p>
          <a:p>
            <a:pPr marL="0" indent="0" algn="ctr">
              <a:buNone/>
            </a:pPr>
            <a:endParaRPr lang="de-DE" sz="2400" dirty="0"/>
          </a:p>
          <a:p>
            <a:pPr marL="0" indent="0">
              <a:buNone/>
            </a:pPr>
            <a:endParaRPr lang="de-DE" dirty="0"/>
          </a:p>
        </p:txBody>
      </p:sp>
      <p:sp>
        <p:nvSpPr>
          <p:cNvPr id="4" name="Content Placeholder 3"/>
          <p:cNvSpPr>
            <a:spLocks noGrp="1"/>
          </p:cNvSpPr>
          <p:nvPr>
            <p:ph sz="half" idx="2"/>
          </p:nvPr>
        </p:nvSpPr>
        <p:spPr>
          <a:xfrm>
            <a:off x="838200" y="1855788"/>
            <a:ext cx="5181600" cy="4351338"/>
          </a:xfrm>
        </p:spPr>
        <p:txBody>
          <a:bodyPr/>
          <a:lstStyle/>
          <a:p>
            <a:pPr marL="0" indent="0" algn="ctr">
              <a:buNone/>
            </a:pPr>
            <a:endParaRPr lang="de-DE" sz="2400" dirty="0" smtClean="0"/>
          </a:p>
          <a:p>
            <a:pPr marL="0" indent="0" algn="ctr">
              <a:buNone/>
            </a:pPr>
            <a:r>
              <a:rPr lang="de-DE" sz="2400" b="1" u="sng" dirty="0" smtClean="0"/>
              <a:t/>
            </a:r>
            <a:br>
              <a:rPr lang="de-DE" sz="2400" b="1" u="sng" dirty="0" smtClean="0"/>
            </a:br>
            <a:r>
              <a:rPr lang="de-DE" sz="2400" b="1" u="sng" dirty="0" smtClean="0"/>
              <a:t>AVOID FALSE POSITIVES!</a:t>
            </a:r>
            <a:endParaRPr lang="de-DE" sz="2400" b="1" u="sng" dirty="0"/>
          </a:p>
          <a:p>
            <a:pPr marL="0" indent="0">
              <a:buNone/>
            </a:pPr>
            <a:endParaRPr lang="de-DE" dirty="0"/>
          </a:p>
        </p:txBody>
      </p:sp>
      <p:sp>
        <p:nvSpPr>
          <p:cNvPr id="5" name="Rounded Rectangle 4"/>
          <p:cNvSpPr/>
          <p:nvPr/>
        </p:nvSpPr>
        <p:spPr>
          <a:xfrm flipH="1">
            <a:off x="1973462"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flipH="1">
            <a:off x="2278264"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flipH="1">
            <a:off x="1973462"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flipH="1">
            <a:off x="2278264"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flipH="1">
            <a:off x="2579055"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flipH="1">
            <a:off x="2883857"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flipH="1">
            <a:off x="2579055"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flipH="1">
            <a:off x="2883857"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flipH="1">
            <a:off x="3188659"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flipH="1">
            <a:off x="3188659"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flipH="1">
            <a:off x="3493461"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flipH="1">
            <a:off x="3798263"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flipH="1">
            <a:off x="3493461"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flipH="1">
            <a:off x="3798263"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flipH="1">
            <a:off x="4099054"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flipH="1">
            <a:off x="4403856"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flipH="1">
            <a:off x="4099054"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flipH="1">
            <a:off x="4403856"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flipH="1">
            <a:off x="4708658"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flipH="1">
            <a:off x="4708658"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flipH="1">
            <a:off x="1973462"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flipH="1">
            <a:off x="2278264"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flipH="1">
            <a:off x="1973462"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flipH="1">
            <a:off x="2278264"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flipH="1">
            <a:off x="2579055"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flipH="1">
            <a:off x="2883857"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flipH="1">
            <a:off x="2579055"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flipH="1">
            <a:off x="2883857"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flipH="1">
            <a:off x="3188659"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flipH="1">
            <a:off x="3188659"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flipH="1">
            <a:off x="3493461"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flipH="1">
            <a:off x="3798263"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flipH="1">
            <a:off x="3493461"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flipH="1">
            <a:off x="3798263"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flipH="1">
            <a:off x="4099054"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flipH="1">
            <a:off x="4403856"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flipH="1">
            <a:off x="4099054"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flipH="1">
            <a:off x="4403856"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flipH="1">
            <a:off x="4708658"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flipH="1">
            <a:off x="4708658"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flipH="1">
            <a:off x="1973462"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flipH="1">
            <a:off x="2278264"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flipH="1">
            <a:off x="1973462"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flipH="1">
            <a:off x="2278264"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flipH="1">
            <a:off x="2579055"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flipH="1">
            <a:off x="2883857"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flipH="1">
            <a:off x="2579055"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p:cNvSpPr/>
          <p:nvPr/>
        </p:nvSpPr>
        <p:spPr>
          <a:xfrm flipH="1">
            <a:off x="2883857"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flipH="1">
            <a:off x="3188659"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59"/>
          <p:cNvSpPr/>
          <p:nvPr/>
        </p:nvSpPr>
        <p:spPr>
          <a:xfrm flipH="1">
            <a:off x="3188659"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flipH="1">
            <a:off x="3493461"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p:cNvSpPr/>
          <p:nvPr/>
        </p:nvSpPr>
        <p:spPr>
          <a:xfrm flipH="1">
            <a:off x="3798263"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flipH="1">
            <a:off x="3493461"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flipH="1">
            <a:off x="3798263"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flipH="1">
            <a:off x="4099054"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5"/>
          <p:cNvSpPr/>
          <p:nvPr/>
        </p:nvSpPr>
        <p:spPr>
          <a:xfrm flipH="1">
            <a:off x="4403856"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66"/>
          <p:cNvSpPr/>
          <p:nvPr/>
        </p:nvSpPr>
        <p:spPr>
          <a:xfrm flipH="1">
            <a:off x="4099054"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flipH="1">
            <a:off x="4403856"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p:nvSpPr>
        <p:spPr>
          <a:xfrm flipH="1">
            <a:off x="4708658"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p:nvSpPr>
        <p:spPr>
          <a:xfrm flipH="1">
            <a:off x="4708658"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p:nvSpPr>
        <p:spPr>
          <a:xfrm flipH="1">
            <a:off x="1973462"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p:cNvSpPr/>
          <p:nvPr/>
        </p:nvSpPr>
        <p:spPr>
          <a:xfrm flipH="1">
            <a:off x="2278264"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p:nvSpPr>
        <p:spPr>
          <a:xfrm flipH="1">
            <a:off x="1973462"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flipH="1">
            <a:off x="2278264"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p:cNvSpPr/>
          <p:nvPr/>
        </p:nvSpPr>
        <p:spPr>
          <a:xfrm flipH="1">
            <a:off x="2579055"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p:cNvSpPr/>
          <p:nvPr/>
        </p:nvSpPr>
        <p:spPr>
          <a:xfrm flipH="1">
            <a:off x="2883857"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p:cNvSpPr/>
          <p:nvPr/>
        </p:nvSpPr>
        <p:spPr>
          <a:xfrm flipH="1">
            <a:off x="2579055"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flipH="1">
            <a:off x="2883857"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p:cNvSpPr/>
          <p:nvPr/>
        </p:nvSpPr>
        <p:spPr>
          <a:xfrm flipH="1">
            <a:off x="3188659"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79"/>
          <p:cNvSpPr/>
          <p:nvPr/>
        </p:nvSpPr>
        <p:spPr>
          <a:xfrm flipH="1">
            <a:off x="3188659"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p:cNvSpPr/>
          <p:nvPr/>
        </p:nvSpPr>
        <p:spPr>
          <a:xfrm flipH="1">
            <a:off x="3493461"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flipH="1">
            <a:off x="3798263"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p:cNvSpPr/>
          <p:nvPr/>
        </p:nvSpPr>
        <p:spPr>
          <a:xfrm flipH="1">
            <a:off x="3493461"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flipH="1">
            <a:off x="3798263"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p:cNvSpPr/>
          <p:nvPr/>
        </p:nvSpPr>
        <p:spPr>
          <a:xfrm flipH="1">
            <a:off x="4099054"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85"/>
          <p:cNvSpPr/>
          <p:nvPr/>
        </p:nvSpPr>
        <p:spPr>
          <a:xfrm flipH="1">
            <a:off x="4403856"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86"/>
          <p:cNvSpPr/>
          <p:nvPr/>
        </p:nvSpPr>
        <p:spPr>
          <a:xfrm flipH="1">
            <a:off x="4099054"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ounded Rectangle 87"/>
          <p:cNvSpPr/>
          <p:nvPr/>
        </p:nvSpPr>
        <p:spPr>
          <a:xfrm flipH="1">
            <a:off x="4403856"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p:cNvSpPr/>
          <p:nvPr/>
        </p:nvSpPr>
        <p:spPr>
          <a:xfrm flipH="1">
            <a:off x="4708658"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ounded Rectangle 89"/>
          <p:cNvSpPr/>
          <p:nvPr/>
        </p:nvSpPr>
        <p:spPr>
          <a:xfrm flipH="1">
            <a:off x="4708658"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ounded Rectangle 90"/>
          <p:cNvSpPr/>
          <p:nvPr/>
        </p:nvSpPr>
        <p:spPr>
          <a:xfrm flipH="1">
            <a:off x="1978158"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p:cNvSpPr/>
          <p:nvPr/>
        </p:nvSpPr>
        <p:spPr>
          <a:xfrm flipH="1">
            <a:off x="2282960"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p:cNvSpPr/>
          <p:nvPr/>
        </p:nvSpPr>
        <p:spPr>
          <a:xfrm flipH="1">
            <a:off x="1978158"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ounded Rectangle 93"/>
          <p:cNvSpPr/>
          <p:nvPr/>
        </p:nvSpPr>
        <p:spPr>
          <a:xfrm flipH="1">
            <a:off x="2282960"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p:cNvSpPr/>
          <p:nvPr/>
        </p:nvSpPr>
        <p:spPr>
          <a:xfrm flipH="1">
            <a:off x="2583751"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ounded Rectangle 95"/>
          <p:cNvSpPr/>
          <p:nvPr/>
        </p:nvSpPr>
        <p:spPr>
          <a:xfrm flipH="1">
            <a:off x="2888553"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ounded Rectangle 96"/>
          <p:cNvSpPr/>
          <p:nvPr/>
        </p:nvSpPr>
        <p:spPr>
          <a:xfrm flipH="1">
            <a:off x="2583751"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ounded Rectangle 97"/>
          <p:cNvSpPr/>
          <p:nvPr/>
        </p:nvSpPr>
        <p:spPr>
          <a:xfrm flipH="1">
            <a:off x="2888553"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ounded Rectangle 98"/>
          <p:cNvSpPr/>
          <p:nvPr/>
        </p:nvSpPr>
        <p:spPr>
          <a:xfrm flipH="1">
            <a:off x="3193355"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ounded Rectangle 99"/>
          <p:cNvSpPr/>
          <p:nvPr/>
        </p:nvSpPr>
        <p:spPr>
          <a:xfrm flipH="1">
            <a:off x="3193355"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ounded Rectangle 100"/>
          <p:cNvSpPr/>
          <p:nvPr/>
        </p:nvSpPr>
        <p:spPr>
          <a:xfrm flipH="1">
            <a:off x="3498157"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ounded Rectangle 101"/>
          <p:cNvSpPr/>
          <p:nvPr/>
        </p:nvSpPr>
        <p:spPr>
          <a:xfrm flipH="1">
            <a:off x="3802959"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ounded Rectangle 102"/>
          <p:cNvSpPr/>
          <p:nvPr/>
        </p:nvSpPr>
        <p:spPr>
          <a:xfrm flipH="1">
            <a:off x="3498157"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4" name="Rounded Rectangle 103"/>
          <p:cNvSpPr/>
          <p:nvPr/>
        </p:nvSpPr>
        <p:spPr>
          <a:xfrm flipH="1">
            <a:off x="3802959"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5" name="Rounded Rectangle 104"/>
          <p:cNvSpPr/>
          <p:nvPr/>
        </p:nvSpPr>
        <p:spPr>
          <a:xfrm flipH="1">
            <a:off x="4103750"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ounded Rectangle 105"/>
          <p:cNvSpPr/>
          <p:nvPr/>
        </p:nvSpPr>
        <p:spPr>
          <a:xfrm flipH="1">
            <a:off x="4408552"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ounded Rectangle 106"/>
          <p:cNvSpPr/>
          <p:nvPr/>
        </p:nvSpPr>
        <p:spPr>
          <a:xfrm flipH="1">
            <a:off x="4103750"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8" name="Rounded Rectangle 107"/>
          <p:cNvSpPr/>
          <p:nvPr/>
        </p:nvSpPr>
        <p:spPr>
          <a:xfrm flipH="1">
            <a:off x="4408552"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9" name="Rounded Rectangle 108"/>
          <p:cNvSpPr/>
          <p:nvPr/>
        </p:nvSpPr>
        <p:spPr>
          <a:xfrm flipH="1">
            <a:off x="4713354"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ounded Rectangle 109"/>
          <p:cNvSpPr/>
          <p:nvPr/>
        </p:nvSpPr>
        <p:spPr>
          <a:xfrm flipH="1">
            <a:off x="4713354"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1" name="Rectangle 110"/>
          <p:cNvSpPr/>
          <p:nvPr/>
        </p:nvSpPr>
        <p:spPr>
          <a:xfrm>
            <a:off x="-168160" y="4235533"/>
            <a:ext cx="2245895" cy="519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4000" dirty="0" smtClean="0">
                <a:solidFill>
                  <a:schemeClr val="tx1"/>
                </a:solidFill>
              </a:rPr>
              <a:t>α</a:t>
            </a:r>
            <a:r>
              <a:rPr lang="de-DE" sz="4000" dirty="0" smtClean="0">
                <a:solidFill>
                  <a:schemeClr val="tx1"/>
                </a:solidFill>
              </a:rPr>
              <a:t> = .05</a:t>
            </a:r>
            <a:endParaRPr lang="de-DE" sz="4000" dirty="0">
              <a:solidFill>
                <a:schemeClr val="tx1"/>
              </a:solidFill>
            </a:endParaRPr>
          </a:p>
        </p:txBody>
      </p:sp>
      <p:sp>
        <p:nvSpPr>
          <p:cNvPr id="113" name="Rounded Rectangle 112"/>
          <p:cNvSpPr/>
          <p:nvPr/>
        </p:nvSpPr>
        <p:spPr>
          <a:xfrm flipH="1">
            <a:off x="7776692"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ounded Rectangle 113"/>
          <p:cNvSpPr/>
          <p:nvPr/>
        </p:nvSpPr>
        <p:spPr>
          <a:xfrm flipH="1">
            <a:off x="8081494"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flipH="1">
            <a:off x="7776692"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flipH="1">
            <a:off x="8081494"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ounded Rectangle 116"/>
          <p:cNvSpPr/>
          <p:nvPr/>
        </p:nvSpPr>
        <p:spPr>
          <a:xfrm flipH="1">
            <a:off x="8382285"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ounded Rectangle 117"/>
          <p:cNvSpPr/>
          <p:nvPr/>
        </p:nvSpPr>
        <p:spPr>
          <a:xfrm flipH="1">
            <a:off x="8687087"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ounded Rectangle 118"/>
          <p:cNvSpPr/>
          <p:nvPr/>
        </p:nvSpPr>
        <p:spPr>
          <a:xfrm flipH="1">
            <a:off x="8382285"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ounded Rectangle 119"/>
          <p:cNvSpPr/>
          <p:nvPr/>
        </p:nvSpPr>
        <p:spPr>
          <a:xfrm flipH="1">
            <a:off x="8687087"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ounded Rectangle 120"/>
          <p:cNvSpPr/>
          <p:nvPr/>
        </p:nvSpPr>
        <p:spPr>
          <a:xfrm flipH="1">
            <a:off x="8991889"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ounded Rectangle 121"/>
          <p:cNvSpPr/>
          <p:nvPr/>
        </p:nvSpPr>
        <p:spPr>
          <a:xfrm flipH="1">
            <a:off x="8991889"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ounded Rectangle 122"/>
          <p:cNvSpPr/>
          <p:nvPr/>
        </p:nvSpPr>
        <p:spPr>
          <a:xfrm flipH="1">
            <a:off x="9296691"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ounded Rectangle 123"/>
          <p:cNvSpPr/>
          <p:nvPr/>
        </p:nvSpPr>
        <p:spPr>
          <a:xfrm flipH="1">
            <a:off x="9601493"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ounded Rectangle 124"/>
          <p:cNvSpPr/>
          <p:nvPr/>
        </p:nvSpPr>
        <p:spPr>
          <a:xfrm flipH="1">
            <a:off x="9296691"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ounded Rectangle 125"/>
          <p:cNvSpPr/>
          <p:nvPr/>
        </p:nvSpPr>
        <p:spPr>
          <a:xfrm flipH="1">
            <a:off x="9601493"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flipH="1">
            <a:off x="9902284"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ounded Rectangle 127"/>
          <p:cNvSpPr/>
          <p:nvPr/>
        </p:nvSpPr>
        <p:spPr>
          <a:xfrm flipH="1">
            <a:off x="10207086"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ounded Rectangle 128"/>
          <p:cNvSpPr/>
          <p:nvPr/>
        </p:nvSpPr>
        <p:spPr>
          <a:xfrm flipH="1">
            <a:off x="9902284"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ounded Rectangle 129"/>
          <p:cNvSpPr/>
          <p:nvPr/>
        </p:nvSpPr>
        <p:spPr>
          <a:xfrm flipH="1">
            <a:off x="10207086"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ounded Rectangle 130"/>
          <p:cNvSpPr/>
          <p:nvPr/>
        </p:nvSpPr>
        <p:spPr>
          <a:xfrm flipH="1">
            <a:off x="10511888"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flipH="1">
            <a:off x="10511888"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ounded Rectangle 132"/>
          <p:cNvSpPr/>
          <p:nvPr/>
        </p:nvSpPr>
        <p:spPr>
          <a:xfrm flipH="1">
            <a:off x="7776692"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ounded Rectangle 133"/>
          <p:cNvSpPr/>
          <p:nvPr/>
        </p:nvSpPr>
        <p:spPr>
          <a:xfrm flipH="1">
            <a:off x="8081494"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ounded Rectangle 134"/>
          <p:cNvSpPr/>
          <p:nvPr/>
        </p:nvSpPr>
        <p:spPr>
          <a:xfrm flipH="1">
            <a:off x="7776692"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ounded Rectangle 135"/>
          <p:cNvSpPr/>
          <p:nvPr/>
        </p:nvSpPr>
        <p:spPr>
          <a:xfrm flipH="1">
            <a:off x="8081494"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ounded Rectangle 136"/>
          <p:cNvSpPr/>
          <p:nvPr/>
        </p:nvSpPr>
        <p:spPr>
          <a:xfrm flipH="1">
            <a:off x="8382285"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ounded Rectangle 137"/>
          <p:cNvSpPr/>
          <p:nvPr/>
        </p:nvSpPr>
        <p:spPr>
          <a:xfrm flipH="1">
            <a:off x="8687087"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ounded Rectangle 138"/>
          <p:cNvSpPr/>
          <p:nvPr/>
        </p:nvSpPr>
        <p:spPr>
          <a:xfrm flipH="1">
            <a:off x="8382285"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ounded Rectangle 139"/>
          <p:cNvSpPr/>
          <p:nvPr/>
        </p:nvSpPr>
        <p:spPr>
          <a:xfrm flipH="1">
            <a:off x="8687087"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ounded Rectangle 140"/>
          <p:cNvSpPr/>
          <p:nvPr/>
        </p:nvSpPr>
        <p:spPr>
          <a:xfrm flipH="1">
            <a:off x="8991889"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ounded Rectangle 141"/>
          <p:cNvSpPr/>
          <p:nvPr/>
        </p:nvSpPr>
        <p:spPr>
          <a:xfrm flipH="1">
            <a:off x="8991889"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ounded Rectangle 142"/>
          <p:cNvSpPr/>
          <p:nvPr/>
        </p:nvSpPr>
        <p:spPr>
          <a:xfrm flipH="1">
            <a:off x="9296691"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ounded Rectangle 143"/>
          <p:cNvSpPr/>
          <p:nvPr/>
        </p:nvSpPr>
        <p:spPr>
          <a:xfrm flipH="1">
            <a:off x="9601493"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ounded Rectangle 144"/>
          <p:cNvSpPr/>
          <p:nvPr/>
        </p:nvSpPr>
        <p:spPr>
          <a:xfrm flipH="1">
            <a:off x="9296691"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ounded Rectangle 145"/>
          <p:cNvSpPr/>
          <p:nvPr/>
        </p:nvSpPr>
        <p:spPr>
          <a:xfrm flipH="1">
            <a:off x="9601493"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ounded Rectangle 146"/>
          <p:cNvSpPr/>
          <p:nvPr/>
        </p:nvSpPr>
        <p:spPr>
          <a:xfrm flipH="1">
            <a:off x="9902284"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ounded Rectangle 147"/>
          <p:cNvSpPr/>
          <p:nvPr/>
        </p:nvSpPr>
        <p:spPr>
          <a:xfrm flipH="1">
            <a:off x="10207086"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ounded Rectangle 148"/>
          <p:cNvSpPr/>
          <p:nvPr/>
        </p:nvSpPr>
        <p:spPr>
          <a:xfrm flipH="1">
            <a:off x="9902284"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ounded Rectangle 149"/>
          <p:cNvSpPr/>
          <p:nvPr/>
        </p:nvSpPr>
        <p:spPr>
          <a:xfrm flipH="1">
            <a:off x="10207086"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ounded Rectangle 150"/>
          <p:cNvSpPr/>
          <p:nvPr/>
        </p:nvSpPr>
        <p:spPr>
          <a:xfrm flipH="1">
            <a:off x="10511888"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ounded Rectangle 151"/>
          <p:cNvSpPr/>
          <p:nvPr/>
        </p:nvSpPr>
        <p:spPr>
          <a:xfrm flipH="1">
            <a:off x="10511888"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ounded Rectangle 152"/>
          <p:cNvSpPr/>
          <p:nvPr/>
        </p:nvSpPr>
        <p:spPr>
          <a:xfrm flipH="1">
            <a:off x="7776692"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ounded Rectangle 153"/>
          <p:cNvSpPr/>
          <p:nvPr/>
        </p:nvSpPr>
        <p:spPr>
          <a:xfrm flipH="1">
            <a:off x="8081494"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ounded Rectangle 154"/>
          <p:cNvSpPr/>
          <p:nvPr/>
        </p:nvSpPr>
        <p:spPr>
          <a:xfrm flipH="1">
            <a:off x="7776692"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ounded Rectangle 155"/>
          <p:cNvSpPr/>
          <p:nvPr/>
        </p:nvSpPr>
        <p:spPr>
          <a:xfrm flipH="1">
            <a:off x="8081494"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ounded Rectangle 156"/>
          <p:cNvSpPr/>
          <p:nvPr/>
        </p:nvSpPr>
        <p:spPr>
          <a:xfrm flipH="1">
            <a:off x="8382285"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ounded Rectangle 157"/>
          <p:cNvSpPr/>
          <p:nvPr/>
        </p:nvSpPr>
        <p:spPr>
          <a:xfrm flipH="1">
            <a:off x="8687087"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ounded Rectangle 158"/>
          <p:cNvSpPr/>
          <p:nvPr/>
        </p:nvSpPr>
        <p:spPr>
          <a:xfrm flipH="1">
            <a:off x="8382285"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ounded Rectangle 159"/>
          <p:cNvSpPr/>
          <p:nvPr/>
        </p:nvSpPr>
        <p:spPr>
          <a:xfrm flipH="1">
            <a:off x="8687087"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ounded Rectangle 160"/>
          <p:cNvSpPr/>
          <p:nvPr/>
        </p:nvSpPr>
        <p:spPr>
          <a:xfrm flipH="1">
            <a:off x="8991889"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ounded Rectangle 161"/>
          <p:cNvSpPr/>
          <p:nvPr/>
        </p:nvSpPr>
        <p:spPr>
          <a:xfrm flipH="1">
            <a:off x="8991889"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ounded Rectangle 162"/>
          <p:cNvSpPr/>
          <p:nvPr/>
        </p:nvSpPr>
        <p:spPr>
          <a:xfrm flipH="1">
            <a:off x="9296691"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ounded Rectangle 163"/>
          <p:cNvSpPr/>
          <p:nvPr/>
        </p:nvSpPr>
        <p:spPr>
          <a:xfrm flipH="1">
            <a:off x="9601493"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ounded Rectangle 164"/>
          <p:cNvSpPr/>
          <p:nvPr/>
        </p:nvSpPr>
        <p:spPr>
          <a:xfrm flipH="1">
            <a:off x="9296691"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ounded Rectangle 165"/>
          <p:cNvSpPr/>
          <p:nvPr/>
        </p:nvSpPr>
        <p:spPr>
          <a:xfrm flipH="1">
            <a:off x="9601493"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ounded Rectangle 166"/>
          <p:cNvSpPr/>
          <p:nvPr/>
        </p:nvSpPr>
        <p:spPr>
          <a:xfrm flipH="1">
            <a:off x="9902284"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ounded Rectangle 167"/>
          <p:cNvSpPr/>
          <p:nvPr/>
        </p:nvSpPr>
        <p:spPr>
          <a:xfrm flipH="1">
            <a:off x="10207086"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flipH="1">
            <a:off x="9902284"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flipH="1">
            <a:off x="10207086"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ounded Rectangle 170"/>
          <p:cNvSpPr/>
          <p:nvPr/>
        </p:nvSpPr>
        <p:spPr>
          <a:xfrm flipH="1">
            <a:off x="10511888"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ounded Rectangle 171"/>
          <p:cNvSpPr/>
          <p:nvPr/>
        </p:nvSpPr>
        <p:spPr>
          <a:xfrm flipH="1">
            <a:off x="10511888"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ounded Rectangle 172"/>
          <p:cNvSpPr/>
          <p:nvPr/>
        </p:nvSpPr>
        <p:spPr>
          <a:xfrm flipH="1">
            <a:off x="7776692"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ounded Rectangle 173"/>
          <p:cNvSpPr/>
          <p:nvPr/>
        </p:nvSpPr>
        <p:spPr>
          <a:xfrm flipH="1">
            <a:off x="8081494"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ounded Rectangle 174"/>
          <p:cNvSpPr/>
          <p:nvPr/>
        </p:nvSpPr>
        <p:spPr>
          <a:xfrm flipH="1">
            <a:off x="7776692"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ounded Rectangle 175"/>
          <p:cNvSpPr/>
          <p:nvPr/>
        </p:nvSpPr>
        <p:spPr>
          <a:xfrm flipH="1">
            <a:off x="8081494"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ounded Rectangle 176"/>
          <p:cNvSpPr/>
          <p:nvPr/>
        </p:nvSpPr>
        <p:spPr>
          <a:xfrm flipH="1">
            <a:off x="8382285"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ounded Rectangle 177"/>
          <p:cNvSpPr/>
          <p:nvPr/>
        </p:nvSpPr>
        <p:spPr>
          <a:xfrm flipH="1">
            <a:off x="8687087"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ounded Rectangle 178"/>
          <p:cNvSpPr/>
          <p:nvPr/>
        </p:nvSpPr>
        <p:spPr>
          <a:xfrm flipH="1">
            <a:off x="8382285"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ounded Rectangle 179"/>
          <p:cNvSpPr/>
          <p:nvPr/>
        </p:nvSpPr>
        <p:spPr>
          <a:xfrm flipH="1">
            <a:off x="8687087"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ounded Rectangle 180"/>
          <p:cNvSpPr/>
          <p:nvPr/>
        </p:nvSpPr>
        <p:spPr>
          <a:xfrm flipH="1">
            <a:off x="8991889"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ounded Rectangle 181"/>
          <p:cNvSpPr/>
          <p:nvPr/>
        </p:nvSpPr>
        <p:spPr>
          <a:xfrm flipH="1">
            <a:off x="8991889"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ounded Rectangle 182"/>
          <p:cNvSpPr/>
          <p:nvPr/>
        </p:nvSpPr>
        <p:spPr>
          <a:xfrm flipH="1">
            <a:off x="9296691"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ounded Rectangle 183"/>
          <p:cNvSpPr/>
          <p:nvPr/>
        </p:nvSpPr>
        <p:spPr>
          <a:xfrm flipH="1">
            <a:off x="9601493"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ounded Rectangle 184"/>
          <p:cNvSpPr/>
          <p:nvPr/>
        </p:nvSpPr>
        <p:spPr>
          <a:xfrm flipH="1">
            <a:off x="9296691"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ounded Rectangle 185"/>
          <p:cNvSpPr/>
          <p:nvPr/>
        </p:nvSpPr>
        <p:spPr>
          <a:xfrm flipH="1">
            <a:off x="9601493"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ounded Rectangle 186"/>
          <p:cNvSpPr/>
          <p:nvPr/>
        </p:nvSpPr>
        <p:spPr>
          <a:xfrm flipH="1">
            <a:off x="9902284"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ounded Rectangle 187"/>
          <p:cNvSpPr/>
          <p:nvPr/>
        </p:nvSpPr>
        <p:spPr>
          <a:xfrm flipH="1">
            <a:off x="10207086"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ounded Rectangle 188"/>
          <p:cNvSpPr/>
          <p:nvPr/>
        </p:nvSpPr>
        <p:spPr>
          <a:xfrm flipH="1">
            <a:off x="9902284"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ounded Rectangle 189"/>
          <p:cNvSpPr/>
          <p:nvPr/>
        </p:nvSpPr>
        <p:spPr>
          <a:xfrm flipH="1">
            <a:off x="10207086"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ounded Rectangle 190"/>
          <p:cNvSpPr/>
          <p:nvPr/>
        </p:nvSpPr>
        <p:spPr>
          <a:xfrm flipH="1">
            <a:off x="10511888"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ounded Rectangle 191"/>
          <p:cNvSpPr/>
          <p:nvPr/>
        </p:nvSpPr>
        <p:spPr>
          <a:xfrm flipH="1">
            <a:off x="10511888"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ounded Rectangle 192"/>
          <p:cNvSpPr/>
          <p:nvPr/>
        </p:nvSpPr>
        <p:spPr>
          <a:xfrm flipH="1">
            <a:off x="7781388" y="57368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ounded Rectangle 193"/>
          <p:cNvSpPr/>
          <p:nvPr/>
        </p:nvSpPr>
        <p:spPr>
          <a:xfrm flipH="1">
            <a:off x="8086190" y="57368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ounded Rectangle 194"/>
          <p:cNvSpPr/>
          <p:nvPr/>
        </p:nvSpPr>
        <p:spPr>
          <a:xfrm flipH="1">
            <a:off x="7781388" y="60576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ounded Rectangle 195"/>
          <p:cNvSpPr/>
          <p:nvPr/>
        </p:nvSpPr>
        <p:spPr>
          <a:xfrm flipH="1">
            <a:off x="8086190" y="60576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flipH="1">
            <a:off x="8386981" y="57368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ounded Rectangle 197"/>
          <p:cNvSpPr/>
          <p:nvPr/>
        </p:nvSpPr>
        <p:spPr>
          <a:xfrm flipH="1">
            <a:off x="8691783" y="57368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ounded Rectangle 198"/>
          <p:cNvSpPr/>
          <p:nvPr/>
        </p:nvSpPr>
        <p:spPr>
          <a:xfrm flipH="1">
            <a:off x="8386981" y="60576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ounded Rectangle 199"/>
          <p:cNvSpPr/>
          <p:nvPr/>
        </p:nvSpPr>
        <p:spPr>
          <a:xfrm flipH="1">
            <a:off x="8691783" y="60576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ounded Rectangle 200"/>
          <p:cNvSpPr/>
          <p:nvPr/>
        </p:nvSpPr>
        <p:spPr>
          <a:xfrm flipH="1">
            <a:off x="8996585" y="57368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ounded Rectangle 201"/>
          <p:cNvSpPr/>
          <p:nvPr/>
        </p:nvSpPr>
        <p:spPr>
          <a:xfrm flipH="1">
            <a:off x="8996585" y="60576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ounded Rectangle 202"/>
          <p:cNvSpPr/>
          <p:nvPr/>
        </p:nvSpPr>
        <p:spPr>
          <a:xfrm flipH="1">
            <a:off x="9301387" y="57368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ounded Rectangle 203"/>
          <p:cNvSpPr/>
          <p:nvPr/>
        </p:nvSpPr>
        <p:spPr>
          <a:xfrm flipH="1">
            <a:off x="9606189" y="57368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ounded Rectangle 204"/>
          <p:cNvSpPr/>
          <p:nvPr/>
        </p:nvSpPr>
        <p:spPr>
          <a:xfrm flipH="1">
            <a:off x="9301387"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06" name="Rounded Rectangle 205"/>
          <p:cNvSpPr/>
          <p:nvPr/>
        </p:nvSpPr>
        <p:spPr>
          <a:xfrm flipH="1">
            <a:off x="9606189"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07" name="Rounded Rectangle 206"/>
          <p:cNvSpPr/>
          <p:nvPr/>
        </p:nvSpPr>
        <p:spPr>
          <a:xfrm flipH="1">
            <a:off x="9906980" y="57368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ounded Rectangle 207"/>
          <p:cNvSpPr/>
          <p:nvPr/>
        </p:nvSpPr>
        <p:spPr>
          <a:xfrm flipH="1">
            <a:off x="10211782" y="57368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ounded Rectangle 208"/>
          <p:cNvSpPr/>
          <p:nvPr/>
        </p:nvSpPr>
        <p:spPr>
          <a:xfrm flipH="1">
            <a:off x="9906980"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0" name="Rounded Rectangle 209"/>
          <p:cNvSpPr/>
          <p:nvPr/>
        </p:nvSpPr>
        <p:spPr>
          <a:xfrm flipH="1">
            <a:off x="10211782"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1" name="Rounded Rectangle 210"/>
          <p:cNvSpPr/>
          <p:nvPr/>
        </p:nvSpPr>
        <p:spPr>
          <a:xfrm flipH="1">
            <a:off x="10516584" y="57368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ounded Rectangle 211"/>
          <p:cNvSpPr/>
          <p:nvPr/>
        </p:nvSpPr>
        <p:spPr>
          <a:xfrm flipH="1">
            <a:off x="10516584"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2" name="Freeform 11"/>
          <p:cNvSpPr/>
          <p:nvPr/>
        </p:nvSpPr>
        <p:spPr>
          <a:xfrm>
            <a:off x="1716505" y="3015823"/>
            <a:ext cx="3400927" cy="3368935"/>
          </a:xfrm>
          <a:custGeom>
            <a:avLst/>
            <a:gdLst>
              <a:gd name="connsiteX0" fmla="*/ 144379 w 3400927"/>
              <a:gd name="connsiteY0" fmla="*/ 80303 h 3368935"/>
              <a:gd name="connsiteX1" fmla="*/ 144379 w 3400927"/>
              <a:gd name="connsiteY1" fmla="*/ 80303 h 3368935"/>
              <a:gd name="connsiteX2" fmla="*/ 128337 w 3400927"/>
              <a:gd name="connsiteY2" fmla="*/ 433230 h 3368935"/>
              <a:gd name="connsiteX3" fmla="*/ 80211 w 3400927"/>
              <a:gd name="connsiteY3" fmla="*/ 770114 h 3368935"/>
              <a:gd name="connsiteX4" fmla="*/ 64169 w 3400927"/>
              <a:gd name="connsiteY4" fmla="*/ 914493 h 3368935"/>
              <a:gd name="connsiteX5" fmla="*/ 80211 w 3400927"/>
              <a:gd name="connsiteY5" fmla="*/ 1508051 h 3368935"/>
              <a:gd name="connsiteX6" fmla="*/ 96253 w 3400927"/>
              <a:gd name="connsiteY6" fmla="*/ 1572219 h 3368935"/>
              <a:gd name="connsiteX7" fmla="*/ 112295 w 3400927"/>
              <a:gd name="connsiteY7" fmla="*/ 1668472 h 3368935"/>
              <a:gd name="connsiteX8" fmla="*/ 144379 w 3400927"/>
              <a:gd name="connsiteY8" fmla="*/ 1716598 h 3368935"/>
              <a:gd name="connsiteX9" fmla="*/ 176463 w 3400927"/>
              <a:gd name="connsiteY9" fmla="*/ 3112261 h 3368935"/>
              <a:gd name="connsiteX10" fmla="*/ 192506 w 3400927"/>
              <a:gd name="connsiteY10" fmla="*/ 3224556 h 3368935"/>
              <a:gd name="connsiteX11" fmla="*/ 208548 w 3400927"/>
              <a:gd name="connsiteY11" fmla="*/ 3272682 h 3368935"/>
              <a:gd name="connsiteX12" fmla="*/ 304800 w 3400927"/>
              <a:gd name="connsiteY12" fmla="*/ 3320809 h 3368935"/>
              <a:gd name="connsiteX13" fmla="*/ 385011 w 3400927"/>
              <a:gd name="connsiteY13" fmla="*/ 3336851 h 3368935"/>
              <a:gd name="connsiteX14" fmla="*/ 529390 w 3400927"/>
              <a:gd name="connsiteY14" fmla="*/ 3368935 h 3368935"/>
              <a:gd name="connsiteX15" fmla="*/ 1443790 w 3400927"/>
              <a:gd name="connsiteY15" fmla="*/ 3352893 h 3368935"/>
              <a:gd name="connsiteX16" fmla="*/ 1572127 w 3400927"/>
              <a:gd name="connsiteY16" fmla="*/ 3320809 h 3368935"/>
              <a:gd name="connsiteX17" fmla="*/ 1636295 w 3400927"/>
              <a:gd name="connsiteY17" fmla="*/ 3304766 h 3368935"/>
              <a:gd name="connsiteX18" fmla="*/ 1716506 w 3400927"/>
              <a:gd name="connsiteY18" fmla="*/ 3240598 h 3368935"/>
              <a:gd name="connsiteX19" fmla="*/ 1732548 w 3400927"/>
              <a:gd name="connsiteY19" fmla="*/ 3192472 h 3368935"/>
              <a:gd name="connsiteX20" fmla="*/ 1716506 w 3400927"/>
              <a:gd name="connsiteY20" fmla="*/ 3048093 h 3368935"/>
              <a:gd name="connsiteX21" fmla="*/ 1700463 w 3400927"/>
              <a:gd name="connsiteY21" fmla="*/ 2983924 h 3368935"/>
              <a:gd name="connsiteX22" fmla="*/ 1732548 w 3400927"/>
              <a:gd name="connsiteY22" fmla="*/ 2935798 h 3368935"/>
              <a:gd name="connsiteX23" fmla="*/ 1796716 w 3400927"/>
              <a:gd name="connsiteY23" fmla="*/ 2951840 h 3368935"/>
              <a:gd name="connsiteX24" fmla="*/ 3031958 w 3400927"/>
              <a:gd name="connsiteY24" fmla="*/ 2919756 h 3368935"/>
              <a:gd name="connsiteX25" fmla="*/ 3320716 w 3400927"/>
              <a:gd name="connsiteY25" fmla="*/ 2903714 h 3368935"/>
              <a:gd name="connsiteX26" fmla="*/ 3352800 w 3400927"/>
              <a:gd name="connsiteY26" fmla="*/ 2855588 h 3368935"/>
              <a:gd name="connsiteX27" fmla="*/ 3368842 w 3400927"/>
              <a:gd name="connsiteY27" fmla="*/ 2197861 h 3368935"/>
              <a:gd name="connsiteX28" fmla="*/ 3400927 w 3400927"/>
              <a:gd name="connsiteY28" fmla="*/ 1315545 h 3368935"/>
              <a:gd name="connsiteX29" fmla="*/ 3384884 w 3400927"/>
              <a:gd name="connsiteY29" fmla="*/ 882409 h 3368935"/>
              <a:gd name="connsiteX30" fmla="*/ 3352800 w 3400927"/>
              <a:gd name="connsiteY30" fmla="*/ 320935 h 3368935"/>
              <a:gd name="connsiteX31" fmla="*/ 3288632 w 3400927"/>
              <a:gd name="connsiteY31" fmla="*/ 112388 h 3368935"/>
              <a:gd name="connsiteX32" fmla="*/ 3224463 w 3400927"/>
              <a:gd name="connsiteY32" fmla="*/ 96345 h 3368935"/>
              <a:gd name="connsiteX33" fmla="*/ 3176337 w 3400927"/>
              <a:gd name="connsiteY33" fmla="*/ 64261 h 3368935"/>
              <a:gd name="connsiteX34" fmla="*/ 2983832 w 3400927"/>
              <a:gd name="connsiteY34" fmla="*/ 32177 h 3368935"/>
              <a:gd name="connsiteX35" fmla="*/ 2662990 w 3400927"/>
              <a:gd name="connsiteY35" fmla="*/ 16135 h 3368935"/>
              <a:gd name="connsiteX36" fmla="*/ 2582779 w 3400927"/>
              <a:gd name="connsiteY36" fmla="*/ 93 h 3368935"/>
              <a:gd name="connsiteX37" fmla="*/ 1973179 w 3400927"/>
              <a:gd name="connsiteY37" fmla="*/ 32177 h 3368935"/>
              <a:gd name="connsiteX38" fmla="*/ 1604211 w 3400927"/>
              <a:gd name="connsiteY38" fmla="*/ 16135 h 3368935"/>
              <a:gd name="connsiteX39" fmla="*/ 1540042 w 3400927"/>
              <a:gd name="connsiteY39" fmla="*/ 93 h 3368935"/>
              <a:gd name="connsiteX40" fmla="*/ 1122948 w 3400927"/>
              <a:gd name="connsiteY40" fmla="*/ 16135 h 3368935"/>
              <a:gd name="connsiteX41" fmla="*/ 1058779 w 3400927"/>
              <a:gd name="connsiteY41" fmla="*/ 32177 h 3368935"/>
              <a:gd name="connsiteX42" fmla="*/ 802106 w 3400927"/>
              <a:gd name="connsiteY42" fmla="*/ 93 h 3368935"/>
              <a:gd name="connsiteX43" fmla="*/ 192506 w 3400927"/>
              <a:gd name="connsiteY43" fmla="*/ 16135 h 3368935"/>
              <a:gd name="connsiteX44" fmla="*/ 144379 w 3400927"/>
              <a:gd name="connsiteY44" fmla="*/ 128430 h 3368935"/>
              <a:gd name="connsiteX45" fmla="*/ 128337 w 3400927"/>
              <a:gd name="connsiteY45" fmla="*/ 176556 h 3368935"/>
              <a:gd name="connsiteX46" fmla="*/ 160421 w 3400927"/>
              <a:gd name="connsiteY46" fmla="*/ 176556 h 3368935"/>
              <a:gd name="connsiteX47" fmla="*/ 80211 w 3400927"/>
              <a:gd name="connsiteY47" fmla="*/ 930535 h 3368935"/>
              <a:gd name="connsiteX48" fmla="*/ 0 w 3400927"/>
              <a:gd name="connsiteY48" fmla="*/ 1315545 h 336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400927" h="3368935">
                <a:moveTo>
                  <a:pt x="144379" y="80303"/>
                </a:moveTo>
                <a:lnTo>
                  <a:pt x="144379" y="80303"/>
                </a:lnTo>
                <a:cubicBezTo>
                  <a:pt x="139032" y="197945"/>
                  <a:pt x="139245" y="315972"/>
                  <a:pt x="128337" y="433230"/>
                </a:cubicBezTo>
                <a:cubicBezTo>
                  <a:pt x="117830" y="546177"/>
                  <a:pt x="92738" y="657373"/>
                  <a:pt x="80211" y="770114"/>
                </a:cubicBezTo>
                <a:lnTo>
                  <a:pt x="64169" y="914493"/>
                </a:lnTo>
                <a:cubicBezTo>
                  <a:pt x="69516" y="1112346"/>
                  <a:pt x="70568" y="1310361"/>
                  <a:pt x="80211" y="1508051"/>
                </a:cubicBezTo>
                <a:cubicBezTo>
                  <a:pt x="81285" y="1530072"/>
                  <a:pt x="91929" y="1550600"/>
                  <a:pt x="96253" y="1572219"/>
                </a:cubicBezTo>
                <a:cubicBezTo>
                  <a:pt x="102632" y="1604114"/>
                  <a:pt x="102009" y="1637614"/>
                  <a:pt x="112295" y="1668472"/>
                </a:cubicBezTo>
                <a:cubicBezTo>
                  <a:pt x="118392" y="1686763"/>
                  <a:pt x="133684" y="1700556"/>
                  <a:pt x="144379" y="1716598"/>
                </a:cubicBezTo>
                <a:cubicBezTo>
                  <a:pt x="190786" y="2412711"/>
                  <a:pt x="136541" y="1535399"/>
                  <a:pt x="176463" y="3112261"/>
                </a:cubicBezTo>
                <a:cubicBezTo>
                  <a:pt x="177420" y="3150061"/>
                  <a:pt x="185090" y="3187479"/>
                  <a:pt x="192506" y="3224556"/>
                </a:cubicBezTo>
                <a:cubicBezTo>
                  <a:pt x="195822" y="3241137"/>
                  <a:pt x="197985" y="3259478"/>
                  <a:pt x="208548" y="3272682"/>
                </a:cubicBezTo>
                <a:cubicBezTo>
                  <a:pt x="228151" y="3297186"/>
                  <a:pt x="275740" y="3313544"/>
                  <a:pt x="304800" y="3320809"/>
                </a:cubicBezTo>
                <a:cubicBezTo>
                  <a:pt x="331252" y="3327422"/>
                  <a:pt x="358394" y="3330936"/>
                  <a:pt x="385011" y="3336851"/>
                </a:cubicBezTo>
                <a:cubicBezTo>
                  <a:pt x="588908" y="3382161"/>
                  <a:pt x="287469" y="3320551"/>
                  <a:pt x="529390" y="3368935"/>
                </a:cubicBezTo>
                <a:cubicBezTo>
                  <a:pt x="834190" y="3363588"/>
                  <a:pt x="1139267" y="3366948"/>
                  <a:pt x="1443790" y="3352893"/>
                </a:cubicBezTo>
                <a:cubicBezTo>
                  <a:pt x="1487839" y="3350860"/>
                  <a:pt x="1529348" y="3331504"/>
                  <a:pt x="1572127" y="3320809"/>
                </a:cubicBezTo>
                <a:lnTo>
                  <a:pt x="1636295" y="3304766"/>
                </a:lnTo>
                <a:cubicBezTo>
                  <a:pt x="1658152" y="3290195"/>
                  <a:pt x="1701267" y="3265995"/>
                  <a:pt x="1716506" y="3240598"/>
                </a:cubicBezTo>
                <a:cubicBezTo>
                  <a:pt x="1725206" y="3226098"/>
                  <a:pt x="1727201" y="3208514"/>
                  <a:pt x="1732548" y="3192472"/>
                </a:cubicBezTo>
                <a:cubicBezTo>
                  <a:pt x="1727201" y="3144346"/>
                  <a:pt x="1723869" y="3095952"/>
                  <a:pt x="1716506" y="3048093"/>
                </a:cubicBezTo>
                <a:cubicBezTo>
                  <a:pt x="1713153" y="3026301"/>
                  <a:pt x="1697345" y="3005750"/>
                  <a:pt x="1700463" y="2983924"/>
                </a:cubicBezTo>
                <a:cubicBezTo>
                  <a:pt x="1703190" y="2964838"/>
                  <a:pt x="1721853" y="2951840"/>
                  <a:pt x="1732548" y="2935798"/>
                </a:cubicBezTo>
                <a:cubicBezTo>
                  <a:pt x="1753937" y="2941145"/>
                  <a:pt x="1774670" y="2952112"/>
                  <a:pt x="1796716" y="2951840"/>
                </a:cubicBezTo>
                <a:cubicBezTo>
                  <a:pt x="2208571" y="2946755"/>
                  <a:pt x="3031958" y="2919756"/>
                  <a:pt x="3031958" y="2919756"/>
                </a:cubicBezTo>
                <a:cubicBezTo>
                  <a:pt x="3128211" y="2914409"/>
                  <a:pt x="3226187" y="2922620"/>
                  <a:pt x="3320716" y="2903714"/>
                </a:cubicBezTo>
                <a:cubicBezTo>
                  <a:pt x="3339622" y="2899933"/>
                  <a:pt x="3351489" y="2874823"/>
                  <a:pt x="3352800" y="2855588"/>
                </a:cubicBezTo>
                <a:cubicBezTo>
                  <a:pt x="3367718" y="2636788"/>
                  <a:pt x="3364127" y="2417118"/>
                  <a:pt x="3368842" y="2197861"/>
                </a:cubicBezTo>
                <a:cubicBezTo>
                  <a:pt x="3387279" y="1340557"/>
                  <a:pt x="3296807" y="1627891"/>
                  <a:pt x="3400927" y="1315545"/>
                </a:cubicBezTo>
                <a:cubicBezTo>
                  <a:pt x="3395579" y="1171166"/>
                  <a:pt x="3389779" y="1026804"/>
                  <a:pt x="3384884" y="882409"/>
                </a:cubicBezTo>
                <a:cubicBezTo>
                  <a:pt x="3366750" y="347468"/>
                  <a:pt x="3423135" y="531939"/>
                  <a:pt x="3352800" y="320935"/>
                </a:cubicBezTo>
                <a:cubicBezTo>
                  <a:pt x="3341724" y="199094"/>
                  <a:pt x="3383711" y="153137"/>
                  <a:pt x="3288632" y="112388"/>
                </a:cubicBezTo>
                <a:cubicBezTo>
                  <a:pt x="3268367" y="103703"/>
                  <a:pt x="3245853" y="101693"/>
                  <a:pt x="3224463" y="96345"/>
                </a:cubicBezTo>
                <a:cubicBezTo>
                  <a:pt x="3208421" y="85650"/>
                  <a:pt x="3193582" y="72883"/>
                  <a:pt x="3176337" y="64261"/>
                </a:cubicBezTo>
                <a:cubicBezTo>
                  <a:pt x="3124148" y="38167"/>
                  <a:pt x="3025105" y="35023"/>
                  <a:pt x="2983832" y="32177"/>
                </a:cubicBezTo>
                <a:cubicBezTo>
                  <a:pt x="2877005" y="24810"/>
                  <a:pt x="2769937" y="21482"/>
                  <a:pt x="2662990" y="16135"/>
                </a:cubicBezTo>
                <a:cubicBezTo>
                  <a:pt x="2636253" y="10788"/>
                  <a:pt x="2610045" y="93"/>
                  <a:pt x="2582779" y="93"/>
                </a:cubicBezTo>
                <a:cubicBezTo>
                  <a:pt x="2168511" y="93"/>
                  <a:pt x="2222115" y="-3385"/>
                  <a:pt x="1973179" y="32177"/>
                </a:cubicBezTo>
                <a:cubicBezTo>
                  <a:pt x="1850190" y="26830"/>
                  <a:pt x="1726980" y="25229"/>
                  <a:pt x="1604211" y="16135"/>
                </a:cubicBezTo>
                <a:cubicBezTo>
                  <a:pt x="1582223" y="14506"/>
                  <a:pt x="1562090" y="93"/>
                  <a:pt x="1540042" y="93"/>
                </a:cubicBezTo>
                <a:cubicBezTo>
                  <a:pt x="1400908" y="93"/>
                  <a:pt x="1261979" y="10788"/>
                  <a:pt x="1122948" y="16135"/>
                </a:cubicBezTo>
                <a:cubicBezTo>
                  <a:pt x="1101558" y="21482"/>
                  <a:pt x="1080827" y="32177"/>
                  <a:pt x="1058779" y="32177"/>
                </a:cubicBezTo>
                <a:cubicBezTo>
                  <a:pt x="915794" y="32177"/>
                  <a:pt x="904263" y="25632"/>
                  <a:pt x="802106" y="93"/>
                </a:cubicBezTo>
                <a:cubicBezTo>
                  <a:pt x="598906" y="5440"/>
                  <a:pt x="395207" y="933"/>
                  <a:pt x="192506" y="16135"/>
                </a:cubicBezTo>
                <a:cubicBezTo>
                  <a:pt x="150559" y="19281"/>
                  <a:pt x="146408" y="120314"/>
                  <a:pt x="144379" y="128430"/>
                </a:cubicBezTo>
                <a:cubicBezTo>
                  <a:pt x="140278" y="144835"/>
                  <a:pt x="122990" y="160514"/>
                  <a:pt x="128337" y="176556"/>
                </a:cubicBezTo>
                <a:cubicBezTo>
                  <a:pt x="131719" y="186702"/>
                  <a:pt x="149726" y="176556"/>
                  <a:pt x="160421" y="176556"/>
                </a:cubicBezTo>
                <a:lnTo>
                  <a:pt x="80211" y="930535"/>
                </a:lnTo>
                <a:lnTo>
                  <a:pt x="0" y="1315545"/>
                </a:lnTo>
              </a:path>
            </a:pathLst>
          </a:cu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5" name="Rectangle 214"/>
          <p:cNvSpPr/>
          <p:nvPr/>
        </p:nvSpPr>
        <p:spPr>
          <a:xfrm>
            <a:off x="5322550" y="4227713"/>
            <a:ext cx="2245895" cy="519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000" dirty="0" smtClean="0">
                <a:solidFill>
                  <a:schemeClr val="tx1"/>
                </a:solidFill>
              </a:rPr>
              <a:t>1 - </a:t>
            </a:r>
            <a:r>
              <a:rPr lang="el-GR" sz="4000" dirty="0" smtClean="0">
                <a:solidFill>
                  <a:schemeClr val="tx1"/>
                </a:solidFill>
              </a:rPr>
              <a:t>β</a:t>
            </a:r>
            <a:r>
              <a:rPr lang="de-DE" sz="4000" dirty="0" smtClean="0">
                <a:solidFill>
                  <a:schemeClr val="tx1"/>
                </a:solidFill>
              </a:rPr>
              <a:t> = </a:t>
            </a:r>
            <a:r>
              <a:rPr lang="de-DE" sz="4000" b="1" dirty="0" smtClean="0">
                <a:solidFill>
                  <a:srgbClr val="00B050"/>
                </a:solidFill>
              </a:rPr>
              <a:t>.95</a:t>
            </a:r>
            <a:endParaRPr lang="de-DE" sz="4000" b="1" dirty="0">
              <a:solidFill>
                <a:srgbClr val="00B050"/>
              </a:solidFill>
            </a:endParaRPr>
          </a:p>
        </p:txBody>
      </p:sp>
    </p:spTree>
    <p:extLst>
      <p:ext uri="{BB962C8B-B14F-4D97-AF65-F5344CB8AC3E}">
        <p14:creationId xmlns:p14="http://schemas.microsoft.com/office/powerpoint/2010/main" val="2986638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itle 1"/>
          <p:cNvSpPr>
            <a:spLocks noGrp="1"/>
          </p:cNvSpPr>
          <p:nvPr>
            <p:ph type="title"/>
          </p:nvPr>
        </p:nvSpPr>
        <p:spPr/>
        <p:txBody>
          <a:bodyPr>
            <a:normAutofit/>
          </a:bodyPr>
          <a:lstStyle/>
          <a:p>
            <a:pPr algn="ctr"/>
            <a:r>
              <a:rPr lang="de-DE" sz="4400" dirty="0" err="1" smtClean="0"/>
              <a:t>Why</a:t>
            </a:r>
            <a:r>
              <a:rPr lang="de-DE" sz="4400" dirty="0" smtClean="0"/>
              <a:t> </a:t>
            </a:r>
            <a:r>
              <a:rPr lang="de-DE" sz="4400" dirty="0" err="1" smtClean="0"/>
              <a:t>is</a:t>
            </a:r>
            <a:r>
              <a:rPr lang="de-DE" sz="4400" dirty="0" smtClean="0"/>
              <a:t> </a:t>
            </a:r>
            <a:r>
              <a:rPr lang="de-DE" sz="4400" dirty="0" err="1" smtClean="0"/>
              <a:t>important</a:t>
            </a:r>
            <a:r>
              <a:rPr lang="de-DE" sz="4400" dirty="0" smtClean="0"/>
              <a:t> </a:t>
            </a:r>
            <a:r>
              <a:rPr lang="de-DE" sz="4400" dirty="0" err="1" smtClean="0"/>
              <a:t>to</a:t>
            </a:r>
            <a:r>
              <a:rPr lang="de-DE" sz="4400" dirty="0" smtClean="0"/>
              <a:t> </a:t>
            </a:r>
            <a:r>
              <a:rPr lang="de-DE" sz="4400" dirty="0" err="1" smtClean="0"/>
              <a:t>increase</a:t>
            </a:r>
            <a:r>
              <a:rPr lang="de-DE" sz="4400" dirty="0" smtClean="0"/>
              <a:t> </a:t>
            </a:r>
            <a:br>
              <a:rPr lang="de-DE" sz="4400" dirty="0" smtClean="0"/>
            </a:br>
            <a:r>
              <a:rPr lang="de-DE" sz="4400" dirty="0" err="1" smtClean="0"/>
              <a:t>the</a:t>
            </a:r>
            <a:r>
              <a:rPr lang="de-DE" sz="4400" dirty="0" smtClean="0"/>
              <a:t> </a:t>
            </a:r>
            <a:r>
              <a:rPr lang="de-DE" sz="4400" dirty="0" err="1" smtClean="0"/>
              <a:t>probability</a:t>
            </a:r>
            <a:r>
              <a:rPr lang="de-DE" sz="4400" dirty="0" smtClean="0"/>
              <a:t> </a:t>
            </a:r>
            <a:r>
              <a:rPr lang="de-DE" sz="4400" dirty="0" err="1" smtClean="0"/>
              <a:t>of</a:t>
            </a:r>
            <a:r>
              <a:rPr lang="de-DE" sz="4400" dirty="0" smtClean="0"/>
              <a:t> TRUE POSITIVES?</a:t>
            </a:r>
            <a:endParaRPr lang="de-DE" sz="4400" dirty="0"/>
          </a:p>
        </p:txBody>
      </p:sp>
      <p:sp>
        <p:nvSpPr>
          <p:cNvPr id="219" name="Content Placeholder 3"/>
          <p:cNvSpPr>
            <a:spLocks noGrp="1"/>
          </p:cNvSpPr>
          <p:nvPr>
            <p:ph sz="half" idx="1"/>
          </p:nvPr>
        </p:nvSpPr>
        <p:spPr>
          <a:xfrm>
            <a:off x="7010400" y="2363788"/>
            <a:ext cx="5181600" cy="4351337"/>
          </a:xfrm>
        </p:spPr>
        <p:txBody>
          <a:bodyPr/>
          <a:lstStyle/>
          <a:p>
            <a:pPr marL="0" indent="0" algn="ctr">
              <a:buNone/>
            </a:pPr>
            <a:r>
              <a:rPr lang="de-DE" sz="2400" dirty="0" err="1"/>
              <a:t>Our</a:t>
            </a:r>
            <a:r>
              <a:rPr lang="de-DE" sz="2400" dirty="0"/>
              <a:t> </a:t>
            </a:r>
            <a:r>
              <a:rPr lang="de-DE" sz="2400" dirty="0" err="1"/>
              <a:t>effect</a:t>
            </a:r>
            <a:r>
              <a:rPr lang="de-DE" sz="2400" dirty="0"/>
              <a:t> </a:t>
            </a:r>
            <a:r>
              <a:rPr lang="de-DE" sz="2400" dirty="0" err="1"/>
              <a:t>is</a:t>
            </a:r>
            <a:r>
              <a:rPr lang="de-DE" sz="2400" dirty="0"/>
              <a:t> </a:t>
            </a:r>
            <a:r>
              <a:rPr lang="de-DE" sz="2400" b="1" dirty="0" smtClean="0"/>
              <a:t>TRUE</a:t>
            </a:r>
            <a:r>
              <a:rPr lang="de-DE" sz="2400" dirty="0" smtClean="0"/>
              <a:t/>
            </a:r>
            <a:br>
              <a:rPr lang="de-DE" sz="2400" dirty="0" smtClean="0"/>
            </a:br>
            <a:r>
              <a:rPr lang="de-DE" sz="2400" dirty="0" smtClean="0"/>
              <a:t>at </a:t>
            </a:r>
            <a:r>
              <a:rPr lang="de-DE" sz="2400" dirty="0" err="1"/>
              <a:t>the</a:t>
            </a:r>
            <a:r>
              <a:rPr lang="de-DE" sz="2400" dirty="0"/>
              <a:t> </a:t>
            </a:r>
            <a:r>
              <a:rPr lang="de-DE" sz="2400" dirty="0" err="1"/>
              <a:t>population</a:t>
            </a:r>
            <a:r>
              <a:rPr lang="de-DE" sz="2400" dirty="0"/>
              <a:t> </a:t>
            </a:r>
            <a:r>
              <a:rPr lang="de-DE" sz="2400" dirty="0" err="1" smtClean="0"/>
              <a:t>level</a:t>
            </a:r>
            <a:endParaRPr lang="de-DE" sz="2400" dirty="0"/>
          </a:p>
          <a:p>
            <a:pPr marL="0" indent="0">
              <a:buNone/>
            </a:pPr>
            <a:endParaRPr lang="de-DE" dirty="0"/>
          </a:p>
        </p:txBody>
      </p:sp>
      <p:sp>
        <p:nvSpPr>
          <p:cNvPr id="218" name="Content Placeholder 3"/>
          <p:cNvSpPr>
            <a:spLocks noGrp="1"/>
          </p:cNvSpPr>
          <p:nvPr>
            <p:ph sz="half" idx="2"/>
          </p:nvPr>
        </p:nvSpPr>
        <p:spPr>
          <a:xfrm>
            <a:off x="565485" y="2364039"/>
            <a:ext cx="5181600" cy="4351338"/>
          </a:xfrm>
        </p:spPr>
        <p:txBody>
          <a:bodyPr/>
          <a:lstStyle/>
          <a:p>
            <a:pPr marL="0" indent="0" algn="ctr">
              <a:buNone/>
            </a:pPr>
            <a:r>
              <a:rPr lang="de-DE" sz="2400" dirty="0" err="1"/>
              <a:t>Our</a:t>
            </a:r>
            <a:r>
              <a:rPr lang="de-DE" sz="2400" dirty="0"/>
              <a:t> </a:t>
            </a:r>
            <a:r>
              <a:rPr lang="de-DE" sz="2400" dirty="0" err="1"/>
              <a:t>effect</a:t>
            </a:r>
            <a:r>
              <a:rPr lang="de-DE" sz="2400" dirty="0"/>
              <a:t> </a:t>
            </a:r>
            <a:r>
              <a:rPr lang="de-DE" sz="2400" dirty="0" err="1"/>
              <a:t>is</a:t>
            </a:r>
            <a:r>
              <a:rPr lang="de-DE" sz="2400" dirty="0"/>
              <a:t> </a:t>
            </a:r>
            <a:r>
              <a:rPr lang="de-DE" sz="2400" b="1" dirty="0" smtClean="0"/>
              <a:t>FALSE</a:t>
            </a:r>
            <a:r>
              <a:rPr lang="de-DE" sz="2400" dirty="0" smtClean="0"/>
              <a:t/>
            </a:r>
            <a:br>
              <a:rPr lang="de-DE" sz="2400" dirty="0" smtClean="0"/>
            </a:br>
            <a:r>
              <a:rPr lang="de-DE" sz="2400" dirty="0" smtClean="0"/>
              <a:t>at </a:t>
            </a:r>
            <a:r>
              <a:rPr lang="de-DE" sz="2400" dirty="0" err="1"/>
              <a:t>the</a:t>
            </a:r>
            <a:r>
              <a:rPr lang="de-DE" sz="2400" dirty="0"/>
              <a:t> </a:t>
            </a:r>
            <a:r>
              <a:rPr lang="de-DE" sz="2400" dirty="0" err="1"/>
              <a:t>population</a:t>
            </a:r>
            <a:r>
              <a:rPr lang="de-DE" sz="2400" dirty="0"/>
              <a:t> </a:t>
            </a:r>
            <a:r>
              <a:rPr lang="de-DE" sz="2400" dirty="0" err="1" smtClean="0"/>
              <a:t>level</a:t>
            </a:r>
            <a:endParaRPr lang="de-DE" sz="2400" dirty="0" smtClean="0"/>
          </a:p>
          <a:p>
            <a:pPr marL="0" indent="0" algn="ctr">
              <a:buNone/>
            </a:pPr>
            <a:endParaRPr lang="de-DE" sz="2400" dirty="0"/>
          </a:p>
          <a:p>
            <a:pPr marL="0" indent="0">
              <a:buNone/>
            </a:pPr>
            <a:endParaRPr lang="de-DE" dirty="0"/>
          </a:p>
        </p:txBody>
      </p:sp>
      <p:pic>
        <p:nvPicPr>
          <p:cNvPr id="1028" name="Picture 4" descr="question-mark-circle-icon - Information Technolog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466" y="1979564"/>
            <a:ext cx="2564865" cy="2051893"/>
          </a:xfrm>
          <a:prstGeom prst="rect">
            <a:avLst/>
          </a:prstGeom>
          <a:noFill/>
          <a:extLst>
            <a:ext uri="{909E8E84-426E-40DD-AFC4-6F175D3DCCD1}">
              <a14:hiddenFill xmlns:a14="http://schemas.microsoft.com/office/drawing/2010/main">
                <a:solidFill>
                  <a:srgbClr val="FFFFFF"/>
                </a:solidFill>
              </a14:hiddenFill>
            </a:ext>
          </a:extLst>
        </p:spPr>
      </p:pic>
      <p:sp>
        <p:nvSpPr>
          <p:cNvPr id="222" name="Rectangle 221"/>
          <p:cNvSpPr/>
          <p:nvPr/>
        </p:nvSpPr>
        <p:spPr>
          <a:xfrm>
            <a:off x="4934952" y="4031457"/>
            <a:ext cx="2245895" cy="519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i="1" dirty="0" smtClean="0">
                <a:solidFill>
                  <a:schemeClr val="tx1"/>
                </a:solidFill>
              </a:rPr>
              <a:t>p</a:t>
            </a:r>
            <a:r>
              <a:rPr lang="de-DE" sz="4800" dirty="0" smtClean="0">
                <a:solidFill>
                  <a:schemeClr val="tx1"/>
                </a:solidFill>
              </a:rPr>
              <a:t> &lt; .05</a:t>
            </a:r>
            <a:endParaRPr lang="de-DE" sz="4800" i="1" dirty="0">
              <a:solidFill>
                <a:schemeClr val="tx1"/>
              </a:solidFill>
            </a:endParaRPr>
          </a:p>
        </p:txBody>
      </p:sp>
      <p:sp>
        <p:nvSpPr>
          <p:cNvPr id="223" name="Rounded Rectangle 222"/>
          <p:cNvSpPr/>
          <p:nvPr/>
        </p:nvSpPr>
        <p:spPr>
          <a:xfrm flipH="1">
            <a:off x="6676152" y="5270527"/>
            <a:ext cx="809088" cy="809088"/>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ounded Rectangle 223"/>
          <p:cNvSpPr/>
          <p:nvPr/>
        </p:nvSpPr>
        <p:spPr>
          <a:xfrm flipH="1">
            <a:off x="1000994" y="5270527"/>
            <a:ext cx="809088" cy="809088"/>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224"/>
          <p:cNvSpPr/>
          <p:nvPr/>
        </p:nvSpPr>
        <p:spPr>
          <a:xfrm>
            <a:off x="2033054" y="5136462"/>
            <a:ext cx="3002681" cy="1077218"/>
          </a:xfrm>
          <a:prstGeom prst="rect">
            <a:avLst/>
          </a:prstGeom>
        </p:spPr>
        <p:txBody>
          <a:bodyPr wrap="none">
            <a:spAutoFit/>
          </a:bodyPr>
          <a:lstStyle/>
          <a:p>
            <a:pPr algn="ctr"/>
            <a:r>
              <a:rPr lang="de-DE" sz="3200" b="1" dirty="0"/>
              <a:t>AVOID </a:t>
            </a:r>
            <a:endParaRPr lang="de-DE" sz="3200" b="1" dirty="0" smtClean="0"/>
          </a:p>
          <a:p>
            <a:pPr algn="ctr"/>
            <a:r>
              <a:rPr lang="de-DE" sz="3200" b="1" dirty="0" smtClean="0"/>
              <a:t>FALSE </a:t>
            </a:r>
            <a:r>
              <a:rPr lang="de-DE" sz="3200" b="1" dirty="0"/>
              <a:t>POSITIVES</a:t>
            </a:r>
            <a:endParaRPr lang="de-DE" sz="3200" dirty="0"/>
          </a:p>
        </p:txBody>
      </p:sp>
      <p:sp>
        <p:nvSpPr>
          <p:cNvPr id="226" name="Rectangle 225"/>
          <p:cNvSpPr/>
          <p:nvPr/>
        </p:nvSpPr>
        <p:spPr>
          <a:xfrm>
            <a:off x="7691935" y="5136462"/>
            <a:ext cx="3590406" cy="1077218"/>
          </a:xfrm>
          <a:prstGeom prst="rect">
            <a:avLst/>
          </a:prstGeom>
        </p:spPr>
        <p:txBody>
          <a:bodyPr wrap="none">
            <a:spAutoFit/>
          </a:bodyPr>
          <a:lstStyle/>
          <a:p>
            <a:pPr algn="ctr"/>
            <a:r>
              <a:rPr lang="de-DE" sz="3200" b="1" dirty="0" smtClean="0"/>
              <a:t>BE ABLE TO DETECT </a:t>
            </a:r>
          </a:p>
          <a:p>
            <a:pPr algn="ctr"/>
            <a:r>
              <a:rPr lang="de-DE" sz="3200" b="1" dirty="0" smtClean="0"/>
              <a:t>TRUE POSITIVES</a:t>
            </a:r>
            <a:endParaRPr lang="de-DE" sz="3200" dirty="0"/>
          </a:p>
        </p:txBody>
      </p:sp>
      <p:cxnSp>
        <p:nvCxnSpPr>
          <p:cNvPr id="228" name="Elbow Connector 227"/>
          <p:cNvCxnSpPr>
            <a:stCxn id="222" idx="2"/>
            <a:endCxn id="226" idx="0"/>
          </p:cNvCxnSpPr>
          <p:nvPr/>
        </p:nvCxnSpPr>
        <p:spPr>
          <a:xfrm rot="16200000" flipH="1">
            <a:off x="7479824" y="3129147"/>
            <a:ext cx="585391" cy="3429238"/>
          </a:xfrm>
          <a:prstGeom prst="bentConnector3">
            <a:avLst/>
          </a:prstGeom>
          <a:ln w="57150">
            <a:tailEnd type="triangle"/>
          </a:ln>
        </p:spPr>
        <p:style>
          <a:lnRef idx="1">
            <a:schemeClr val="dk1"/>
          </a:lnRef>
          <a:fillRef idx="0">
            <a:schemeClr val="dk1"/>
          </a:fillRef>
          <a:effectRef idx="0">
            <a:schemeClr val="dk1"/>
          </a:effectRef>
          <a:fontRef idx="minor">
            <a:schemeClr val="tx1"/>
          </a:fontRef>
        </p:style>
      </p:cxnSp>
      <p:cxnSp>
        <p:nvCxnSpPr>
          <p:cNvPr id="229" name="Elbow Connector 228"/>
          <p:cNvCxnSpPr>
            <a:stCxn id="222" idx="2"/>
            <a:endCxn id="225" idx="0"/>
          </p:cNvCxnSpPr>
          <p:nvPr/>
        </p:nvCxnSpPr>
        <p:spPr>
          <a:xfrm rot="5400000">
            <a:off x="4503453" y="3582014"/>
            <a:ext cx="585391" cy="2523505"/>
          </a:xfrm>
          <a:prstGeom prst="bentConnector3">
            <a:avLst>
              <a:gd name="adj1" fmla="val 50000"/>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783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2"/>
                                        </p:tgtEl>
                                        <p:attrNameLst>
                                          <p:attrName>style.visibility</p:attrName>
                                        </p:attrNameLst>
                                      </p:cBhvr>
                                      <p:to>
                                        <p:strVal val="visible"/>
                                      </p:to>
                                    </p:set>
                                    <p:animEffect transition="in" filter="fade">
                                      <p:cBhvr>
                                        <p:cTn id="15" dur="500"/>
                                        <p:tgtEl>
                                          <p:spTgt spid="2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29"/>
                                        </p:tgtEl>
                                        <p:attrNameLst>
                                          <p:attrName>style.visibility</p:attrName>
                                        </p:attrNameLst>
                                      </p:cBhvr>
                                      <p:to>
                                        <p:strVal val="visible"/>
                                      </p:to>
                                    </p:set>
                                    <p:animEffect transition="in" filter="fade">
                                      <p:cBhvr>
                                        <p:cTn id="20" dur="500"/>
                                        <p:tgtEl>
                                          <p:spTgt spid="22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25"/>
                                        </p:tgtEl>
                                        <p:attrNameLst>
                                          <p:attrName>style.visibility</p:attrName>
                                        </p:attrNameLst>
                                      </p:cBhvr>
                                      <p:to>
                                        <p:strVal val="visible"/>
                                      </p:to>
                                    </p:set>
                                    <p:animEffect transition="in" filter="fade">
                                      <p:cBhvr>
                                        <p:cTn id="23" dur="500"/>
                                        <p:tgtEl>
                                          <p:spTgt spid="2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4"/>
                                        </p:tgtEl>
                                        <p:attrNameLst>
                                          <p:attrName>style.visibility</p:attrName>
                                        </p:attrNameLst>
                                      </p:cBhvr>
                                      <p:to>
                                        <p:strVal val="visible"/>
                                      </p:to>
                                    </p:set>
                                    <p:animEffect transition="in" filter="fade">
                                      <p:cBhvr>
                                        <p:cTn id="26" dur="500"/>
                                        <p:tgtEl>
                                          <p:spTgt spid="22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28"/>
                                        </p:tgtEl>
                                        <p:attrNameLst>
                                          <p:attrName>style.visibility</p:attrName>
                                        </p:attrNameLst>
                                      </p:cBhvr>
                                      <p:to>
                                        <p:strVal val="visible"/>
                                      </p:to>
                                    </p:set>
                                    <p:animEffect transition="in" filter="fade">
                                      <p:cBhvr>
                                        <p:cTn id="31" dur="500"/>
                                        <p:tgtEl>
                                          <p:spTgt spid="2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6"/>
                                        </p:tgtEl>
                                        <p:attrNameLst>
                                          <p:attrName>style.visibility</p:attrName>
                                        </p:attrNameLst>
                                      </p:cBhvr>
                                      <p:to>
                                        <p:strVal val="visible"/>
                                      </p:to>
                                    </p:set>
                                    <p:animEffect transition="in" filter="fade">
                                      <p:cBhvr>
                                        <p:cTn id="34" dur="500"/>
                                        <p:tgtEl>
                                          <p:spTgt spid="22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3"/>
                                        </p:tgtEl>
                                        <p:attrNameLst>
                                          <p:attrName>style.visibility</p:attrName>
                                        </p:attrNameLst>
                                      </p:cBhvr>
                                      <p:to>
                                        <p:strVal val="visible"/>
                                      </p:to>
                                    </p:set>
                                    <p:animEffect transition="in" filter="fade">
                                      <p:cBhvr>
                                        <p:cTn id="37" dur="500"/>
                                        <p:tgtEl>
                                          <p:spTgt spid="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build="p"/>
      <p:bldP spid="218" grpId="0" build="p"/>
      <p:bldP spid="222" grpId="0"/>
      <p:bldP spid="223" grpId="0" animBg="1"/>
      <p:bldP spid="224" grpId="0" animBg="1"/>
      <p:bldP spid="225" grpId="0"/>
      <p:bldP spid="2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48055"/>
            <a:ext cx="10515600" cy="1325563"/>
          </a:xfrm>
        </p:spPr>
        <p:txBody>
          <a:bodyPr>
            <a:normAutofit fontScale="90000"/>
          </a:bodyPr>
          <a:lstStyle/>
          <a:p>
            <a:r>
              <a:rPr lang="de-DE" dirty="0" err="1" smtClean="0"/>
              <a:t>What</a:t>
            </a:r>
            <a:r>
              <a:rPr lang="de-DE" dirty="0" smtClean="0"/>
              <a:t> </a:t>
            </a:r>
            <a:r>
              <a:rPr lang="de-DE" dirty="0" err="1" smtClean="0"/>
              <a:t>does</a:t>
            </a:r>
            <a:r>
              <a:rPr lang="de-DE" dirty="0" smtClean="0"/>
              <a:t> Statistical Power </a:t>
            </a:r>
            <a:br>
              <a:rPr lang="de-DE" dirty="0" smtClean="0"/>
            </a:br>
            <a:r>
              <a:rPr lang="de-DE" dirty="0" err="1" smtClean="0"/>
              <a:t>depend</a:t>
            </a:r>
            <a:r>
              <a:rPr lang="de-DE" dirty="0" smtClean="0"/>
              <a:t> on?</a:t>
            </a:r>
            <a:endParaRPr lang="de-DE" dirty="0"/>
          </a:p>
        </p:txBody>
      </p:sp>
      <p:sp>
        <p:nvSpPr>
          <p:cNvPr id="5" name="Rectangle 4"/>
          <p:cNvSpPr/>
          <p:nvPr/>
        </p:nvSpPr>
        <p:spPr>
          <a:xfrm>
            <a:off x="1138459" y="3230558"/>
            <a:ext cx="2467342" cy="1446550"/>
          </a:xfrm>
          <a:prstGeom prst="rect">
            <a:avLst/>
          </a:prstGeom>
        </p:spPr>
        <p:txBody>
          <a:bodyPr wrap="none">
            <a:spAutoFit/>
          </a:bodyPr>
          <a:lstStyle/>
          <a:p>
            <a:r>
              <a:rPr lang="de-DE" sz="8800" dirty="0"/>
              <a:t>1 - </a:t>
            </a:r>
            <a:r>
              <a:rPr lang="el-GR" sz="8800" dirty="0"/>
              <a:t>β</a:t>
            </a:r>
            <a:r>
              <a:rPr lang="de-DE" sz="8800" dirty="0"/>
              <a:t> </a:t>
            </a:r>
          </a:p>
        </p:txBody>
      </p:sp>
      <p:sp>
        <p:nvSpPr>
          <p:cNvPr id="6" name="Rectangle 5"/>
          <p:cNvSpPr/>
          <p:nvPr/>
        </p:nvSpPr>
        <p:spPr>
          <a:xfrm>
            <a:off x="7903613" y="796400"/>
            <a:ext cx="2275879" cy="2154436"/>
          </a:xfrm>
          <a:prstGeom prst="rect">
            <a:avLst/>
          </a:prstGeom>
        </p:spPr>
        <p:txBody>
          <a:bodyPr wrap="none">
            <a:spAutoFit/>
          </a:bodyPr>
          <a:lstStyle/>
          <a:p>
            <a:pPr algn="ctr"/>
            <a:r>
              <a:rPr lang="de-DE" sz="4000" b="1" dirty="0" err="1" smtClean="0"/>
              <a:t>Effect</a:t>
            </a:r>
            <a:endParaRPr lang="de-DE" sz="4000" b="1" dirty="0" smtClean="0"/>
          </a:p>
          <a:p>
            <a:pPr algn="ctr"/>
            <a:r>
              <a:rPr lang="de-DE" sz="4000" b="1" dirty="0" smtClean="0"/>
              <a:t>Size</a:t>
            </a:r>
          </a:p>
          <a:p>
            <a:pPr algn="ctr"/>
            <a:r>
              <a:rPr lang="en-US" i="1" dirty="0" smtClean="0"/>
              <a:t>d</a:t>
            </a:r>
            <a:r>
              <a:rPr lang="en-US" dirty="0" smtClean="0"/>
              <a:t> </a:t>
            </a:r>
            <a:r>
              <a:rPr lang="en-US" dirty="0"/>
              <a:t>for t-test, </a:t>
            </a:r>
            <a:endParaRPr lang="en-US" dirty="0" smtClean="0"/>
          </a:p>
          <a:p>
            <a:pPr algn="ctr"/>
            <a:r>
              <a:rPr lang="en-US" dirty="0" smtClean="0"/>
              <a:t>rho </a:t>
            </a:r>
            <a:r>
              <a:rPr lang="en-US" dirty="0"/>
              <a:t>(ρ) for </a:t>
            </a:r>
            <a:r>
              <a:rPr lang="en-US" dirty="0" smtClean="0"/>
              <a:t>correlation,</a:t>
            </a:r>
          </a:p>
          <a:p>
            <a:pPr algn="ctr"/>
            <a:r>
              <a:rPr lang="el-GR" dirty="0" smtClean="0"/>
              <a:t>η</a:t>
            </a:r>
            <a:r>
              <a:rPr lang="en-US" baseline="-25000" dirty="0" smtClean="0"/>
              <a:t>p</a:t>
            </a:r>
            <a:r>
              <a:rPr lang="en-US" baseline="30000" dirty="0" smtClean="0"/>
              <a:t>2</a:t>
            </a:r>
            <a:r>
              <a:rPr lang="en-US" dirty="0" smtClean="0"/>
              <a:t> for ANOVA…</a:t>
            </a:r>
            <a:endParaRPr lang="en-US" baseline="30000" dirty="0"/>
          </a:p>
        </p:txBody>
      </p:sp>
      <p:sp>
        <p:nvSpPr>
          <p:cNvPr id="7" name="Rectangle 6"/>
          <p:cNvSpPr/>
          <p:nvPr/>
        </p:nvSpPr>
        <p:spPr>
          <a:xfrm>
            <a:off x="9398669" y="3034938"/>
            <a:ext cx="1561646" cy="1200329"/>
          </a:xfrm>
          <a:prstGeom prst="rect">
            <a:avLst/>
          </a:prstGeom>
        </p:spPr>
        <p:txBody>
          <a:bodyPr wrap="none">
            <a:spAutoFit/>
          </a:bodyPr>
          <a:lstStyle/>
          <a:p>
            <a:pPr algn="ctr"/>
            <a:r>
              <a:rPr lang="el-GR" sz="5400" b="1" dirty="0" smtClean="0"/>
              <a:t>α</a:t>
            </a:r>
            <a:endParaRPr lang="de-DE" sz="5400" b="1" dirty="0" smtClean="0"/>
          </a:p>
          <a:p>
            <a:pPr algn="ctr"/>
            <a:r>
              <a:rPr lang="de-DE" dirty="0" err="1" smtClean="0"/>
              <a:t>Usually</a:t>
            </a:r>
            <a:r>
              <a:rPr lang="de-DE" dirty="0" smtClean="0"/>
              <a:t> </a:t>
            </a:r>
            <a:r>
              <a:rPr lang="el-GR" dirty="0" smtClean="0"/>
              <a:t>α</a:t>
            </a:r>
            <a:r>
              <a:rPr lang="de-DE" dirty="0" smtClean="0"/>
              <a:t> = .05</a:t>
            </a:r>
            <a:endParaRPr lang="el-GR" dirty="0" smtClean="0"/>
          </a:p>
        </p:txBody>
      </p:sp>
      <p:sp>
        <p:nvSpPr>
          <p:cNvPr id="8" name="Rectangle 7"/>
          <p:cNvSpPr/>
          <p:nvPr/>
        </p:nvSpPr>
        <p:spPr>
          <a:xfrm>
            <a:off x="7301204" y="4319369"/>
            <a:ext cx="3480696" cy="2431435"/>
          </a:xfrm>
          <a:prstGeom prst="rect">
            <a:avLst/>
          </a:prstGeom>
        </p:spPr>
        <p:txBody>
          <a:bodyPr wrap="none">
            <a:spAutoFit/>
          </a:bodyPr>
          <a:lstStyle/>
          <a:p>
            <a:pPr algn="ctr"/>
            <a:r>
              <a:rPr lang="de-DE" sz="4000" b="1" dirty="0" smtClean="0"/>
              <a:t>Sample</a:t>
            </a:r>
          </a:p>
          <a:p>
            <a:pPr algn="ctr"/>
            <a:r>
              <a:rPr lang="de-DE" sz="4000" b="1" dirty="0" smtClean="0"/>
              <a:t>Size (</a:t>
            </a:r>
            <a:r>
              <a:rPr lang="de-DE" sz="4000" b="1" i="1" dirty="0" smtClean="0"/>
              <a:t>N</a:t>
            </a:r>
            <a:r>
              <a:rPr lang="de-DE" sz="4000" b="1" dirty="0" smtClean="0"/>
              <a:t>)</a:t>
            </a:r>
          </a:p>
          <a:p>
            <a:pPr lvl="1" algn="ctr"/>
            <a:r>
              <a:rPr lang="en-US" b="1" dirty="0"/>
              <a:t>Between-Subject </a:t>
            </a:r>
            <a:r>
              <a:rPr lang="en-US" b="1" dirty="0" smtClean="0"/>
              <a:t>Design</a:t>
            </a:r>
          </a:p>
          <a:p>
            <a:pPr lvl="1" algn="ctr"/>
            <a:r>
              <a:rPr lang="en-US" dirty="0" smtClean="0"/>
              <a:t>(</a:t>
            </a:r>
            <a:r>
              <a:rPr lang="en-US" dirty="0"/>
              <a:t>i.e., number of participants)</a:t>
            </a:r>
          </a:p>
          <a:p>
            <a:pPr lvl="1" algn="ctr"/>
            <a:r>
              <a:rPr lang="en-US" b="1" dirty="0" smtClean="0"/>
              <a:t>Within-Subject Design</a:t>
            </a:r>
          </a:p>
          <a:p>
            <a:pPr lvl="1" algn="ctr"/>
            <a:r>
              <a:rPr lang="en-US" dirty="0" smtClean="0"/>
              <a:t> </a:t>
            </a:r>
            <a:r>
              <a:rPr lang="en-US" dirty="0"/>
              <a:t>(i.e., number of observations)</a:t>
            </a:r>
          </a:p>
        </p:txBody>
      </p:sp>
      <p:cxnSp>
        <p:nvCxnSpPr>
          <p:cNvPr id="12" name="Straight Arrow Connector 11"/>
          <p:cNvCxnSpPr>
            <a:stCxn id="5" idx="3"/>
            <a:endCxn id="6" idx="1"/>
          </p:cNvCxnSpPr>
          <p:nvPr/>
        </p:nvCxnSpPr>
        <p:spPr>
          <a:xfrm flipV="1">
            <a:off x="3605801" y="1873618"/>
            <a:ext cx="4297812" cy="208021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5" idx="3"/>
            <a:endCxn id="7" idx="1"/>
          </p:cNvCxnSpPr>
          <p:nvPr/>
        </p:nvCxnSpPr>
        <p:spPr>
          <a:xfrm flipV="1">
            <a:off x="3605801" y="3635103"/>
            <a:ext cx="5792868" cy="31873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5" idx="3"/>
            <a:endCxn id="8" idx="1"/>
          </p:cNvCxnSpPr>
          <p:nvPr/>
        </p:nvCxnSpPr>
        <p:spPr>
          <a:xfrm>
            <a:off x="3605801" y="3953833"/>
            <a:ext cx="3695403" cy="158125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676569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Ways</a:t>
            </a:r>
            <a:r>
              <a:rPr lang="de-DE" dirty="0" smtClean="0"/>
              <a:t> </a:t>
            </a:r>
            <a:r>
              <a:rPr lang="de-DE" dirty="0" err="1" smtClean="0"/>
              <a:t>of</a:t>
            </a:r>
            <a:r>
              <a:rPr lang="de-DE" dirty="0" smtClean="0"/>
              <a:t> </a:t>
            </a:r>
            <a:r>
              <a:rPr lang="de-DE" dirty="0" err="1" smtClean="0"/>
              <a:t>Assessing</a:t>
            </a:r>
            <a:r>
              <a:rPr lang="de-DE" dirty="0" smtClean="0"/>
              <a:t> Statistical Power</a:t>
            </a:r>
            <a:endParaRPr lang="de-DE" dirty="0"/>
          </a:p>
        </p:txBody>
      </p:sp>
      <p:sp>
        <p:nvSpPr>
          <p:cNvPr id="12" name="Rectangle 11"/>
          <p:cNvSpPr/>
          <p:nvPr/>
        </p:nvSpPr>
        <p:spPr>
          <a:xfrm>
            <a:off x="601133" y="3194755"/>
            <a:ext cx="3496733" cy="2833511"/>
          </a:xfrm>
          <a:prstGeom prst="rect">
            <a:avLst/>
          </a:prstGeom>
          <a:solidFill>
            <a:schemeClr val="bg1"/>
          </a:solidFill>
          <a:ln w="571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b="1" dirty="0" smtClean="0">
                <a:solidFill>
                  <a:schemeClr val="tx1"/>
                </a:solidFill>
              </a:rPr>
              <a:t>INPUT:</a:t>
            </a:r>
          </a:p>
          <a:p>
            <a:pPr algn="ctr"/>
            <a:r>
              <a:rPr lang="de-DE" sz="2400" dirty="0" err="1" smtClean="0">
                <a:solidFill>
                  <a:schemeClr val="tx1"/>
                </a:solidFill>
              </a:rPr>
              <a:t>Effect</a:t>
            </a:r>
            <a:r>
              <a:rPr lang="de-DE" sz="2400" dirty="0" smtClean="0">
                <a:solidFill>
                  <a:schemeClr val="tx1"/>
                </a:solidFill>
              </a:rPr>
              <a:t> Size</a:t>
            </a:r>
          </a:p>
          <a:p>
            <a:pPr algn="ctr"/>
            <a:r>
              <a:rPr lang="de-DE" sz="2400" dirty="0" smtClean="0">
                <a:solidFill>
                  <a:schemeClr val="tx1"/>
                </a:solidFill>
              </a:rPr>
              <a:t>Alpha</a:t>
            </a:r>
          </a:p>
          <a:p>
            <a:pPr algn="ctr"/>
            <a:r>
              <a:rPr lang="de-DE" sz="2400" dirty="0" err="1" smtClean="0">
                <a:solidFill>
                  <a:schemeClr val="tx1"/>
                </a:solidFill>
              </a:rPr>
              <a:t>Desired</a:t>
            </a:r>
            <a:r>
              <a:rPr lang="de-DE" sz="2400" dirty="0" smtClean="0">
                <a:solidFill>
                  <a:schemeClr val="tx1"/>
                </a:solidFill>
              </a:rPr>
              <a:t> Power</a:t>
            </a:r>
          </a:p>
          <a:p>
            <a:pPr marL="285750" indent="-285750">
              <a:buFont typeface="Arial" panose="020B0604020202020204" pitchFamily="34" charset="0"/>
              <a:buChar char="•"/>
            </a:pPr>
            <a:endParaRPr lang="de-DE" sz="2400" dirty="0">
              <a:solidFill>
                <a:schemeClr val="tx1"/>
              </a:solidFill>
            </a:endParaRPr>
          </a:p>
          <a:p>
            <a:pPr algn="ctr"/>
            <a:r>
              <a:rPr lang="de-DE" sz="2800" b="1" dirty="0" smtClean="0">
                <a:solidFill>
                  <a:schemeClr val="tx1"/>
                </a:solidFill>
              </a:rPr>
              <a:t>OUTPUT:</a:t>
            </a:r>
          </a:p>
          <a:p>
            <a:pPr algn="ctr"/>
            <a:r>
              <a:rPr lang="de-DE" sz="2400" dirty="0" smtClean="0">
                <a:solidFill>
                  <a:schemeClr val="tx1"/>
                </a:solidFill>
              </a:rPr>
              <a:t>Sample Size</a:t>
            </a:r>
            <a:endParaRPr lang="de-DE" sz="2400" dirty="0">
              <a:solidFill>
                <a:schemeClr val="tx1"/>
              </a:solidFill>
            </a:endParaRPr>
          </a:p>
        </p:txBody>
      </p:sp>
      <p:sp>
        <p:nvSpPr>
          <p:cNvPr id="13" name="Rectangle 12"/>
          <p:cNvSpPr/>
          <p:nvPr/>
        </p:nvSpPr>
        <p:spPr>
          <a:xfrm>
            <a:off x="601132" y="1895210"/>
            <a:ext cx="3496733" cy="1095023"/>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smtClean="0"/>
              <a:t>A PRIORI </a:t>
            </a:r>
          </a:p>
          <a:p>
            <a:pPr algn="ctr"/>
            <a:r>
              <a:rPr lang="de-DE" sz="2400" b="1" dirty="0" smtClean="0"/>
              <a:t>POWER ANALYSIS</a:t>
            </a:r>
            <a:endParaRPr lang="de-DE" sz="2400" b="1" dirty="0"/>
          </a:p>
        </p:txBody>
      </p:sp>
      <p:sp>
        <p:nvSpPr>
          <p:cNvPr id="14" name="Rectangle 13"/>
          <p:cNvSpPr/>
          <p:nvPr/>
        </p:nvSpPr>
        <p:spPr>
          <a:xfrm>
            <a:off x="4433710" y="3194755"/>
            <a:ext cx="3496733" cy="2833511"/>
          </a:xfrm>
          <a:prstGeom prst="rect">
            <a:avLst/>
          </a:prstGeom>
          <a:solidFill>
            <a:schemeClr val="bg1"/>
          </a:solidFill>
          <a:ln w="57150">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b="1" dirty="0">
                <a:solidFill>
                  <a:schemeClr val="tx1"/>
                </a:solidFill>
              </a:rPr>
              <a:t>INPUT:</a:t>
            </a:r>
          </a:p>
          <a:p>
            <a:pPr algn="ctr"/>
            <a:r>
              <a:rPr lang="de-DE" sz="2400" dirty="0" smtClean="0">
                <a:solidFill>
                  <a:schemeClr val="tx1"/>
                </a:solidFill>
              </a:rPr>
              <a:t>Sample Size</a:t>
            </a:r>
            <a:endParaRPr lang="de-DE" sz="2400" dirty="0">
              <a:solidFill>
                <a:schemeClr val="tx1"/>
              </a:solidFill>
            </a:endParaRPr>
          </a:p>
          <a:p>
            <a:pPr algn="ctr"/>
            <a:r>
              <a:rPr lang="de-DE" sz="2400" dirty="0">
                <a:solidFill>
                  <a:schemeClr val="tx1"/>
                </a:solidFill>
              </a:rPr>
              <a:t>Alpha</a:t>
            </a:r>
          </a:p>
          <a:p>
            <a:pPr algn="ctr"/>
            <a:r>
              <a:rPr lang="de-DE" sz="2400" dirty="0" err="1">
                <a:solidFill>
                  <a:schemeClr val="tx1"/>
                </a:solidFill>
              </a:rPr>
              <a:t>Desired</a:t>
            </a:r>
            <a:r>
              <a:rPr lang="de-DE" sz="2400" dirty="0">
                <a:solidFill>
                  <a:schemeClr val="tx1"/>
                </a:solidFill>
              </a:rPr>
              <a:t> Power</a:t>
            </a:r>
          </a:p>
          <a:p>
            <a:pPr marL="285750" indent="-285750">
              <a:buFont typeface="Arial" panose="020B0604020202020204" pitchFamily="34" charset="0"/>
              <a:buChar char="•"/>
            </a:pPr>
            <a:endParaRPr lang="de-DE" sz="2400" dirty="0">
              <a:solidFill>
                <a:schemeClr val="tx1"/>
              </a:solidFill>
            </a:endParaRPr>
          </a:p>
          <a:p>
            <a:pPr algn="ctr"/>
            <a:r>
              <a:rPr lang="de-DE" sz="2800" b="1" dirty="0">
                <a:solidFill>
                  <a:schemeClr val="tx1"/>
                </a:solidFill>
              </a:rPr>
              <a:t>OUTPUT:</a:t>
            </a:r>
          </a:p>
          <a:p>
            <a:pPr algn="ctr"/>
            <a:r>
              <a:rPr lang="de-DE" sz="2400" dirty="0" smtClean="0">
                <a:solidFill>
                  <a:schemeClr val="tx1"/>
                </a:solidFill>
              </a:rPr>
              <a:t>(Minimum) </a:t>
            </a:r>
            <a:r>
              <a:rPr lang="de-DE" sz="2400" dirty="0" err="1" smtClean="0">
                <a:solidFill>
                  <a:schemeClr val="tx1"/>
                </a:solidFill>
              </a:rPr>
              <a:t>Effect</a:t>
            </a:r>
            <a:r>
              <a:rPr lang="de-DE" sz="2400" dirty="0" smtClean="0">
                <a:solidFill>
                  <a:schemeClr val="tx1"/>
                </a:solidFill>
              </a:rPr>
              <a:t> Size</a:t>
            </a:r>
            <a:endParaRPr lang="de-DE" sz="2400" dirty="0">
              <a:solidFill>
                <a:schemeClr val="tx1"/>
              </a:solidFill>
            </a:endParaRPr>
          </a:p>
        </p:txBody>
      </p:sp>
      <p:sp>
        <p:nvSpPr>
          <p:cNvPr id="15" name="Rectangle 14"/>
          <p:cNvSpPr/>
          <p:nvPr/>
        </p:nvSpPr>
        <p:spPr>
          <a:xfrm>
            <a:off x="4433709" y="1895210"/>
            <a:ext cx="3496733" cy="1095023"/>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smtClean="0"/>
              <a:t>SENSITIVITY ANALYSIS</a:t>
            </a:r>
            <a:endParaRPr lang="de-DE" sz="2400" b="1" dirty="0"/>
          </a:p>
        </p:txBody>
      </p:sp>
      <p:sp>
        <p:nvSpPr>
          <p:cNvPr id="16" name="Rectangle 15"/>
          <p:cNvSpPr/>
          <p:nvPr/>
        </p:nvSpPr>
        <p:spPr>
          <a:xfrm>
            <a:off x="8226774" y="3194755"/>
            <a:ext cx="3496733" cy="2833511"/>
          </a:xfrm>
          <a:prstGeom prst="rect">
            <a:avLst/>
          </a:prstGeom>
          <a:solidFill>
            <a:schemeClr val="bg1"/>
          </a:solidFill>
          <a:ln w="57150">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b="1" dirty="0">
                <a:solidFill>
                  <a:schemeClr val="tx1"/>
                </a:solidFill>
              </a:rPr>
              <a:t>INPUT:</a:t>
            </a:r>
          </a:p>
          <a:p>
            <a:pPr algn="ctr"/>
            <a:r>
              <a:rPr lang="de-DE" sz="2400" dirty="0" err="1" smtClean="0">
                <a:solidFill>
                  <a:schemeClr val="tx1"/>
                </a:solidFill>
              </a:rPr>
              <a:t>Effect</a:t>
            </a:r>
            <a:r>
              <a:rPr lang="de-DE" sz="2400" dirty="0" smtClean="0">
                <a:solidFill>
                  <a:schemeClr val="tx1"/>
                </a:solidFill>
              </a:rPr>
              <a:t> Size</a:t>
            </a:r>
          </a:p>
          <a:p>
            <a:pPr algn="ctr"/>
            <a:r>
              <a:rPr lang="de-DE" sz="2400" dirty="0" smtClean="0">
                <a:solidFill>
                  <a:schemeClr val="tx1"/>
                </a:solidFill>
              </a:rPr>
              <a:t>Sample </a:t>
            </a:r>
            <a:r>
              <a:rPr lang="de-DE" sz="2400" dirty="0">
                <a:solidFill>
                  <a:schemeClr val="tx1"/>
                </a:solidFill>
              </a:rPr>
              <a:t>Size</a:t>
            </a:r>
          </a:p>
          <a:p>
            <a:pPr algn="ctr"/>
            <a:r>
              <a:rPr lang="de-DE" sz="2400" dirty="0">
                <a:solidFill>
                  <a:schemeClr val="tx1"/>
                </a:solidFill>
              </a:rPr>
              <a:t>Alpha</a:t>
            </a:r>
          </a:p>
          <a:p>
            <a:pPr marL="285750" indent="-285750">
              <a:buFont typeface="Arial" panose="020B0604020202020204" pitchFamily="34" charset="0"/>
              <a:buChar char="•"/>
            </a:pPr>
            <a:endParaRPr lang="de-DE" sz="2400" dirty="0">
              <a:solidFill>
                <a:schemeClr val="tx1"/>
              </a:solidFill>
            </a:endParaRPr>
          </a:p>
          <a:p>
            <a:pPr algn="ctr"/>
            <a:r>
              <a:rPr lang="de-DE" sz="2800" b="1" dirty="0">
                <a:solidFill>
                  <a:schemeClr val="tx1"/>
                </a:solidFill>
              </a:rPr>
              <a:t>OUTPUT:</a:t>
            </a:r>
          </a:p>
          <a:p>
            <a:pPr algn="ctr"/>
            <a:r>
              <a:rPr lang="de-DE" sz="2400" dirty="0" err="1" smtClean="0">
                <a:solidFill>
                  <a:schemeClr val="tx1"/>
                </a:solidFill>
              </a:rPr>
              <a:t>Estimated</a:t>
            </a:r>
            <a:r>
              <a:rPr lang="de-DE" sz="2400" dirty="0" smtClean="0">
                <a:solidFill>
                  <a:schemeClr val="tx1"/>
                </a:solidFill>
              </a:rPr>
              <a:t> Power</a:t>
            </a:r>
            <a:endParaRPr lang="de-DE" sz="2400" dirty="0">
              <a:solidFill>
                <a:schemeClr val="tx1"/>
              </a:solidFill>
            </a:endParaRPr>
          </a:p>
        </p:txBody>
      </p:sp>
      <p:sp>
        <p:nvSpPr>
          <p:cNvPr id="17" name="Rectangle 16"/>
          <p:cNvSpPr/>
          <p:nvPr/>
        </p:nvSpPr>
        <p:spPr>
          <a:xfrm>
            <a:off x="8226773" y="1895210"/>
            <a:ext cx="3496733" cy="109502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smtClean="0"/>
              <a:t>POWER-DETERMINATION ANALYSIS</a:t>
            </a:r>
            <a:endParaRPr lang="de-DE" sz="2400" b="1" dirty="0"/>
          </a:p>
        </p:txBody>
      </p:sp>
    </p:spTree>
    <p:extLst>
      <p:ext uri="{BB962C8B-B14F-4D97-AF65-F5344CB8AC3E}">
        <p14:creationId xmlns:p14="http://schemas.microsoft.com/office/powerpoint/2010/main" val="24615700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When</a:t>
            </a:r>
            <a:r>
              <a:rPr lang="de-DE" dirty="0" smtClean="0"/>
              <a:t> </a:t>
            </a:r>
            <a:r>
              <a:rPr lang="de-DE" dirty="0" err="1" smtClean="0"/>
              <a:t>can</a:t>
            </a:r>
            <a:r>
              <a:rPr lang="de-DE" dirty="0" smtClean="0"/>
              <a:t> </a:t>
            </a:r>
            <a:r>
              <a:rPr lang="de-DE" dirty="0" err="1" smtClean="0"/>
              <a:t>we</a:t>
            </a:r>
            <a:r>
              <a:rPr lang="de-DE" dirty="0" smtClean="0"/>
              <a:t> </a:t>
            </a:r>
            <a:r>
              <a:rPr lang="de-DE" dirty="0" err="1" smtClean="0"/>
              <a:t>Assess</a:t>
            </a:r>
            <a:r>
              <a:rPr lang="de-DE" dirty="0" smtClean="0"/>
              <a:t> Statistical Power?</a:t>
            </a:r>
            <a:endParaRPr lang="de-DE" dirty="0"/>
          </a:p>
        </p:txBody>
      </p:sp>
      <p:cxnSp>
        <p:nvCxnSpPr>
          <p:cNvPr id="5" name="Straight Connector 4"/>
          <p:cNvCxnSpPr>
            <a:stCxn id="2" idx="2"/>
          </p:cNvCxnSpPr>
          <p:nvPr/>
        </p:nvCxnSpPr>
        <p:spPr>
          <a:xfrm>
            <a:off x="6096000" y="1690688"/>
            <a:ext cx="0" cy="4705879"/>
          </a:xfrm>
          <a:prstGeom prst="line">
            <a:avLst/>
          </a:prstGeom>
          <a:ln w="5715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549422" y="3251200"/>
            <a:ext cx="3093156" cy="1095023"/>
          </a:xfrm>
          <a:prstGeom prst="rect">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b="1" dirty="0" smtClean="0">
                <a:solidFill>
                  <a:srgbClr val="C00000"/>
                </a:solidFill>
              </a:rPr>
              <a:t>DATA COLLECTION</a:t>
            </a:r>
            <a:endParaRPr lang="de-DE" sz="3200" b="1" dirty="0">
              <a:solidFill>
                <a:srgbClr val="C00000"/>
              </a:solidFill>
            </a:endParaRPr>
          </a:p>
        </p:txBody>
      </p:sp>
      <p:sp>
        <p:nvSpPr>
          <p:cNvPr id="9" name="Rectangle 8"/>
          <p:cNvSpPr/>
          <p:nvPr/>
        </p:nvSpPr>
        <p:spPr>
          <a:xfrm>
            <a:off x="1462617" y="1690688"/>
            <a:ext cx="3093156" cy="4429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b="1" dirty="0" smtClean="0">
                <a:solidFill>
                  <a:schemeClr val="tx1"/>
                </a:solidFill>
              </a:rPr>
              <a:t>BEFORE</a:t>
            </a:r>
            <a:endParaRPr lang="de-DE" sz="3200" b="1" dirty="0">
              <a:solidFill>
                <a:schemeClr val="tx1"/>
              </a:solidFill>
            </a:endParaRPr>
          </a:p>
        </p:txBody>
      </p:sp>
      <p:sp>
        <p:nvSpPr>
          <p:cNvPr id="10" name="Rectangle 9"/>
          <p:cNvSpPr/>
          <p:nvPr/>
        </p:nvSpPr>
        <p:spPr>
          <a:xfrm>
            <a:off x="7775221" y="1695035"/>
            <a:ext cx="3093156" cy="4429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b="1" dirty="0" smtClean="0">
                <a:solidFill>
                  <a:schemeClr val="tx1"/>
                </a:solidFill>
              </a:rPr>
              <a:t>AFTER</a:t>
            </a:r>
            <a:endParaRPr lang="de-DE" sz="3200" b="1" dirty="0">
              <a:solidFill>
                <a:schemeClr val="tx1"/>
              </a:solidFill>
            </a:endParaRPr>
          </a:p>
        </p:txBody>
      </p:sp>
      <p:sp>
        <p:nvSpPr>
          <p:cNvPr id="11" name="Rectangle 10"/>
          <p:cNvSpPr/>
          <p:nvPr/>
        </p:nvSpPr>
        <p:spPr>
          <a:xfrm>
            <a:off x="838200" y="2488369"/>
            <a:ext cx="3496733" cy="1095023"/>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smtClean="0"/>
              <a:t>A PRIORI </a:t>
            </a:r>
          </a:p>
          <a:p>
            <a:pPr algn="ctr"/>
            <a:r>
              <a:rPr lang="de-DE" sz="2400" b="1" dirty="0" smtClean="0"/>
              <a:t>POWER ANALYSIS</a:t>
            </a:r>
            <a:endParaRPr lang="de-DE" sz="2400" b="1" dirty="0"/>
          </a:p>
        </p:txBody>
      </p:sp>
      <p:sp>
        <p:nvSpPr>
          <p:cNvPr id="12" name="Rectangle 11"/>
          <p:cNvSpPr/>
          <p:nvPr/>
        </p:nvSpPr>
        <p:spPr>
          <a:xfrm>
            <a:off x="838199" y="3709382"/>
            <a:ext cx="3496733" cy="1095023"/>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smtClean="0"/>
              <a:t>SENSITIVITY ANALYSIS</a:t>
            </a:r>
            <a:endParaRPr lang="de-DE" sz="2400" b="1" dirty="0"/>
          </a:p>
        </p:txBody>
      </p:sp>
      <p:sp>
        <p:nvSpPr>
          <p:cNvPr id="13" name="Rectangle 12"/>
          <p:cNvSpPr/>
          <p:nvPr/>
        </p:nvSpPr>
        <p:spPr>
          <a:xfrm>
            <a:off x="829736" y="4930395"/>
            <a:ext cx="3496733" cy="109502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smtClean="0"/>
              <a:t>POWER-DETERMINATION ANALYSIS</a:t>
            </a:r>
            <a:endParaRPr lang="de-DE" sz="2400" b="1" dirty="0"/>
          </a:p>
        </p:txBody>
      </p:sp>
      <p:sp>
        <p:nvSpPr>
          <p:cNvPr id="15" name="Rectangle 14"/>
          <p:cNvSpPr/>
          <p:nvPr/>
        </p:nvSpPr>
        <p:spPr>
          <a:xfrm>
            <a:off x="7865532" y="3709382"/>
            <a:ext cx="3496733" cy="1095023"/>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smtClean="0"/>
              <a:t>SENSITIVITY ANALYSIS</a:t>
            </a:r>
            <a:endParaRPr lang="de-DE" sz="2400" b="1" dirty="0"/>
          </a:p>
        </p:txBody>
      </p:sp>
      <p:sp>
        <p:nvSpPr>
          <p:cNvPr id="16" name="Rectangle 15"/>
          <p:cNvSpPr/>
          <p:nvPr/>
        </p:nvSpPr>
        <p:spPr>
          <a:xfrm>
            <a:off x="7857069" y="4930395"/>
            <a:ext cx="3496733" cy="109502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smtClean="0"/>
              <a:t>POWER-DETERMINATION ANALYSIS</a:t>
            </a:r>
            <a:endParaRPr lang="de-DE" sz="2400" b="1" dirty="0"/>
          </a:p>
        </p:txBody>
      </p:sp>
    </p:spTree>
    <p:extLst>
      <p:ext uri="{BB962C8B-B14F-4D97-AF65-F5344CB8AC3E}">
        <p14:creationId xmlns:p14="http://schemas.microsoft.com/office/powerpoint/2010/main" val="1487005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5" grpId="0" animBg="1"/>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ight Arrow 17"/>
          <p:cNvSpPr/>
          <p:nvPr/>
        </p:nvSpPr>
        <p:spPr>
          <a:xfrm>
            <a:off x="4312631" y="5115491"/>
            <a:ext cx="1865146" cy="724829"/>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b="1"/>
          </a:p>
        </p:txBody>
      </p:sp>
      <p:sp>
        <p:nvSpPr>
          <p:cNvPr id="17" name="Right Arrow 16"/>
          <p:cNvSpPr/>
          <p:nvPr/>
        </p:nvSpPr>
        <p:spPr>
          <a:xfrm>
            <a:off x="4312631" y="3894478"/>
            <a:ext cx="1865146" cy="724829"/>
          </a:xfrm>
          <a:prstGeom prst="right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b="1"/>
          </a:p>
        </p:txBody>
      </p:sp>
      <p:sp>
        <p:nvSpPr>
          <p:cNvPr id="3" name="Right Arrow 2"/>
          <p:cNvSpPr/>
          <p:nvPr/>
        </p:nvSpPr>
        <p:spPr>
          <a:xfrm>
            <a:off x="4312631" y="2673465"/>
            <a:ext cx="1865146" cy="72482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p:cNvSpPr>
            <a:spLocks noGrp="1"/>
          </p:cNvSpPr>
          <p:nvPr>
            <p:ph type="title"/>
          </p:nvPr>
        </p:nvSpPr>
        <p:spPr/>
        <p:txBody>
          <a:bodyPr/>
          <a:lstStyle/>
          <a:p>
            <a:r>
              <a:rPr lang="de-DE" dirty="0" err="1" smtClean="0"/>
              <a:t>When</a:t>
            </a:r>
            <a:r>
              <a:rPr lang="de-DE" dirty="0" smtClean="0"/>
              <a:t> </a:t>
            </a:r>
            <a:r>
              <a:rPr lang="de-DE" dirty="0" err="1" smtClean="0"/>
              <a:t>can</a:t>
            </a:r>
            <a:r>
              <a:rPr lang="de-DE" dirty="0" smtClean="0"/>
              <a:t> </a:t>
            </a:r>
            <a:r>
              <a:rPr lang="de-DE" dirty="0" err="1" smtClean="0"/>
              <a:t>we</a:t>
            </a:r>
            <a:r>
              <a:rPr lang="de-DE" dirty="0" smtClean="0"/>
              <a:t> </a:t>
            </a:r>
            <a:r>
              <a:rPr lang="de-DE" dirty="0" err="1" smtClean="0"/>
              <a:t>Assess</a:t>
            </a:r>
            <a:r>
              <a:rPr lang="de-DE" dirty="0" smtClean="0"/>
              <a:t> Statistical Power?</a:t>
            </a:r>
            <a:endParaRPr lang="de-DE" dirty="0"/>
          </a:p>
        </p:txBody>
      </p:sp>
      <p:sp>
        <p:nvSpPr>
          <p:cNvPr id="9" name="Rectangle 8"/>
          <p:cNvSpPr/>
          <p:nvPr/>
        </p:nvSpPr>
        <p:spPr>
          <a:xfrm>
            <a:off x="3498040" y="1690688"/>
            <a:ext cx="5195919" cy="4429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b="1" dirty="0" smtClean="0">
                <a:solidFill>
                  <a:schemeClr val="tx1"/>
                </a:solidFill>
              </a:rPr>
              <a:t>BEFORE DATA COLLECTION</a:t>
            </a:r>
            <a:endParaRPr lang="de-DE" sz="3200" b="1" dirty="0">
              <a:solidFill>
                <a:schemeClr val="tx1"/>
              </a:solidFill>
            </a:endParaRPr>
          </a:p>
        </p:txBody>
      </p:sp>
      <p:sp>
        <p:nvSpPr>
          <p:cNvPr id="11" name="Rectangle 10"/>
          <p:cNvSpPr/>
          <p:nvPr/>
        </p:nvSpPr>
        <p:spPr>
          <a:xfrm>
            <a:off x="838200" y="2488369"/>
            <a:ext cx="3496733" cy="1095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smtClean="0"/>
              <a:t>A PRIORI </a:t>
            </a:r>
          </a:p>
          <a:p>
            <a:pPr algn="ctr"/>
            <a:r>
              <a:rPr lang="de-DE" sz="2400" b="1" dirty="0" smtClean="0"/>
              <a:t>POWER ANALYSIS</a:t>
            </a:r>
            <a:endParaRPr lang="de-DE" sz="2400" b="1" dirty="0"/>
          </a:p>
        </p:txBody>
      </p:sp>
      <p:sp>
        <p:nvSpPr>
          <p:cNvPr id="12" name="Rectangle 11"/>
          <p:cNvSpPr/>
          <p:nvPr/>
        </p:nvSpPr>
        <p:spPr>
          <a:xfrm>
            <a:off x="838199" y="3709382"/>
            <a:ext cx="3496733" cy="10950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a:t>POWER-DETERMINATION ANALYSIS</a:t>
            </a:r>
          </a:p>
        </p:txBody>
      </p:sp>
      <p:sp>
        <p:nvSpPr>
          <p:cNvPr id="13" name="Rectangle 12"/>
          <p:cNvSpPr/>
          <p:nvPr/>
        </p:nvSpPr>
        <p:spPr>
          <a:xfrm>
            <a:off x="829736" y="4930395"/>
            <a:ext cx="3496733" cy="109502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smtClean="0"/>
              <a:t>SENSITIVITY ANALYSIS</a:t>
            </a:r>
            <a:endParaRPr lang="de-DE" sz="2400" b="1" dirty="0"/>
          </a:p>
        </p:txBody>
      </p:sp>
      <p:sp>
        <p:nvSpPr>
          <p:cNvPr id="19" name="Rectangle 18"/>
          <p:cNvSpPr/>
          <p:nvPr/>
        </p:nvSpPr>
        <p:spPr>
          <a:xfrm>
            <a:off x="6239936" y="2814398"/>
            <a:ext cx="3605836" cy="4429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i="1" dirty="0" smtClean="0">
                <a:solidFill>
                  <a:schemeClr val="tx1"/>
                </a:solidFill>
              </a:rPr>
              <a:t>d </a:t>
            </a:r>
            <a:r>
              <a:rPr lang="de-DE" sz="2400" dirty="0" smtClean="0">
                <a:solidFill>
                  <a:schemeClr val="tx1"/>
                </a:solidFill>
              </a:rPr>
              <a:t>= .20, </a:t>
            </a:r>
            <a:r>
              <a:rPr lang="el-GR" sz="2400" dirty="0" smtClean="0">
                <a:solidFill>
                  <a:schemeClr val="tx1"/>
                </a:solidFill>
              </a:rPr>
              <a:t>α</a:t>
            </a:r>
            <a:r>
              <a:rPr lang="de-DE" sz="2400" dirty="0" smtClean="0">
                <a:solidFill>
                  <a:schemeClr val="tx1"/>
                </a:solidFill>
              </a:rPr>
              <a:t> = .05, </a:t>
            </a:r>
            <a:r>
              <a:rPr lang="de-DE" sz="2400" dirty="0">
                <a:solidFill>
                  <a:schemeClr val="tx1"/>
                </a:solidFill>
              </a:rPr>
              <a:t>1 – </a:t>
            </a:r>
            <a:r>
              <a:rPr lang="el-GR" sz="2400" dirty="0">
                <a:solidFill>
                  <a:schemeClr val="tx1"/>
                </a:solidFill>
              </a:rPr>
              <a:t>β</a:t>
            </a:r>
            <a:r>
              <a:rPr lang="de-DE" sz="2400" dirty="0">
                <a:solidFill>
                  <a:schemeClr val="tx1"/>
                </a:solidFill>
              </a:rPr>
              <a:t> = .</a:t>
            </a:r>
            <a:r>
              <a:rPr lang="de-DE" sz="2400" dirty="0" smtClean="0">
                <a:solidFill>
                  <a:schemeClr val="tx1"/>
                </a:solidFill>
              </a:rPr>
              <a:t>80</a:t>
            </a:r>
            <a:endParaRPr lang="de-DE" sz="2400" i="1" dirty="0">
              <a:solidFill>
                <a:schemeClr val="tx1"/>
              </a:solidFill>
            </a:endParaRPr>
          </a:p>
        </p:txBody>
      </p:sp>
      <p:sp>
        <p:nvSpPr>
          <p:cNvPr id="20" name="Rectangle 19"/>
          <p:cNvSpPr/>
          <p:nvPr/>
        </p:nvSpPr>
        <p:spPr>
          <a:xfrm>
            <a:off x="9907931" y="2814398"/>
            <a:ext cx="2086033" cy="4429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b="1" dirty="0" smtClean="0">
                <a:solidFill>
                  <a:schemeClr val="tx1"/>
                </a:solidFill>
              </a:rPr>
              <a:t>N = 788</a:t>
            </a:r>
            <a:endParaRPr lang="de-DE" sz="3200" b="1" dirty="0">
              <a:solidFill>
                <a:schemeClr val="tx1"/>
              </a:solidFill>
            </a:endParaRPr>
          </a:p>
        </p:txBody>
      </p:sp>
      <p:sp>
        <p:nvSpPr>
          <p:cNvPr id="21" name="Rectangle 20"/>
          <p:cNvSpPr/>
          <p:nvPr/>
        </p:nvSpPr>
        <p:spPr>
          <a:xfrm>
            <a:off x="6239936" y="3993863"/>
            <a:ext cx="3605836" cy="4429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i="1" dirty="0" smtClean="0">
                <a:solidFill>
                  <a:schemeClr val="tx1"/>
                </a:solidFill>
              </a:rPr>
              <a:t>d </a:t>
            </a:r>
            <a:r>
              <a:rPr lang="de-DE" sz="2400" dirty="0" smtClean="0">
                <a:solidFill>
                  <a:schemeClr val="tx1"/>
                </a:solidFill>
              </a:rPr>
              <a:t>= .20, </a:t>
            </a:r>
            <a:r>
              <a:rPr lang="el-GR" sz="2400" dirty="0" smtClean="0">
                <a:solidFill>
                  <a:schemeClr val="tx1"/>
                </a:solidFill>
              </a:rPr>
              <a:t>α</a:t>
            </a:r>
            <a:r>
              <a:rPr lang="de-DE" sz="2400" dirty="0" smtClean="0">
                <a:solidFill>
                  <a:schemeClr val="tx1"/>
                </a:solidFill>
              </a:rPr>
              <a:t> = .05, </a:t>
            </a:r>
            <a:r>
              <a:rPr lang="de-DE" sz="2400" b="1" dirty="0" smtClean="0">
                <a:solidFill>
                  <a:schemeClr val="tx1"/>
                </a:solidFill>
              </a:rPr>
              <a:t>N = 500</a:t>
            </a:r>
            <a:endParaRPr lang="de-DE" sz="2400" b="1" i="1" dirty="0">
              <a:solidFill>
                <a:schemeClr val="tx1"/>
              </a:solidFill>
            </a:endParaRPr>
          </a:p>
        </p:txBody>
      </p:sp>
      <p:sp>
        <p:nvSpPr>
          <p:cNvPr id="22" name="Rectangle 21"/>
          <p:cNvSpPr/>
          <p:nvPr/>
        </p:nvSpPr>
        <p:spPr>
          <a:xfrm>
            <a:off x="9907931" y="3993863"/>
            <a:ext cx="2086033" cy="4429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b="1" dirty="0">
                <a:solidFill>
                  <a:schemeClr val="tx1"/>
                </a:solidFill>
              </a:rPr>
              <a:t>1 – </a:t>
            </a:r>
            <a:r>
              <a:rPr lang="el-GR" sz="3200" b="1" dirty="0">
                <a:solidFill>
                  <a:schemeClr val="tx1"/>
                </a:solidFill>
              </a:rPr>
              <a:t>β</a:t>
            </a:r>
            <a:r>
              <a:rPr lang="de-DE" sz="3200" b="1" dirty="0">
                <a:solidFill>
                  <a:schemeClr val="tx1"/>
                </a:solidFill>
              </a:rPr>
              <a:t> = </a:t>
            </a:r>
            <a:r>
              <a:rPr lang="de-DE" sz="3200" b="1" dirty="0" smtClean="0">
                <a:solidFill>
                  <a:schemeClr val="tx1"/>
                </a:solidFill>
              </a:rPr>
              <a:t>.61</a:t>
            </a:r>
            <a:endParaRPr lang="de-DE" sz="3200" b="1" i="1" dirty="0">
              <a:solidFill>
                <a:schemeClr val="tx1"/>
              </a:solidFill>
            </a:endParaRPr>
          </a:p>
        </p:txBody>
      </p:sp>
      <p:sp>
        <p:nvSpPr>
          <p:cNvPr id="23" name="Rectangle 22"/>
          <p:cNvSpPr/>
          <p:nvPr/>
        </p:nvSpPr>
        <p:spPr>
          <a:xfrm>
            <a:off x="6239936" y="5227932"/>
            <a:ext cx="3605836" cy="4429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smtClean="0">
                <a:solidFill>
                  <a:schemeClr val="tx1"/>
                </a:solidFill>
              </a:rPr>
              <a:t>α</a:t>
            </a:r>
            <a:r>
              <a:rPr lang="de-DE" sz="2400" dirty="0" smtClean="0">
                <a:solidFill>
                  <a:schemeClr val="tx1"/>
                </a:solidFill>
              </a:rPr>
              <a:t> = .05, </a:t>
            </a:r>
            <a:r>
              <a:rPr lang="de-DE" sz="2400" b="1" dirty="0" smtClean="0">
                <a:solidFill>
                  <a:schemeClr val="tx1"/>
                </a:solidFill>
              </a:rPr>
              <a:t>N = 500, </a:t>
            </a:r>
            <a:r>
              <a:rPr lang="de-DE" sz="2400" b="1" dirty="0">
                <a:solidFill>
                  <a:schemeClr val="tx1"/>
                </a:solidFill>
              </a:rPr>
              <a:t>1 – </a:t>
            </a:r>
            <a:r>
              <a:rPr lang="el-GR" sz="2400" b="1" dirty="0">
                <a:solidFill>
                  <a:schemeClr val="tx1"/>
                </a:solidFill>
              </a:rPr>
              <a:t>β</a:t>
            </a:r>
            <a:r>
              <a:rPr lang="de-DE" sz="2400" b="1" dirty="0">
                <a:solidFill>
                  <a:schemeClr val="tx1"/>
                </a:solidFill>
              </a:rPr>
              <a:t> = .</a:t>
            </a:r>
            <a:r>
              <a:rPr lang="de-DE" sz="2400" b="1" dirty="0" smtClean="0">
                <a:solidFill>
                  <a:schemeClr val="tx1"/>
                </a:solidFill>
              </a:rPr>
              <a:t>80</a:t>
            </a:r>
            <a:endParaRPr lang="de-DE" sz="2400" b="1" i="1" dirty="0">
              <a:solidFill>
                <a:schemeClr val="tx1"/>
              </a:solidFill>
            </a:endParaRPr>
          </a:p>
        </p:txBody>
      </p:sp>
      <p:sp>
        <p:nvSpPr>
          <p:cNvPr id="24" name="Rectangle 23"/>
          <p:cNvSpPr/>
          <p:nvPr/>
        </p:nvSpPr>
        <p:spPr>
          <a:xfrm>
            <a:off x="9907931" y="5227932"/>
            <a:ext cx="2086033" cy="4429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b="1" i="1" dirty="0">
                <a:solidFill>
                  <a:schemeClr val="tx1"/>
                </a:solidFill>
              </a:rPr>
              <a:t>d</a:t>
            </a:r>
            <a:r>
              <a:rPr lang="de-DE" sz="3200" b="1" dirty="0" smtClean="0">
                <a:solidFill>
                  <a:schemeClr val="tx1"/>
                </a:solidFill>
              </a:rPr>
              <a:t> = .25</a:t>
            </a:r>
            <a:endParaRPr lang="de-DE" sz="3200" b="1" i="1" dirty="0">
              <a:solidFill>
                <a:schemeClr val="tx1"/>
              </a:solidFill>
            </a:endParaRPr>
          </a:p>
        </p:txBody>
      </p:sp>
    </p:spTree>
    <p:extLst>
      <p:ext uri="{BB962C8B-B14F-4D97-AF65-F5344CB8AC3E}">
        <p14:creationId xmlns:p14="http://schemas.microsoft.com/office/powerpoint/2010/main" val="11690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7" grpId="0" animBg="1"/>
      <p:bldP spid="3" grpId="0" animBg="1"/>
      <p:bldP spid="19" grpId="0" animBg="1"/>
      <p:bldP spid="20" grpId="0" animBg="1"/>
      <p:bldP spid="21" grpId="0" animBg="1"/>
      <p:bldP spid="22" grpId="0" animBg="1"/>
      <p:bldP spid="23" grpId="0" animBg="1"/>
      <p:bldP spid="24"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de-DE" dirty="0" err="1" smtClean="0"/>
              <a:t>How</a:t>
            </a:r>
            <a:r>
              <a:rPr lang="de-DE" dirty="0" smtClean="0"/>
              <a:t> </a:t>
            </a:r>
            <a:r>
              <a:rPr lang="de-DE" dirty="0" err="1" smtClean="0"/>
              <a:t>can</a:t>
            </a:r>
            <a:r>
              <a:rPr lang="de-DE" dirty="0" smtClean="0"/>
              <a:t> Data Simulation </a:t>
            </a:r>
            <a:r>
              <a:rPr lang="de-DE" dirty="0" err="1" smtClean="0"/>
              <a:t>help</a:t>
            </a:r>
            <a:r>
              <a:rPr lang="de-DE" dirty="0" smtClean="0"/>
              <a:t> </a:t>
            </a:r>
            <a:r>
              <a:rPr lang="de-DE" dirty="0" err="1" smtClean="0"/>
              <a:t>us</a:t>
            </a:r>
            <a:r>
              <a:rPr lang="de-DE" dirty="0" smtClean="0"/>
              <a:t> </a:t>
            </a:r>
            <a:r>
              <a:rPr lang="de-DE" dirty="0" err="1" smtClean="0"/>
              <a:t>with</a:t>
            </a:r>
            <a:r>
              <a:rPr lang="de-DE" dirty="0" smtClean="0"/>
              <a:t> </a:t>
            </a:r>
            <a:r>
              <a:rPr lang="de-DE" dirty="0" err="1" smtClean="0"/>
              <a:t>the</a:t>
            </a:r>
            <a:r>
              <a:rPr lang="de-DE" dirty="0" smtClean="0"/>
              <a:t> Assessment </a:t>
            </a:r>
            <a:r>
              <a:rPr lang="de-DE" dirty="0" err="1" smtClean="0"/>
              <a:t>of</a:t>
            </a:r>
            <a:r>
              <a:rPr lang="de-DE" dirty="0" smtClean="0"/>
              <a:t> Statistical Power?</a:t>
            </a:r>
            <a:endParaRPr lang="de-DE" dirty="0"/>
          </a:p>
        </p:txBody>
      </p:sp>
      <p:sp>
        <p:nvSpPr>
          <p:cNvPr id="6" name="Title 1"/>
          <p:cNvSpPr txBox="1">
            <a:spLocks/>
          </p:cNvSpPr>
          <p:nvPr/>
        </p:nvSpPr>
        <p:spPr>
          <a:xfrm>
            <a:off x="838200" y="3115761"/>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smtClean="0"/>
              <a:t>Basic </a:t>
            </a:r>
            <a:r>
              <a:rPr lang="de-DE" sz="3200" dirty="0" err="1" smtClean="0"/>
              <a:t>Logic-flow</a:t>
            </a:r>
            <a:r>
              <a:rPr lang="de-DE" sz="3200" dirty="0" smtClean="0"/>
              <a:t> </a:t>
            </a:r>
            <a:r>
              <a:rPr lang="de-DE" sz="3200" dirty="0" err="1" smtClean="0"/>
              <a:t>of</a:t>
            </a:r>
            <a:r>
              <a:rPr lang="de-DE" sz="3200" dirty="0" smtClean="0"/>
              <a:t> Simulation </a:t>
            </a:r>
            <a:r>
              <a:rPr lang="de-DE" sz="3200" dirty="0" err="1" smtClean="0"/>
              <a:t>for</a:t>
            </a:r>
            <a:r>
              <a:rPr lang="de-DE" sz="3200" dirty="0"/>
              <a:t> </a:t>
            </a:r>
            <a:r>
              <a:rPr lang="de-DE" sz="3200" dirty="0" err="1" smtClean="0"/>
              <a:t>Estimation</a:t>
            </a:r>
            <a:r>
              <a:rPr lang="de-DE" sz="3200" dirty="0" smtClean="0"/>
              <a:t> </a:t>
            </a:r>
            <a:r>
              <a:rPr lang="de-DE" sz="3200" dirty="0" err="1" smtClean="0"/>
              <a:t>of</a:t>
            </a:r>
            <a:r>
              <a:rPr lang="de-DE" sz="3200" dirty="0" smtClean="0"/>
              <a:t> Statistical Power</a:t>
            </a:r>
          </a:p>
          <a:p>
            <a:pPr marL="514350" indent="-514350">
              <a:buFont typeface="+mj-lt"/>
              <a:buAutoNum type="arabicPeriod"/>
            </a:pPr>
            <a:r>
              <a:rPr lang="de-DE" sz="3200" dirty="0" err="1" smtClean="0"/>
              <a:t>Estimate</a:t>
            </a:r>
            <a:r>
              <a:rPr lang="de-DE" sz="3200" dirty="0" smtClean="0"/>
              <a:t> </a:t>
            </a:r>
            <a:r>
              <a:rPr lang="de-DE" sz="3200" dirty="0" err="1" smtClean="0"/>
              <a:t>parameters</a:t>
            </a:r>
            <a:r>
              <a:rPr lang="de-DE" sz="3200" smtClean="0"/>
              <a:t> </a:t>
            </a:r>
            <a:r>
              <a:rPr lang="de-DE" sz="3200" smtClean="0">
                <a:solidFill>
                  <a:srgbClr val="C00000"/>
                </a:solidFill>
              </a:rPr>
              <a:t>(</a:t>
            </a:r>
            <a:r>
              <a:rPr lang="de-DE" sz="3200" b="1" smtClean="0">
                <a:solidFill>
                  <a:srgbClr val="C00000"/>
                </a:solidFill>
              </a:rPr>
              <a:t>EFFECT </a:t>
            </a:r>
            <a:r>
              <a:rPr lang="de-DE" sz="3200" b="1" dirty="0" smtClean="0">
                <a:solidFill>
                  <a:srgbClr val="C00000"/>
                </a:solidFill>
              </a:rPr>
              <a:t>SIZE</a:t>
            </a:r>
            <a:r>
              <a:rPr lang="de-DE" sz="3200" dirty="0" smtClean="0">
                <a:solidFill>
                  <a:srgbClr val="C00000"/>
                </a:solidFill>
              </a:rPr>
              <a:t>)</a:t>
            </a:r>
          </a:p>
          <a:p>
            <a:pPr marL="514350" indent="-514350">
              <a:buFont typeface="+mj-lt"/>
              <a:buAutoNum type="arabicPeriod"/>
            </a:pPr>
            <a:r>
              <a:rPr lang="de-DE" sz="3200" dirty="0" err="1" smtClean="0"/>
              <a:t>Simulate</a:t>
            </a:r>
            <a:r>
              <a:rPr lang="de-DE" sz="3200" dirty="0" smtClean="0"/>
              <a:t> </a:t>
            </a:r>
            <a:r>
              <a:rPr lang="de-DE" sz="3200" dirty="0" err="1" smtClean="0"/>
              <a:t>new</a:t>
            </a:r>
            <a:r>
              <a:rPr lang="de-DE" sz="3200" dirty="0" smtClean="0"/>
              <a:t> „</a:t>
            </a:r>
            <a:r>
              <a:rPr lang="de-DE" sz="3200" dirty="0" err="1" smtClean="0"/>
              <a:t>random</a:t>
            </a:r>
            <a:r>
              <a:rPr lang="de-DE" sz="3200" dirty="0" smtClean="0"/>
              <a:t>“ </a:t>
            </a:r>
            <a:r>
              <a:rPr lang="de-DE" sz="3200" dirty="0" err="1" smtClean="0"/>
              <a:t>data</a:t>
            </a:r>
            <a:r>
              <a:rPr lang="de-DE" sz="3200" dirty="0" smtClean="0"/>
              <a:t> (</a:t>
            </a:r>
            <a:r>
              <a:rPr lang="de-DE" sz="3200" i="1" dirty="0" smtClean="0"/>
              <a:t>i</a:t>
            </a:r>
            <a:r>
              <a:rPr lang="de-DE" sz="3200" dirty="0" smtClean="0"/>
              <a:t> </a:t>
            </a:r>
            <a:r>
              <a:rPr lang="de-DE" sz="3200" dirty="0" err="1" smtClean="0"/>
              <a:t>samples</a:t>
            </a:r>
            <a:r>
              <a:rPr lang="de-DE" sz="3200" dirty="0" smtClean="0"/>
              <a:t> </a:t>
            </a:r>
            <a:r>
              <a:rPr lang="de-DE" sz="3200" dirty="0" err="1" smtClean="0"/>
              <a:t>of</a:t>
            </a:r>
            <a:r>
              <a:rPr lang="de-DE" sz="3200" dirty="0" smtClean="0"/>
              <a:t> </a:t>
            </a:r>
            <a:r>
              <a:rPr lang="de-DE" sz="3200" dirty="0" err="1" smtClean="0"/>
              <a:t>size</a:t>
            </a:r>
            <a:r>
              <a:rPr lang="de-DE" sz="3200" dirty="0" smtClean="0"/>
              <a:t> </a:t>
            </a:r>
            <a:r>
              <a:rPr lang="de-DE" sz="3200" i="1" dirty="0" smtClean="0"/>
              <a:t>N</a:t>
            </a:r>
            <a:r>
              <a:rPr lang="de-DE" sz="3200" dirty="0" smtClean="0"/>
              <a:t>) </a:t>
            </a:r>
            <a:r>
              <a:rPr lang="de-DE" sz="3200" dirty="0" err="1" smtClean="0"/>
              <a:t>based</a:t>
            </a:r>
            <a:r>
              <a:rPr lang="de-DE" sz="3200" dirty="0" smtClean="0"/>
              <a:t> on </a:t>
            </a:r>
            <a:r>
              <a:rPr lang="de-DE" sz="3200" dirty="0" err="1" smtClean="0"/>
              <a:t>statistical</a:t>
            </a:r>
            <a:r>
              <a:rPr lang="de-DE" sz="3200" dirty="0" smtClean="0"/>
              <a:t> </a:t>
            </a:r>
            <a:r>
              <a:rPr lang="de-DE" sz="3200" dirty="0" err="1" smtClean="0"/>
              <a:t>model</a:t>
            </a:r>
            <a:r>
              <a:rPr lang="de-DE" sz="3200" dirty="0" smtClean="0"/>
              <a:t> </a:t>
            </a:r>
            <a:r>
              <a:rPr lang="de-DE" sz="3200" dirty="0" smtClean="0">
                <a:solidFill>
                  <a:srgbClr val="C00000"/>
                </a:solidFill>
              </a:rPr>
              <a:t>(</a:t>
            </a:r>
            <a:r>
              <a:rPr lang="de-DE" sz="3200" b="1" dirty="0" smtClean="0">
                <a:solidFill>
                  <a:srgbClr val="C00000"/>
                </a:solidFill>
              </a:rPr>
              <a:t>SAMPLE SIZE)</a:t>
            </a:r>
            <a:endParaRPr lang="de-DE" sz="3200" dirty="0">
              <a:solidFill>
                <a:srgbClr val="C00000"/>
              </a:solidFill>
            </a:endParaRPr>
          </a:p>
          <a:p>
            <a:pPr marL="514350" indent="-514350">
              <a:buFont typeface="+mj-lt"/>
              <a:buAutoNum type="arabicPeriod"/>
            </a:pPr>
            <a:r>
              <a:rPr lang="de-DE" sz="3200" dirty="0" smtClean="0"/>
              <a:t>Test </a:t>
            </a:r>
            <a:r>
              <a:rPr lang="de-DE" sz="3200" dirty="0" err="1" smtClean="0"/>
              <a:t>our</a:t>
            </a:r>
            <a:r>
              <a:rPr lang="de-DE" sz="3200" dirty="0" smtClean="0"/>
              <a:t> </a:t>
            </a:r>
            <a:r>
              <a:rPr lang="de-DE" sz="3200" dirty="0" err="1" smtClean="0"/>
              <a:t>model</a:t>
            </a:r>
            <a:r>
              <a:rPr lang="de-DE" sz="3200" dirty="0" smtClean="0"/>
              <a:t> </a:t>
            </a:r>
            <a:r>
              <a:rPr lang="de-DE" sz="3200" i="1" dirty="0" smtClean="0"/>
              <a:t>i</a:t>
            </a:r>
            <a:r>
              <a:rPr lang="de-DE" sz="3200" dirty="0" smtClean="0"/>
              <a:t> </a:t>
            </a:r>
            <a:r>
              <a:rPr lang="de-DE" sz="3200" dirty="0" err="1" smtClean="0"/>
              <a:t>times</a:t>
            </a:r>
            <a:endParaRPr lang="de-DE" sz="3200" dirty="0"/>
          </a:p>
          <a:p>
            <a:pPr marL="514350" indent="-514350">
              <a:buFont typeface="+mj-lt"/>
              <a:buAutoNum type="arabicPeriod"/>
            </a:pPr>
            <a:r>
              <a:rPr lang="de-DE" sz="3200" dirty="0" err="1" smtClean="0"/>
              <a:t>Calculate</a:t>
            </a:r>
            <a:r>
              <a:rPr lang="de-DE" sz="3200" dirty="0" smtClean="0"/>
              <a:t> </a:t>
            </a:r>
            <a:r>
              <a:rPr lang="de-DE" sz="3200" dirty="0" err="1" smtClean="0"/>
              <a:t>proportion</a:t>
            </a:r>
            <a:r>
              <a:rPr lang="de-DE" sz="3200" dirty="0" smtClean="0"/>
              <a:t> </a:t>
            </a:r>
            <a:r>
              <a:rPr lang="de-DE" sz="3200" dirty="0" err="1" smtClean="0"/>
              <a:t>of</a:t>
            </a:r>
            <a:r>
              <a:rPr lang="de-DE" sz="3200" dirty="0" smtClean="0"/>
              <a:t> positive </a:t>
            </a:r>
            <a:r>
              <a:rPr lang="de-DE" sz="3200" dirty="0" err="1" smtClean="0"/>
              <a:t>results</a:t>
            </a:r>
            <a:r>
              <a:rPr lang="de-DE" sz="3200" dirty="0" smtClean="0"/>
              <a:t> (i.e., p &lt; .05) </a:t>
            </a:r>
            <a:r>
              <a:rPr lang="de-DE" sz="3200" b="1" dirty="0" smtClean="0">
                <a:solidFill>
                  <a:srgbClr val="C00000"/>
                </a:solidFill>
              </a:rPr>
              <a:t>(ALPHA)</a:t>
            </a:r>
            <a:r>
              <a:rPr lang="de-DE" sz="3200" dirty="0" smtClean="0"/>
              <a:t>.</a:t>
            </a:r>
            <a:endParaRPr lang="de-DE" sz="3200" dirty="0"/>
          </a:p>
        </p:txBody>
      </p:sp>
    </p:spTree>
    <p:extLst>
      <p:ext uri="{BB962C8B-B14F-4D97-AF65-F5344CB8AC3E}">
        <p14:creationId xmlns:p14="http://schemas.microsoft.com/office/powerpoint/2010/main" val="39414627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78000"/>
            <a:ext cx="9144000" cy="2387600"/>
          </a:xfrm>
        </p:spPr>
        <p:txBody>
          <a:bodyPr/>
          <a:lstStyle/>
          <a:p>
            <a:r>
              <a:rPr lang="de-DE" dirty="0" smtClean="0"/>
              <a:t>The </a:t>
            </a:r>
            <a:r>
              <a:rPr lang="de-DE" dirty="0" err="1" smtClean="0"/>
              <a:t>Logic</a:t>
            </a:r>
            <a:r>
              <a:rPr lang="de-DE" dirty="0" smtClean="0"/>
              <a:t> </a:t>
            </a:r>
            <a:r>
              <a:rPr lang="de-DE" dirty="0" err="1" smtClean="0"/>
              <a:t>of</a:t>
            </a:r>
            <a:r>
              <a:rPr lang="de-DE" dirty="0" smtClean="0"/>
              <a:t> Power </a:t>
            </a:r>
            <a:r>
              <a:rPr lang="de-DE" dirty="0" err="1" smtClean="0"/>
              <a:t>Simulations</a:t>
            </a:r>
            <a:endParaRPr lang="de-DE" dirty="0"/>
          </a:p>
        </p:txBody>
      </p:sp>
    </p:spTree>
    <p:extLst>
      <p:ext uri="{BB962C8B-B14F-4D97-AF65-F5344CB8AC3E}">
        <p14:creationId xmlns:p14="http://schemas.microsoft.com/office/powerpoint/2010/main" val="37141604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52652" y="653747"/>
            <a:ext cx="9144000" cy="2387600"/>
          </a:xfrm>
        </p:spPr>
        <p:txBody>
          <a:bodyPr>
            <a:normAutofit/>
          </a:bodyPr>
          <a:lstStyle/>
          <a:p>
            <a:pPr algn="r"/>
            <a:r>
              <a:rPr lang="de-DE" sz="4000" b="1" dirty="0" smtClean="0"/>
              <a:t>WORKSHOP</a:t>
            </a:r>
            <a:r>
              <a:rPr lang="de-DE" sz="7200" dirty="0" smtClean="0"/>
              <a:t/>
            </a:r>
            <a:br>
              <a:rPr lang="de-DE" sz="7200" dirty="0" smtClean="0"/>
            </a:br>
            <a:r>
              <a:rPr lang="de-DE" sz="7300" dirty="0" smtClean="0"/>
              <a:t>Power </a:t>
            </a:r>
            <a:r>
              <a:rPr lang="de-DE" sz="7300" dirty="0" err="1" smtClean="0"/>
              <a:t>Simulations</a:t>
            </a:r>
            <a:r>
              <a:rPr lang="de-DE" sz="7300" dirty="0" smtClean="0"/>
              <a:t>:</a:t>
            </a:r>
            <a:br>
              <a:rPr lang="de-DE" sz="7300" dirty="0" smtClean="0"/>
            </a:br>
            <a:r>
              <a:rPr lang="de-DE" sz="5300" dirty="0" err="1" smtClean="0"/>
              <a:t>Going</a:t>
            </a:r>
            <a:r>
              <a:rPr lang="de-DE" sz="5300" dirty="0" smtClean="0"/>
              <a:t> </a:t>
            </a:r>
            <a:r>
              <a:rPr lang="de-DE" sz="5300" dirty="0" err="1" smtClean="0"/>
              <a:t>beyond</a:t>
            </a:r>
            <a:r>
              <a:rPr lang="de-DE" sz="5300" dirty="0" smtClean="0"/>
              <a:t> G Power</a:t>
            </a:r>
            <a:endParaRPr lang="de-DE" sz="6000" dirty="0"/>
          </a:p>
        </p:txBody>
      </p:sp>
      <p:sp>
        <p:nvSpPr>
          <p:cNvPr id="4" name="Title 1"/>
          <p:cNvSpPr txBox="1">
            <a:spLocks/>
          </p:cNvSpPr>
          <p:nvPr/>
        </p:nvSpPr>
        <p:spPr>
          <a:xfrm>
            <a:off x="2652652" y="3418793"/>
            <a:ext cx="9144000" cy="563514"/>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de-DE" sz="3600" dirty="0" smtClean="0">
                <a:solidFill>
                  <a:schemeClr val="bg1"/>
                </a:solidFill>
              </a:rPr>
              <a:t>Niklas </a:t>
            </a:r>
            <a:r>
              <a:rPr lang="de-DE" sz="3600" dirty="0" err="1" smtClean="0">
                <a:solidFill>
                  <a:schemeClr val="bg1"/>
                </a:solidFill>
              </a:rPr>
              <a:t>and</a:t>
            </a:r>
            <a:r>
              <a:rPr lang="de-DE" sz="3600" dirty="0" smtClean="0">
                <a:solidFill>
                  <a:schemeClr val="bg1"/>
                </a:solidFill>
              </a:rPr>
              <a:t> Daniel</a:t>
            </a:r>
          </a:p>
        </p:txBody>
      </p:sp>
      <p:pic>
        <p:nvPicPr>
          <p:cNvPr id="5" name="Picture 4"/>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a:off x="2319453" y="3700551"/>
            <a:ext cx="5513463" cy="3239253"/>
          </a:xfrm>
          <a:prstGeom prst="rect">
            <a:avLst/>
          </a:prstGeom>
          <a:solidFill>
            <a:schemeClr val="accent1">
              <a:alpha val="0"/>
            </a:schemeClr>
          </a:solidFill>
        </p:spPr>
      </p:pic>
      <p:pic>
        <p:nvPicPr>
          <p:cNvPr id="6" name="Picture 5"/>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a:off x="-104079" y="3700550"/>
            <a:ext cx="5513463" cy="3239253"/>
          </a:xfrm>
          <a:prstGeom prst="rect">
            <a:avLst/>
          </a:prstGeom>
          <a:solidFill>
            <a:schemeClr val="accent1">
              <a:alpha val="0"/>
            </a:schemeClr>
          </a:solidFill>
        </p:spPr>
      </p:pic>
      <p:sp>
        <p:nvSpPr>
          <p:cNvPr id="7" name="Rectangle 6"/>
          <p:cNvSpPr/>
          <p:nvPr/>
        </p:nvSpPr>
        <p:spPr>
          <a:xfrm>
            <a:off x="5700652" y="5425288"/>
            <a:ext cx="6096000" cy="1077218"/>
          </a:xfrm>
          <a:prstGeom prst="rect">
            <a:avLst/>
          </a:prstGeom>
        </p:spPr>
        <p:txBody>
          <a:bodyPr>
            <a:spAutoFit/>
          </a:bodyPr>
          <a:lstStyle/>
          <a:p>
            <a:pPr algn="r"/>
            <a:r>
              <a:rPr lang="de-DE" sz="3200" dirty="0">
                <a:solidFill>
                  <a:schemeClr val="bg1"/>
                </a:solidFill>
              </a:rPr>
              <a:t>Lab Meeting</a:t>
            </a:r>
          </a:p>
          <a:p>
            <a:pPr algn="r"/>
            <a:r>
              <a:rPr lang="de-DE" sz="3200" dirty="0">
                <a:solidFill>
                  <a:schemeClr val="bg1"/>
                </a:solidFill>
              </a:rPr>
              <a:t>15/09/2020</a:t>
            </a:r>
          </a:p>
        </p:txBody>
      </p:sp>
    </p:spTree>
    <p:extLst>
      <p:ext uri="{BB962C8B-B14F-4D97-AF65-F5344CB8AC3E}">
        <p14:creationId xmlns:p14="http://schemas.microsoft.com/office/powerpoint/2010/main" val="35629336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Regression </a:t>
            </a:r>
            <a:r>
              <a:rPr lang="de-DE" dirty="0" err="1" smtClean="0"/>
              <a:t>Equation</a:t>
            </a:r>
            <a:endParaRPr lang="de-D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22385" y="2620108"/>
                <a:ext cx="5773615" cy="1393948"/>
              </a:xfrm>
            </p:spPr>
            <p:txBody>
              <a:bodyPr>
                <a:normAutofit/>
              </a:bodyPr>
              <a:lstStyle/>
              <a:p>
                <a:pPr marL="0" indent="0">
                  <a:buNone/>
                </a:pPr>
                <a:endParaRPr lang="de-DE" sz="36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de-DE" sz="3600" i="1" smtClean="0">
                              <a:latin typeface="Cambria Math" panose="02040503050406030204" pitchFamily="18" charset="0"/>
                            </a:rPr>
                          </m:ctrlPr>
                        </m:sSubPr>
                        <m:e>
                          <m:r>
                            <a:rPr lang="de-DE" sz="3600" b="0" i="1" smtClean="0">
                              <a:latin typeface="Cambria Math" panose="02040503050406030204" pitchFamily="18" charset="0"/>
                            </a:rPr>
                            <m:t>𝑦</m:t>
                          </m:r>
                        </m:e>
                        <m:sub>
                          <m:r>
                            <a:rPr lang="de-DE" sz="3600" b="0" i="1" smtClean="0">
                              <a:latin typeface="Cambria Math" panose="02040503050406030204" pitchFamily="18" charset="0"/>
                            </a:rPr>
                            <m:t>𝑚</m:t>
                          </m:r>
                        </m:sub>
                      </m:sSub>
                      <m:r>
                        <a:rPr lang="de-DE" sz="3600" b="0" i="1" smtClean="0">
                          <a:latin typeface="Cambria Math" panose="02040503050406030204" pitchFamily="18" charset="0"/>
                        </a:rPr>
                        <m:t>=</m:t>
                      </m:r>
                      <m:sSub>
                        <m:sSubPr>
                          <m:ctrlPr>
                            <a:rPr lang="de-DE" sz="3600" b="0" i="1" smtClean="0">
                              <a:latin typeface="Cambria Math" panose="02040503050406030204" pitchFamily="18" charset="0"/>
                            </a:rPr>
                          </m:ctrlPr>
                        </m:sSubPr>
                        <m:e>
                          <m:r>
                            <a:rPr lang="de-DE" sz="3600" b="0" i="1" smtClean="0">
                              <a:latin typeface="Cambria Math" panose="02040503050406030204" pitchFamily="18" charset="0"/>
                            </a:rPr>
                            <m:t>𝑏</m:t>
                          </m:r>
                        </m:e>
                        <m:sub>
                          <m:r>
                            <a:rPr lang="de-DE" sz="3600" b="0" i="1" smtClean="0">
                              <a:latin typeface="Cambria Math" panose="02040503050406030204" pitchFamily="18" charset="0"/>
                            </a:rPr>
                            <m:t>0</m:t>
                          </m:r>
                        </m:sub>
                      </m:sSub>
                      <m:r>
                        <a:rPr lang="de-DE" sz="3600" b="0" i="1" smtClean="0">
                          <a:latin typeface="Cambria Math" panose="02040503050406030204" pitchFamily="18" charset="0"/>
                        </a:rPr>
                        <m:t>+</m:t>
                      </m:r>
                      <m:sSub>
                        <m:sSubPr>
                          <m:ctrlPr>
                            <a:rPr lang="de-DE" sz="3600" b="0" i="1" smtClean="0">
                              <a:latin typeface="Cambria Math" panose="02040503050406030204" pitchFamily="18" charset="0"/>
                            </a:rPr>
                          </m:ctrlPr>
                        </m:sSubPr>
                        <m:e>
                          <m:r>
                            <a:rPr lang="de-DE" sz="3600" b="0" i="1" smtClean="0">
                              <a:latin typeface="Cambria Math" panose="02040503050406030204" pitchFamily="18" charset="0"/>
                            </a:rPr>
                            <m:t>𝑏</m:t>
                          </m:r>
                        </m:e>
                        <m:sub>
                          <m:r>
                            <a:rPr lang="de-DE" sz="3600" b="0" i="1" smtClean="0">
                              <a:latin typeface="Cambria Math" panose="02040503050406030204" pitchFamily="18" charset="0"/>
                            </a:rPr>
                            <m:t>1</m:t>
                          </m:r>
                        </m:sub>
                      </m:sSub>
                      <m:r>
                        <a:rPr lang="de-DE" sz="3600" b="0" i="1" smtClean="0">
                          <a:latin typeface="Cambria Math" panose="02040503050406030204" pitchFamily="18" charset="0"/>
                        </a:rPr>
                        <m:t>∗</m:t>
                      </m:r>
                      <m:sSub>
                        <m:sSubPr>
                          <m:ctrlPr>
                            <a:rPr lang="de-DE" sz="3600" b="0" i="1" smtClean="0">
                              <a:latin typeface="Cambria Math" panose="02040503050406030204" pitchFamily="18" charset="0"/>
                            </a:rPr>
                          </m:ctrlPr>
                        </m:sSubPr>
                        <m:e>
                          <m:r>
                            <a:rPr lang="de-DE" sz="3600" b="0" i="1" smtClean="0">
                              <a:latin typeface="Cambria Math" panose="02040503050406030204" pitchFamily="18" charset="0"/>
                            </a:rPr>
                            <m:t>𝑥</m:t>
                          </m:r>
                        </m:e>
                        <m:sub>
                          <m:r>
                            <a:rPr lang="de-DE" sz="3600" b="0" i="1" smtClean="0">
                              <a:latin typeface="Cambria Math" panose="02040503050406030204" pitchFamily="18" charset="0"/>
                            </a:rPr>
                            <m:t>𝑚</m:t>
                          </m:r>
                        </m:sub>
                      </m:sSub>
                      <m:r>
                        <a:rPr lang="de-DE" sz="3600" b="0" i="1" smtClean="0">
                          <a:latin typeface="Cambria Math" panose="02040503050406030204" pitchFamily="18" charset="0"/>
                        </a:rPr>
                        <m:t>+</m:t>
                      </m:r>
                      <m:sSub>
                        <m:sSubPr>
                          <m:ctrlPr>
                            <a:rPr lang="de-DE" sz="3600" b="0" i="1" smtClean="0">
                              <a:latin typeface="Cambria Math" panose="02040503050406030204" pitchFamily="18" charset="0"/>
                            </a:rPr>
                          </m:ctrlPr>
                        </m:sSubPr>
                        <m:e>
                          <m:r>
                            <a:rPr lang="de-DE" sz="3600" b="0" i="1" smtClean="0">
                              <a:latin typeface="Cambria Math" panose="02040503050406030204" pitchFamily="18" charset="0"/>
                            </a:rPr>
                            <m:t>𝑒</m:t>
                          </m:r>
                        </m:e>
                        <m:sub>
                          <m:r>
                            <a:rPr lang="de-DE" sz="3600" b="0" i="1" smtClean="0">
                              <a:latin typeface="Cambria Math" panose="02040503050406030204" pitchFamily="18" charset="0"/>
                            </a:rPr>
                            <m:t>𝑚</m:t>
                          </m:r>
                        </m:sub>
                      </m:sSub>
                    </m:oMath>
                  </m:oMathPara>
                </a14:m>
                <a:endParaRPr lang="de-DE" sz="3600" dirty="0" smtClean="0"/>
              </a:p>
              <a:p>
                <a:pPr marL="0" indent="0">
                  <a:buNone/>
                </a:pPr>
                <a:endParaRPr lang="de-DE" sz="3600" dirty="0"/>
              </a:p>
              <a:p>
                <a:pPr marL="0" indent="0">
                  <a:buNone/>
                </a:pPr>
                <a:endParaRPr lang="de-DE" sz="3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22385" y="2620108"/>
                <a:ext cx="5773615" cy="1393948"/>
              </a:xfrm>
              <a:blipFill>
                <a:blip r:embed="rId2"/>
                <a:stretch>
                  <a:fillRect/>
                </a:stretch>
              </a:blipFill>
            </p:spPr>
            <p:txBody>
              <a:bodyPr/>
              <a:lstStyle/>
              <a:p>
                <a:r>
                  <a:rPr lang="de-DE">
                    <a:noFill/>
                  </a:rPr>
                  <a:t> </a:t>
                </a:r>
              </a:p>
            </p:txBody>
          </p:sp>
        </mc:Fallback>
      </mc:AlternateContent>
      <p:pic>
        <p:nvPicPr>
          <p:cNvPr id="4" name="Picture 3"/>
          <p:cNvPicPr>
            <a:picLocks noChangeAspect="1"/>
          </p:cNvPicPr>
          <p:nvPr/>
        </p:nvPicPr>
        <p:blipFill>
          <a:blip r:embed="rId3"/>
          <a:stretch>
            <a:fillRect/>
          </a:stretch>
        </p:blipFill>
        <p:spPr>
          <a:xfrm>
            <a:off x="6096000" y="1504066"/>
            <a:ext cx="5019980" cy="5019980"/>
          </a:xfrm>
          <a:prstGeom prst="rect">
            <a:avLst/>
          </a:prstGeom>
        </p:spPr>
      </p:pic>
    </p:spTree>
    <p:extLst>
      <p:ext uri="{BB962C8B-B14F-4D97-AF65-F5344CB8AC3E}">
        <p14:creationId xmlns:p14="http://schemas.microsoft.com/office/powerpoint/2010/main" val="31091500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Regression </a:t>
            </a:r>
            <a:r>
              <a:rPr lang="de-DE" dirty="0" err="1" smtClean="0"/>
              <a:t>Equation</a:t>
            </a:r>
            <a:endParaRPr lang="de-D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22385" y="2620108"/>
                <a:ext cx="5773615" cy="1393948"/>
              </a:xfrm>
            </p:spPr>
            <p:txBody>
              <a:bodyPr>
                <a:normAutofit/>
              </a:bodyPr>
              <a:lstStyle/>
              <a:p>
                <a:pPr marL="0" indent="0">
                  <a:buNone/>
                </a:pPr>
                <a:endParaRPr lang="de-DE" sz="36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de-DE" sz="3600" i="1" smtClean="0">
                              <a:latin typeface="Cambria Math" panose="02040503050406030204" pitchFamily="18" charset="0"/>
                            </a:rPr>
                          </m:ctrlPr>
                        </m:sSubPr>
                        <m:e>
                          <m:r>
                            <a:rPr lang="de-DE" sz="3600" b="0" i="1" smtClean="0">
                              <a:latin typeface="Cambria Math" panose="02040503050406030204" pitchFamily="18" charset="0"/>
                            </a:rPr>
                            <m:t>𝑦</m:t>
                          </m:r>
                        </m:e>
                        <m:sub>
                          <m:r>
                            <a:rPr lang="de-DE" sz="3600" b="0" i="1" smtClean="0">
                              <a:latin typeface="Cambria Math" panose="02040503050406030204" pitchFamily="18" charset="0"/>
                            </a:rPr>
                            <m:t>𝑚</m:t>
                          </m:r>
                        </m:sub>
                      </m:sSub>
                      <m:r>
                        <a:rPr lang="de-DE" sz="3600" b="0" i="1" smtClean="0">
                          <a:latin typeface="Cambria Math" panose="02040503050406030204" pitchFamily="18" charset="0"/>
                        </a:rPr>
                        <m:t>=</m:t>
                      </m:r>
                      <m:sSub>
                        <m:sSubPr>
                          <m:ctrlPr>
                            <a:rPr lang="de-DE" sz="3600" b="0" i="1" smtClean="0">
                              <a:latin typeface="Cambria Math" panose="02040503050406030204" pitchFamily="18" charset="0"/>
                            </a:rPr>
                          </m:ctrlPr>
                        </m:sSubPr>
                        <m:e>
                          <m:r>
                            <a:rPr lang="de-DE" sz="3600" b="0" i="1" smtClean="0">
                              <a:latin typeface="Cambria Math" panose="02040503050406030204" pitchFamily="18" charset="0"/>
                            </a:rPr>
                            <m:t>𝑏</m:t>
                          </m:r>
                        </m:e>
                        <m:sub>
                          <m:r>
                            <a:rPr lang="de-DE" sz="3600" b="0" i="1" smtClean="0">
                              <a:latin typeface="Cambria Math" panose="02040503050406030204" pitchFamily="18" charset="0"/>
                            </a:rPr>
                            <m:t>0</m:t>
                          </m:r>
                        </m:sub>
                      </m:sSub>
                      <m:r>
                        <a:rPr lang="de-DE" sz="3600" b="0" i="1" smtClean="0">
                          <a:latin typeface="Cambria Math" panose="02040503050406030204" pitchFamily="18" charset="0"/>
                        </a:rPr>
                        <m:t>+</m:t>
                      </m:r>
                      <m:sSub>
                        <m:sSubPr>
                          <m:ctrlPr>
                            <a:rPr lang="de-DE" sz="3600" b="0" i="1" smtClean="0">
                              <a:latin typeface="Cambria Math" panose="02040503050406030204" pitchFamily="18" charset="0"/>
                            </a:rPr>
                          </m:ctrlPr>
                        </m:sSubPr>
                        <m:e>
                          <m:r>
                            <a:rPr lang="de-DE" sz="3600" b="0" i="1" smtClean="0">
                              <a:latin typeface="Cambria Math" panose="02040503050406030204" pitchFamily="18" charset="0"/>
                            </a:rPr>
                            <m:t>𝑏</m:t>
                          </m:r>
                        </m:e>
                        <m:sub>
                          <m:r>
                            <a:rPr lang="de-DE" sz="3600" b="0" i="1" smtClean="0">
                              <a:latin typeface="Cambria Math" panose="02040503050406030204" pitchFamily="18" charset="0"/>
                            </a:rPr>
                            <m:t>1</m:t>
                          </m:r>
                        </m:sub>
                      </m:sSub>
                      <m:r>
                        <a:rPr lang="de-DE" sz="3600" b="0" i="1" smtClean="0">
                          <a:latin typeface="Cambria Math" panose="02040503050406030204" pitchFamily="18" charset="0"/>
                        </a:rPr>
                        <m:t>∗</m:t>
                      </m:r>
                      <m:sSub>
                        <m:sSubPr>
                          <m:ctrlPr>
                            <a:rPr lang="de-DE" sz="3600" b="0" i="1" smtClean="0">
                              <a:latin typeface="Cambria Math" panose="02040503050406030204" pitchFamily="18" charset="0"/>
                            </a:rPr>
                          </m:ctrlPr>
                        </m:sSubPr>
                        <m:e>
                          <m:r>
                            <a:rPr lang="de-DE" sz="3600" b="0" i="1" smtClean="0">
                              <a:latin typeface="Cambria Math" panose="02040503050406030204" pitchFamily="18" charset="0"/>
                            </a:rPr>
                            <m:t>𝑥</m:t>
                          </m:r>
                        </m:e>
                        <m:sub>
                          <m:r>
                            <a:rPr lang="de-DE" sz="3600" b="0" i="1" smtClean="0">
                              <a:latin typeface="Cambria Math" panose="02040503050406030204" pitchFamily="18" charset="0"/>
                            </a:rPr>
                            <m:t>𝑚</m:t>
                          </m:r>
                        </m:sub>
                      </m:sSub>
                      <m:r>
                        <a:rPr lang="de-DE" sz="3600" b="0" i="1" smtClean="0">
                          <a:latin typeface="Cambria Math" panose="02040503050406030204" pitchFamily="18" charset="0"/>
                        </a:rPr>
                        <m:t>+</m:t>
                      </m:r>
                      <m:sSub>
                        <m:sSubPr>
                          <m:ctrlPr>
                            <a:rPr lang="de-DE" sz="3600" b="0" i="1" smtClean="0">
                              <a:latin typeface="Cambria Math" panose="02040503050406030204" pitchFamily="18" charset="0"/>
                            </a:rPr>
                          </m:ctrlPr>
                        </m:sSubPr>
                        <m:e>
                          <m:r>
                            <a:rPr lang="de-DE" sz="3600" b="0" i="1" smtClean="0">
                              <a:latin typeface="Cambria Math" panose="02040503050406030204" pitchFamily="18" charset="0"/>
                            </a:rPr>
                            <m:t>𝑒</m:t>
                          </m:r>
                        </m:e>
                        <m:sub>
                          <m:r>
                            <a:rPr lang="de-DE" sz="3600" b="0" i="1" smtClean="0">
                              <a:latin typeface="Cambria Math" panose="02040503050406030204" pitchFamily="18" charset="0"/>
                            </a:rPr>
                            <m:t>𝑚</m:t>
                          </m:r>
                        </m:sub>
                      </m:sSub>
                    </m:oMath>
                  </m:oMathPara>
                </a14:m>
                <a:endParaRPr lang="de-DE" sz="3600" dirty="0" smtClean="0"/>
              </a:p>
              <a:p>
                <a:pPr marL="0" indent="0">
                  <a:buNone/>
                </a:pPr>
                <a:endParaRPr lang="de-DE" sz="3600" dirty="0"/>
              </a:p>
              <a:p>
                <a:pPr marL="0" indent="0">
                  <a:buNone/>
                </a:pPr>
                <a:endParaRPr lang="de-DE" sz="3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22385" y="2620108"/>
                <a:ext cx="5773615" cy="1393948"/>
              </a:xfrm>
              <a:blipFill>
                <a:blip r:embed="rId2"/>
                <a:stretch>
                  <a:fillRect/>
                </a:stretch>
              </a:blipFill>
            </p:spPr>
            <p:txBody>
              <a:bodyPr/>
              <a:lstStyle/>
              <a:p>
                <a:r>
                  <a:rPr lang="de-DE">
                    <a:noFill/>
                  </a:rPr>
                  <a:t> </a:t>
                </a:r>
              </a:p>
            </p:txBody>
          </p:sp>
        </mc:Fallback>
      </mc:AlternateContent>
      <p:pic>
        <p:nvPicPr>
          <p:cNvPr id="4" name="Picture 3"/>
          <p:cNvPicPr>
            <a:picLocks noChangeAspect="1"/>
          </p:cNvPicPr>
          <p:nvPr/>
        </p:nvPicPr>
        <p:blipFill>
          <a:blip r:embed="rId3"/>
          <a:stretch>
            <a:fillRect/>
          </a:stretch>
        </p:blipFill>
        <p:spPr>
          <a:xfrm>
            <a:off x="6096000" y="1504066"/>
            <a:ext cx="5019980" cy="5019980"/>
          </a:xfrm>
          <a:prstGeom prst="rect">
            <a:avLst/>
          </a:prstGeom>
        </p:spPr>
      </p:pic>
      <p:sp>
        <p:nvSpPr>
          <p:cNvPr id="5" name="Rectangle 4"/>
          <p:cNvSpPr/>
          <p:nvPr/>
        </p:nvSpPr>
        <p:spPr>
          <a:xfrm>
            <a:off x="3824654" y="3209192"/>
            <a:ext cx="641838" cy="457200"/>
          </a:xfrm>
          <a:prstGeom prst="rect">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7448022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de-DE" dirty="0" smtClean="0"/>
                  <a:t>Varying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𝑥</m:t>
                        </m:r>
                      </m:e>
                      <m:sub>
                        <m:r>
                          <a:rPr lang="de-DE" b="0" i="1" smtClean="0">
                            <a:latin typeface="Cambria Math" panose="02040503050406030204" pitchFamily="18" charset="0"/>
                          </a:rPr>
                          <m:t>𝑚</m:t>
                        </m:r>
                      </m:sub>
                    </m:sSub>
                  </m:oMath>
                </a14:m>
                <a:endParaRPr lang="de-DE"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de-DE">
                    <a:noFill/>
                  </a:rPr>
                  <a:t> </a:t>
                </a:r>
              </a:p>
            </p:txBody>
          </p:sp>
        </mc:Fallback>
      </mc:AlternateContent>
      <p:pic>
        <p:nvPicPr>
          <p:cNvPr id="5" name="Picture 4"/>
          <p:cNvPicPr>
            <a:picLocks noChangeAspect="1"/>
          </p:cNvPicPr>
          <p:nvPr/>
        </p:nvPicPr>
        <p:blipFill>
          <a:blip r:embed="rId3"/>
          <a:stretch>
            <a:fillRect/>
          </a:stretch>
        </p:blipFill>
        <p:spPr>
          <a:xfrm>
            <a:off x="530468" y="1504066"/>
            <a:ext cx="2575565" cy="2575565"/>
          </a:xfrm>
          <a:prstGeom prst="rect">
            <a:avLst/>
          </a:prstGeom>
        </p:spPr>
      </p:pic>
      <p:pic>
        <p:nvPicPr>
          <p:cNvPr id="7" name="Picture 6"/>
          <p:cNvPicPr>
            <a:picLocks noChangeAspect="1"/>
          </p:cNvPicPr>
          <p:nvPr/>
        </p:nvPicPr>
        <p:blipFill>
          <a:blip r:embed="rId4"/>
          <a:stretch>
            <a:fillRect/>
          </a:stretch>
        </p:blipFill>
        <p:spPr>
          <a:xfrm>
            <a:off x="3309732" y="1497062"/>
            <a:ext cx="2582569" cy="2582569"/>
          </a:xfrm>
          <a:prstGeom prst="rect">
            <a:avLst/>
          </a:prstGeom>
        </p:spPr>
      </p:pic>
      <p:pic>
        <p:nvPicPr>
          <p:cNvPr id="8" name="Picture 7"/>
          <p:cNvPicPr>
            <a:picLocks noChangeAspect="1"/>
          </p:cNvPicPr>
          <p:nvPr/>
        </p:nvPicPr>
        <p:blipFill>
          <a:blip r:embed="rId5"/>
          <a:stretch>
            <a:fillRect/>
          </a:stretch>
        </p:blipFill>
        <p:spPr>
          <a:xfrm>
            <a:off x="530468" y="4137040"/>
            <a:ext cx="2575565" cy="2575565"/>
          </a:xfrm>
          <a:prstGeom prst="rect">
            <a:avLst/>
          </a:prstGeom>
        </p:spPr>
      </p:pic>
      <p:pic>
        <p:nvPicPr>
          <p:cNvPr id="9" name="Picture 8"/>
          <p:cNvPicPr>
            <a:picLocks noChangeAspect="1"/>
          </p:cNvPicPr>
          <p:nvPr/>
        </p:nvPicPr>
        <p:blipFill>
          <a:blip r:embed="rId6"/>
          <a:stretch>
            <a:fillRect/>
          </a:stretch>
        </p:blipFill>
        <p:spPr>
          <a:xfrm>
            <a:off x="3316736" y="4137040"/>
            <a:ext cx="2575565" cy="2575565"/>
          </a:xfrm>
          <a:prstGeom prst="rect">
            <a:avLst/>
          </a:prstGeom>
        </p:spPr>
      </p:pic>
      <p:pic>
        <p:nvPicPr>
          <p:cNvPr id="10" name="Picture 9"/>
          <p:cNvPicPr>
            <a:picLocks noChangeAspect="1"/>
          </p:cNvPicPr>
          <p:nvPr/>
        </p:nvPicPr>
        <p:blipFill>
          <a:blip r:embed="rId7"/>
          <a:stretch>
            <a:fillRect/>
          </a:stretch>
        </p:blipFill>
        <p:spPr>
          <a:xfrm>
            <a:off x="6370264" y="1497062"/>
            <a:ext cx="5142857" cy="5142857"/>
          </a:xfrm>
          <a:prstGeom prst="rect">
            <a:avLst/>
          </a:prstGeom>
        </p:spPr>
      </p:pic>
    </p:spTree>
    <p:extLst>
      <p:ext uri="{BB962C8B-B14F-4D97-AF65-F5344CB8AC3E}">
        <p14:creationId xmlns:p14="http://schemas.microsoft.com/office/powerpoint/2010/main" val="17929290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Regression </a:t>
            </a:r>
            <a:r>
              <a:rPr lang="de-DE" dirty="0" err="1" smtClean="0"/>
              <a:t>Equation</a:t>
            </a:r>
            <a:endParaRPr lang="de-D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22385" y="2620108"/>
                <a:ext cx="5773615" cy="1393948"/>
              </a:xfrm>
            </p:spPr>
            <p:txBody>
              <a:bodyPr>
                <a:normAutofit/>
              </a:bodyPr>
              <a:lstStyle/>
              <a:p>
                <a:pPr marL="0" indent="0">
                  <a:buNone/>
                </a:pPr>
                <a:endParaRPr lang="de-DE" sz="36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de-DE" sz="3600" i="1" smtClean="0">
                              <a:latin typeface="Cambria Math" panose="02040503050406030204" pitchFamily="18" charset="0"/>
                            </a:rPr>
                          </m:ctrlPr>
                        </m:sSubPr>
                        <m:e>
                          <m:r>
                            <a:rPr lang="de-DE" sz="3600" b="0" i="1" smtClean="0">
                              <a:latin typeface="Cambria Math" panose="02040503050406030204" pitchFamily="18" charset="0"/>
                            </a:rPr>
                            <m:t>𝑦</m:t>
                          </m:r>
                        </m:e>
                        <m:sub>
                          <m:r>
                            <a:rPr lang="de-DE" sz="3600" b="0" i="1" smtClean="0">
                              <a:latin typeface="Cambria Math" panose="02040503050406030204" pitchFamily="18" charset="0"/>
                            </a:rPr>
                            <m:t>𝑚</m:t>
                          </m:r>
                        </m:sub>
                      </m:sSub>
                      <m:r>
                        <a:rPr lang="de-DE" sz="3600" b="0" i="1" smtClean="0">
                          <a:latin typeface="Cambria Math" panose="02040503050406030204" pitchFamily="18" charset="0"/>
                        </a:rPr>
                        <m:t>=</m:t>
                      </m:r>
                      <m:sSub>
                        <m:sSubPr>
                          <m:ctrlPr>
                            <a:rPr lang="de-DE" sz="3600" b="0" i="1" smtClean="0">
                              <a:latin typeface="Cambria Math" panose="02040503050406030204" pitchFamily="18" charset="0"/>
                            </a:rPr>
                          </m:ctrlPr>
                        </m:sSubPr>
                        <m:e>
                          <m:r>
                            <a:rPr lang="de-DE" sz="3600" b="0" i="1" smtClean="0">
                              <a:latin typeface="Cambria Math" panose="02040503050406030204" pitchFamily="18" charset="0"/>
                            </a:rPr>
                            <m:t>𝑏</m:t>
                          </m:r>
                        </m:e>
                        <m:sub>
                          <m:r>
                            <a:rPr lang="de-DE" sz="3600" b="0" i="1" smtClean="0">
                              <a:latin typeface="Cambria Math" panose="02040503050406030204" pitchFamily="18" charset="0"/>
                            </a:rPr>
                            <m:t>0</m:t>
                          </m:r>
                        </m:sub>
                      </m:sSub>
                      <m:r>
                        <a:rPr lang="de-DE" sz="3600" b="0" i="1" smtClean="0">
                          <a:latin typeface="Cambria Math" panose="02040503050406030204" pitchFamily="18" charset="0"/>
                        </a:rPr>
                        <m:t>+</m:t>
                      </m:r>
                      <m:sSub>
                        <m:sSubPr>
                          <m:ctrlPr>
                            <a:rPr lang="de-DE" sz="3600" b="0" i="1" smtClean="0">
                              <a:latin typeface="Cambria Math" panose="02040503050406030204" pitchFamily="18" charset="0"/>
                            </a:rPr>
                          </m:ctrlPr>
                        </m:sSubPr>
                        <m:e>
                          <m:r>
                            <a:rPr lang="de-DE" sz="3600" b="0" i="1" smtClean="0">
                              <a:latin typeface="Cambria Math" panose="02040503050406030204" pitchFamily="18" charset="0"/>
                            </a:rPr>
                            <m:t>𝑏</m:t>
                          </m:r>
                        </m:e>
                        <m:sub>
                          <m:r>
                            <a:rPr lang="de-DE" sz="3600" b="0" i="1" smtClean="0">
                              <a:latin typeface="Cambria Math" panose="02040503050406030204" pitchFamily="18" charset="0"/>
                            </a:rPr>
                            <m:t>1</m:t>
                          </m:r>
                        </m:sub>
                      </m:sSub>
                      <m:r>
                        <a:rPr lang="de-DE" sz="3600" b="0" i="1" smtClean="0">
                          <a:latin typeface="Cambria Math" panose="02040503050406030204" pitchFamily="18" charset="0"/>
                        </a:rPr>
                        <m:t>∗</m:t>
                      </m:r>
                      <m:sSub>
                        <m:sSubPr>
                          <m:ctrlPr>
                            <a:rPr lang="de-DE" sz="3600" b="0" i="1" smtClean="0">
                              <a:latin typeface="Cambria Math" panose="02040503050406030204" pitchFamily="18" charset="0"/>
                            </a:rPr>
                          </m:ctrlPr>
                        </m:sSubPr>
                        <m:e>
                          <m:r>
                            <a:rPr lang="de-DE" sz="3600" b="0" i="1" smtClean="0">
                              <a:latin typeface="Cambria Math" panose="02040503050406030204" pitchFamily="18" charset="0"/>
                            </a:rPr>
                            <m:t>𝑥</m:t>
                          </m:r>
                        </m:e>
                        <m:sub>
                          <m:r>
                            <a:rPr lang="de-DE" sz="3600" b="0" i="1" smtClean="0">
                              <a:latin typeface="Cambria Math" panose="02040503050406030204" pitchFamily="18" charset="0"/>
                            </a:rPr>
                            <m:t>𝑚</m:t>
                          </m:r>
                        </m:sub>
                      </m:sSub>
                      <m:r>
                        <a:rPr lang="de-DE" sz="3600" b="0" i="1" smtClean="0">
                          <a:latin typeface="Cambria Math" panose="02040503050406030204" pitchFamily="18" charset="0"/>
                        </a:rPr>
                        <m:t>+</m:t>
                      </m:r>
                      <m:sSub>
                        <m:sSubPr>
                          <m:ctrlPr>
                            <a:rPr lang="de-DE" sz="3600" b="0" i="1" smtClean="0">
                              <a:latin typeface="Cambria Math" panose="02040503050406030204" pitchFamily="18" charset="0"/>
                            </a:rPr>
                          </m:ctrlPr>
                        </m:sSubPr>
                        <m:e>
                          <m:r>
                            <a:rPr lang="de-DE" sz="3600" b="0" i="1" smtClean="0">
                              <a:latin typeface="Cambria Math" panose="02040503050406030204" pitchFamily="18" charset="0"/>
                            </a:rPr>
                            <m:t>𝑒</m:t>
                          </m:r>
                        </m:e>
                        <m:sub>
                          <m:r>
                            <a:rPr lang="de-DE" sz="3600" b="0" i="1" smtClean="0">
                              <a:latin typeface="Cambria Math" panose="02040503050406030204" pitchFamily="18" charset="0"/>
                            </a:rPr>
                            <m:t>𝑚</m:t>
                          </m:r>
                        </m:sub>
                      </m:sSub>
                    </m:oMath>
                  </m:oMathPara>
                </a14:m>
                <a:endParaRPr lang="de-DE" sz="3600" dirty="0" smtClean="0"/>
              </a:p>
              <a:p>
                <a:pPr marL="0" indent="0">
                  <a:buNone/>
                </a:pPr>
                <a:endParaRPr lang="de-DE" sz="3600" dirty="0"/>
              </a:p>
              <a:p>
                <a:pPr marL="0" indent="0">
                  <a:buNone/>
                </a:pPr>
                <a:endParaRPr lang="de-DE" sz="3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22385" y="2620108"/>
                <a:ext cx="5773615" cy="1393948"/>
              </a:xfrm>
              <a:blipFill>
                <a:blip r:embed="rId2"/>
                <a:stretch>
                  <a:fillRect/>
                </a:stretch>
              </a:blipFill>
            </p:spPr>
            <p:txBody>
              <a:bodyPr/>
              <a:lstStyle/>
              <a:p>
                <a:r>
                  <a:rPr lang="de-DE">
                    <a:noFill/>
                  </a:rPr>
                  <a:t> </a:t>
                </a:r>
              </a:p>
            </p:txBody>
          </p:sp>
        </mc:Fallback>
      </mc:AlternateContent>
      <p:pic>
        <p:nvPicPr>
          <p:cNvPr id="4" name="Picture 3"/>
          <p:cNvPicPr>
            <a:picLocks noChangeAspect="1"/>
          </p:cNvPicPr>
          <p:nvPr/>
        </p:nvPicPr>
        <p:blipFill>
          <a:blip r:embed="rId3"/>
          <a:stretch>
            <a:fillRect/>
          </a:stretch>
        </p:blipFill>
        <p:spPr>
          <a:xfrm>
            <a:off x="6096000" y="1504066"/>
            <a:ext cx="5019980" cy="5019980"/>
          </a:xfrm>
          <a:prstGeom prst="rect">
            <a:avLst/>
          </a:prstGeom>
        </p:spPr>
      </p:pic>
      <p:sp>
        <p:nvSpPr>
          <p:cNvPr id="5" name="Rectangle 4"/>
          <p:cNvSpPr/>
          <p:nvPr/>
        </p:nvSpPr>
        <p:spPr>
          <a:xfrm>
            <a:off x="3824654" y="3209192"/>
            <a:ext cx="641838" cy="457200"/>
          </a:xfrm>
          <a:prstGeom prst="rect">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tangle 5"/>
          <p:cNvSpPr/>
          <p:nvPr/>
        </p:nvSpPr>
        <p:spPr>
          <a:xfrm>
            <a:off x="4967654" y="3209192"/>
            <a:ext cx="624254" cy="474785"/>
          </a:xfrm>
          <a:prstGeom prst="rect">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9782480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Lots </a:t>
            </a:r>
            <a:r>
              <a:rPr lang="de-DE" dirty="0" err="1" smtClean="0"/>
              <a:t>of</a:t>
            </a:r>
            <a:r>
              <a:rPr lang="de-DE" dirty="0" smtClean="0"/>
              <a:t> </a:t>
            </a:r>
            <a:r>
              <a:rPr lang="de-DE" dirty="0" err="1" smtClean="0"/>
              <a:t>simulations</a:t>
            </a:r>
            <a:endParaRPr lang="de-DE" dirty="0"/>
          </a:p>
        </p:txBody>
      </p:sp>
      <p:pic>
        <p:nvPicPr>
          <p:cNvPr id="4" name="Picture 3"/>
          <p:cNvPicPr>
            <a:picLocks noChangeAspect="1"/>
          </p:cNvPicPr>
          <p:nvPr/>
        </p:nvPicPr>
        <p:blipFill>
          <a:blip r:embed="rId2"/>
          <a:stretch>
            <a:fillRect/>
          </a:stretch>
        </p:blipFill>
        <p:spPr>
          <a:xfrm>
            <a:off x="6096000" y="1503485"/>
            <a:ext cx="4542692" cy="4542692"/>
          </a:xfrm>
          <a:prstGeom prst="rect">
            <a:avLst/>
          </a:prstGeom>
        </p:spPr>
      </p:pic>
      <p:sp>
        <p:nvSpPr>
          <p:cNvPr id="6" name="TextBox 5"/>
          <p:cNvSpPr txBox="1"/>
          <p:nvPr/>
        </p:nvSpPr>
        <p:spPr>
          <a:xfrm>
            <a:off x="6462346" y="6189785"/>
            <a:ext cx="879231" cy="369332"/>
          </a:xfrm>
          <a:prstGeom prst="rect">
            <a:avLst/>
          </a:prstGeom>
          <a:noFill/>
        </p:spPr>
        <p:txBody>
          <a:bodyPr wrap="square" rtlCol="0">
            <a:spAutoFit/>
          </a:bodyPr>
          <a:lstStyle/>
          <a:p>
            <a:r>
              <a:rPr lang="de-DE" dirty="0" smtClean="0"/>
              <a:t>0.30</a:t>
            </a:r>
            <a:endParaRPr lang="de-DE" dirty="0"/>
          </a:p>
        </p:txBody>
      </p:sp>
      <p:sp>
        <p:nvSpPr>
          <p:cNvPr id="7" name="TextBox 6"/>
          <p:cNvSpPr txBox="1"/>
          <p:nvPr/>
        </p:nvSpPr>
        <p:spPr>
          <a:xfrm>
            <a:off x="7488115" y="6189785"/>
            <a:ext cx="879231" cy="369332"/>
          </a:xfrm>
          <a:prstGeom prst="rect">
            <a:avLst/>
          </a:prstGeom>
          <a:noFill/>
        </p:spPr>
        <p:txBody>
          <a:bodyPr wrap="square" rtlCol="0">
            <a:spAutoFit/>
          </a:bodyPr>
          <a:lstStyle/>
          <a:p>
            <a:r>
              <a:rPr lang="de-DE" dirty="0" smtClean="0"/>
              <a:t>0.52</a:t>
            </a:r>
            <a:endParaRPr lang="de-DE" dirty="0"/>
          </a:p>
        </p:txBody>
      </p:sp>
      <p:sp>
        <p:nvSpPr>
          <p:cNvPr id="8" name="TextBox 7"/>
          <p:cNvSpPr txBox="1"/>
          <p:nvPr/>
        </p:nvSpPr>
        <p:spPr>
          <a:xfrm>
            <a:off x="8513884" y="6189785"/>
            <a:ext cx="879231" cy="369332"/>
          </a:xfrm>
          <a:prstGeom prst="rect">
            <a:avLst/>
          </a:prstGeom>
          <a:noFill/>
        </p:spPr>
        <p:txBody>
          <a:bodyPr wrap="square" rtlCol="0">
            <a:spAutoFit/>
          </a:bodyPr>
          <a:lstStyle/>
          <a:p>
            <a:r>
              <a:rPr lang="de-DE" dirty="0" smtClean="0"/>
              <a:t>0.67</a:t>
            </a:r>
            <a:endParaRPr lang="de-DE" dirty="0"/>
          </a:p>
        </p:txBody>
      </p:sp>
      <p:sp>
        <p:nvSpPr>
          <p:cNvPr id="9" name="TextBox 8"/>
          <p:cNvSpPr txBox="1"/>
          <p:nvPr/>
        </p:nvSpPr>
        <p:spPr>
          <a:xfrm>
            <a:off x="9539653" y="6189785"/>
            <a:ext cx="879231" cy="369332"/>
          </a:xfrm>
          <a:prstGeom prst="rect">
            <a:avLst/>
          </a:prstGeom>
          <a:noFill/>
        </p:spPr>
        <p:txBody>
          <a:bodyPr wrap="square" rtlCol="0">
            <a:spAutoFit/>
          </a:bodyPr>
          <a:lstStyle/>
          <a:p>
            <a:r>
              <a:rPr lang="de-DE" dirty="0" smtClean="0"/>
              <a:t>0.82</a:t>
            </a:r>
            <a:endParaRPr lang="de-DE" dirty="0"/>
          </a:p>
        </p:txBody>
      </p:sp>
      <mc:AlternateContent xmlns:mc="http://schemas.openxmlformats.org/markup-compatibility/2006" xmlns:a14="http://schemas.microsoft.com/office/drawing/2010/main">
        <mc:Choice Requires="a14">
          <p:sp>
            <p:nvSpPr>
              <p:cNvPr id="10" name="TextBox 9"/>
              <p:cNvSpPr txBox="1"/>
              <p:nvPr/>
            </p:nvSpPr>
            <p:spPr>
              <a:xfrm>
                <a:off x="592014" y="2912159"/>
                <a:ext cx="5205046" cy="10336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2800" b="0" i="1" smtClean="0">
                          <a:latin typeface="Cambria Math" panose="02040503050406030204" pitchFamily="18" charset="0"/>
                        </a:rPr>
                        <m:t>𝑒𝑠𝑡</m:t>
                      </m:r>
                      <m:r>
                        <a:rPr lang="de-DE" sz="2800" b="0" i="1" smtClean="0">
                          <a:latin typeface="Cambria Math" panose="02040503050406030204" pitchFamily="18" charset="0"/>
                        </a:rPr>
                        <m:t>. </m:t>
                      </m:r>
                      <m:r>
                        <a:rPr lang="de-DE" sz="2800" b="0" i="1" smtClean="0">
                          <a:latin typeface="Cambria Math" panose="02040503050406030204" pitchFamily="18" charset="0"/>
                        </a:rPr>
                        <m:t>𝑃𝑜𝑤𝑒𝑟</m:t>
                      </m:r>
                      <m:r>
                        <a:rPr lang="de-DE" sz="2800" b="0" i="1" smtClean="0">
                          <a:latin typeface="Cambria Math" panose="02040503050406030204" pitchFamily="18" charset="0"/>
                        </a:rPr>
                        <m:t>=</m:t>
                      </m:r>
                      <m:f>
                        <m:fPr>
                          <m:ctrlPr>
                            <a:rPr lang="de-DE" sz="2800" i="1" smtClean="0">
                              <a:latin typeface="Cambria Math" panose="02040503050406030204" pitchFamily="18" charset="0"/>
                            </a:rPr>
                          </m:ctrlPr>
                        </m:fPr>
                        <m:num>
                          <m:sSub>
                            <m:sSubPr>
                              <m:ctrlPr>
                                <a:rPr lang="de-DE" sz="2800" i="1" smtClean="0">
                                  <a:latin typeface="Cambria Math" panose="02040503050406030204" pitchFamily="18" charset="0"/>
                                </a:rPr>
                              </m:ctrlPr>
                            </m:sSubPr>
                            <m:e>
                              <m:r>
                                <a:rPr lang="de-DE" sz="2800" b="0" i="1" smtClean="0">
                                  <a:latin typeface="Cambria Math" panose="02040503050406030204" pitchFamily="18" charset="0"/>
                                </a:rPr>
                                <m:t>𝑁</m:t>
                              </m:r>
                            </m:e>
                            <m:sub>
                              <m:r>
                                <a:rPr lang="de-DE" sz="2800" b="0" i="1" smtClean="0">
                                  <a:latin typeface="Cambria Math" panose="02040503050406030204" pitchFamily="18" charset="0"/>
                                </a:rPr>
                                <m:t>𝑠𝑖𝑔𝑛𝑖𝑓𝑖𝑐𝑎𝑛𝑡</m:t>
                              </m:r>
                            </m:sub>
                          </m:sSub>
                        </m:num>
                        <m:den>
                          <m:sSub>
                            <m:sSubPr>
                              <m:ctrlPr>
                                <a:rPr lang="de-DE" sz="2800" i="1" smtClean="0">
                                  <a:latin typeface="Cambria Math" panose="02040503050406030204" pitchFamily="18" charset="0"/>
                                </a:rPr>
                              </m:ctrlPr>
                            </m:sSubPr>
                            <m:e>
                              <m:r>
                                <a:rPr lang="de-DE" sz="2800" b="0" i="1" smtClean="0">
                                  <a:latin typeface="Cambria Math" panose="02040503050406030204" pitchFamily="18" charset="0"/>
                                </a:rPr>
                                <m:t>𝑁</m:t>
                              </m:r>
                            </m:e>
                            <m:sub>
                              <m:r>
                                <a:rPr lang="de-DE" sz="2800" b="0" i="1" smtClean="0">
                                  <a:latin typeface="Cambria Math" panose="02040503050406030204" pitchFamily="18" charset="0"/>
                                </a:rPr>
                                <m:t>𝑛𝑜𝑛</m:t>
                              </m:r>
                              <m:r>
                                <a:rPr lang="de-DE" sz="2800" b="0" i="1" smtClean="0">
                                  <a:latin typeface="Cambria Math" panose="02040503050406030204" pitchFamily="18" charset="0"/>
                                </a:rPr>
                                <m:t>−</m:t>
                              </m:r>
                              <m:r>
                                <a:rPr lang="de-DE" sz="2800" b="0" i="1" smtClean="0">
                                  <a:latin typeface="Cambria Math" panose="02040503050406030204" pitchFamily="18" charset="0"/>
                                </a:rPr>
                                <m:t>𝑠𝑖𝑔𝑛𝑖𝑓𝑖𝑐𝑎𝑛𝑡</m:t>
                              </m:r>
                            </m:sub>
                          </m:sSub>
                        </m:den>
                      </m:f>
                    </m:oMath>
                  </m:oMathPara>
                </a14:m>
                <a:endParaRPr lang="de-DE" sz="2800" dirty="0"/>
              </a:p>
            </p:txBody>
          </p:sp>
        </mc:Choice>
        <mc:Fallback xmlns="">
          <p:sp>
            <p:nvSpPr>
              <p:cNvPr id="10" name="TextBox 9"/>
              <p:cNvSpPr txBox="1">
                <a:spLocks noRot="1" noChangeAspect="1" noMove="1" noResize="1" noEditPoints="1" noAdjustHandles="1" noChangeArrowheads="1" noChangeShapeType="1" noTextEdit="1"/>
              </p:cNvSpPr>
              <p:nvPr/>
            </p:nvSpPr>
            <p:spPr>
              <a:xfrm>
                <a:off x="592014" y="2912159"/>
                <a:ext cx="5205046" cy="1033681"/>
              </a:xfrm>
              <a:prstGeom prst="rect">
                <a:avLst/>
              </a:prstGeom>
              <a:blipFill>
                <a:blip r:embed="rId3"/>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5849705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6371" y="2079084"/>
            <a:ext cx="9144000" cy="2387600"/>
          </a:xfrm>
        </p:spPr>
        <p:txBody>
          <a:bodyPr/>
          <a:lstStyle/>
          <a:p>
            <a:r>
              <a:rPr lang="de-DE" dirty="0" err="1" smtClean="0"/>
              <a:t>Exercise</a:t>
            </a:r>
            <a:r>
              <a:rPr lang="de-DE" dirty="0" smtClean="0"/>
              <a:t> </a:t>
            </a:r>
            <a:r>
              <a:rPr lang="de-DE" dirty="0" smtClean="0"/>
              <a:t>1:</a:t>
            </a:r>
            <a:r>
              <a:rPr lang="de-DE" dirty="0" smtClean="0"/>
              <a:t/>
            </a:r>
            <a:br>
              <a:rPr lang="de-DE" dirty="0" smtClean="0"/>
            </a:br>
            <a:r>
              <a:rPr lang="de-DE" sz="4800" dirty="0" err="1"/>
              <a:t>Your</a:t>
            </a:r>
            <a:r>
              <a:rPr lang="de-DE" sz="4800" dirty="0"/>
              <a:t> First Simulation!</a:t>
            </a:r>
            <a:endParaRPr lang="de-DE" sz="4800" dirty="0"/>
          </a:p>
        </p:txBody>
      </p:sp>
    </p:spTree>
    <p:extLst>
      <p:ext uri="{BB962C8B-B14F-4D97-AF65-F5344CB8AC3E}">
        <p14:creationId xmlns:p14="http://schemas.microsoft.com/office/powerpoint/2010/main" val="6346718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6371" y="2079084"/>
            <a:ext cx="9144000" cy="2387600"/>
          </a:xfrm>
        </p:spPr>
        <p:txBody>
          <a:bodyPr/>
          <a:lstStyle/>
          <a:p>
            <a:r>
              <a:rPr lang="de-DE" dirty="0" err="1" smtClean="0"/>
              <a:t>Exercise</a:t>
            </a:r>
            <a:r>
              <a:rPr lang="de-DE" dirty="0" smtClean="0"/>
              <a:t> 2:</a:t>
            </a:r>
            <a:br>
              <a:rPr lang="de-DE" dirty="0" smtClean="0"/>
            </a:br>
            <a:r>
              <a:rPr lang="de-DE" sz="4800" dirty="0"/>
              <a:t>Power Simulation </a:t>
            </a:r>
            <a:r>
              <a:rPr lang="de-DE" sz="4800" dirty="0" err="1"/>
              <a:t>for</a:t>
            </a:r>
            <a:r>
              <a:rPr lang="de-DE" sz="4800" dirty="0"/>
              <a:t> </a:t>
            </a:r>
            <a:r>
              <a:rPr lang="de-DE" sz="4800" dirty="0" err="1"/>
              <a:t>one</a:t>
            </a:r>
            <a:r>
              <a:rPr lang="de-DE" sz="4800" dirty="0"/>
              <a:t> real </a:t>
            </a:r>
            <a:r>
              <a:rPr lang="de-DE" sz="4800" dirty="0" err="1"/>
              <a:t>study</a:t>
            </a:r>
            <a:r>
              <a:rPr lang="de-DE" sz="4800" dirty="0" smtClean="0"/>
              <a:t>!</a:t>
            </a:r>
            <a:endParaRPr lang="de-DE" sz="4800" dirty="0"/>
          </a:p>
        </p:txBody>
      </p:sp>
    </p:spTree>
    <p:extLst>
      <p:ext uri="{BB962C8B-B14F-4D97-AF65-F5344CB8AC3E}">
        <p14:creationId xmlns:p14="http://schemas.microsoft.com/office/powerpoint/2010/main" val="37581974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Background Information</a:t>
            </a:r>
            <a:br>
              <a:rPr lang="de-DE" dirty="0" smtClean="0"/>
            </a:br>
            <a:r>
              <a:rPr lang="de-DE" sz="3200" dirty="0" err="1" smtClean="0"/>
              <a:t>Balafoutas</a:t>
            </a:r>
            <a:r>
              <a:rPr lang="de-DE" sz="3200" dirty="0" smtClean="0"/>
              <a:t> et al. (2014)</a:t>
            </a:r>
            <a:endParaRPr lang="de-DE" sz="3200" dirty="0"/>
          </a:p>
        </p:txBody>
      </p:sp>
      <p:pic>
        <p:nvPicPr>
          <p:cNvPr id="4" name="Picture 3"/>
          <p:cNvPicPr>
            <a:picLocks noChangeAspect="1"/>
          </p:cNvPicPr>
          <p:nvPr/>
        </p:nvPicPr>
        <p:blipFill>
          <a:blip r:embed="rId3"/>
          <a:stretch>
            <a:fillRect/>
          </a:stretch>
        </p:blipFill>
        <p:spPr>
          <a:xfrm>
            <a:off x="7032138" y="2012765"/>
            <a:ext cx="4055425" cy="4160566"/>
          </a:xfrm>
          <a:prstGeom prst="rect">
            <a:avLst/>
          </a:prstGeom>
        </p:spPr>
      </p:pic>
      <p:pic>
        <p:nvPicPr>
          <p:cNvPr id="5" name="Picture 4"/>
          <p:cNvPicPr>
            <a:picLocks noChangeAspect="1"/>
          </p:cNvPicPr>
          <p:nvPr/>
        </p:nvPicPr>
        <p:blipFill>
          <a:blip r:embed="rId4"/>
          <a:stretch>
            <a:fillRect/>
          </a:stretch>
        </p:blipFill>
        <p:spPr>
          <a:xfrm>
            <a:off x="7583475" y="6236784"/>
            <a:ext cx="2952750" cy="476250"/>
          </a:xfrm>
          <a:prstGeom prst="rect">
            <a:avLst/>
          </a:prstGeom>
        </p:spPr>
      </p:pic>
      <p:sp>
        <p:nvSpPr>
          <p:cNvPr id="6" name="Rectangle 5"/>
          <p:cNvSpPr/>
          <p:nvPr/>
        </p:nvSpPr>
        <p:spPr>
          <a:xfrm>
            <a:off x="615125" y="1949312"/>
            <a:ext cx="6417013" cy="1261884"/>
          </a:xfrm>
          <a:prstGeom prst="rect">
            <a:avLst/>
          </a:prstGeom>
        </p:spPr>
        <p:txBody>
          <a:bodyPr wrap="square">
            <a:spAutoFit/>
          </a:bodyPr>
          <a:lstStyle/>
          <a:p>
            <a:r>
              <a:rPr lang="de-DE" sz="2800" dirty="0" err="1" smtClean="0"/>
              <a:t>Punishment</a:t>
            </a:r>
            <a:r>
              <a:rPr lang="de-DE" sz="2800" dirty="0" smtClean="0"/>
              <a:t> </a:t>
            </a:r>
            <a:r>
              <a:rPr lang="de-DE" sz="2800" dirty="0" err="1" smtClean="0"/>
              <a:t>rates</a:t>
            </a:r>
            <a:r>
              <a:rPr lang="de-DE" sz="2800" dirty="0" smtClean="0"/>
              <a:t> </a:t>
            </a:r>
            <a:r>
              <a:rPr lang="de-DE" sz="2800" dirty="0" err="1"/>
              <a:t>significantly</a:t>
            </a:r>
            <a:r>
              <a:rPr lang="de-DE" sz="2800" dirty="0"/>
              <a:t> </a:t>
            </a:r>
            <a:r>
              <a:rPr lang="de-DE" sz="2800" dirty="0" err="1"/>
              <a:t>decrease</a:t>
            </a:r>
            <a:r>
              <a:rPr lang="de-DE" sz="2800" dirty="0"/>
              <a:t> </a:t>
            </a:r>
            <a:r>
              <a:rPr lang="de-DE" sz="2800" dirty="0" smtClean="0"/>
              <a:t>in </a:t>
            </a:r>
            <a:r>
              <a:rPr lang="de-DE" sz="2800" dirty="0" err="1"/>
              <a:t>the</a:t>
            </a:r>
            <a:r>
              <a:rPr lang="de-DE" sz="2800" dirty="0"/>
              <a:t> </a:t>
            </a:r>
            <a:r>
              <a:rPr lang="de-DE" sz="2800" dirty="0" err="1"/>
              <a:t>presence</a:t>
            </a:r>
            <a:r>
              <a:rPr lang="de-DE" sz="2800" dirty="0"/>
              <a:t> </a:t>
            </a:r>
            <a:r>
              <a:rPr lang="de-DE" sz="2800" dirty="0" err="1"/>
              <a:t>of</a:t>
            </a:r>
            <a:r>
              <a:rPr lang="de-DE" sz="2800" dirty="0"/>
              <a:t> </a:t>
            </a:r>
            <a:r>
              <a:rPr lang="de-DE" sz="2800" dirty="0" err="1"/>
              <a:t>counterpunishment</a:t>
            </a:r>
            <a:r>
              <a:rPr lang="de-DE" sz="2800" dirty="0" smtClean="0"/>
              <a:t>.</a:t>
            </a:r>
          </a:p>
          <a:p>
            <a:r>
              <a:rPr lang="en-US" sz="2000" b="1" dirty="0" smtClean="0"/>
              <a:t>Fisher’s </a:t>
            </a:r>
            <a:r>
              <a:rPr lang="en-US" sz="2000" b="1" dirty="0"/>
              <a:t>exact test</a:t>
            </a:r>
            <a:r>
              <a:rPr lang="en-US" sz="2000" dirty="0"/>
              <a:t>, two-tailed, p-value &lt; </a:t>
            </a:r>
            <a:r>
              <a:rPr lang="en-US" sz="2000" dirty="0" smtClean="0"/>
              <a:t>0.001</a:t>
            </a:r>
            <a:endParaRPr lang="de-DE" sz="2000" dirty="0"/>
          </a:p>
        </p:txBody>
      </p:sp>
      <p:sp>
        <p:nvSpPr>
          <p:cNvPr id="7" name="Rectangle 6"/>
          <p:cNvSpPr/>
          <p:nvPr/>
        </p:nvSpPr>
        <p:spPr>
          <a:xfrm>
            <a:off x="615125" y="3479039"/>
            <a:ext cx="5819130" cy="2677656"/>
          </a:xfrm>
          <a:prstGeom prst="rect">
            <a:avLst/>
          </a:prstGeom>
        </p:spPr>
        <p:txBody>
          <a:bodyPr wrap="square">
            <a:spAutoFit/>
          </a:bodyPr>
          <a:lstStyle/>
          <a:p>
            <a:pPr marL="342900" indent="-342900">
              <a:buFont typeface="Arial" panose="020B0604020202020204" pitchFamily="34" charset="0"/>
              <a:buChar char="•"/>
            </a:pPr>
            <a:r>
              <a:rPr lang="de-DE" sz="2800" dirty="0" err="1" smtClean="0"/>
              <a:t>Is</a:t>
            </a:r>
            <a:r>
              <a:rPr lang="de-DE" sz="2800" dirty="0" smtClean="0"/>
              <a:t> </a:t>
            </a:r>
            <a:r>
              <a:rPr lang="de-DE" sz="2800" dirty="0" err="1" smtClean="0"/>
              <a:t>Balafoutas</a:t>
            </a:r>
            <a:r>
              <a:rPr lang="de-DE" sz="2800" dirty="0" smtClean="0"/>
              <a:t> et </a:t>
            </a:r>
            <a:r>
              <a:rPr lang="de-DE" sz="2800" dirty="0" err="1" smtClean="0"/>
              <a:t>al.´s</a:t>
            </a:r>
            <a:r>
              <a:rPr lang="de-DE" sz="2800" dirty="0" smtClean="0"/>
              <a:t> </a:t>
            </a:r>
            <a:r>
              <a:rPr lang="de-DE" sz="2800" dirty="0" err="1" smtClean="0"/>
              <a:t>analysis</a:t>
            </a:r>
            <a:r>
              <a:rPr lang="de-DE" sz="2800" dirty="0" smtClean="0"/>
              <a:t> </a:t>
            </a:r>
            <a:r>
              <a:rPr lang="de-DE" sz="2800" dirty="0" err="1" smtClean="0"/>
              <a:t>sufficiently</a:t>
            </a:r>
            <a:r>
              <a:rPr lang="de-DE" sz="2800" dirty="0" smtClean="0"/>
              <a:t> </a:t>
            </a:r>
            <a:r>
              <a:rPr lang="de-DE" sz="2800" dirty="0" err="1" smtClean="0"/>
              <a:t>powered</a:t>
            </a:r>
            <a:r>
              <a:rPr lang="de-DE" sz="2800" dirty="0" smtClean="0"/>
              <a:t>?</a:t>
            </a:r>
          </a:p>
          <a:p>
            <a:pPr marL="342900" indent="-342900">
              <a:buFont typeface="Arial" panose="020B0604020202020204" pitchFamily="34" charset="0"/>
              <a:buChar char="•"/>
            </a:pPr>
            <a:r>
              <a:rPr lang="de-DE" sz="2800" dirty="0" smtClean="0"/>
              <a:t>Can </a:t>
            </a:r>
            <a:r>
              <a:rPr lang="de-DE" sz="2800" dirty="0" err="1" smtClean="0"/>
              <a:t>we</a:t>
            </a:r>
            <a:r>
              <a:rPr lang="de-DE" sz="2800" dirty="0" smtClean="0"/>
              <a:t> </a:t>
            </a:r>
            <a:r>
              <a:rPr lang="de-DE" sz="2800" dirty="0" err="1" smtClean="0"/>
              <a:t>use</a:t>
            </a:r>
            <a:r>
              <a:rPr lang="de-DE" sz="2800" dirty="0" smtClean="0"/>
              <a:t> </a:t>
            </a:r>
            <a:r>
              <a:rPr lang="de-DE" sz="2800" dirty="0" err="1" smtClean="0"/>
              <a:t>their</a:t>
            </a:r>
            <a:r>
              <a:rPr lang="de-DE" sz="2800" dirty="0" smtClean="0"/>
              <a:t> sample </a:t>
            </a:r>
            <a:r>
              <a:rPr lang="de-DE" sz="2800" dirty="0" err="1" smtClean="0"/>
              <a:t>size</a:t>
            </a:r>
            <a:r>
              <a:rPr lang="de-DE" sz="2800" dirty="0" smtClean="0"/>
              <a:t> </a:t>
            </a:r>
            <a:r>
              <a:rPr lang="de-DE" sz="2800" dirty="0" err="1" smtClean="0"/>
              <a:t>for</a:t>
            </a:r>
            <a:r>
              <a:rPr lang="de-DE" sz="2800" dirty="0" smtClean="0"/>
              <a:t> </a:t>
            </a:r>
            <a:r>
              <a:rPr lang="de-DE" sz="2800" dirty="0" err="1" smtClean="0"/>
              <a:t>our</a:t>
            </a:r>
            <a:r>
              <a:rPr lang="de-DE" sz="2800" dirty="0" smtClean="0"/>
              <a:t> </a:t>
            </a:r>
            <a:r>
              <a:rPr lang="de-DE" sz="2800" dirty="0" err="1" smtClean="0"/>
              <a:t>research</a:t>
            </a:r>
            <a:r>
              <a:rPr lang="de-DE" sz="2800" dirty="0" smtClean="0"/>
              <a:t> </a:t>
            </a:r>
            <a:r>
              <a:rPr lang="de-DE" sz="2800" dirty="0" err="1" smtClean="0"/>
              <a:t>purposes</a:t>
            </a:r>
            <a:r>
              <a:rPr lang="de-DE" sz="2800" dirty="0" smtClean="0"/>
              <a:t>?</a:t>
            </a:r>
          </a:p>
          <a:p>
            <a:pPr marL="342900" indent="-342900">
              <a:buFont typeface="Arial" panose="020B0604020202020204" pitchFamily="34" charset="0"/>
              <a:buChar char="•"/>
            </a:pPr>
            <a:r>
              <a:rPr lang="de-DE" sz="2800" dirty="0" err="1" smtClean="0"/>
              <a:t>If</a:t>
            </a:r>
            <a:r>
              <a:rPr lang="de-DE" sz="2800" dirty="0" smtClean="0"/>
              <a:t> not, </a:t>
            </a:r>
            <a:r>
              <a:rPr lang="de-DE" sz="2800" dirty="0" err="1" smtClean="0"/>
              <a:t>which</a:t>
            </a:r>
            <a:r>
              <a:rPr lang="de-DE" sz="2800" dirty="0" smtClean="0"/>
              <a:t> sample </a:t>
            </a:r>
            <a:r>
              <a:rPr lang="de-DE" sz="2800" dirty="0" err="1" smtClean="0"/>
              <a:t>size</a:t>
            </a:r>
            <a:r>
              <a:rPr lang="de-DE" sz="2800" dirty="0" smtClean="0"/>
              <a:t> </a:t>
            </a:r>
            <a:r>
              <a:rPr lang="de-DE" sz="2800" dirty="0" err="1" smtClean="0"/>
              <a:t>should</a:t>
            </a:r>
            <a:r>
              <a:rPr lang="de-DE" sz="2800" dirty="0" smtClean="0"/>
              <a:t> </a:t>
            </a:r>
            <a:r>
              <a:rPr lang="de-DE" sz="2800" dirty="0" err="1" smtClean="0"/>
              <a:t>we</a:t>
            </a:r>
            <a:r>
              <a:rPr lang="de-DE" sz="2800" dirty="0" smtClean="0"/>
              <a:t> </a:t>
            </a:r>
            <a:r>
              <a:rPr lang="de-DE" sz="2800" dirty="0" err="1" smtClean="0"/>
              <a:t>aim</a:t>
            </a:r>
            <a:r>
              <a:rPr lang="de-DE" sz="2800" dirty="0" smtClean="0"/>
              <a:t> </a:t>
            </a:r>
            <a:r>
              <a:rPr lang="de-DE" sz="2800" dirty="0" err="1" smtClean="0"/>
              <a:t>for</a:t>
            </a:r>
            <a:r>
              <a:rPr lang="de-DE" sz="2800" dirty="0" smtClean="0"/>
              <a:t>?</a:t>
            </a:r>
          </a:p>
        </p:txBody>
      </p:sp>
    </p:spTree>
    <p:extLst>
      <p:ext uri="{BB962C8B-B14F-4D97-AF65-F5344CB8AC3E}">
        <p14:creationId xmlns:p14="http://schemas.microsoft.com/office/powerpoint/2010/main" val="5909797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To</a:t>
            </a:r>
            <a:r>
              <a:rPr lang="de-DE" dirty="0" smtClean="0"/>
              <a:t> </a:t>
            </a:r>
            <a:r>
              <a:rPr lang="de-DE" dirty="0" err="1" smtClean="0"/>
              <a:t>be</a:t>
            </a:r>
            <a:r>
              <a:rPr lang="de-DE" dirty="0" smtClean="0"/>
              <a:t> </a:t>
            </a:r>
            <a:r>
              <a:rPr lang="de-DE" dirty="0" err="1" smtClean="0"/>
              <a:t>continued</a:t>
            </a:r>
            <a:r>
              <a:rPr lang="de-DE" dirty="0" smtClean="0"/>
              <a:t>…?</a:t>
            </a:r>
            <a:endParaRPr lang="de-DE" dirty="0"/>
          </a:p>
        </p:txBody>
      </p:sp>
      <p:sp>
        <p:nvSpPr>
          <p:cNvPr id="3" name="Content Placeholder 2"/>
          <p:cNvSpPr>
            <a:spLocks noGrp="1"/>
          </p:cNvSpPr>
          <p:nvPr>
            <p:ph idx="1"/>
          </p:nvPr>
        </p:nvSpPr>
        <p:spPr>
          <a:xfrm>
            <a:off x="676274" y="2157731"/>
            <a:ext cx="10753725" cy="3766185"/>
          </a:xfrm>
        </p:spPr>
        <p:txBody>
          <a:bodyPr>
            <a:normAutofit/>
          </a:bodyPr>
          <a:lstStyle/>
          <a:p>
            <a:r>
              <a:rPr lang="de-DE" sz="3600" dirty="0" smtClean="0"/>
              <a:t>Multilevel Regression Power </a:t>
            </a:r>
            <a:r>
              <a:rPr lang="de-DE" sz="3600" dirty="0" err="1" smtClean="0"/>
              <a:t>Analyses</a:t>
            </a:r>
            <a:endParaRPr lang="de-DE" sz="3600" dirty="0" smtClean="0"/>
          </a:p>
          <a:p>
            <a:r>
              <a:rPr lang="de-DE" sz="3600" dirty="0" err="1" smtClean="0"/>
              <a:t>Structural</a:t>
            </a:r>
            <a:r>
              <a:rPr lang="de-DE" sz="3600" dirty="0" smtClean="0"/>
              <a:t> </a:t>
            </a:r>
            <a:r>
              <a:rPr lang="de-DE" sz="3600" dirty="0" err="1" smtClean="0"/>
              <a:t>Equation</a:t>
            </a:r>
            <a:r>
              <a:rPr lang="de-DE" sz="3600" dirty="0" smtClean="0"/>
              <a:t> </a:t>
            </a:r>
            <a:r>
              <a:rPr lang="de-DE" sz="3600" dirty="0" err="1" smtClean="0"/>
              <a:t>Modelling</a:t>
            </a:r>
            <a:endParaRPr lang="de-DE" sz="3600" dirty="0"/>
          </a:p>
          <a:p>
            <a:endParaRPr lang="de-DE" sz="3600" dirty="0" smtClean="0"/>
          </a:p>
          <a:p>
            <a:r>
              <a:rPr lang="de-DE" sz="3600" dirty="0" err="1" smtClean="0"/>
              <a:t>Potentially</a:t>
            </a:r>
            <a:r>
              <a:rPr lang="de-DE" sz="3600" dirty="0" smtClean="0"/>
              <a:t> </a:t>
            </a:r>
            <a:r>
              <a:rPr lang="de-DE" sz="3600" dirty="0" err="1" smtClean="0"/>
              <a:t>more</a:t>
            </a:r>
            <a:r>
              <a:rPr lang="de-DE" sz="3600" dirty="0" smtClean="0"/>
              <a:t>…!</a:t>
            </a:r>
            <a:endParaRPr lang="de-DE" sz="3600" dirty="0"/>
          </a:p>
        </p:txBody>
      </p:sp>
    </p:spTree>
    <p:extLst>
      <p:ext uri="{BB962C8B-B14F-4D97-AF65-F5344CB8AC3E}">
        <p14:creationId xmlns:p14="http://schemas.microsoft.com/office/powerpoint/2010/main" val="31392408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399172"/>
            <a:ext cx="10772775" cy="1658198"/>
          </a:xfrm>
        </p:spPr>
        <p:txBody>
          <a:bodyPr/>
          <a:lstStyle/>
          <a:p>
            <a:r>
              <a:rPr lang="de-DE" dirty="0" smtClean="0"/>
              <a:t>References</a:t>
            </a:r>
            <a:endParaRPr lang="de-DE" dirty="0"/>
          </a:p>
        </p:txBody>
      </p:sp>
      <p:sp>
        <p:nvSpPr>
          <p:cNvPr id="4" name="Rectangle 3"/>
          <p:cNvSpPr/>
          <p:nvPr/>
        </p:nvSpPr>
        <p:spPr>
          <a:xfrm>
            <a:off x="838200" y="1498600"/>
            <a:ext cx="8305800" cy="646331"/>
          </a:xfrm>
          <a:prstGeom prst="rect">
            <a:avLst/>
          </a:prstGeom>
        </p:spPr>
        <p:txBody>
          <a:bodyPr wrap="square">
            <a:spAutoFit/>
          </a:bodyPr>
          <a:lstStyle/>
          <a:p>
            <a:r>
              <a:rPr lang="en-US" dirty="0" smtClean="0"/>
              <a:t/>
            </a:r>
            <a:br>
              <a:rPr lang="en-US" dirty="0" smtClean="0"/>
            </a:br>
            <a:endParaRPr lang="de-DE" dirty="0"/>
          </a:p>
        </p:txBody>
      </p:sp>
      <p:sp>
        <p:nvSpPr>
          <p:cNvPr id="5" name="Rectangle 4"/>
          <p:cNvSpPr/>
          <p:nvPr/>
        </p:nvSpPr>
        <p:spPr>
          <a:xfrm>
            <a:off x="838200" y="1704534"/>
            <a:ext cx="10617200" cy="4677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r>
              <a:rPr lang="en-US" sz="1600" b="1" dirty="0" smtClean="0">
                <a:solidFill>
                  <a:schemeClr val="tx1"/>
                </a:solidFill>
              </a:rPr>
              <a:t>Some resources on Statistical Power:</a:t>
            </a:r>
          </a:p>
          <a:p>
            <a:pPr marL="285750" indent="-285750">
              <a:buFont typeface="Arial" panose="020B0604020202020204" pitchFamily="34" charset="0"/>
              <a:buChar char="•"/>
            </a:pPr>
            <a:r>
              <a:rPr lang="en-US" sz="1600" dirty="0" err="1" smtClean="0">
                <a:solidFill>
                  <a:schemeClr val="tx1"/>
                </a:solidFill>
              </a:rPr>
              <a:t>Neyman</a:t>
            </a:r>
            <a:r>
              <a:rPr lang="en-US" sz="1600" dirty="0" smtClean="0">
                <a:solidFill>
                  <a:schemeClr val="tx1"/>
                </a:solidFill>
              </a:rPr>
              <a:t>, J., &amp; Pearson, E. S. (1933, October). The testing of statistical hypotheses in relation to probabilities a priori. In </a:t>
            </a:r>
            <a:r>
              <a:rPr lang="en-US" sz="1600" i="1" dirty="0" smtClean="0">
                <a:solidFill>
                  <a:schemeClr val="tx1"/>
                </a:solidFill>
              </a:rPr>
              <a:t>Mathematical Proceedings of the Cambridge Philosophical Society </a:t>
            </a:r>
            <a:r>
              <a:rPr lang="en-US" sz="1600" dirty="0" smtClean="0">
                <a:solidFill>
                  <a:schemeClr val="tx1"/>
                </a:solidFill>
              </a:rPr>
              <a:t>(Vol. 29, No. 4, pp. 492-510). Cambridge University Press</a:t>
            </a:r>
            <a:r>
              <a:rPr lang="en-US" sz="1600" dirty="0" smtClean="0">
                <a:solidFill>
                  <a:schemeClr val="tx1"/>
                </a:solidFill>
              </a:rPr>
              <a:t>.</a:t>
            </a:r>
          </a:p>
          <a:p>
            <a:pPr marL="285750" indent="-285750">
              <a:buFont typeface="Arial" panose="020B0604020202020204" pitchFamily="34" charset="0"/>
              <a:buChar char="•"/>
            </a:pPr>
            <a:r>
              <a:rPr lang="en-US" sz="1600" dirty="0" err="1" smtClean="0">
                <a:solidFill>
                  <a:schemeClr val="tx1"/>
                </a:solidFill>
              </a:rPr>
              <a:t>Giner-Sorolla</a:t>
            </a:r>
            <a:r>
              <a:rPr lang="en-US" sz="1600" dirty="0" smtClean="0">
                <a:solidFill>
                  <a:schemeClr val="tx1"/>
                </a:solidFill>
              </a:rPr>
              <a:t>, R., Carpenter, T., Lewis, N. A.,… </a:t>
            </a:r>
            <a:r>
              <a:rPr lang="en-US" sz="1600" dirty="0" err="1" smtClean="0">
                <a:solidFill>
                  <a:schemeClr val="tx1"/>
                </a:solidFill>
              </a:rPr>
              <a:t>Sodesberg</a:t>
            </a:r>
            <a:r>
              <a:rPr lang="en-US" sz="1600" dirty="0" smtClean="0">
                <a:solidFill>
                  <a:schemeClr val="tx1"/>
                </a:solidFill>
              </a:rPr>
              <a:t>, C. (2020). </a:t>
            </a:r>
            <a:r>
              <a:rPr lang="en-US" sz="1600" i="1" dirty="0">
                <a:solidFill>
                  <a:schemeClr val="tx1"/>
                </a:solidFill>
              </a:rPr>
              <a:t>Power to Detect What? Considerations for Planning and Evaluating Sample </a:t>
            </a:r>
            <a:r>
              <a:rPr lang="en-US" sz="1600" i="1" dirty="0" smtClean="0">
                <a:solidFill>
                  <a:schemeClr val="tx1"/>
                </a:solidFill>
              </a:rPr>
              <a:t>Size. </a:t>
            </a:r>
            <a:r>
              <a:rPr lang="en-US" sz="1600" dirty="0" smtClean="0">
                <a:solidFill>
                  <a:schemeClr val="tx1"/>
                </a:solidFill>
              </a:rPr>
              <a:t>OSF. </a:t>
            </a:r>
            <a:r>
              <a:rPr lang="en-US" sz="1600" dirty="0" smtClean="0">
                <a:solidFill>
                  <a:schemeClr val="tx1"/>
                </a:solidFill>
                <a:hlinkClick r:id="rId2"/>
              </a:rPr>
              <a:t>https</a:t>
            </a:r>
            <a:r>
              <a:rPr lang="en-US" sz="1600" dirty="0">
                <a:solidFill>
                  <a:schemeClr val="tx1"/>
                </a:solidFill>
                <a:hlinkClick r:id="rId2"/>
              </a:rPr>
              <a:t>://osf.io/d3v8t</a:t>
            </a:r>
            <a:r>
              <a:rPr lang="en-US" sz="1600" dirty="0" smtClean="0">
                <a:solidFill>
                  <a:schemeClr val="tx1"/>
                </a:solidFill>
                <a:hlinkClick r:id="rId2"/>
              </a:rPr>
              <a:t>/</a:t>
            </a:r>
            <a:r>
              <a:rPr lang="en-US" sz="1600" dirty="0" smtClean="0">
                <a:solidFill>
                  <a:schemeClr val="tx1"/>
                </a:solidFill>
              </a:rPr>
              <a:t> </a:t>
            </a:r>
          </a:p>
          <a:p>
            <a:endParaRPr lang="en-US" sz="1600" dirty="0">
              <a:solidFill>
                <a:schemeClr val="tx1"/>
              </a:solidFill>
            </a:endParaRPr>
          </a:p>
          <a:p>
            <a:r>
              <a:rPr lang="de-DE" sz="1600" b="1" dirty="0" smtClean="0">
                <a:solidFill>
                  <a:schemeClr val="tx1"/>
                </a:solidFill>
              </a:rPr>
              <a:t>R </a:t>
            </a:r>
            <a:r>
              <a:rPr lang="de-DE" sz="1600" b="1" dirty="0" err="1" smtClean="0">
                <a:solidFill>
                  <a:schemeClr val="tx1"/>
                </a:solidFill>
              </a:rPr>
              <a:t>packages</a:t>
            </a:r>
            <a:r>
              <a:rPr lang="de-DE" sz="1600" b="1" dirty="0" smtClean="0">
                <a:solidFill>
                  <a:schemeClr val="tx1"/>
                </a:solidFill>
              </a:rPr>
              <a:t> Tutorials:</a:t>
            </a:r>
          </a:p>
          <a:p>
            <a:pPr marL="285750" indent="-285750">
              <a:buFont typeface="Arial" panose="020B0604020202020204" pitchFamily="34" charset="0"/>
              <a:buChar char="•"/>
            </a:pPr>
            <a:r>
              <a:rPr lang="de-DE" sz="1600" b="1" dirty="0" err="1" smtClean="0">
                <a:solidFill>
                  <a:schemeClr val="tx1"/>
                </a:solidFill>
              </a:rPr>
              <a:t>Paramtest</a:t>
            </a:r>
            <a:r>
              <a:rPr lang="de-DE" sz="1600" b="1" dirty="0" smtClean="0">
                <a:solidFill>
                  <a:schemeClr val="tx1"/>
                </a:solidFill>
              </a:rPr>
              <a:t>: </a:t>
            </a:r>
            <a:r>
              <a:rPr lang="de-DE" sz="1600" b="1" dirty="0" smtClean="0">
                <a:solidFill>
                  <a:schemeClr val="tx1"/>
                </a:solidFill>
                <a:hlinkClick r:id="rId3"/>
              </a:rPr>
              <a:t>https://cran.r-project.org/web/packages/paramtest/vignettes/Simulating-Power.html</a:t>
            </a:r>
            <a:endParaRPr lang="de-DE" sz="1600" b="1" dirty="0">
              <a:solidFill>
                <a:schemeClr val="tx1"/>
              </a:solidFill>
            </a:endParaRPr>
          </a:p>
          <a:p>
            <a:endParaRPr lang="de-DE" sz="1600" b="1" dirty="0" smtClean="0">
              <a:solidFill>
                <a:schemeClr val="tx1"/>
              </a:solidFill>
            </a:endParaRPr>
          </a:p>
          <a:p>
            <a:r>
              <a:rPr lang="de-DE" sz="1600" b="1" dirty="0" smtClean="0">
                <a:solidFill>
                  <a:schemeClr val="tx1"/>
                </a:solidFill>
              </a:rPr>
              <a:t>Multilevel Models:</a:t>
            </a:r>
          </a:p>
          <a:p>
            <a:r>
              <a:rPr lang="en-US" sz="1600" dirty="0" err="1">
                <a:solidFill>
                  <a:schemeClr val="tx1"/>
                </a:solidFill>
              </a:rPr>
              <a:t>DeBruine</a:t>
            </a:r>
            <a:r>
              <a:rPr lang="en-US" sz="1600" dirty="0">
                <a:solidFill>
                  <a:schemeClr val="tx1"/>
                </a:solidFill>
              </a:rPr>
              <a:t>, L. M., &amp; Barr, D. J. (</a:t>
            </a:r>
            <a:r>
              <a:rPr lang="en-US" sz="1600" dirty="0" smtClean="0">
                <a:solidFill>
                  <a:schemeClr val="tx1"/>
                </a:solidFill>
              </a:rPr>
              <a:t>2019). </a:t>
            </a:r>
            <a:r>
              <a:rPr lang="en-US" sz="1600" i="1" dirty="0">
                <a:solidFill>
                  <a:schemeClr val="tx1"/>
                </a:solidFill>
              </a:rPr>
              <a:t>Understanding mixed effects models through data simulation. </a:t>
            </a:r>
            <a:r>
              <a:rPr lang="en-US" sz="1600" dirty="0" err="1" smtClean="0">
                <a:solidFill>
                  <a:schemeClr val="tx1"/>
                </a:solidFill>
              </a:rPr>
              <a:t>PsyArxiv</a:t>
            </a:r>
            <a:r>
              <a:rPr lang="en-US" sz="1600" dirty="0" smtClean="0">
                <a:solidFill>
                  <a:schemeClr val="tx1"/>
                </a:solidFill>
              </a:rPr>
              <a:t>. </a:t>
            </a:r>
            <a:r>
              <a:rPr lang="en-US" sz="1600" dirty="0" smtClean="0">
                <a:solidFill>
                  <a:schemeClr val="tx1"/>
                </a:solidFill>
                <a:hlinkClick r:id="rId4"/>
              </a:rPr>
              <a:t>https</a:t>
            </a:r>
            <a:r>
              <a:rPr lang="en-US" sz="1600" dirty="0">
                <a:solidFill>
                  <a:schemeClr val="tx1"/>
                </a:solidFill>
                <a:hlinkClick r:id="rId4"/>
              </a:rPr>
              <a:t>://</a:t>
            </a:r>
            <a:r>
              <a:rPr lang="en-US" sz="1600" dirty="0" smtClean="0">
                <a:solidFill>
                  <a:schemeClr val="tx1"/>
                </a:solidFill>
                <a:hlinkClick r:id="rId4"/>
              </a:rPr>
              <a:t>doi.org/10.31234/osf.io/xp5cy</a:t>
            </a:r>
            <a:r>
              <a:rPr lang="en-US" sz="1600" dirty="0" smtClean="0">
                <a:solidFill>
                  <a:schemeClr val="tx1"/>
                </a:solidFill>
              </a:rPr>
              <a:t> </a:t>
            </a:r>
            <a:endParaRPr lang="de-DE" sz="1400" b="1" dirty="0" smtClean="0">
              <a:solidFill>
                <a:schemeClr val="tx1"/>
              </a:solidFill>
            </a:endParaRPr>
          </a:p>
        </p:txBody>
      </p:sp>
    </p:spTree>
    <p:extLst>
      <p:ext uri="{BB962C8B-B14F-4D97-AF65-F5344CB8AC3E}">
        <p14:creationId xmlns:p14="http://schemas.microsoft.com/office/powerpoint/2010/main" val="8954654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Overview</a:t>
            </a:r>
            <a:endParaRPr lang="de-DE" dirty="0"/>
          </a:p>
        </p:txBody>
      </p:sp>
      <p:sp>
        <p:nvSpPr>
          <p:cNvPr id="3" name="Content Placeholder 2"/>
          <p:cNvSpPr>
            <a:spLocks noGrp="1"/>
          </p:cNvSpPr>
          <p:nvPr>
            <p:ph idx="1"/>
          </p:nvPr>
        </p:nvSpPr>
        <p:spPr>
          <a:xfrm>
            <a:off x="676656" y="2011680"/>
            <a:ext cx="11332464" cy="3766185"/>
          </a:xfrm>
        </p:spPr>
        <p:txBody>
          <a:bodyPr>
            <a:noAutofit/>
          </a:bodyPr>
          <a:lstStyle/>
          <a:p>
            <a:pPr marL="0" indent="0">
              <a:buNone/>
            </a:pPr>
            <a:r>
              <a:rPr lang="de-DE" sz="2800" b="1" dirty="0" err="1" smtClean="0"/>
              <a:t>Theoretical</a:t>
            </a:r>
            <a:r>
              <a:rPr lang="de-DE" sz="2800" b="1" dirty="0" smtClean="0"/>
              <a:t> Part:</a:t>
            </a:r>
          </a:p>
          <a:p>
            <a:r>
              <a:rPr lang="de-DE" sz="3600" dirty="0" smtClean="0"/>
              <a:t>Basics in Statistical Power </a:t>
            </a:r>
            <a:r>
              <a:rPr lang="de-DE" sz="3600" dirty="0" err="1" smtClean="0"/>
              <a:t>and</a:t>
            </a:r>
            <a:r>
              <a:rPr lang="de-DE" sz="3600" dirty="0" smtClean="0"/>
              <a:t> </a:t>
            </a:r>
            <a:r>
              <a:rPr lang="de-DE" sz="3600" dirty="0" err="1" smtClean="0"/>
              <a:t>how</a:t>
            </a:r>
            <a:r>
              <a:rPr lang="de-DE" sz="3600" dirty="0" smtClean="0"/>
              <a:t> </a:t>
            </a:r>
            <a:r>
              <a:rPr lang="de-DE" sz="3600" dirty="0" err="1" smtClean="0"/>
              <a:t>to</a:t>
            </a:r>
            <a:r>
              <a:rPr lang="de-DE" sz="3600" dirty="0" smtClean="0"/>
              <a:t> </a:t>
            </a:r>
            <a:r>
              <a:rPr lang="de-DE" sz="3600" dirty="0" err="1" smtClean="0"/>
              <a:t>assess</a:t>
            </a:r>
            <a:r>
              <a:rPr lang="de-DE" sz="3600" dirty="0" smtClean="0"/>
              <a:t> </a:t>
            </a:r>
            <a:r>
              <a:rPr lang="de-DE" sz="3600" dirty="0" err="1" smtClean="0"/>
              <a:t>it!</a:t>
            </a:r>
            <a:r>
              <a:rPr lang="de-DE" sz="3600" dirty="0" smtClean="0"/>
              <a:t> (≈ 15min)</a:t>
            </a:r>
          </a:p>
          <a:p>
            <a:r>
              <a:rPr lang="de-DE" sz="3600" dirty="0" smtClean="0"/>
              <a:t>The </a:t>
            </a:r>
            <a:r>
              <a:rPr lang="de-DE" sz="3600" dirty="0" err="1" smtClean="0"/>
              <a:t>Logic</a:t>
            </a:r>
            <a:r>
              <a:rPr lang="de-DE" sz="3600" dirty="0" smtClean="0"/>
              <a:t> </a:t>
            </a:r>
            <a:r>
              <a:rPr lang="de-DE" sz="3600" dirty="0" err="1" smtClean="0"/>
              <a:t>of</a:t>
            </a:r>
            <a:r>
              <a:rPr lang="de-DE" sz="3600" dirty="0" smtClean="0"/>
              <a:t> Power Simulation (</a:t>
            </a:r>
            <a:r>
              <a:rPr lang="de-DE" sz="3600" dirty="0"/>
              <a:t>≈ </a:t>
            </a:r>
            <a:r>
              <a:rPr lang="de-DE" sz="3600" dirty="0" smtClean="0"/>
              <a:t>15min)</a:t>
            </a:r>
          </a:p>
          <a:p>
            <a:endParaRPr lang="de-DE" sz="2800" dirty="0"/>
          </a:p>
          <a:p>
            <a:pPr marL="0" indent="0">
              <a:buNone/>
            </a:pPr>
            <a:r>
              <a:rPr lang="de-DE" sz="2800" b="1" dirty="0" err="1" smtClean="0"/>
              <a:t>Practical</a:t>
            </a:r>
            <a:r>
              <a:rPr lang="de-DE" sz="2800" b="1" dirty="0" smtClean="0"/>
              <a:t> Part</a:t>
            </a:r>
          </a:p>
          <a:p>
            <a:r>
              <a:rPr lang="de-DE" sz="3600" dirty="0" err="1" smtClean="0"/>
              <a:t>Exercise</a:t>
            </a:r>
            <a:r>
              <a:rPr lang="de-DE" sz="3600" dirty="0" smtClean="0"/>
              <a:t> 1: </a:t>
            </a:r>
            <a:r>
              <a:rPr lang="de-DE" sz="3600" dirty="0" err="1" smtClean="0"/>
              <a:t>Your</a:t>
            </a:r>
            <a:r>
              <a:rPr lang="de-DE" sz="3600" dirty="0" smtClean="0"/>
              <a:t> First Simulation! </a:t>
            </a:r>
            <a:r>
              <a:rPr lang="de-DE" sz="3600" dirty="0"/>
              <a:t>(≈ </a:t>
            </a:r>
            <a:r>
              <a:rPr lang="de-DE" sz="3600" dirty="0" smtClean="0"/>
              <a:t>30min</a:t>
            </a:r>
            <a:r>
              <a:rPr lang="de-DE" sz="3600" dirty="0"/>
              <a:t>)</a:t>
            </a:r>
            <a:endParaRPr lang="de-DE" sz="3600" dirty="0" smtClean="0"/>
          </a:p>
          <a:p>
            <a:r>
              <a:rPr lang="de-DE" sz="3600" dirty="0" err="1" smtClean="0"/>
              <a:t>Exercise</a:t>
            </a:r>
            <a:r>
              <a:rPr lang="de-DE" sz="3600" dirty="0" smtClean="0"/>
              <a:t> 2: Power Simulation </a:t>
            </a:r>
            <a:r>
              <a:rPr lang="de-DE" sz="3600" dirty="0" err="1" smtClean="0"/>
              <a:t>for</a:t>
            </a:r>
            <a:r>
              <a:rPr lang="de-DE" sz="3600" dirty="0" smtClean="0"/>
              <a:t> </a:t>
            </a:r>
            <a:r>
              <a:rPr lang="de-DE" sz="3600" dirty="0" err="1" smtClean="0"/>
              <a:t>one</a:t>
            </a:r>
            <a:r>
              <a:rPr lang="de-DE" sz="3600" dirty="0" smtClean="0"/>
              <a:t> real </a:t>
            </a:r>
            <a:r>
              <a:rPr lang="de-DE" sz="3600" dirty="0" err="1" smtClean="0"/>
              <a:t>study</a:t>
            </a:r>
            <a:r>
              <a:rPr lang="de-DE" sz="3600" dirty="0" smtClean="0"/>
              <a:t>! </a:t>
            </a:r>
            <a:r>
              <a:rPr lang="de-DE" sz="3600" dirty="0"/>
              <a:t>(≈ </a:t>
            </a:r>
            <a:r>
              <a:rPr lang="de-DE" sz="3600" dirty="0" smtClean="0"/>
              <a:t>30min</a:t>
            </a:r>
            <a:r>
              <a:rPr lang="de-DE" sz="3600" dirty="0"/>
              <a:t>)</a:t>
            </a:r>
            <a:endParaRPr lang="de-DE" sz="3600" dirty="0" smtClean="0"/>
          </a:p>
        </p:txBody>
      </p:sp>
    </p:spTree>
    <p:extLst>
      <p:ext uri="{BB962C8B-B14F-4D97-AF65-F5344CB8AC3E}">
        <p14:creationId xmlns:p14="http://schemas.microsoft.com/office/powerpoint/2010/main" val="17081279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Resources</a:t>
            </a:r>
            <a:endParaRPr lang="de-DE" dirty="0"/>
          </a:p>
        </p:txBody>
      </p:sp>
      <p:pic>
        <p:nvPicPr>
          <p:cNvPr id="5" name="Picture 4"/>
          <p:cNvPicPr>
            <a:picLocks noChangeAspect="1"/>
          </p:cNvPicPr>
          <p:nvPr/>
        </p:nvPicPr>
        <p:blipFill>
          <a:blip r:embed="rId2"/>
          <a:stretch>
            <a:fillRect/>
          </a:stretch>
        </p:blipFill>
        <p:spPr>
          <a:xfrm>
            <a:off x="6947877" y="71889"/>
            <a:ext cx="4763476" cy="6507848"/>
          </a:xfrm>
          <a:prstGeom prst="rect">
            <a:avLst/>
          </a:prstGeom>
        </p:spPr>
      </p:pic>
      <p:sp>
        <p:nvSpPr>
          <p:cNvPr id="6" name="Rectangle 5"/>
          <p:cNvSpPr/>
          <p:nvPr/>
        </p:nvSpPr>
        <p:spPr>
          <a:xfrm>
            <a:off x="8792308" y="6488668"/>
            <a:ext cx="6096000" cy="369332"/>
          </a:xfrm>
          <a:prstGeom prst="rect">
            <a:avLst/>
          </a:prstGeom>
        </p:spPr>
        <p:txBody>
          <a:bodyPr>
            <a:spAutoFit/>
          </a:bodyPr>
          <a:lstStyle/>
          <a:p>
            <a:r>
              <a:rPr lang="en-US" dirty="0" err="1"/>
              <a:t>Giner-Sorolla</a:t>
            </a:r>
            <a:r>
              <a:rPr lang="en-US" dirty="0"/>
              <a:t>, </a:t>
            </a:r>
            <a:r>
              <a:rPr lang="en-US" dirty="0" smtClean="0"/>
              <a:t>R., et al.(2020</a:t>
            </a:r>
            <a:r>
              <a:rPr lang="en-US" dirty="0"/>
              <a:t>)</a:t>
            </a:r>
            <a:endParaRPr lang="de-DE" dirty="0"/>
          </a:p>
        </p:txBody>
      </p:sp>
      <p:sp>
        <p:nvSpPr>
          <p:cNvPr id="7" name="Rectangle 6"/>
          <p:cNvSpPr/>
          <p:nvPr/>
        </p:nvSpPr>
        <p:spPr>
          <a:xfrm>
            <a:off x="722922" y="1910587"/>
            <a:ext cx="5943601" cy="3077766"/>
          </a:xfrm>
          <a:prstGeom prst="rect">
            <a:avLst/>
          </a:prstGeom>
        </p:spPr>
        <p:txBody>
          <a:bodyPr wrap="square">
            <a:spAutoFit/>
          </a:bodyPr>
          <a:lstStyle/>
          <a:p>
            <a:r>
              <a:rPr lang="en-US" sz="1600" b="1" dirty="0"/>
              <a:t>Resources for MLM Power Analysis:</a:t>
            </a:r>
          </a:p>
          <a:p>
            <a:pPr marL="285750" indent="-285750">
              <a:buFont typeface="Arial" panose="020B0604020202020204" pitchFamily="34" charset="0"/>
              <a:buChar char="•"/>
            </a:pPr>
            <a:r>
              <a:rPr lang="en-US" sz="1600" dirty="0"/>
              <a:t>Green, P., &amp; MacLeod, C. J. (2015) SIMR: an R package for power analysis of generalized linear mixed models by simulation. </a:t>
            </a:r>
            <a:r>
              <a:rPr lang="en-US" sz="1600" i="1" dirty="0"/>
              <a:t>Methods in Ecology and Evolution. </a:t>
            </a:r>
            <a:r>
              <a:rPr lang="en-US" sz="1600" dirty="0"/>
              <a:t>Vol. 7, No. 4, pp-493-498. </a:t>
            </a:r>
            <a:r>
              <a:rPr lang="de-DE" sz="1600" dirty="0">
                <a:hlinkClick r:id="rId3"/>
              </a:rPr>
              <a:t>https://doi.org/10.1111/2041-210X.12504</a:t>
            </a:r>
            <a:endParaRPr lang="de-DE" sz="1600" dirty="0"/>
          </a:p>
          <a:p>
            <a:endParaRPr lang="de-DE" sz="1600" dirty="0"/>
          </a:p>
          <a:p>
            <a:r>
              <a:rPr lang="de-DE" sz="1600" b="1" dirty="0"/>
              <a:t>Resources </a:t>
            </a:r>
            <a:r>
              <a:rPr lang="de-DE" sz="1600" b="1" dirty="0" err="1"/>
              <a:t>for</a:t>
            </a:r>
            <a:r>
              <a:rPr lang="de-DE" sz="1600" b="1" dirty="0"/>
              <a:t> </a:t>
            </a:r>
            <a:r>
              <a:rPr lang="de-DE" sz="1600" b="1" dirty="0" err="1"/>
              <a:t>Structural</a:t>
            </a:r>
            <a:r>
              <a:rPr lang="de-DE" sz="1600" b="1" dirty="0"/>
              <a:t> </a:t>
            </a:r>
            <a:r>
              <a:rPr lang="de-DE" sz="1600" b="1" dirty="0" err="1"/>
              <a:t>Equation</a:t>
            </a:r>
            <a:r>
              <a:rPr lang="de-DE" sz="1600" b="1" dirty="0"/>
              <a:t> </a:t>
            </a:r>
            <a:r>
              <a:rPr lang="de-DE" sz="1600" b="1" dirty="0" err="1"/>
              <a:t>Modelling</a:t>
            </a:r>
            <a:r>
              <a:rPr lang="de-DE" sz="1600" b="1" dirty="0"/>
              <a:t> </a:t>
            </a:r>
            <a:r>
              <a:rPr lang="de-DE" sz="1600" b="1" dirty="0" smtClean="0"/>
              <a:t>Power </a:t>
            </a:r>
            <a:r>
              <a:rPr lang="de-DE" sz="1600" b="1" dirty="0"/>
              <a:t>Analysis </a:t>
            </a:r>
            <a:endParaRPr lang="de-DE" sz="1600" b="1" dirty="0" smtClean="0"/>
          </a:p>
          <a:p>
            <a:r>
              <a:rPr lang="de-DE" sz="1600" dirty="0" smtClean="0"/>
              <a:t>(</a:t>
            </a:r>
            <a:r>
              <a:rPr lang="de-DE" sz="1600" dirty="0"/>
              <a:t>e.g., </a:t>
            </a:r>
            <a:r>
              <a:rPr lang="de-DE" sz="1600" dirty="0" err="1"/>
              <a:t>Mediational</a:t>
            </a:r>
            <a:r>
              <a:rPr lang="de-DE" sz="1600" dirty="0"/>
              <a:t> </a:t>
            </a:r>
            <a:r>
              <a:rPr lang="de-DE" sz="1600" dirty="0" err="1"/>
              <a:t>Analyses</a:t>
            </a:r>
            <a:r>
              <a:rPr lang="de-DE" sz="1600" dirty="0" smtClean="0"/>
              <a:t>):</a:t>
            </a:r>
            <a:endParaRPr lang="de-DE" sz="1600" dirty="0"/>
          </a:p>
          <a:p>
            <a:pPr marL="285750" indent="-285750">
              <a:buFont typeface="Arial" panose="020B0604020202020204" pitchFamily="34" charset="0"/>
              <a:buChar char="•"/>
            </a:pPr>
            <a:r>
              <a:rPr lang="en-US" sz="1600" dirty="0"/>
              <a:t>Wang, Y. A., &amp; </a:t>
            </a:r>
            <a:r>
              <a:rPr lang="en-US" sz="1600" dirty="0" err="1"/>
              <a:t>Rhemtulla</a:t>
            </a:r>
            <a:r>
              <a:rPr lang="en-US" sz="1600" dirty="0"/>
              <a:t>, M. (2020, March 31). </a:t>
            </a:r>
            <a:r>
              <a:rPr lang="en-US" sz="1600" i="1" dirty="0"/>
              <a:t>Power analysis for parameter estimation in structural equation modeling: A discussion and tutorial.</a:t>
            </a:r>
            <a:r>
              <a:rPr lang="en-US" sz="1600" dirty="0"/>
              <a:t> </a:t>
            </a:r>
            <a:r>
              <a:rPr lang="en-US" sz="1600" dirty="0" err="1"/>
              <a:t>PsyArxiv</a:t>
            </a:r>
            <a:r>
              <a:rPr lang="en-US" sz="1600" i="1" dirty="0"/>
              <a:t>.</a:t>
            </a:r>
            <a:r>
              <a:rPr lang="en-US" sz="1600" dirty="0"/>
              <a:t> </a:t>
            </a:r>
            <a:r>
              <a:rPr lang="en-US" sz="1600" dirty="0">
                <a:hlinkClick r:id="rId4"/>
              </a:rPr>
              <a:t>https://doi.org/10.31234/osf.io/pj67b</a:t>
            </a:r>
            <a:endParaRPr lang="de-DE" sz="1600" b="1" dirty="0"/>
          </a:p>
          <a:p>
            <a:endParaRPr lang="de-DE" sz="1600" b="1" dirty="0"/>
          </a:p>
        </p:txBody>
      </p:sp>
    </p:spTree>
    <p:extLst>
      <p:ext uri="{BB962C8B-B14F-4D97-AF65-F5344CB8AC3E}">
        <p14:creationId xmlns:p14="http://schemas.microsoft.com/office/powerpoint/2010/main" val="2811279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9824" y="1989873"/>
            <a:ext cx="9827941" cy="2387600"/>
          </a:xfrm>
        </p:spPr>
        <p:txBody>
          <a:bodyPr/>
          <a:lstStyle/>
          <a:p>
            <a:r>
              <a:rPr lang="de-DE" sz="7200" dirty="0" smtClean="0"/>
              <a:t>Basics in Statistical Power</a:t>
            </a:r>
            <a:r>
              <a:rPr lang="de-DE" dirty="0" smtClean="0"/>
              <a:t/>
            </a:r>
            <a:br>
              <a:rPr lang="de-DE" dirty="0" smtClean="0"/>
            </a:br>
            <a:r>
              <a:rPr lang="de-DE" sz="4800" dirty="0" err="1" smtClean="0"/>
              <a:t>and</a:t>
            </a:r>
            <a:r>
              <a:rPr lang="de-DE" sz="4800" dirty="0" smtClean="0"/>
              <a:t> </a:t>
            </a:r>
            <a:r>
              <a:rPr lang="de-DE" sz="4800" dirty="0" err="1" smtClean="0"/>
              <a:t>how</a:t>
            </a:r>
            <a:r>
              <a:rPr lang="de-DE" sz="4800" dirty="0" smtClean="0"/>
              <a:t> </a:t>
            </a:r>
            <a:r>
              <a:rPr lang="de-DE" sz="4800" dirty="0" err="1" smtClean="0"/>
              <a:t>to</a:t>
            </a:r>
            <a:r>
              <a:rPr lang="de-DE" sz="4800" dirty="0" smtClean="0"/>
              <a:t> </a:t>
            </a:r>
            <a:r>
              <a:rPr lang="de-DE" sz="4800" dirty="0" err="1" smtClean="0"/>
              <a:t>assess</a:t>
            </a:r>
            <a:r>
              <a:rPr lang="de-DE" sz="4800" dirty="0" smtClean="0"/>
              <a:t> </a:t>
            </a:r>
            <a:r>
              <a:rPr lang="de-DE" sz="4800" dirty="0" err="1" smtClean="0"/>
              <a:t>it!</a:t>
            </a:r>
            <a:endParaRPr lang="de-DE" sz="4800" dirty="0"/>
          </a:p>
        </p:txBody>
      </p:sp>
    </p:spTree>
    <p:extLst>
      <p:ext uri="{BB962C8B-B14F-4D97-AF65-F5344CB8AC3E}">
        <p14:creationId xmlns:p14="http://schemas.microsoft.com/office/powerpoint/2010/main" val="1840063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Two</a:t>
            </a:r>
            <a:r>
              <a:rPr lang="de-DE" dirty="0" smtClean="0"/>
              <a:t> </a:t>
            </a:r>
            <a:r>
              <a:rPr lang="de-DE" dirty="0" err="1" smtClean="0"/>
              <a:t>states</a:t>
            </a:r>
            <a:r>
              <a:rPr lang="de-DE" dirty="0" smtClean="0"/>
              <a:t> </a:t>
            </a:r>
            <a:r>
              <a:rPr lang="de-DE" dirty="0" err="1" smtClean="0"/>
              <a:t>of</a:t>
            </a:r>
            <a:r>
              <a:rPr lang="de-DE" dirty="0" smtClean="0"/>
              <a:t> </a:t>
            </a:r>
            <a:r>
              <a:rPr lang="de-DE" dirty="0" err="1" smtClean="0"/>
              <a:t>the</a:t>
            </a:r>
            <a:r>
              <a:rPr lang="de-DE" dirty="0" smtClean="0"/>
              <a:t> </a:t>
            </a:r>
            <a:r>
              <a:rPr lang="de-DE" dirty="0" err="1" smtClean="0"/>
              <a:t>world</a:t>
            </a:r>
            <a:r>
              <a:rPr lang="de-DE" dirty="0" smtClean="0"/>
              <a:t>…</a:t>
            </a:r>
            <a:endParaRPr lang="de-DE" dirty="0"/>
          </a:p>
        </p:txBody>
      </p:sp>
      <p:sp>
        <p:nvSpPr>
          <p:cNvPr id="4" name="Content Placeholder 3"/>
          <p:cNvSpPr>
            <a:spLocks noGrp="1"/>
          </p:cNvSpPr>
          <p:nvPr>
            <p:ph sz="half" idx="2"/>
          </p:nvPr>
        </p:nvSpPr>
        <p:spPr>
          <a:xfrm>
            <a:off x="838200" y="1855788"/>
            <a:ext cx="5181600" cy="4351338"/>
          </a:xfrm>
        </p:spPr>
        <p:txBody>
          <a:bodyPr/>
          <a:lstStyle/>
          <a:p>
            <a:pPr marL="0" indent="0" algn="ctr">
              <a:buNone/>
            </a:pPr>
            <a:r>
              <a:rPr lang="de-DE" sz="2400" dirty="0" err="1"/>
              <a:t>Our</a:t>
            </a:r>
            <a:r>
              <a:rPr lang="de-DE" sz="2400" dirty="0"/>
              <a:t> </a:t>
            </a:r>
            <a:r>
              <a:rPr lang="de-DE" sz="2400" dirty="0" err="1"/>
              <a:t>effect</a:t>
            </a:r>
            <a:r>
              <a:rPr lang="de-DE" sz="2400" dirty="0"/>
              <a:t> </a:t>
            </a:r>
            <a:r>
              <a:rPr lang="de-DE" sz="2400" dirty="0" err="1"/>
              <a:t>is</a:t>
            </a:r>
            <a:r>
              <a:rPr lang="de-DE" sz="2400" dirty="0"/>
              <a:t> </a:t>
            </a:r>
            <a:r>
              <a:rPr lang="de-DE" sz="2400" b="1" dirty="0" smtClean="0"/>
              <a:t>FALSE</a:t>
            </a:r>
            <a:r>
              <a:rPr lang="de-DE" sz="2400" dirty="0" smtClean="0"/>
              <a:t/>
            </a:r>
            <a:br>
              <a:rPr lang="de-DE" sz="2400" dirty="0" smtClean="0"/>
            </a:br>
            <a:r>
              <a:rPr lang="de-DE" sz="2400" dirty="0" smtClean="0"/>
              <a:t>at </a:t>
            </a:r>
            <a:r>
              <a:rPr lang="de-DE" sz="2400" dirty="0" err="1"/>
              <a:t>the</a:t>
            </a:r>
            <a:r>
              <a:rPr lang="de-DE" sz="2400" dirty="0"/>
              <a:t> </a:t>
            </a:r>
            <a:r>
              <a:rPr lang="de-DE" sz="2400" dirty="0" err="1"/>
              <a:t>population</a:t>
            </a:r>
            <a:r>
              <a:rPr lang="de-DE" sz="2400" dirty="0"/>
              <a:t> </a:t>
            </a:r>
            <a:r>
              <a:rPr lang="de-DE" sz="2400" dirty="0" err="1" smtClean="0"/>
              <a:t>level</a:t>
            </a:r>
            <a:endParaRPr lang="de-DE" sz="2400" dirty="0" smtClean="0"/>
          </a:p>
          <a:p>
            <a:pPr marL="0" indent="0" algn="ctr">
              <a:buNone/>
            </a:pPr>
            <a:r>
              <a:rPr lang="de-DE" sz="2400" b="1" u="sng" dirty="0" smtClean="0"/>
              <a:t>AVOID FALSE POSITIVES!</a:t>
            </a:r>
          </a:p>
          <a:p>
            <a:pPr marL="0" indent="0" algn="ctr">
              <a:buNone/>
            </a:pPr>
            <a:endParaRPr lang="de-DE" sz="2400" dirty="0"/>
          </a:p>
          <a:p>
            <a:pPr marL="0" indent="0">
              <a:buNone/>
            </a:pPr>
            <a:endParaRPr lang="de-DE" dirty="0"/>
          </a:p>
        </p:txBody>
      </p:sp>
      <p:grpSp>
        <p:nvGrpSpPr>
          <p:cNvPr id="112" name="Group 111"/>
          <p:cNvGrpSpPr/>
          <p:nvPr/>
        </p:nvGrpSpPr>
        <p:grpSpPr>
          <a:xfrm>
            <a:off x="1973462" y="3104971"/>
            <a:ext cx="2948439" cy="3102155"/>
            <a:chOff x="1973462" y="3104971"/>
            <a:chExt cx="2948439" cy="3102155"/>
          </a:xfrm>
          <a:solidFill>
            <a:schemeClr val="bg1"/>
          </a:solidFill>
        </p:grpSpPr>
        <p:sp>
          <p:nvSpPr>
            <p:cNvPr id="5" name="Rounded Rectangle 4"/>
            <p:cNvSpPr/>
            <p:nvPr/>
          </p:nvSpPr>
          <p:spPr>
            <a:xfrm flipH="1">
              <a:off x="1973462" y="310497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flipH="1">
              <a:off x="2278264" y="310497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flipH="1">
              <a:off x="1973462" y="342581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flipH="1">
              <a:off x="2278264" y="342581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flipH="1">
              <a:off x="2579055" y="310497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flipH="1">
              <a:off x="2883857" y="310497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flipH="1">
              <a:off x="2579055" y="342581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flipH="1">
              <a:off x="2883857" y="342581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flipH="1">
              <a:off x="3188659" y="310497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flipH="1">
              <a:off x="3188659" y="342581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flipH="1">
              <a:off x="3493461" y="310497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flipH="1">
              <a:off x="3798263" y="310497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flipH="1">
              <a:off x="3493461" y="342581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flipH="1">
              <a:off x="3798263" y="342581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flipH="1">
              <a:off x="4099054" y="310497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flipH="1">
              <a:off x="4403856" y="310497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flipH="1">
              <a:off x="4099054" y="342581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flipH="1">
              <a:off x="4403856" y="342581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flipH="1">
              <a:off x="4708658" y="310497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flipH="1">
              <a:off x="4708658" y="342581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flipH="1">
              <a:off x="1973462" y="374665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flipH="1">
              <a:off x="2278264" y="374665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flipH="1">
              <a:off x="1973462" y="4067503"/>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flipH="1">
              <a:off x="2278264" y="4067503"/>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flipH="1">
              <a:off x="2579055" y="374665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flipH="1">
              <a:off x="2883857" y="374665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flipH="1">
              <a:off x="2579055" y="4067503"/>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flipH="1">
              <a:off x="2883857" y="4067503"/>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flipH="1">
              <a:off x="3188659" y="374665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flipH="1">
              <a:off x="3188659" y="4067503"/>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flipH="1">
              <a:off x="3493461" y="374665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flipH="1">
              <a:off x="3798263" y="374665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flipH="1">
              <a:off x="3493461" y="4067503"/>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flipH="1">
              <a:off x="3798263" y="4067503"/>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flipH="1">
              <a:off x="4099054" y="374665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flipH="1">
              <a:off x="4403856" y="374665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flipH="1">
              <a:off x="4099054" y="4067503"/>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flipH="1">
              <a:off x="4403856" y="4067503"/>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flipH="1">
              <a:off x="4708658" y="374665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flipH="1">
              <a:off x="4708658" y="4067503"/>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flipH="1">
              <a:off x="1973462" y="4388347"/>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flipH="1">
              <a:off x="2278264" y="4388347"/>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flipH="1">
              <a:off x="1973462" y="470919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flipH="1">
              <a:off x="2278264" y="470919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flipH="1">
              <a:off x="2579055" y="4388347"/>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flipH="1">
              <a:off x="2883857" y="4388347"/>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flipH="1">
              <a:off x="2579055" y="470919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p:cNvSpPr/>
            <p:nvPr/>
          </p:nvSpPr>
          <p:spPr>
            <a:xfrm flipH="1">
              <a:off x="2883857" y="470919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flipH="1">
              <a:off x="3188659" y="4388347"/>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59"/>
            <p:cNvSpPr/>
            <p:nvPr/>
          </p:nvSpPr>
          <p:spPr>
            <a:xfrm flipH="1">
              <a:off x="3188659" y="470919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flipH="1">
              <a:off x="3493461" y="4388347"/>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p:cNvSpPr/>
            <p:nvPr/>
          </p:nvSpPr>
          <p:spPr>
            <a:xfrm flipH="1">
              <a:off x="3798263" y="4388347"/>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flipH="1">
              <a:off x="3493461" y="470919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flipH="1">
              <a:off x="3798263" y="470919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flipH="1">
              <a:off x="4099054" y="4388347"/>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5"/>
            <p:cNvSpPr/>
            <p:nvPr/>
          </p:nvSpPr>
          <p:spPr>
            <a:xfrm flipH="1">
              <a:off x="4403856" y="4388347"/>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66"/>
            <p:cNvSpPr/>
            <p:nvPr/>
          </p:nvSpPr>
          <p:spPr>
            <a:xfrm flipH="1">
              <a:off x="4099054" y="470919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flipH="1">
              <a:off x="4403856" y="470919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p:nvSpPr>
          <p:spPr>
            <a:xfrm flipH="1">
              <a:off x="4708658" y="4388347"/>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p:nvSpPr>
          <p:spPr>
            <a:xfrm flipH="1">
              <a:off x="4708658" y="4709191"/>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p:nvSpPr>
          <p:spPr>
            <a:xfrm flipH="1">
              <a:off x="1973462" y="50300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p:cNvSpPr/>
            <p:nvPr/>
          </p:nvSpPr>
          <p:spPr>
            <a:xfrm flipH="1">
              <a:off x="2278264" y="50300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p:nvSpPr>
          <p:spPr>
            <a:xfrm flipH="1">
              <a:off x="1973462" y="53508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flipH="1">
              <a:off x="2278264" y="53508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p:cNvSpPr/>
            <p:nvPr/>
          </p:nvSpPr>
          <p:spPr>
            <a:xfrm flipH="1">
              <a:off x="2579055" y="50300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p:cNvSpPr/>
            <p:nvPr/>
          </p:nvSpPr>
          <p:spPr>
            <a:xfrm flipH="1">
              <a:off x="2883857" y="50300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p:cNvSpPr/>
            <p:nvPr/>
          </p:nvSpPr>
          <p:spPr>
            <a:xfrm flipH="1">
              <a:off x="2579055" y="53508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flipH="1">
              <a:off x="2883857" y="53508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p:cNvSpPr/>
            <p:nvPr/>
          </p:nvSpPr>
          <p:spPr>
            <a:xfrm flipH="1">
              <a:off x="3188659" y="50300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79"/>
            <p:cNvSpPr/>
            <p:nvPr/>
          </p:nvSpPr>
          <p:spPr>
            <a:xfrm flipH="1">
              <a:off x="3188659" y="53508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p:cNvSpPr/>
            <p:nvPr/>
          </p:nvSpPr>
          <p:spPr>
            <a:xfrm flipH="1">
              <a:off x="3493461" y="50300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flipH="1">
              <a:off x="3798263" y="50300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p:cNvSpPr/>
            <p:nvPr/>
          </p:nvSpPr>
          <p:spPr>
            <a:xfrm flipH="1">
              <a:off x="3493461" y="53508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flipH="1">
              <a:off x="3798263" y="53508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p:cNvSpPr/>
            <p:nvPr/>
          </p:nvSpPr>
          <p:spPr>
            <a:xfrm flipH="1">
              <a:off x="4099054" y="50300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85"/>
            <p:cNvSpPr/>
            <p:nvPr/>
          </p:nvSpPr>
          <p:spPr>
            <a:xfrm flipH="1">
              <a:off x="4403856" y="50300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86"/>
            <p:cNvSpPr/>
            <p:nvPr/>
          </p:nvSpPr>
          <p:spPr>
            <a:xfrm flipH="1">
              <a:off x="4099054" y="53508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ounded Rectangle 87"/>
            <p:cNvSpPr/>
            <p:nvPr/>
          </p:nvSpPr>
          <p:spPr>
            <a:xfrm flipH="1">
              <a:off x="4403856" y="53508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p:cNvSpPr/>
            <p:nvPr/>
          </p:nvSpPr>
          <p:spPr>
            <a:xfrm flipH="1">
              <a:off x="4708658" y="50300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ounded Rectangle 89"/>
            <p:cNvSpPr/>
            <p:nvPr/>
          </p:nvSpPr>
          <p:spPr>
            <a:xfrm flipH="1">
              <a:off x="4708658" y="53508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ounded Rectangle 90"/>
            <p:cNvSpPr/>
            <p:nvPr/>
          </p:nvSpPr>
          <p:spPr>
            <a:xfrm flipH="1">
              <a:off x="1978158" y="56777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p:cNvSpPr/>
            <p:nvPr/>
          </p:nvSpPr>
          <p:spPr>
            <a:xfrm flipH="1">
              <a:off x="2282960" y="56777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p:cNvSpPr/>
            <p:nvPr/>
          </p:nvSpPr>
          <p:spPr>
            <a:xfrm flipH="1">
              <a:off x="1978158" y="59985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ounded Rectangle 93"/>
            <p:cNvSpPr/>
            <p:nvPr/>
          </p:nvSpPr>
          <p:spPr>
            <a:xfrm flipH="1">
              <a:off x="2282960" y="59985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p:cNvSpPr/>
            <p:nvPr/>
          </p:nvSpPr>
          <p:spPr>
            <a:xfrm flipH="1">
              <a:off x="2583751" y="56777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ounded Rectangle 95"/>
            <p:cNvSpPr/>
            <p:nvPr/>
          </p:nvSpPr>
          <p:spPr>
            <a:xfrm flipH="1">
              <a:off x="2888553" y="56777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ounded Rectangle 96"/>
            <p:cNvSpPr/>
            <p:nvPr/>
          </p:nvSpPr>
          <p:spPr>
            <a:xfrm flipH="1">
              <a:off x="2583751" y="59985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ounded Rectangle 97"/>
            <p:cNvSpPr/>
            <p:nvPr/>
          </p:nvSpPr>
          <p:spPr>
            <a:xfrm flipH="1">
              <a:off x="2888553" y="59985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ounded Rectangle 98"/>
            <p:cNvSpPr/>
            <p:nvPr/>
          </p:nvSpPr>
          <p:spPr>
            <a:xfrm flipH="1">
              <a:off x="3193355" y="56777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ounded Rectangle 99"/>
            <p:cNvSpPr/>
            <p:nvPr/>
          </p:nvSpPr>
          <p:spPr>
            <a:xfrm flipH="1">
              <a:off x="3193355" y="59985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ounded Rectangle 100"/>
            <p:cNvSpPr/>
            <p:nvPr/>
          </p:nvSpPr>
          <p:spPr>
            <a:xfrm flipH="1">
              <a:off x="3498157" y="56777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ounded Rectangle 101"/>
            <p:cNvSpPr/>
            <p:nvPr/>
          </p:nvSpPr>
          <p:spPr>
            <a:xfrm flipH="1">
              <a:off x="3802959" y="56777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ounded Rectangle 102"/>
            <p:cNvSpPr/>
            <p:nvPr/>
          </p:nvSpPr>
          <p:spPr>
            <a:xfrm flipH="1">
              <a:off x="3498157" y="59985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4" name="Rounded Rectangle 103"/>
            <p:cNvSpPr/>
            <p:nvPr/>
          </p:nvSpPr>
          <p:spPr>
            <a:xfrm flipH="1">
              <a:off x="3802959" y="59985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5" name="Rounded Rectangle 104"/>
            <p:cNvSpPr/>
            <p:nvPr/>
          </p:nvSpPr>
          <p:spPr>
            <a:xfrm flipH="1">
              <a:off x="4103750" y="56777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ounded Rectangle 105"/>
            <p:cNvSpPr/>
            <p:nvPr/>
          </p:nvSpPr>
          <p:spPr>
            <a:xfrm flipH="1">
              <a:off x="4408552" y="56777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ounded Rectangle 106"/>
            <p:cNvSpPr/>
            <p:nvPr/>
          </p:nvSpPr>
          <p:spPr>
            <a:xfrm flipH="1">
              <a:off x="4103750" y="59985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8" name="Rounded Rectangle 107"/>
            <p:cNvSpPr/>
            <p:nvPr/>
          </p:nvSpPr>
          <p:spPr>
            <a:xfrm flipH="1">
              <a:off x="4408552" y="59985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9" name="Rounded Rectangle 108"/>
            <p:cNvSpPr/>
            <p:nvPr/>
          </p:nvSpPr>
          <p:spPr>
            <a:xfrm flipH="1">
              <a:off x="4713354" y="5677735"/>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ounded Rectangle 109"/>
            <p:cNvSpPr/>
            <p:nvPr/>
          </p:nvSpPr>
          <p:spPr>
            <a:xfrm flipH="1">
              <a:off x="4713354" y="5998579"/>
              <a:ext cx="208547" cy="208547"/>
            </a:xfrm>
            <a:prstGeom prst="roundRect">
              <a:avLst/>
            </a:prstGeom>
            <a:grp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sp>
        <p:nvSpPr>
          <p:cNvPr id="113" name="Rectangle 112"/>
          <p:cNvSpPr/>
          <p:nvPr/>
        </p:nvSpPr>
        <p:spPr>
          <a:xfrm>
            <a:off x="-168160" y="4235533"/>
            <a:ext cx="2245895" cy="519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4000" dirty="0" smtClean="0">
                <a:solidFill>
                  <a:schemeClr val="tx1"/>
                </a:solidFill>
              </a:rPr>
              <a:t>α</a:t>
            </a:r>
            <a:r>
              <a:rPr lang="de-DE" sz="4000" dirty="0" smtClean="0">
                <a:solidFill>
                  <a:schemeClr val="tx1"/>
                </a:solidFill>
              </a:rPr>
              <a:t> = .05</a:t>
            </a:r>
            <a:endParaRPr lang="de-DE" sz="4000" dirty="0">
              <a:solidFill>
                <a:schemeClr val="tx1"/>
              </a:solidFill>
            </a:endParaRPr>
          </a:p>
        </p:txBody>
      </p:sp>
    </p:spTree>
    <p:extLst>
      <p:ext uri="{BB962C8B-B14F-4D97-AF65-F5344CB8AC3E}">
        <p14:creationId xmlns:p14="http://schemas.microsoft.com/office/powerpoint/2010/main" val="212521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12"/>
                                        </p:tgtEl>
                                        <p:attrNameLst>
                                          <p:attrName>style.visibility</p:attrName>
                                        </p:attrNameLst>
                                      </p:cBhvr>
                                      <p:to>
                                        <p:strVal val="visible"/>
                                      </p:to>
                                    </p:set>
                                    <p:animEffect transition="in" filter="wipe(up)">
                                      <p:cBhvr>
                                        <p:cTn id="15" dur="500"/>
                                        <p:tgtEl>
                                          <p:spTgt spid="1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3"/>
                                        </p:tgtEl>
                                        <p:attrNameLst>
                                          <p:attrName>style.visibility</p:attrName>
                                        </p:attrNameLst>
                                      </p:cBhvr>
                                      <p:to>
                                        <p:strVal val="visible"/>
                                      </p:to>
                                    </p:set>
                                    <p:animEffect transition="in" filter="fade">
                                      <p:cBhvr>
                                        <p:cTn id="20"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Two</a:t>
            </a:r>
            <a:r>
              <a:rPr lang="de-DE" dirty="0" smtClean="0"/>
              <a:t> </a:t>
            </a:r>
            <a:r>
              <a:rPr lang="de-DE" dirty="0" err="1" smtClean="0"/>
              <a:t>states</a:t>
            </a:r>
            <a:r>
              <a:rPr lang="de-DE" dirty="0" smtClean="0"/>
              <a:t> </a:t>
            </a:r>
            <a:r>
              <a:rPr lang="de-DE" dirty="0" err="1" smtClean="0"/>
              <a:t>of</a:t>
            </a:r>
            <a:r>
              <a:rPr lang="de-DE" dirty="0" smtClean="0"/>
              <a:t> </a:t>
            </a:r>
            <a:r>
              <a:rPr lang="de-DE" dirty="0" err="1" smtClean="0"/>
              <a:t>the</a:t>
            </a:r>
            <a:r>
              <a:rPr lang="de-DE" dirty="0" smtClean="0"/>
              <a:t> </a:t>
            </a:r>
            <a:r>
              <a:rPr lang="de-DE" dirty="0" err="1" smtClean="0"/>
              <a:t>world</a:t>
            </a:r>
            <a:r>
              <a:rPr lang="de-DE" dirty="0" smtClean="0"/>
              <a:t>…</a:t>
            </a:r>
            <a:endParaRPr lang="de-DE" dirty="0"/>
          </a:p>
        </p:txBody>
      </p:sp>
      <p:sp>
        <p:nvSpPr>
          <p:cNvPr id="4" name="Content Placeholder 3"/>
          <p:cNvSpPr>
            <a:spLocks noGrp="1"/>
          </p:cNvSpPr>
          <p:nvPr>
            <p:ph sz="half" idx="2"/>
          </p:nvPr>
        </p:nvSpPr>
        <p:spPr>
          <a:xfrm>
            <a:off x="838200" y="1855788"/>
            <a:ext cx="5181600" cy="4351338"/>
          </a:xfrm>
        </p:spPr>
        <p:txBody>
          <a:bodyPr/>
          <a:lstStyle/>
          <a:p>
            <a:pPr marL="0" indent="0" algn="ctr">
              <a:buNone/>
            </a:pPr>
            <a:r>
              <a:rPr lang="de-DE" sz="2400" dirty="0" err="1"/>
              <a:t>Our</a:t>
            </a:r>
            <a:r>
              <a:rPr lang="de-DE" sz="2400" dirty="0"/>
              <a:t> </a:t>
            </a:r>
            <a:r>
              <a:rPr lang="de-DE" sz="2400" dirty="0" err="1"/>
              <a:t>effect</a:t>
            </a:r>
            <a:r>
              <a:rPr lang="de-DE" sz="2400" dirty="0"/>
              <a:t> </a:t>
            </a:r>
            <a:r>
              <a:rPr lang="de-DE" sz="2400" dirty="0" err="1"/>
              <a:t>is</a:t>
            </a:r>
            <a:r>
              <a:rPr lang="de-DE" sz="2400" dirty="0"/>
              <a:t> </a:t>
            </a:r>
            <a:r>
              <a:rPr lang="de-DE" sz="2400" b="1" dirty="0" smtClean="0"/>
              <a:t>FALSE</a:t>
            </a:r>
            <a:r>
              <a:rPr lang="de-DE" sz="2400" dirty="0" smtClean="0"/>
              <a:t/>
            </a:r>
            <a:br>
              <a:rPr lang="de-DE" sz="2400" dirty="0" smtClean="0"/>
            </a:br>
            <a:r>
              <a:rPr lang="de-DE" sz="2400" dirty="0" smtClean="0"/>
              <a:t>at </a:t>
            </a:r>
            <a:r>
              <a:rPr lang="de-DE" sz="2400" dirty="0" err="1"/>
              <a:t>the</a:t>
            </a:r>
            <a:r>
              <a:rPr lang="de-DE" sz="2400" dirty="0"/>
              <a:t> </a:t>
            </a:r>
            <a:r>
              <a:rPr lang="de-DE" sz="2400" dirty="0" err="1"/>
              <a:t>population</a:t>
            </a:r>
            <a:r>
              <a:rPr lang="de-DE" sz="2400" dirty="0"/>
              <a:t> </a:t>
            </a:r>
            <a:r>
              <a:rPr lang="de-DE" sz="2400" dirty="0" err="1" smtClean="0"/>
              <a:t>level</a:t>
            </a:r>
            <a:endParaRPr lang="de-DE" sz="2400" dirty="0" smtClean="0"/>
          </a:p>
          <a:p>
            <a:pPr marL="0" indent="0" algn="ctr">
              <a:buNone/>
            </a:pPr>
            <a:r>
              <a:rPr lang="de-DE" sz="2400" b="1" u="sng" dirty="0" smtClean="0"/>
              <a:t>AVOID FALSE POSITIVES!</a:t>
            </a:r>
          </a:p>
          <a:p>
            <a:pPr marL="0" indent="0" algn="ctr">
              <a:buNone/>
            </a:pPr>
            <a:endParaRPr lang="de-DE" sz="2400" dirty="0"/>
          </a:p>
          <a:p>
            <a:pPr marL="0" indent="0">
              <a:buNone/>
            </a:pPr>
            <a:endParaRPr lang="de-DE" dirty="0"/>
          </a:p>
        </p:txBody>
      </p:sp>
      <p:sp>
        <p:nvSpPr>
          <p:cNvPr id="5" name="Rounded Rectangle 4"/>
          <p:cNvSpPr/>
          <p:nvPr/>
        </p:nvSpPr>
        <p:spPr>
          <a:xfrm flipH="1">
            <a:off x="1973462"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6" name="Rounded Rectangle 5"/>
          <p:cNvSpPr/>
          <p:nvPr/>
        </p:nvSpPr>
        <p:spPr>
          <a:xfrm flipH="1">
            <a:off x="2278264"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0" name="Rounded Rectangle 9"/>
          <p:cNvSpPr/>
          <p:nvPr/>
        </p:nvSpPr>
        <p:spPr>
          <a:xfrm flipH="1">
            <a:off x="1973462"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1" name="Rounded Rectangle 10"/>
          <p:cNvSpPr/>
          <p:nvPr/>
        </p:nvSpPr>
        <p:spPr>
          <a:xfrm flipH="1">
            <a:off x="2278264"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5" name="Rounded Rectangle 14"/>
          <p:cNvSpPr/>
          <p:nvPr/>
        </p:nvSpPr>
        <p:spPr>
          <a:xfrm flipH="1">
            <a:off x="2579055"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6" name="Rounded Rectangle 15"/>
          <p:cNvSpPr/>
          <p:nvPr/>
        </p:nvSpPr>
        <p:spPr>
          <a:xfrm flipH="1">
            <a:off x="2883857"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7" name="Rounded Rectangle 16"/>
          <p:cNvSpPr/>
          <p:nvPr/>
        </p:nvSpPr>
        <p:spPr>
          <a:xfrm flipH="1">
            <a:off x="2579055"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8" name="Rounded Rectangle 17"/>
          <p:cNvSpPr/>
          <p:nvPr/>
        </p:nvSpPr>
        <p:spPr>
          <a:xfrm flipH="1">
            <a:off x="2883857"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9" name="Rounded Rectangle 18"/>
          <p:cNvSpPr/>
          <p:nvPr/>
        </p:nvSpPr>
        <p:spPr>
          <a:xfrm flipH="1">
            <a:off x="3188659"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20" name="Rounded Rectangle 19"/>
          <p:cNvSpPr/>
          <p:nvPr/>
        </p:nvSpPr>
        <p:spPr>
          <a:xfrm flipH="1">
            <a:off x="3188659"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21" name="Rounded Rectangle 20"/>
          <p:cNvSpPr/>
          <p:nvPr/>
        </p:nvSpPr>
        <p:spPr>
          <a:xfrm flipH="1">
            <a:off x="3493461"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22" name="Rounded Rectangle 21"/>
          <p:cNvSpPr/>
          <p:nvPr/>
        </p:nvSpPr>
        <p:spPr>
          <a:xfrm flipH="1">
            <a:off x="3798263"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23" name="Rounded Rectangle 22"/>
          <p:cNvSpPr/>
          <p:nvPr/>
        </p:nvSpPr>
        <p:spPr>
          <a:xfrm flipH="1">
            <a:off x="3493461"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24" name="Rounded Rectangle 23"/>
          <p:cNvSpPr/>
          <p:nvPr/>
        </p:nvSpPr>
        <p:spPr>
          <a:xfrm flipH="1">
            <a:off x="3798263"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25" name="Rounded Rectangle 24"/>
          <p:cNvSpPr/>
          <p:nvPr/>
        </p:nvSpPr>
        <p:spPr>
          <a:xfrm flipH="1">
            <a:off x="4099054"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26" name="Rounded Rectangle 25"/>
          <p:cNvSpPr/>
          <p:nvPr/>
        </p:nvSpPr>
        <p:spPr>
          <a:xfrm flipH="1">
            <a:off x="4403856"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27" name="Rounded Rectangle 26"/>
          <p:cNvSpPr/>
          <p:nvPr/>
        </p:nvSpPr>
        <p:spPr>
          <a:xfrm flipH="1">
            <a:off x="4099054"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28" name="Rounded Rectangle 27"/>
          <p:cNvSpPr/>
          <p:nvPr/>
        </p:nvSpPr>
        <p:spPr>
          <a:xfrm flipH="1">
            <a:off x="4403856"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29" name="Rounded Rectangle 28"/>
          <p:cNvSpPr/>
          <p:nvPr/>
        </p:nvSpPr>
        <p:spPr>
          <a:xfrm flipH="1">
            <a:off x="4708658"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30" name="Rounded Rectangle 29"/>
          <p:cNvSpPr/>
          <p:nvPr/>
        </p:nvSpPr>
        <p:spPr>
          <a:xfrm flipH="1">
            <a:off x="4708658"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31" name="Rounded Rectangle 30"/>
          <p:cNvSpPr/>
          <p:nvPr/>
        </p:nvSpPr>
        <p:spPr>
          <a:xfrm flipH="1">
            <a:off x="1973462"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32" name="Rounded Rectangle 31"/>
          <p:cNvSpPr/>
          <p:nvPr/>
        </p:nvSpPr>
        <p:spPr>
          <a:xfrm flipH="1">
            <a:off x="2278264"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33" name="Rounded Rectangle 32"/>
          <p:cNvSpPr/>
          <p:nvPr/>
        </p:nvSpPr>
        <p:spPr>
          <a:xfrm flipH="1">
            <a:off x="1973462"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34" name="Rounded Rectangle 33"/>
          <p:cNvSpPr/>
          <p:nvPr/>
        </p:nvSpPr>
        <p:spPr>
          <a:xfrm flipH="1">
            <a:off x="2278264"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35" name="Rounded Rectangle 34"/>
          <p:cNvSpPr/>
          <p:nvPr/>
        </p:nvSpPr>
        <p:spPr>
          <a:xfrm flipH="1">
            <a:off x="2579055"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36" name="Rounded Rectangle 35"/>
          <p:cNvSpPr/>
          <p:nvPr/>
        </p:nvSpPr>
        <p:spPr>
          <a:xfrm flipH="1">
            <a:off x="2883857"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37" name="Rounded Rectangle 36"/>
          <p:cNvSpPr/>
          <p:nvPr/>
        </p:nvSpPr>
        <p:spPr>
          <a:xfrm flipH="1">
            <a:off x="2579055"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38" name="Rounded Rectangle 37"/>
          <p:cNvSpPr/>
          <p:nvPr/>
        </p:nvSpPr>
        <p:spPr>
          <a:xfrm flipH="1">
            <a:off x="2883857"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39" name="Rounded Rectangle 38"/>
          <p:cNvSpPr/>
          <p:nvPr/>
        </p:nvSpPr>
        <p:spPr>
          <a:xfrm flipH="1">
            <a:off x="3188659"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0" name="Rounded Rectangle 39"/>
          <p:cNvSpPr/>
          <p:nvPr/>
        </p:nvSpPr>
        <p:spPr>
          <a:xfrm flipH="1">
            <a:off x="3188659"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1" name="Rounded Rectangle 40"/>
          <p:cNvSpPr/>
          <p:nvPr/>
        </p:nvSpPr>
        <p:spPr>
          <a:xfrm flipH="1">
            <a:off x="3493461"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2" name="Rounded Rectangle 41"/>
          <p:cNvSpPr/>
          <p:nvPr/>
        </p:nvSpPr>
        <p:spPr>
          <a:xfrm flipH="1">
            <a:off x="3798263"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3" name="Rounded Rectangle 42"/>
          <p:cNvSpPr/>
          <p:nvPr/>
        </p:nvSpPr>
        <p:spPr>
          <a:xfrm flipH="1">
            <a:off x="3493461"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4" name="Rounded Rectangle 43"/>
          <p:cNvSpPr/>
          <p:nvPr/>
        </p:nvSpPr>
        <p:spPr>
          <a:xfrm flipH="1">
            <a:off x="3798263"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5" name="Rounded Rectangle 44"/>
          <p:cNvSpPr/>
          <p:nvPr/>
        </p:nvSpPr>
        <p:spPr>
          <a:xfrm flipH="1">
            <a:off x="4099054"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6" name="Rounded Rectangle 45"/>
          <p:cNvSpPr/>
          <p:nvPr/>
        </p:nvSpPr>
        <p:spPr>
          <a:xfrm flipH="1">
            <a:off x="4403856"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7" name="Rounded Rectangle 46"/>
          <p:cNvSpPr/>
          <p:nvPr/>
        </p:nvSpPr>
        <p:spPr>
          <a:xfrm flipH="1">
            <a:off x="4099054"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8" name="Rounded Rectangle 47"/>
          <p:cNvSpPr/>
          <p:nvPr/>
        </p:nvSpPr>
        <p:spPr>
          <a:xfrm flipH="1">
            <a:off x="4403856"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49" name="Rounded Rectangle 48"/>
          <p:cNvSpPr/>
          <p:nvPr/>
        </p:nvSpPr>
        <p:spPr>
          <a:xfrm flipH="1">
            <a:off x="4708658"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50" name="Rounded Rectangle 49"/>
          <p:cNvSpPr/>
          <p:nvPr/>
        </p:nvSpPr>
        <p:spPr>
          <a:xfrm flipH="1">
            <a:off x="4708658"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51" name="Rounded Rectangle 50"/>
          <p:cNvSpPr/>
          <p:nvPr/>
        </p:nvSpPr>
        <p:spPr>
          <a:xfrm flipH="1">
            <a:off x="1973462"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52" name="Rounded Rectangle 51"/>
          <p:cNvSpPr/>
          <p:nvPr/>
        </p:nvSpPr>
        <p:spPr>
          <a:xfrm flipH="1">
            <a:off x="2278264"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53" name="Rounded Rectangle 52"/>
          <p:cNvSpPr/>
          <p:nvPr/>
        </p:nvSpPr>
        <p:spPr>
          <a:xfrm flipH="1">
            <a:off x="1973462"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54" name="Rounded Rectangle 53"/>
          <p:cNvSpPr/>
          <p:nvPr/>
        </p:nvSpPr>
        <p:spPr>
          <a:xfrm flipH="1">
            <a:off x="2278264"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55" name="Rounded Rectangle 54"/>
          <p:cNvSpPr/>
          <p:nvPr/>
        </p:nvSpPr>
        <p:spPr>
          <a:xfrm flipH="1">
            <a:off x="2579055"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56" name="Rounded Rectangle 55"/>
          <p:cNvSpPr/>
          <p:nvPr/>
        </p:nvSpPr>
        <p:spPr>
          <a:xfrm flipH="1">
            <a:off x="2883857"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57" name="Rounded Rectangle 56"/>
          <p:cNvSpPr/>
          <p:nvPr/>
        </p:nvSpPr>
        <p:spPr>
          <a:xfrm flipH="1">
            <a:off x="2579055"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58" name="Rounded Rectangle 57"/>
          <p:cNvSpPr/>
          <p:nvPr/>
        </p:nvSpPr>
        <p:spPr>
          <a:xfrm flipH="1">
            <a:off x="2883857"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59" name="Rounded Rectangle 58"/>
          <p:cNvSpPr/>
          <p:nvPr/>
        </p:nvSpPr>
        <p:spPr>
          <a:xfrm flipH="1">
            <a:off x="3188659"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60" name="Rounded Rectangle 59"/>
          <p:cNvSpPr/>
          <p:nvPr/>
        </p:nvSpPr>
        <p:spPr>
          <a:xfrm flipH="1">
            <a:off x="3188659"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61" name="Rounded Rectangle 60"/>
          <p:cNvSpPr/>
          <p:nvPr/>
        </p:nvSpPr>
        <p:spPr>
          <a:xfrm flipH="1">
            <a:off x="3493461"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62" name="Rounded Rectangle 61"/>
          <p:cNvSpPr/>
          <p:nvPr/>
        </p:nvSpPr>
        <p:spPr>
          <a:xfrm flipH="1">
            <a:off x="3798263"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63" name="Rounded Rectangle 62"/>
          <p:cNvSpPr/>
          <p:nvPr/>
        </p:nvSpPr>
        <p:spPr>
          <a:xfrm flipH="1">
            <a:off x="3493461"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64" name="Rounded Rectangle 63"/>
          <p:cNvSpPr/>
          <p:nvPr/>
        </p:nvSpPr>
        <p:spPr>
          <a:xfrm flipH="1">
            <a:off x="3798263"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65" name="Rounded Rectangle 64"/>
          <p:cNvSpPr/>
          <p:nvPr/>
        </p:nvSpPr>
        <p:spPr>
          <a:xfrm flipH="1">
            <a:off x="4099054"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66" name="Rounded Rectangle 65"/>
          <p:cNvSpPr/>
          <p:nvPr/>
        </p:nvSpPr>
        <p:spPr>
          <a:xfrm flipH="1">
            <a:off x="4403856"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67" name="Rounded Rectangle 66"/>
          <p:cNvSpPr/>
          <p:nvPr/>
        </p:nvSpPr>
        <p:spPr>
          <a:xfrm flipH="1">
            <a:off x="4099054"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68" name="Rounded Rectangle 67"/>
          <p:cNvSpPr/>
          <p:nvPr/>
        </p:nvSpPr>
        <p:spPr>
          <a:xfrm flipH="1">
            <a:off x="4403856"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69" name="Rounded Rectangle 68"/>
          <p:cNvSpPr/>
          <p:nvPr/>
        </p:nvSpPr>
        <p:spPr>
          <a:xfrm flipH="1">
            <a:off x="4708658"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70" name="Rounded Rectangle 69"/>
          <p:cNvSpPr/>
          <p:nvPr/>
        </p:nvSpPr>
        <p:spPr>
          <a:xfrm flipH="1">
            <a:off x="4708658"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71" name="Rounded Rectangle 70"/>
          <p:cNvSpPr/>
          <p:nvPr/>
        </p:nvSpPr>
        <p:spPr>
          <a:xfrm flipH="1">
            <a:off x="1973462"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72" name="Rounded Rectangle 71"/>
          <p:cNvSpPr/>
          <p:nvPr/>
        </p:nvSpPr>
        <p:spPr>
          <a:xfrm flipH="1">
            <a:off x="2278264"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73" name="Rounded Rectangle 72"/>
          <p:cNvSpPr/>
          <p:nvPr/>
        </p:nvSpPr>
        <p:spPr>
          <a:xfrm flipH="1">
            <a:off x="1973462"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74" name="Rounded Rectangle 73"/>
          <p:cNvSpPr/>
          <p:nvPr/>
        </p:nvSpPr>
        <p:spPr>
          <a:xfrm flipH="1">
            <a:off x="2278264"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75" name="Rounded Rectangle 74"/>
          <p:cNvSpPr/>
          <p:nvPr/>
        </p:nvSpPr>
        <p:spPr>
          <a:xfrm flipH="1">
            <a:off x="2579055"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76" name="Rounded Rectangle 75"/>
          <p:cNvSpPr/>
          <p:nvPr/>
        </p:nvSpPr>
        <p:spPr>
          <a:xfrm flipH="1">
            <a:off x="2883857"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77" name="Rounded Rectangle 76"/>
          <p:cNvSpPr/>
          <p:nvPr/>
        </p:nvSpPr>
        <p:spPr>
          <a:xfrm flipH="1">
            <a:off x="2579055"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78" name="Rounded Rectangle 77"/>
          <p:cNvSpPr/>
          <p:nvPr/>
        </p:nvSpPr>
        <p:spPr>
          <a:xfrm flipH="1">
            <a:off x="2883857"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79" name="Rounded Rectangle 78"/>
          <p:cNvSpPr/>
          <p:nvPr/>
        </p:nvSpPr>
        <p:spPr>
          <a:xfrm flipH="1">
            <a:off x="3188659"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80" name="Rounded Rectangle 79"/>
          <p:cNvSpPr/>
          <p:nvPr/>
        </p:nvSpPr>
        <p:spPr>
          <a:xfrm flipH="1">
            <a:off x="3188659"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81" name="Rounded Rectangle 80"/>
          <p:cNvSpPr/>
          <p:nvPr/>
        </p:nvSpPr>
        <p:spPr>
          <a:xfrm flipH="1">
            <a:off x="3493461"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82" name="Rounded Rectangle 81"/>
          <p:cNvSpPr/>
          <p:nvPr/>
        </p:nvSpPr>
        <p:spPr>
          <a:xfrm flipH="1">
            <a:off x="3798263"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83" name="Rounded Rectangle 82"/>
          <p:cNvSpPr/>
          <p:nvPr/>
        </p:nvSpPr>
        <p:spPr>
          <a:xfrm flipH="1">
            <a:off x="3493461"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84" name="Rounded Rectangle 83"/>
          <p:cNvSpPr/>
          <p:nvPr/>
        </p:nvSpPr>
        <p:spPr>
          <a:xfrm flipH="1">
            <a:off x="3798263"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85" name="Rounded Rectangle 84"/>
          <p:cNvSpPr/>
          <p:nvPr/>
        </p:nvSpPr>
        <p:spPr>
          <a:xfrm flipH="1">
            <a:off x="4099054"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86" name="Rounded Rectangle 85"/>
          <p:cNvSpPr/>
          <p:nvPr/>
        </p:nvSpPr>
        <p:spPr>
          <a:xfrm flipH="1">
            <a:off x="4403856"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87" name="Rounded Rectangle 86"/>
          <p:cNvSpPr/>
          <p:nvPr/>
        </p:nvSpPr>
        <p:spPr>
          <a:xfrm flipH="1">
            <a:off x="4099054"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88" name="Rounded Rectangle 87"/>
          <p:cNvSpPr/>
          <p:nvPr/>
        </p:nvSpPr>
        <p:spPr>
          <a:xfrm flipH="1">
            <a:off x="4403856"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89" name="Rounded Rectangle 88"/>
          <p:cNvSpPr/>
          <p:nvPr/>
        </p:nvSpPr>
        <p:spPr>
          <a:xfrm flipH="1">
            <a:off x="4708658"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90" name="Rounded Rectangle 89"/>
          <p:cNvSpPr/>
          <p:nvPr/>
        </p:nvSpPr>
        <p:spPr>
          <a:xfrm flipH="1">
            <a:off x="4708658"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91" name="Rounded Rectangle 90"/>
          <p:cNvSpPr/>
          <p:nvPr/>
        </p:nvSpPr>
        <p:spPr>
          <a:xfrm flipH="1">
            <a:off x="1978158"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92" name="Rounded Rectangle 91"/>
          <p:cNvSpPr/>
          <p:nvPr/>
        </p:nvSpPr>
        <p:spPr>
          <a:xfrm flipH="1">
            <a:off x="2282960"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93" name="Rounded Rectangle 92"/>
          <p:cNvSpPr/>
          <p:nvPr/>
        </p:nvSpPr>
        <p:spPr>
          <a:xfrm flipH="1">
            <a:off x="1978158"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94" name="Rounded Rectangle 93"/>
          <p:cNvSpPr/>
          <p:nvPr/>
        </p:nvSpPr>
        <p:spPr>
          <a:xfrm flipH="1">
            <a:off x="2282960"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95" name="Rounded Rectangle 94"/>
          <p:cNvSpPr/>
          <p:nvPr/>
        </p:nvSpPr>
        <p:spPr>
          <a:xfrm flipH="1">
            <a:off x="2583751"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96" name="Rounded Rectangle 95"/>
          <p:cNvSpPr/>
          <p:nvPr/>
        </p:nvSpPr>
        <p:spPr>
          <a:xfrm flipH="1">
            <a:off x="2888553"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97" name="Rounded Rectangle 96"/>
          <p:cNvSpPr/>
          <p:nvPr/>
        </p:nvSpPr>
        <p:spPr>
          <a:xfrm flipH="1">
            <a:off x="2583751"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98" name="Rounded Rectangle 97"/>
          <p:cNvSpPr/>
          <p:nvPr/>
        </p:nvSpPr>
        <p:spPr>
          <a:xfrm flipH="1">
            <a:off x="2888553"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99" name="Rounded Rectangle 98"/>
          <p:cNvSpPr/>
          <p:nvPr/>
        </p:nvSpPr>
        <p:spPr>
          <a:xfrm flipH="1">
            <a:off x="3193355"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00" name="Rounded Rectangle 99"/>
          <p:cNvSpPr/>
          <p:nvPr/>
        </p:nvSpPr>
        <p:spPr>
          <a:xfrm flipH="1">
            <a:off x="3193355"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01" name="Rounded Rectangle 100"/>
          <p:cNvSpPr/>
          <p:nvPr/>
        </p:nvSpPr>
        <p:spPr>
          <a:xfrm flipH="1">
            <a:off x="3498157"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02" name="Rounded Rectangle 101"/>
          <p:cNvSpPr/>
          <p:nvPr/>
        </p:nvSpPr>
        <p:spPr>
          <a:xfrm flipH="1">
            <a:off x="3802959"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03" name="Rounded Rectangle 102"/>
          <p:cNvSpPr/>
          <p:nvPr/>
        </p:nvSpPr>
        <p:spPr>
          <a:xfrm flipH="1">
            <a:off x="3498157"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4" name="Rounded Rectangle 103"/>
          <p:cNvSpPr/>
          <p:nvPr/>
        </p:nvSpPr>
        <p:spPr>
          <a:xfrm flipH="1">
            <a:off x="3802959"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5" name="Rounded Rectangle 104"/>
          <p:cNvSpPr/>
          <p:nvPr/>
        </p:nvSpPr>
        <p:spPr>
          <a:xfrm flipH="1">
            <a:off x="4103750"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06" name="Rounded Rectangle 105"/>
          <p:cNvSpPr/>
          <p:nvPr/>
        </p:nvSpPr>
        <p:spPr>
          <a:xfrm flipH="1">
            <a:off x="4408552"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07" name="Rounded Rectangle 106"/>
          <p:cNvSpPr/>
          <p:nvPr/>
        </p:nvSpPr>
        <p:spPr>
          <a:xfrm flipH="1">
            <a:off x="4103750"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8" name="Rounded Rectangle 107"/>
          <p:cNvSpPr/>
          <p:nvPr/>
        </p:nvSpPr>
        <p:spPr>
          <a:xfrm flipH="1">
            <a:off x="4408552"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9" name="Rounded Rectangle 108"/>
          <p:cNvSpPr/>
          <p:nvPr/>
        </p:nvSpPr>
        <p:spPr>
          <a:xfrm flipH="1">
            <a:off x="4713354"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endParaRPr>
          </a:p>
        </p:txBody>
      </p:sp>
      <p:sp>
        <p:nvSpPr>
          <p:cNvPr id="110" name="Rounded Rectangle 109"/>
          <p:cNvSpPr/>
          <p:nvPr/>
        </p:nvSpPr>
        <p:spPr>
          <a:xfrm flipH="1">
            <a:off x="4713354"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1" name="Rectangle 110"/>
          <p:cNvSpPr/>
          <p:nvPr/>
        </p:nvSpPr>
        <p:spPr>
          <a:xfrm>
            <a:off x="-168160" y="4235533"/>
            <a:ext cx="2245895" cy="519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4000" dirty="0" smtClean="0">
                <a:solidFill>
                  <a:schemeClr val="tx1"/>
                </a:solidFill>
              </a:rPr>
              <a:t>α</a:t>
            </a:r>
            <a:r>
              <a:rPr lang="de-DE" sz="4000" dirty="0" smtClean="0">
                <a:solidFill>
                  <a:schemeClr val="tx1"/>
                </a:solidFill>
              </a:rPr>
              <a:t> = .05</a:t>
            </a:r>
            <a:endParaRPr lang="de-DE" sz="4000" dirty="0">
              <a:solidFill>
                <a:schemeClr val="tx1"/>
              </a:solidFill>
            </a:endParaRPr>
          </a:p>
        </p:txBody>
      </p:sp>
    </p:spTree>
    <p:extLst>
      <p:ext uri="{BB962C8B-B14F-4D97-AF65-F5344CB8AC3E}">
        <p14:creationId xmlns:p14="http://schemas.microsoft.com/office/powerpoint/2010/main" val="3535209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Two</a:t>
            </a:r>
            <a:r>
              <a:rPr lang="de-DE" dirty="0" smtClean="0"/>
              <a:t> </a:t>
            </a:r>
            <a:r>
              <a:rPr lang="de-DE" dirty="0" err="1" smtClean="0"/>
              <a:t>states</a:t>
            </a:r>
            <a:r>
              <a:rPr lang="de-DE" dirty="0" smtClean="0"/>
              <a:t> </a:t>
            </a:r>
            <a:r>
              <a:rPr lang="de-DE" dirty="0" err="1" smtClean="0"/>
              <a:t>of</a:t>
            </a:r>
            <a:r>
              <a:rPr lang="de-DE" dirty="0" smtClean="0"/>
              <a:t> </a:t>
            </a:r>
            <a:r>
              <a:rPr lang="de-DE" dirty="0" err="1" smtClean="0"/>
              <a:t>the</a:t>
            </a:r>
            <a:r>
              <a:rPr lang="de-DE" dirty="0" smtClean="0"/>
              <a:t> </a:t>
            </a:r>
            <a:r>
              <a:rPr lang="de-DE" dirty="0" err="1" smtClean="0"/>
              <a:t>world</a:t>
            </a:r>
            <a:r>
              <a:rPr lang="de-DE" dirty="0" smtClean="0"/>
              <a:t>…</a:t>
            </a:r>
            <a:endParaRPr lang="de-DE" dirty="0"/>
          </a:p>
        </p:txBody>
      </p:sp>
      <p:sp>
        <p:nvSpPr>
          <p:cNvPr id="112" name="Content Placeholder 3"/>
          <p:cNvSpPr>
            <a:spLocks noGrp="1"/>
          </p:cNvSpPr>
          <p:nvPr>
            <p:ph sz="half" idx="1"/>
          </p:nvPr>
        </p:nvSpPr>
        <p:spPr>
          <a:xfrm>
            <a:off x="6625481" y="1925676"/>
            <a:ext cx="5181600" cy="4351338"/>
          </a:xfrm>
        </p:spPr>
        <p:txBody>
          <a:bodyPr/>
          <a:lstStyle/>
          <a:p>
            <a:pPr marL="0" indent="0" algn="ctr">
              <a:buNone/>
            </a:pPr>
            <a:r>
              <a:rPr lang="de-DE" sz="2400" dirty="0" err="1"/>
              <a:t>Our</a:t>
            </a:r>
            <a:r>
              <a:rPr lang="de-DE" sz="2400" dirty="0"/>
              <a:t> </a:t>
            </a:r>
            <a:r>
              <a:rPr lang="de-DE" sz="2400" dirty="0" err="1"/>
              <a:t>effect</a:t>
            </a:r>
            <a:r>
              <a:rPr lang="de-DE" sz="2400" dirty="0"/>
              <a:t> </a:t>
            </a:r>
            <a:r>
              <a:rPr lang="de-DE" sz="2400" dirty="0" err="1"/>
              <a:t>is</a:t>
            </a:r>
            <a:r>
              <a:rPr lang="de-DE" sz="2400" dirty="0"/>
              <a:t> </a:t>
            </a:r>
            <a:r>
              <a:rPr lang="de-DE" sz="2400" b="1" dirty="0" smtClean="0"/>
              <a:t>TRUE</a:t>
            </a:r>
            <a:r>
              <a:rPr lang="de-DE" sz="2400" dirty="0" smtClean="0"/>
              <a:t/>
            </a:r>
            <a:br>
              <a:rPr lang="de-DE" sz="2400" dirty="0" smtClean="0"/>
            </a:br>
            <a:r>
              <a:rPr lang="de-DE" sz="2400" dirty="0" smtClean="0"/>
              <a:t>at </a:t>
            </a:r>
            <a:r>
              <a:rPr lang="de-DE" sz="2400" dirty="0" err="1"/>
              <a:t>the</a:t>
            </a:r>
            <a:r>
              <a:rPr lang="de-DE" sz="2400" dirty="0"/>
              <a:t> </a:t>
            </a:r>
            <a:r>
              <a:rPr lang="de-DE" sz="2400" dirty="0" err="1"/>
              <a:t>population</a:t>
            </a:r>
            <a:r>
              <a:rPr lang="de-DE" sz="2400" dirty="0"/>
              <a:t> </a:t>
            </a:r>
            <a:r>
              <a:rPr lang="de-DE" sz="2400" dirty="0" err="1" smtClean="0"/>
              <a:t>level</a:t>
            </a:r>
            <a:endParaRPr lang="de-DE" sz="2400" dirty="0" smtClean="0"/>
          </a:p>
          <a:p>
            <a:pPr marL="0" indent="0" algn="ctr">
              <a:buNone/>
            </a:pPr>
            <a:r>
              <a:rPr lang="de-DE" sz="2400" b="1" u="sng" dirty="0" smtClean="0"/>
              <a:t>AVOID FALSE NEGATIVES!</a:t>
            </a:r>
          </a:p>
          <a:p>
            <a:pPr marL="0" indent="0" algn="ctr">
              <a:buNone/>
            </a:pPr>
            <a:endParaRPr lang="de-DE" sz="2400" dirty="0"/>
          </a:p>
          <a:p>
            <a:pPr marL="0" indent="0">
              <a:buNone/>
            </a:pPr>
            <a:endParaRPr lang="de-DE" dirty="0"/>
          </a:p>
        </p:txBody>
      </p:sp>
      <p:sp>
        <p:nvSpPr>
          <p:cNvPr id="4" name="Content Placeholder 3"/>
          <p:cNvSpPr>
            <a:spLocks noGrp="1"/>
          </p:cNvSpPr>
          <p:nvPr>
            <p:ph sz="half" idx="2"/>
          </p:nvPr>
        </p:nvSpPr>
        <p:spPr>
          <a:xfrm>
            <a:off x="838200" y="1855788"/>
            <a:ext cx="5181600" cy="4351338"/>
          </a:xfrm>
        </p:spPr>
        <p:txBody>
          <a:bodyPr/>
          <a:lstStyle/>
          <a:p>
            <a:pPr marL="0" indent="0" algn="ctr">
              <a:buNone/>
            </a:pPr>
            <a:r>
              <a:rPr lang="de-DE" sz="2400" dirty="0" err="1"/>
              <a:t>Our</a:t>
            </a:r>
            <a:r>
              <a:rPr lang="de-DE" sz="2400" dirty="0"/>
              <a:t> </a:t>
            </a:r>
            <a:r>
              <a:rPr lang="de-DE" sz="2400" dirty="0" err="1"/>
              <a:t>effect</a:t>
            </a:r>
            <a:r>
              <a:rPr lang="de-DE" sz="2400" dirty="0"/>
              <a:t> </a:t>
            </a:r>
            <a:r>
              <a:rPr lang="de-DE" sz="2400" dirty="0" err="1"/>
              <a:t>is</a:t>
            </a:r>
            <a:r>
              <a:rPr lang="de-DE" sz="2400" dirty="0"/>
              <a:t> </a:t>
            </a:r>
            <a:r>
              <a:rPr lang="de-DE" sz="2400" b="1" dirty="0" smtClean="0"/>
              <a:t>FALSE</a:t>
            </a:r>
            <a:r>
              <a:rPr lang="de-DE" sz="2400" dirty="0" smtClean="0"/>
              <a:t/>
            </a:r>
            <a:br>
              <a:rPr lang="de-DE" sz="2400" dirty="0" smtClean="0"/>
            </a:br>
            <a:r>
              <a:rPr lang="de-DE" sz="2400" dirty="0" smtClean="0"/>
              <a:t>at </a:t>
            </a:r>
            <a:r>
              <a:rPr lang="de-DE" sz="2400" dirty="0" err="1"/>
              <a:t>the</a:t>
            </a:r>
            <a:r>
              <a:rPr lang="de-DE" sz="2400" dirty="0"/>
              <a:t> </a:t>
            </a:r>
            <a:r>
              <a:rPr lang="de-DE" sz="2400" dirty="0" err="1"/>
              <a:t>population</a:t>
            </a:r>
            <a:r>
              <a:rPr lang="de-DE" sz="2400" dirty="0"/>
              <a:t> </a:t>
            </a:r>
            <a:r>
              <a:rPr lang="de-DE" sz="2400" dirty="0" err="1" smtClean="0"/>
              <a:t>level</a:t>
            </a:r>
            <a:endParaRPr lang="de-DE" sz="2400" dirty="0" smtClean="0"/>
          </a:p>
          <a:p>
            <a:pPr marL="0" indent="0" algn="ctr">
              <a:buNone/>
            </a:pPr>
            <a:r>
              <a:rPr lang="de-DE" sz="2400" b="1" u="sng" dirty="0" smtClean="0"/>
              <a:t>AVOID FALSE POSITIVES!</a:t>
            </a:r>
          </a:p>
          <a:p>
            <a:pPr marL="0" indent="0" algn="ctr">
              <a:buNone/>
            </a:pPr>
            <a:endParaRPr lang="de-DE" sz="2400" dirty="0"/>
          </a:p>
          <a:p>
            <a:pPr marL="0" indent="0">
              <a:buNone/>
            </a:pPr>
            <a:endParaRPr lang="de-DE" dirty="0"/>
          </a:p>
        </p:txBody>
      </p:sp>
      <p:sp>
        <p:nvSpPr>
          <p:cNvPr id="5" name="Rounded Rectangle 4"/>
          <p:cNvSpPr/>
          <p:nvPr/>
        </p:nvSpPr>
        <p:spPr>
          <a:xfrm flipH="1">
            <a:off x="1973462"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flipH="1">
            <a:off x="2278264"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flipH="1">
            <a:off x="1973462"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flipH="1">
            <a:off x="2278264"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flipH="1">
            <a:off x="2579055"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flipH="1">
            <a:off x="2883857"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flipH="1">
            <a:off x="2579055"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flipH="1">
            <a:off x="2883857"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flipH="1">
            <a:off x="3188659"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flipH="1">
            <a:off x="3188659"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flipH="1">
            <a:off x="3493461"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flipH="1">
            <a:off x="3798263"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flipH="1">
            <a:off x="3493461"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flipH="1">
            <a:off x="3798263"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flipH="1">
            <a:off x="4099054"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flipH="1">
            <a:off x="4403856"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flipH="1">
            <a:off x="4099054"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flipH="1">
            <a:off x="4403856"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flipH="1">
            <a:off x="4708658"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flipH="1">
            <a:off x="4708658"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flipH="1">
            <a:off x="1973462"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flipH="1">
            <a:off x="2278264"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flipH="1">
            <a:off x="1973462"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flipH="1">
            <a:off x="2278264"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flipH="1">
            <a:off x="2579055"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flipH="1">
            <a:off x="2883857"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flipH="1">
            <a:off x="2579055"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flipH="1">
            <a:off x="2883857"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flipH="1">
            <a:off x="3188659"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flipH="1">
            <a:off x="3188659"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flipH="1">
            <a:off x="3493461"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flipH="1">
            <a:off x="3798263"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flipH="1">
            <a:off x="3493461"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flipH="1">
            <a:off x="3798263"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flipH="1">
            <a:off x="4099054"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flipH="1">
            <a:off x="4403856"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flipH="1">
            <a:off x="4099054"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flipH="1">
            <a:off x="4403856"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flipH="1">
            <a:off x="4708658"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flipH="1">
            <a:off x="4708658"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flipH="1">
            <a:off x="1973462"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flipH="1">
            <a:off x="2278264"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flipH="1">
            <a:off x="1973462"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flipH="1">
            <a:off x="2278264"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flipH="1">
            <a:off x="2579055"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flipH="1">
            <a:off x="2883857"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flipH="1">
            <a:off x="2579055"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p:cNvSpPr/>
          <p:nvPr/>
        </p:nvSpPr>
        <p:spPr>
          <a:xfrm flipH="1">
            <a:off x="2883857"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flipH="1">
            <a:off x="3188659"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59"/>
          <p:cNvSpPr/>
          <p:nvPr/>
        </p:nvSpPr>
        <p:spPr>
          <a:xfrm flipH="1">
            <a:off x="3188659"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flipH="1">
            <a:off x="3493461"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p:cNvSpPr/>
          <p:nvPr/>
        </p:nvSpPr>
        <p:spPr>
          <a:xfrm flipH="1">
            <a:off x="3798263"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flipH="1">
            <a:off x="3493461"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flipH="1">
            <a:off x="3798263"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flipH="1">
            <a:off x="4099054"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5"/>
          <p:cNvSpPr/>
          <p:nvPr/>
        </p:nvSpPr>
        <p:spPr>
          <a:xfrm flipH="1">
            <a:off x="4403856"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66"/>
          <p:cNvSpPr/>
          <p:nvPr/>
        </p:nvSpPr>
        <p:spPr>
          <a:xfrm flipH="1">
            <a:off x="4099054"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flipH="1">
            <a:off x="4403856"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p:nvSpPr>
        <p:spPr>
          <a:xfrm flipH="1">
            <a:off x="4708658"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p:nvSpPr>
        <p:spPr>
          <a:xfrm flipH="1">
            <a:off x="4708658"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p:nvSpPr>
        <p:spPr>
          <a:xfrm flipH="1">
            <a:off x="1973462"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p:cNvSpPr/>
          <p:nvPr/>
        </p:nvSpPr>
        <p:spPr>
          <a:xfrm flipH="1">
            <a:off x="2278264"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p:nvSpPr>
        <p:spPr>
          <a:xfrm flipH="1">
            <a:off x="1973462"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flipH="1">
            <a:off x="2278264"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p:cNvSpPr/>
          <p:nvPr/>
        </p:nvSpPr>
        <p:spPr>
          <a:xfrm flipH="1">
            <a:off x="2579055"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p:cNvSpPr/>
          <p:nvPr/>
        </p:nvSpPr>
        <p:spPr>
          <a:xfrm flipH="1">
            <a:off x="2883857"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p:cNvSpPr/>
          <p:nvPr/>
        </p:nvSpPr>
        <p:spPr>
          <a:xfrm flipH="1">
            <a:off x="2579055"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flipH="1">
            <a:off x="2883857"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p:cNvSpPr/>
          <p:nvPr/>
        </p:nvSpPr>
        <p:spPr>
          <a:xfrm flipH="1">
            <a:off x="3188659"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79"/>
          <p:cNvSpPr/>
          <p:nvPr/>
        </p:nvSpPr>
        <p:spPr>
          <a:xfrm flipH="1">
            <a:off x="3188659"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p:cNvSpPr/>
          <p:nvPr/>
        </p:nvSpPr>
        <p:spPr>
          <a:xfrm flipH="1">
            <a:off x="3493461"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flipH="1">
            <a:off x="3798263"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p:cNvSpPr/>
          <p:nvPr/>
        </p:nvSpPr>
        <p:spPr>
          <a:xfrm flipH="1">
            <a:off x="3493461"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flipH="1">
            <a:off x="3798263"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p:cNvSpPr/>
          <p:nvPr/>
        </p:nvSpPr>
        <p:spPr>
          <a:xfrm flipH="1">
            <a:off x="4099054"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85"/>
          <p:cNvSpPr/>
          <p:nvPr/>
        </p:nvSpPr>
        <p:spPr>
          <a:xfrm flipH="1">
            <a:off x="4403856"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86"/>
          <p:cNvSpPr/>
          <p:nvPr/>
        </p:nvSpPr>
        <p:spPr>
          <a:xfrm flipH="1">
            <a:off x="4099054"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ounded Rectangle 87"/>
          <p:cNvSpPr/>
          <p:nvPr/>
        </p:nvSpPr>
        <p:spPr>
          <a:xfrm flipH="1">
            <a:off x="4403856"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p:cNvSpPr/>
          <p:nvPr/>
        </p:nvSpPr>
        <p:spPr>
          <a:xfrm flipH="1">
            <a:off x="4708658"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ounded Rectangle 89"/>
          <p:cNvSpPr/>
          <p:nvPr/>
        </p:nvSpPr>
        <p:spPr>
          <a:xfrm flipH="1">
            <a:off x="4708658"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ounded Rectangle 90"/>
          <p:cNvSpPr/>
          <p:nvPr/>
        </p:nvSpPr>
        <p:spPr>
          <a:xfrm flipH="1">
            <a:off x="1978158"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p:cNvSpPr/>
          <p:nvPr/>
        </p:nvSpPr>
        <p:spPr>
          <a:xfrm flipH="1">
            <a:off x="2282960"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p:cNvSpPr/>
          <p:nvPr/>
        </p:nvSpPr>
        <p:spPr>
          <a:xfrm flipH="1">
            <a:off x="1978158"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ounded Rectangle 93"/>
          <p:cNvSpPr/>
          <p:nvPr/>
        </p:nvSpPr>
        <p:spPr>
          <a:xfrm flipH="1">
            <a:off x="2282960"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p:cNvSpPr/>
          <p:nvPr/>
        </p:nvSpPr>
        <p:spPr>
          <a:xfrm flipH="1">
            <a:off x="2583751"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ounded Rectangle 95"/>
          <p:cNvSpPr/>
          <p:nvPr/>
        </p:nvSpPr>
        <p:spPr>
          <a:xfrm flipH="1">
            <a:off x="2888553"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ounded Rectangle 96"/>
          <p:cNvSpPr/>
          <p:nvPr/>
        </p:nvSpPr>
        <p:spPr>
          <a:xfrm flipH="1">
            <a:off x="2583751"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ounded Rectangle 97"/>
          <p:cNvSpPr/>
          <p:nvPr/>
        </p:nvSpPr>
        <p:spPr>
          <a:xfrm flipH="1">
            <a:off x="2888553"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ounded Rectangle 98"/>
          <p:cNvSpPr/>
          <p:nvPr/>
        </p:nvSpPr>
        <p:spPr>
          <a:xfrm flipH="1">
            <a:off x="3193355"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ounded Rectangle 99"/>
          <p:cNvSpPr/>
          <p:nvPr/>
        </p:nvSpPr>
        <p:spPr>
          <a:xfrm flipH="1">
            <a:off x="3193355"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ounded Rectangle 100"/>
          <p:cNvSpPr/>
          <p:nvPr/>
        </p:nvSpPr>
        <p:spPr>
          <a:xfrm flipH="1">
            <a:off x="3498157"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ounded Rectangle 101"/>
          <p:cNvSpPr/>
          <p:nvPr/>
        </p:nvSpPr>
        <p:spPr>
          <a:xfrm flipH="1">
            <a:off x="3802959"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ounded Rectangle 102"/>
          <p:cNvSpPr/>
          <p:nvPr/>
        </p:nvSpPr>
        <p:spPr>
          <a:xfrm flipH="1">
            <a:off x="3498157"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4" name="Rounded Rectangle 103"/>
          <p:cNvSpPr/>
          <p:nvPr/>
        </p:nvSpPr>
        <p:spPr>
          <a:xfrm flipH="1">
            <a:off x="3802959"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5" name="Rounded Rectangle 104"/>
          <p:cNvSpPr/>
          <p:nvPr/>
        </p:nvSpPr>
        <p:spPr>
          <a:xfrm flipH="1">
            <a:off x="4103750"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ounded Rectangle 105"/>
          <p:cNvSpPr/>
          <p:nvPr/>
        </p:nvSpPr>
        <p:spPr>
          <a:xfrm flipH="1">
            <a:off x="4408552"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ounded Rectangle 106"/>
          <p:cNvSpPr/>
          <p:nvPr/>
        </p:nvSpPr>
        <p:spPr>
          <a:xfrm flipH="1">
            <a:off x="4103750"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8" name="Rounded Rectangle 107"/>
          <p:cNvSpPr/>
          <p:nvPr/>
        </p:nvSpPr>
        <p:spPr>
          <a:xfrm flipH="1">
            <a:off x="4408552"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9" name="Rounded Rectangle 108"/>
          <p:cNvSpPr/>
          <p:nvPr/>
        </p:nvSpPr>
        <p:spPr>
          <a:xfrm flipH="1">
            <a:off x="4713354"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ounded Rectangle 109"/>
          <p:cNvSpPr/>
          <p:nvPr/>
        </p:nvSpPr>
        <p:spPr>
          <a:xfrm flipH="1">
            <a:off x="4713354"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1" name="Rectangle 110"/>
          <p:cNvSpPr/>
          <p:nvPr/>
        </p:nvSpPr>
        <p:spPr>
          <a:xfrm>
            <a:off x="-168160" y="4235533"/>
            <a:ext cx="2245895" cy="519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4000" dirty="0" smtClean="0">
                <a:solidFill>
                  <a:schemeClr val="tx1"/>
                </a:solidFill>
              </a:rPr>
              <a:t>α</a:t>
            </a:r>
            <a:r>
              <a:rPr lang="de-DE" sz="4000" dirty="0" smtClean="0">
                <a:solidFill>
                  <a:schemeClr val="tx1"/>
                </a:solidFill>
              </a:rPr>
              <a:t> = .05</a:t>
            </a:r>
            <a:endParaRPr lang="de-DE" sz="4000" dirty="0">
              <a:solidFill>
                <a:schemeClr val="tx1"/>
              </a:solidFill>
            </a:endParaRPr>
          </a:p>
        </p:txBody>
      </p:sp>
      <p:grpSp>
        <p:nvGrpSpPr>
          <p:cNvPr id="3" name="Group 2"/>
          <p:cNvGrpSpPr/>
          <p:nvPr/>
        </p:nvGrpSpPr>
        <p:grpSpPr>
          <a:xfrm>
            <a:off x="7776692" y="3164043"/>
            <a:ext cx="2948439" cy="3102155"/>
            <a:chOff x="7776692" y="3164043"/>
            <a:chExt cx="2948439" cy="3102155"/>
          </a:xfrm>
        </p:grpSpPr>
        <p:sp>
          <p:nvSpPr>
            <p:cNvPr id="113" name="Rounded Rectangle 112"/>
            <p:cNvSpPr/>
            <p:nvPr/>
          </p:nvSpPr>
          <p:spPr>
            <a:xfrm flipH="1">
              <a:off x="7776692" y="316404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ounded Rectangle 113"/>
            <p:cNvSpPr/>
            <p:nvPr/>
          </p:nvSpPr>
          <p:spPr>
            <a:xfrm flipH="1">
              <a:off x="8081494" y="316404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flipH="1">
              <a:off x="7776692" y="348488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flipH="1">
              <a:off x="8081494" y="348488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ounded Rectangle 116"/>
            <p:cNvSpPr/>
            <p:nvPr/>
          </p:nvSpPr>
          <p:spPr>
            <a:xfrm flipH="1">
              <a:off x="8382285" y="316404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ounded Rectangle 117"/>
            <p:cNvSpPr/>
            <p:nvPr/>
          </p:nvSpPr>
          <p:spPr>
            <a:xfrm flipH="1">
              <a:off x="8687087" y="316404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ounded Rectangle 118"/>
            <p:cNvSpPr/>
            <p:nvPr/>
          </p:nvSpPr>
          <p:spPr>
            <a:xfrm flipH="1">
              <a:off x="8382285" y="348488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ounded Rectangle 119"/>
            <p:cNvSpPr/>
            <p:nvPr/>
          </p:nvSpPr>
          <p:spPr>
            <a:xfrm flipH="1">
              <a:off x="8687087" y="348488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ounded Rectangle 120"/>
            <p:cNvSpPr/>
            <p:nvPr/>
          </p:nvSpPr>
          <p:spPr>
            <a:xfrm flipH="1">
              <a:off x="8991889" y="316404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ounded Rectangle 121"/>
            <p:cNvSpPr/>
            <p:nvPr/>
          </p:nvSpPr>
          <p:spPr>
            <a:xfrm flipH="1">
              <a:off x="8991889" y="348488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ounded Rectangle 122"/>
            <p:cNvSpPr/>
            <p:nvPr/>
          </p:nvSpPr>
          <p:spPr>
            <a:xfrm flipH="1">
              <a:off x="9296691" y="316404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ounded Rectangle 123"/>
            <p:cNvSpPr/>
            <p:nvPr/>
          </p:nvSpPr>
          <p:spPr>
            <a:xfrm flipH="1">
              <a:off x="9601493" y="316404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ounded Rectangle 124"/>
            <p:cNvSpPr/>
            <p:nvPr/>
          </p:nvSpPr>
          <p:spPr>
            <a:xfrm flipH="1">
              <a:off x="9296691" y="348488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ounded Rectangle 125"/>
            <p:cNvSpPr/>
            <p:nvPr/>
          </p:nvSpPr>
          <p:spPr>
            <a:xfrm flipH="1">
              <a:off x="9601493" y="348488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flipH="1">
              <a:off x="9902284" y="316404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ounded Rectangle 127"/>
            <p:cNvSpPr/>
            <p:nvPr/>
          </p:nvSpPr>
          <p:spPr>
            <a:xfrm flipH="1">
              <a:off x="10207086" y="316404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ounded Rectangle 128"/>
            <p:cNvSpPr/>
            <p:nvPr/>
          </p:nvSpPr>
          <p:spPr>
            <a:xfrm flipH="1">
              <a:off x="9902284" y="348488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ounded Rectangle 129"/>
            <p:cNvSpPr/>
            <p:nvPr/>
          </p:nvSpPr>
          <p:spPr>
            <a:xfrm flipH="1">
              <a:off x="10207086" y="348488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ounded Rectangle 130"/>
            <p:cNvSpPr/>
            <p:nvPr/>
          </p:nvSpPr>
          <p:spPr>
            <a:xfrm flipH="1">
              <a:off x="10511888" y="316404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flipH="1">
              <a:off x="10511888" y="348488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ounded Rectangle 132"/>
            <p:cNvSpPr/>
            <p:nvPr/>
          </p:nvSpPr>
          <p:spPr>
            <a:xfrm flipH="1">
              <a:off x="7776692" y="380573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ounded Rectangle 133"/>
            <p:cNvSpPr/>
            <p:nvPr/>
          </p:nvSpPr>
          <p:spPr>
            <a:xfrm flipH="1">
              <a:off x="8081494" y="380573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ounded Rectangle 134"/>
            <p:cNvSpPr/>
            <p:nvPr/>
          </p:nvSpPr>
          <p:spPr>
            <a:xfrm flipH="1">
              <a:off x="7776692" y="4126575"/>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ounded Rectangle 135"/>
            <p:cNvSpPr/>
            <p:nvPr/>
          </p:nvSpPr>
          <p:spPr>
            <a:xfrm flipH="1">
              <a:off x="8081494" y="4126575"/>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ounded Rectangle 136"/>
            <p:cNvSpPr/>
            <p:nvPr/>
          </p:nvSpPr>
          <p:spPr>
            <a:xfrm flipH="1">
              <a:off x="8382285" y="380573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ounded Rectangle 137"/>
            <p:cNvSpPr/>
            <p:nvPr/>
          </p:nvSpPr>
          <p:spPr>
            <a:xfrm flipH="1">
              <a:off x="8687087" y="380573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ounded Rectangle 138"/>
            <p:cNvSpPr/>
            <p:nvPr/>
          </p:nvSpPr>
          <p:spPr>
            <a:xfrm flipH="1">
              <a:off x="8382285" y="4126575"/>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ounded Rectangle 139"/>
            <p:cNvSpPr/>
            <p:nvPr/>
          </p:nvSpPr>
          <p:spPr>
            <a:xfrm flipH="1">
              <a:off x="8687087" y="4126575"/>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ounded Rectangle 140"/>
            <p:cNvSpPr/>
            <p:nvPr/>
          </p:nvSpPr>
          <p:spPr>
            <a:xfrm flipH="1">
              <a:off x="8991889" y="380573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ounded Rectangle 141"/>
            <p:cNvSpPr/>
            <p:nvPr/>
          </p:nvSpPr>
          <p:spPr>
            <a:xfrm flipH="1">
              <a:off x="8991889" y="4126575"/>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ounded Rectangle 142"/>
            <p:cNvSpPr/>
            <p:nvPr/>
          </p:nvSpPr>
          <p:spPr>
            <a:xfrm flipH="1">
              <a:off x="9296691" y="380573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ounded Rectangle 143"/>
            <p:cNvSpPr/>
            <p:nvPr/>
          </p:nvSpPr>
          <p:spPr>
            <a:xfrm flipH="1">
              <a:off x="9601493" y="380573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ounded Rectangle 144"/>
            <p:cNvSpPr/>
            <p:nvPr/>
          </p:nvSpPr>
          <p:spPr>
            <a:xfrm flipH="1">
              <a:off x="9296691" y="4126575"/>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ounded Rectangle 145"/>
            <p:cNvSpPr/>
            <p:nvPr/>
          </p:nvSpPr>
          <p:spPr>
            <a:xfrm flipH="1">
              <a:off x="9601493" y="4126575"/>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ounded Rectangle 146"/>
            <p:cNvSpPr/>
            <p:nvPr/>
          </p:nvSpPr>
          <p:spPr>
            <a:xfrm flipH="1">
              <a:off x="9902284" y="380573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ounded Rectangle 147"/>
            <p:cNvSpPr/>
            <p:nvPr/>
          </p:nvSpPr>
          <p:spPr>
            <a:xfrm flipH="1">
              <a:off x="10207086" y="380573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ounded Rectangle 148"/>
            <p:cNvSpPr/>
            <p:nvPr/>
          </p:nvSpPr>
          <p:spPr>
            <a:xfrm flipH="1">
              <a:off x="9902284" y="4126575"/>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ounded Rectangle 149"/>
            <p:cNvSpPr/>
            <p:nvPr/>
          </p:nvSpPr>
          <p:spPr>
            <a:xfrm flipH="1">
              <a:off x="10207086" y="4126575"/>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ounded Rectangle 150"/>
            <p:cNvSpPr/>
            <p:nvPr/>
          </p:nvSpPr>
          <p:spPr>
            <a:xfrm flipH="1">
              <a:off x="10511888" y="380573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ounded Rectangle 151"/>
            <p:cNvSpPr/>
            <p:nvPr/>
          </p:nvSpPr>
          <p:spPr>
            <a:xfrm flipH="1">
              <a:off x="10511888" y="4126575"/>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ounded Rectangle 152"/>
            <p:cNvSpPr/>
            <p:nvPr/>
          </p:nvSpPr>
          <p:spPr>
            <a:xfrm flipH="1">
              <a:off x="7776692" y="4447419"/>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ounded Rectangle 153"/>
            <p:cNvSpPr/>
            <p:nvPr/>
          </p:nvSpPr>
          <p:spPr>
            <a:xfrm flipH="1">
              <a:off x="8081494" y="4447419"/>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ounded Rectangle 154"/>
            <p:cNvSpPr/>
            <p:nvPr/>
          </p:nvSpPr>
          <p:spPr>
            <a:xfrm flipH="1">
              <a:off x="7776692" y="476826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ounded Rectangle 155"/>
            <p:cNvSpPr/>
            <p:nvPr/>
          </p:nvSpPr>
          <p:spPr>
            <a:xfrm flipH="1">
              <a:off x="8081494" y="476826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ounded Rectangle 156"/>
            <p:cNvSpPr/>
            <p:nvPr/>
          </p:nvSpPr>
          <p:spPr>
            <a:xfrm flipH="1">
              <a:off x="8382285" y="4447419"/>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ounded Rectangle 157"/>
            <p:cNvSpPr/>
            <p:nvPr/>
          </p:nvSpPr>
          <p:spPr>
            <a:xfrm flipH="1">
              <a:off x="8687087" y="4447419"/>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ounded Rectangle 158"/>
            <p:cNvSpPr/>
            <p:nvPr/>
          </p:nvSpPr>
          <p:spPr>
            <a:xfrm flipH="1">
              <a:off x="8382285" y="476826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ounded Rectangle 159"/>
            <p:cNvSpPr/>
            <p:nvPr/>
          </p:nvSpPr>
          <p:spPr>
            <a:xfrm flipH="1">
              <a:off x="8687087" y="476826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ounded Rectangle 160"/>
            <p:cNvSpPr/>
            <p:nvPr/>
          </p:nvSpPr>
          <p:spPr>
            <a:xfrm flipH="1">
              <a:off x="8991889" y="4447419"/>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ounded Rectangle 161"/>
            <p:cNvSpPr/>
            <p:nvPr/>
          </p:nvSpPr>
          <p:spPr>
            <a:xfrm flipH="1">
              <a:off x="8991889" y="476826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ounded Rectangle 162"/>
            <p:cNvSpPr/>
            <p:nvPr/>
          </p:nvSpPr>
          <p:spPr>
            <a:xfrm flipH="1">
              <a:off x="9296691" y="4447419"/>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ounded Rectangle 163"/>
            <p:cNvSpPr/>
            <p:nvPr/>
          </p:nvSpPr>
          <p:spPr>
            <a:xfrm flipH="1">
              <a:off x="9601493" y="4447419"/>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ounded Rectangle 164"/>
            <p:cNvSpPr/>
            <p:nvPr/>
          </p:nvSpPr>
          <p:spPr>
            <a:xfrm flipH="1">
              <a:off x="9296691" y="476826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ounded Rectangle 165"/>
            <p:cNvSpPr/>
            <p:nvPr/>
          </p:nvSpPr>
          <p:spPr>
            <a:xfrm flipH="1">
              <a:off x="9601493" y="476826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ounded Rectangle 166"/>
            <p:cNvSpPr/>
            <p:nvPr/>
          </p:nvSpPr>
          <p:spPr>
            <a:xfrm flipH="1">
              <a:off x="9902284" y="4447419"/>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ounded Rectangle 167"/>
            <p:cNvSpPr/>
            <p:nvPr/>
          </p:nvSpPr>
          <p:spPr>
            <a:xfrm flipH="1">
              <a:off x="10207086" y="4447419"/>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flipH="1">
              <a:off x="9902284" y="476826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flipH="1">
              <a:off x="10207086" y="476826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ounded Rectangle 170"/>
            <p:cNvSpPr/>
            <p:nvPr/>
          </p:nvSpPr>
          <p:spPr>
            <a:xfrm flipH="1">
              <a:off x="10511888" y="4447419"/>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ounded Rectangle 171"/>
            <p:cNvSpPr/>
            <p:nvPr/>
          </p:nvSpPr>
          <p:spPr>
            <a:xfrm flipH="1">
              <a:off x="10511888" y="4768263"/>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ounded Rectangle 172"/>
            <p:cNvSpPr/>
            <p:nvPr/>
          </p:nvSpPr>
          <p:spPr>
            <a:xfrm flipH="1">
              <a:off x="7776692" y="50891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ounded Rectangle 173"/>
            <p:cNvSpPr/>
            <p:nvPr/>
          </p:nvSpPr>
          <p:spPr>
            <a:xfrm flipH="1">
              <a:off x="8081494" y="50891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ounded Rectangle 174"/>
            <p:cNvSpPr/>
            <p:nvPr/>
          </p:nvSpPr>
          <p:spPr>
            <a:xfrm flipH="1">
              <a:off x="7776692" y="54099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ounded Rectangle 175"/>
            <p:cNvSpPr/>
            <p:nvPr/>
          </p:nvSpPr>
          <p:spPr>
            <a:xfrm flipH="1">
              <a:off x="8081494" y="54099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ounded Rectangle 176"/>
            <p:cNvSpPr/>
            <p:nvPr/>
          </p:nvSpPr>
          <p:spPr>
            <a:xfrm flipH="1">
              <a:off x="8382285" y="50891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ounded Rectangle 177"/>
            <p:cNvSpPr/>
            <p:nvPr/>
          </p:nvSpPr>
          <p:spPr>
            <a:xfrm flipH="1">
              <a:off x="8687087" y="50891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ounded Rectangle 178"/>
            <p:cNvSpPr/>
            <p:nvPr/>
          </p:nvSpPr>
          <p:spPr>
            <a:xfrm flipH="1">
              <a:off x="8382285" y="54099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ounded Rectangle 179"/>
            <p:cNvSpPr/>
            <p:nvPr/>
          </p:nvSpPr>
          <p:spPr>
            <a:xfrm flipH="1">
              <a:off x="8687087" y="54099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ounded Rectangle 180"/>
            <p:cNvSpPr/>
            <p:nvPr/>
          </p:nvSpPr>
          <p:spPr>
            <a:xfrm flipH="1">
              <a:off x="8991889" y="50891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ounded Rectangle 181"/>
            <p:cNvSpPr/>
            <p:nvPr/>
          </p:nvSpPr>
          <p:spPr>
            <a:xfrm flipH="1">
              <a:off x="8991889" y="54099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ounded Rectangle 182"/>
            <p:cNvSpPr/>
            <p:nvPr/>
          </p:nvSpPr>
          <p:spPr>
            <a:xfrm flipH="1">
              <a:off x="9296691" y="50891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ounded Rectangle 183"/>
            <p:cNvSpPr/>
            <p:nvPr/>
          </p:nvSpPr>
          <p:spPr>
            <a:xfrm flipH="1">
              <a:off x="9601493" y="50891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ounded Rectangle 184"/>
            <p:cNvSpPr/>
            <p:nvPr/>
          </p:nvSpPr>
          <p:spPr>
            <a:xfrm flipH="1">
              <a:off x="9296691" y="54099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ounded Rectangle 185"/>
            <p:cNvSpPr/>
            <p:nvPr/>
          </p:nvSpPr>
          <p:spPr>
            <a:xfrm flipH="1">
              <a:off x="9601493" y="54099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ounded Rectangle 186"/>
            <p:cNvSpPr/>
            <p:nvPr/>
          </p:nvSpPr>
          <p:spPr>
            <a:xfrm flipH="1">
              <a:off x="9902284" y="50891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ounded Rectangle 187"/>
            <p:cNvSpPr/>
            <p:nvPr/>
          </p:nvSpPr>
          <p:spPr>
            <a:xfrm flipH="1">
              <a:off x="10207086" y="50891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ounded Rectangle 188"/>
            <p:cNvSpPr/>
            <p:nvPr/>
          </p:nvSpPr>
          <p:spPr>
            <a:xfrm flipH="1">
              <a:off x="9902284" y="54099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ounded Rectangle 189"/>
            <p:cNvSpPr/>
            <p:nvPr/>
          </p:nvSpPr>
          <p:spPr>
            <a:xfrm flipH="1">
              <a:off x="10207086" y="54099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ounded Rectangle 190"/>
            <p:cNvSpPr/>
            <p:nvPr/>
          </p:nvSpPr>
          <p:spPr>
            <a:xfrm flipH="1">
              <a:off x="10511888" y="50891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ounded Rectangle 191"/>
            <p:cNvSpPr/>
            <p:nvPr/>
          </p:nvSpPr>
          <p:spPr>
            <a:xfrm flipH="1">
              <a:off x="10511888" y="54099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ounded Rectangle 192"/>
            <p:cNvSpPr/>
            <p:nvPr/>
          </p:nvSpPr>
          <p:spPr>
            <a:xfrm flipH="1">
              <a:off x="7781388" y="57368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ounded Rectangle 193"/>
            <p:cNvSpPr/>
            <p:nvPr/>
          </p:nvSpPr>
          <p:spPr>
            <a:xfrm flipH="1">
              <a:off x="8086190" y="57368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ounded Rectangle 194"/>
            <p:cNvSpPr/>
            <p:nvPr/>
          </p:nvSpPr>
          <p:spPr>
            <a:xfrm flipH="1">
              <a:off x="7781388" y="60576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ounded Rectangle 195"/>
            <p:cNvSpPr/>
            <p:nvPr/>
          </p:nvSpPr>
          <p:spPr>
            <a:xfrm flipH="1">
              <a:off x="8086190" y="60576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flipH="1">
              <a:off x="8386981" y="57368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ounded Rectangle 197"/>
            <p:cNvSpPr/>
            <p:nvPr/>
          </p:nvSpPr>
          <p:spPr>
            <a:xfrm flipH="1">
              <a:off x="8691783" y="57368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ounded Rectangle 198"/>
            <p:cNvSpPr/>
            <p:nvPr/>
          </p:nvSpPr>
          <p:spPr>
            <a:xfrm flipH="1">
              <a:off x="8386981" y="60576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ounded Rectangle 199"/>
            <p:cNvSpPr/>
            <p:nvPr/>
          </p:nvSpPr>
          <p:spPr>
            <a:xfrm flipH="1">
              <a:off x="8691783" y="60576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ounded Rectangle 200"/>
            <p:cNvSpPr/>
            <p:nvPr/>
          </p:nvSpPr>
          <p:spPr>
            <a:xfrm flipH="1">
              <a:off x="8996585" y="57368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ounded Rectangle 201"/>
            <p:cNvSpPr/>
            <p:nvPr/>
          </p:nvSpPr>
          <p:spPr>
            <a:xfrm flipH="1">
              <a:off x="8996585" y="60576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ounded Rectangle 202"/>
            <p:cNvSpPr/>
            <p:nvPr/>
          </p:nvSpPr>
          <p:spPr>
            <a:xfrm flipH="1">
              <a:off x="9301387" y="57368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ounded Rectangle 203"/>
            <p:cNvSpPr/>
            <p:nvPr/>
          </p:nvSpPr>
          <p:spPr>
            <a:xfrm flipH="1">
              <a:off x="9606189" y="57368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ounded Rectangle 204"/>
            <p:cNvSpPr/>
            <p:nvPr/>
          </p:nvSpPr>
          <p:spPr>
            <a:xfrm flipH="1">
              <a:off x="9301387" y="60576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06" name="Rounded Rectangle 205"/>
            <p:cNvSpPr/>
            <p:nvPr/>
          </p:nvSpPr>
          <p:spPr>
            <a:xfrm flipH="1">
              <a:off x="9606189" y="60576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07" name="Rounded Rectangle 206"/>
            <p:cNvSpPr/>
            <p:nvPr/>
          </p:nvSpPr>
          <p:spPr>
            <a:xfrm flipH="1">
              <a:off x="9906980" y="57368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ounded Rectangle 207"/>
            <p:cNvSpPr/>
            <p:nvPr/>
          </p:nvSpPr>
          <p:spPr>
            <a:xfrm flipH="1">
              <a:off x="10211782" y="57368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ounded Rectangle 208"/>
            <p:cNvSpPr/>
            <p:nvPr/>
          </p:nvSpPr>
          <p:spPr>
            <a:xfrm flipH="1">
              <a:off x="9906980" y="60576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0" name="Rounded Rectangle 209"/>
            <p:cNvSpPr/>
            <p:nvPr/>
          </p:nvSpPr>
          <p:spPr>
            <a:xfrm flipH="1">
              <a:off x="10211782" y="60576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1" name="Rounded Rectangle 210"/>
            <p:cNvSpPr/>
            <p:nvPr/>
          </p:nvSpPr>
          <p:spPr>
            <a:xfrm flipH="1">
              <a:off x="10516584" y="5736807"/>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ounded Rectangle 211"/>
            <p:cNvSpPr/>
            <p:nvPr/>
          </p:nvSpPr>
          <p:spPr>
            <a:xfrm flipH="1">
              <a:off x="10516584" y="6057651"/>
              <a:ext cx="208547" cy="208547"/>
            </a:xfrm>
            <a:prstGeom prst="roundRect">
              <a:avLst/>
            </a:prstGeom>
            <a:solidFill>
              <a:schemeClr val="bg1"/>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sp>
        <p:nvSpPr>
          <p:cNvPr id="213" name="Rectangle 212"/>
          <p:cNvSpPr/>
          <p:nvPr/>
        </p:nvSpPr>
        <p:spPr>
          <a:xfrm>
            <a:off x="5314230" y="4230848"/>
            <a:ext cx="2245895" cy="519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000" dirty="0" smtClean="0">
                <a:solidFill>
                  <a:schemeClr val="tx1"/>
                </a:solidFill>
              </a:rPr>
              <a:t>1 - </a:t>
            </a:r>
            <a:r>
              <a:rPr lang="el-GR" sz="4000" dirty="0" smtClean="0">
                <a:solidFill>
                  <a:schemeClr val="tx1"/>
                </a:solidFill>
              </a:rPr>
              <a:t>β</a:t>
            </a:r>
            <a:r>
              <a:rPr lang="de-DE" sz="4000" dirty="0" smtClean="0">
                <a:solidFill>
                  <a:schemeClr val="tx1"/>
                </a:solidFill>
              </a:rPr>
              <a:t> = .80</a:t>
            </a:r>
            <a:endParaRPr lang="de-DE" sz="4000" dirty="0">
              <a:solidFill>
                <a:schemeClr val="tx1"/>
              </a:solidFill>
            </a:endParaRPr>
          </a:p>
        </p:txBody>
      </p:sp>
    </p:spTree>
    <p:extLst>
      <p:ext uri="{BB962C8B-B14F-4D97-AF65-F5344CB8AC3E}">
        <p14:creationId xmlns:p14="http://schemas.microsoft.com/office/powerpoint/2010/main" val="222915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3"/>
                                        </p:tgtEl>
                                        <p:attrNameLst>
                                          <p:attrName>style.visibility</p:attrName>
                                        </p:attrNameLst>
                                      </p:cBhvr>
                                      <p:to>
                                        <p:strVal val="visible"/>
                                      </p:to>
                                    </p:set>
                                    <p:animEffect transition="in" filter="fade">
                                      <p:cBhvr>
                                        <p:cTn id="12" dur="500"/>
                                        <p:tgtEl>
                                          <p:spTgt spid="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Two</a:t>
            </a:r>
            <a:r>
              <a:rPr lang="de-DE" dirty="0" smtClean="0"/>
              <a:t> </a:t>
            </a:r>
            <a:r>
              <a:rPr lang="de-DE" dirty="0" err="1" smtClean="0"/>
              <a:t>states</a:t>
            </a:r>
            <a:r>
              <a:rPr lang="de-DE" dirty="0" smtClean="0"/>
              <a:t> </a:t>
            </a:r>
            <a:r>
              <a:rPr lang="de-DE" dirty="0" err="1" smtClean="0"/>
              <a:t>of</a:t>
            </a:r>
            <a:r>
              <a:rPr lang="de-DE" dirty="0" smtClean="0"/>
              <a:t> </a:t>
            </a:r>
            <a:r>
              <a:rPr lang="de-DE" dirty="0" err="1" smtClean="0"/>
              <a:t>the</a:t>
            </a:r>
            <a:r>
              <a:rPr lang="de-DE" dirty="0" smtClean="0"/>
              <a:t> </a:t>
            </a:r>
            <a:r>
              <a:rPr lang="de-DE" dirty="0" err="1" smtClean="0"/>
              <a:t>world</a:t>
            </a:r>
            <a:r>
              <a:rPr lang="de-DE" dirty="0" smtClean="0"/>
              <a:t>…</a:t>
            </a:r>
            <a:endParaRPr lang="de-DE" dirty="0"/>
          </a:p>
        </p:txBody>
      </p:sp>
      <p:sp>
        <p:nvSpPr>
          <p:cNvPr id="4" name="Content Placeholder 3"/>
          <p:cNvSpPr>
            <a:spLocks noGrp="1"/>
          </p:cNvSpPr>
          <p:nvPr>
            <p:ph sz="half" idx="2"/>
          </p:nvPr>
        </p:nvSpPr>
        <p:spPr>
          <a:xfrm>
            <a:off x="838200" y="1855788"/>
            <a:ext cx="5181600" cy="4351338"/>
          </a:xfrm>
        </p:spPr>
        <p:txBody>
          <a:bodyPr/>
          <a:lstStyle/>
          <a:p>
            <a:pPr marL="0" indent="0" algn="ctr">
              <a:buNone/>
            </a:pPr>
            <a:r>
              <a:rPr lang="de-DE" sz="2400" dirty="0" err="1"/>
              <a:t>Our</a:t>
            </a:r>
            <a:r>
              <a:rPr lang="de-DE" sz="2400" dirty="0"/>
              <a:t> </a:t>
            </a:r>
            <a:r>
              <a:rPr lang="de-DE" sz="2400" dirty="0" err="1"/>
              <a:t>effect</a:t>
            </a:r>
            <a:r>
              <a:rPr lang="de-DE" sz="2400" dirty="0"/>
              <a:t> </a:t>
            </a:r>
            <a:r>
              <a:rPr lang="de-DE" sz="2400" dirty="0" err="1"/>
              <a:t>is</a:t>
            </a:r>
            <a:r>
              <a:rPr lang="de-DE" sz="2400" dirty="0"/>
              <a:t> </a:t>
            </a:r>
            <a:r>
              <a:rPr lang="de-DE" sz="2400" b="1" dirty="0" smtClean="0"/>
              <a:t>FALSE</a:t>
            </a:r>
            <a:r>
              <a:rPr lang="de-DE" sz="2400" dirty="0" smtClean="0"/>
              <a:t/>
            </a:r>
            <a:br>
              <a:rPr lang="de-DE" sz="2400" dirty="0" smtClean="0"/>
            </a:br>
            <a:r>
              <a:rPr lang="de-DE" sz="2400" dirty="0" smtClean="0"/>
              <a:t>at </a:t>
            </a:r>
            <a:r>
              <a:rPr lang="de-DE" sz="2400" dirty="0" err="1"/>
              <a:t>the</a:t>
            </a:r>
            <a:r>
              <a:rPr lang="de-DE" sz="2400" dirty="0"/>
              <a:t> </a:t>
            </a:r>
            <a:r>
              <a:rPr lang="de-DE" sz="2400" dirty="0" err="1"/>
              <a:t>population</a:t>
            </a:r>
            <a:r>
              <a:rPr lang="de-DE" sz="2400" dirty="0"/>
              <a:t> </a:t>
            </a:r>
            <a:r>
              <a:rPr lang="de-DE" sz="2400" dirty="0" err="1" smtClean="0"/>
              <a:t>level</a:t>
            </a:r>
            <a:endParaRPr lang="de-DE" sz="2400" dirty="0" smtClean="0"/>
          </a:p>
          <a:p>
            <a:pPr marL="0" indent="0" algn="ctr">
              <a:buNone/>
            </a:pPr>
            <a:r>
              <a:rPr lang="de-DE" sz="2400" b="1" u="sng" dirty="0" smtClean="0"/>
              <a:t>AVOID FALSE POSITIVES!</a:t>
            </a:r>
            <a:endParaRPr lang="de-DE" sz="2400" b="1" u="sng" dirty="0"/>
          </a:p>
          <a:p>
            <a:pPr marL="0" indent="0">
              <a:buNone/>
            </a:pPr>
            <a:endParaRPr lang="de-DE" dirty="0"/>
          </a:p>
        </p:txBody>
      </p:sp>
      <p:sp>
        <p:nvSpPr>
          <p:cNvPr id="5" name="Rounded Rectangle 4"/>
          <p:cNvSpPr/>
          <p:nvPr/>
        </p:nvSpPr>
        <p:spPr>
          <a:xfrm flipH="1">
            <a:off x="1973462"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flipH="1">
            <a:off x="2278264"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flipH="1">
            <a:off x="1973462"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flipH="1">
            <a:off x="2278264"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flipH="1">
            <a:off x="2579055"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flipH="1">
            <a:off x="2883857"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flipH="1">
            <a:off x="2579055"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flipH="1">
            <a:off x="2883857"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flipH="1">
            <a:off x="3188659"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flipH="1">
            <a:off x="3188659"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flipH="1">
            <a:off x="3493461"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flipH="1">
            <a:off x="3798263"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flipH="1">
            <a:off x="3493461"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flipH="1">
            <a:off x="3798263"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flipH="1">
            <a:off x="4099054"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flipH="1">
            <a:off x="4403856"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flipH="1">
            <a:off x="4099054"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flipH="1">
            <a:off x="4403856"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flipH="1">
            <a:off x="4708658"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flipH="1">
            <a:off x="4708658"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flipH="1">
            <a:off x="1973462"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flipH="1">
            <a:off x="2278264"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flipH="1">
            <a:off x="1973462"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flipH="1">
            <a:off x="2278264"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flipH="1">
            <a:off x="2579055"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flipH="1">
            <a:off x="2883857"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flipH="1">
            <a:off x="2579055"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flipH="1">
            <a:off x="2883857"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flipH="1">
            <a:off x="3188659"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flipH="1">
            <a:off x="3188659"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flipH="1">
            <a:off x="3493461"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flipH="1">
            <a:off x="3798263"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flipH="1">
            <a:off x="3493461"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flipH="1">
            <a:off x="3798263"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flipH="1">
            <a:off x="4099054"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flipH="1">
            <a:off x="4403856"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flipH="1">
            <a:off x="4099054"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flipH="1">
            <a:off x="4403856"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flipH="1">
            <a:off x="4708658"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flipH="1">
            <a:off x="4708658"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flipH="1">
            <a:off x="1973462"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flipH="1">
            <a:off x="2278264"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flipH="1">
            <a:off x="1973462"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flipH="1">
            <a:off x="2278264"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flipH="1">
            <a:off x="2579055"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flipH="1">
            <a:off x="2883857"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flipH="1">
            <a:off x="2579055"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p:cNvSpPr/>
          <p:nvPr/>
        </p:nvSpPr>
        <p:spPr>
          <a:xfrm flipH="1">
            <a:off x="2883857"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flipH="1">
            <a:off x="3188659"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59"/>
          <p:cNvSpPr/>
          <p:nvPr/>
        </p:nvSpPr>
        <p:spPr>
          <a:xfrm flipH="1">
            <a:off x="3188659"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flipH="1">
            <a:off x="3493461"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p:cNvSpPr/>
          <p:nvPr/>
        </p:nvSpPr>
        <p:spPr>
          <a:xfrm flipH="1">
            <a:off x="3798263"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flipH="1">
            <a:off x="3493461"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flipH="1">
            <a:off x="3798263"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flipH="1">
            <a:off x="4099054"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5"/>
          <p:cNvSpPr/>
          <p:nvPr/>
        </p:nvSpPr>
        <p:spPr>
          <a:xfrm flipH="1">
            <a:off x="4403856"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66"/>
          <p:cNvSpPr/>
          <p:nvPr/>
        </p:nvSpPr>
        <p:spPr>
          <a:xfrm flipH="1">
            <a:off x="4099054"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flipH="1">
            <a:off x="4403856"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p:nvSpPr>
        <p:spPr>
          <a:xfrm flipH="1">
            <a:off x="4708658"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p:nvSpPr>
        <p:spPr>
          <a:xfrm flipH="1">
            <a:off x="4708658"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p:nvSpPr>
        <p:spPr>
          <a:xfrm flipH="1">
            <a:off x="1973462"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p:cNvSpPr/>
          <p:nvPr/>
        </p:nvSpPr>
        <p:spPr>
          <a:xfrm flipH="1">
            <a:off x="2278264"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p:nvSpPr>
        <p:spPr>
          <a:xfrm flipH="1">
            <a:off x="1973462"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flipH="1">
            <a:off x="2278264"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p:cNvSpPr/>
          <p:nvPr/>
        </p:nvSpPr>
        <p:spPr>
          <a:xfrm flipH="1">
            <a:off x="2579055"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p:cNvSpPr/>
          <p:nvPr/>
        </p:nvSpPr>
        <p:spPr>
          <a:xfrm flipH="1">
            <a:off x="2883857"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p:cNvSpPr/>
          <p:nvPr/>
        </p:nvSpPr>
        <p:spPr>
          <a:xfrm flipH="1">
            <a:off x="2579055"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flipH="1">
            <a:off x="2883857"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p:cNvSpPr/>
          <p:nvPr/>
        </p:nvSpPr>
        <p:spPr>
          <a:xfrm flipH="1">
            <a:off x="3188659"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79"/>
          <p:cNvSpPr/>
          <p:nvPr/>
        </p:nvSpPr>
        <p:spPr>
          <a:xfrm flipH="1">
            <a:off x="3188659"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p:cNvSpPr/>
          <p:nvPr/>
        </p:nvSpPr>
        <p:spPr>
          <a:xfrm flipH="1">
            <a:off x="3493461"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flipH="1">
            <a:off x="3798263"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p:cNvSpPr/>
          <p:nvPr/>
        </p:nvSpPr>
        <p:spPr>
          <a:xfrm flipH="1">
            <a:off x="3493461"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flipH="1">
            <a:off x="3798263"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p:cNvSpPr/>
          <p:nvPr/>
        </p:nvSpPr>
        <p:spPr>
          <a:xfrm flipH="1">
            <a:off x="4099054"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85"/>
          <p:cNvSpPr/>
          <p:nvPr/>
        </p:nvSpPr>
        <p:spPr>
          <a:xfrm flipH="1">
            <a:off x="4403856"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86"/>
          <p:cNvSpPr/>
          <p:nvPr/>
        </p:nvSpPr>
        <p:spPr>
          <a:xfrm flipH="1">
            <a:off x="4099054"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ounded Rectangle 87"/>
          <p:cNvSpPr/>
          <p:nvPr/>
        </p:nvSpPr>
        <p:spPr>
          <a:xfrm flipH="1">
            <a:off x="4403856"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p:cNvSpPr/>
          <p:nvPr/>
        </p:nvSpPr>
        <p:spPr>
          <a:xfrm flipH="1">
            <a:off x="4708658"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ounded Rectangle 89"/>
          <p:cNvSpPr/>
          <p:nvPr/>
        </p:nvSpPr>
        <p:spPr>
          <a:xfrm flipH="1">
            <a:off x="4708658"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ounded Rectangle 90"/>
          <p:cNvSpPr/>
          <p:nvPr/>
        </p:nvSpPr>
        <p:spPr>
          <a:xfrm flipH="1">
            <a:off x="1978158"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p:cNvSpPr/>
          <p:nvPr/>
        </p:nvSpPr>
        <p:spPr>
          <a:xfrm flipH="1">
            <a:off x="2282960"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p:cNvSpPr/>
          <p:nvPr/>
        </p:nvSpPr>
        <p:spPr>
          <a:xfrm flipH="1">
            <a:off x="1978158"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ounded Rectangle 93"/>
          <p:cNvSpPr/>
          <p:nvPr/>
        </p:nvSpPr>
        <p:spPr>
          <a:xfrm flipH="1">
            <a:off x="2282960"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p:cNvSpPr/>
          <p:nvPr/>
        </p:nvSpPr>
        <p:spPr>
          <a:xfrm flipH="1">
            <a:off x="2583751"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ounded Rectangle 95"/>
          <p:cNvSpPr/>
          <p:nvPr/>
        </p:nvSpPr>
        <p:spPr>
          <a:xfrm flipH="1">
            <a:off x="2888553"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ounded Rectangle 96"/>
          <p:cNvSpPr/>
          <p:nvPr/>
        </p:nvSpPr>
        <p:spPr>
          <a:xfrm flipH="1">
            <a:off x="2583751"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ounded Rectangle 97"/>
          <p:cNvSpPr/>
          <p:nvPr/>
        </p:nvSpPr>
        <p:spPr>
          <a:xfrm flipH="1">
            <a:off x="2888553"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ounded Rectangle 98"/>
          <p:cNvSpPr/>
          <p:nvPr/>
        </p:nvSpPr>
        <p:spPr>
          <a:xfrm flipH="1">
            <a:off x="3193355"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ounded Rectangle 99"/>
          <p:cNvSpPr/>
          <p:nvPr/>
        </p:nvSpPr>
        <p:spPr>
          <a:xfrm flipH="1">
            <a:off x="3193355"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ounded Rectangle 100"/>
          <p:cNvSpPr/>
          <p:nvPr/>
        </p:nvSpPr>
        <p:spPr>
          <a:xfrm flipH="1">
            <a:off x="3498157"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ounded Rectangle 101"/>
          <p:cNvSpPr/>
          <p:nvPr/>
        </p:nvSpPr>
        <p:spPr>
          <a:xfrm flipH="1">
            <a:off x="3802959"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ounded Rectangle 102"/>
          <p:cNvSpPr/>
          <p:nvPr/>
        </p:nvSpPr>
        <p:spPr>
          <a:xfrm flipH="1">
            <a:off x="3498157"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4" name="Rounded Rectangle 103"/>
          <p:cNvSpPr/>
          <p:nvPr/>
        </p:nvSpPr>
        <p:spPr>
          <a:xfrm flipH="1">
            <a:off x="3802959"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5" name="Rounded Rectangle 104"/>
          <p:cNvSpPr/>
          <p:nvPr/>
        </p:nvSpPr>
        <p:spPr>
          <a:xfrm flipH="1">
            <a:off x="4103750"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ounded Rectangle 105"/>
          <p:cNvSpPr/>
          <p:nvPr/>
        </p:nvSpPr>
        <p:spPr>
          <a:xfrm flipH="1">
            <a:off x="4408552"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ounded Rectangle 106"/>
          <p:cNvSpPr/>
          <p:nvPr/>
        </p:nvSpPr>
        <p:spPr>
          <a:xfrm flipH="1">
            <a:off x="4103750"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8" name="Rounded Rectangle 107"/>
          <p:cNvSpPr/>
          <p:nvPr/>
        </p:nvSpPr>
        <p:spPr>
          <a:xfrm flipH="1">
            <a:off x="4408552"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9" name="Rounded Rectangle 108"/>
          <p:cNvSpPr/>
          <p:nvPr/>
        </p:nvSpPr>
        <p:spPr>
          <a:xfrm flipH="1">
            <a:off x="4713354"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ounded Rectangle 109"/>
          <p:cNvSpPr/>
          <p:nvPr/>
        </p:nvSpPr>
        <p:spPr>
          <a:xfrm flipH="1">
            <a:off x="4713354"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1" name="Rectangle 110"/>
          <p:cNvSpPr/>
          <p:nvPr/>
        </p:nvSpPr>
        <p:spPr>
          <a:xfrm>
            <a:off x="-168160" y="4235533"/>
            <a:ext cx="2245895" cy="519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4000" dirty="0" smtClean="0">
                <a:solidFill>
                  <a:schemeClr val="tx1"/>
                </a:solidFill>
              </a:rPr>
              <a:t>α</a:t>
            </a:r>
            <a:r>
              <a:rPr lang="de-DE" sz="4000" dirty="0" smtClean="0">
                <a:solidFill>
                  <a:schemeClr val="tx1"/>
                </a:solidFill>
              </a:rPr>
              <a:t> = .05</a:t>
            </a:r>
            <a:endParaRPr lang="de-DE" sz="4000" dirty="0">
              <a:solidFill>
                <a:schemeClr val="tx1"/>
              </a:solidFill>
            </a:endParaRPr>
          </a:p>
        </p:txBody>
      </p:sp>
      <p:sp>
        <p:nvSpPr>
          <p:cNvPr id="113" name="Rounded Rectangle 112"/>
          <p:cNvSpPr/>
          <p:nvPr/>
        </p:nvSpPr>
        <p:spPr>
          <a:xfrm flipH="1">
            <a:off x="7776692"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ounded Rectangle 113"/>
          <p:cNvSpPr/>
          <p:nvPr/>
        </p:nvSpPr>
        <p:spPr>
          <a:xfrm flipH="1">
            <a:off x="8081494"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flipH="1">
            <a:off x="7776692"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flipH="1">
            <a:off x="8081494"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ounded Rectangle 116"/>
          <p:cNvSpPr/>
          <p:nvPr/>
        </p:nvSpPr>
        <p:spPr>
          <a:xfrm flipH="1">
            <a:off x="8382285"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ounded Rectangle 117"/>
          <p:cNvSpPr/>
          <p:nvPr/>
        </p:nvSpPr>
        <p:spPr>
          <a:xfrm flipH="1">
            <a:off x="8687087"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ounded Rectangle 118"/>
          <p:cNvSpPr/>
          <p:nvPr/>
        </p:nvSpPr>
        <p:spPr>
          <a:xfrm flipH="1">
            <a:off x="8382285"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ounded Rectangle 119"/>
          <p:cNvSpPr/>
          <p:nvPr/>
        </p:nvSpPr>
        <p:spPr>
          <a:xfrm flipH="1">
            <a:off x="8687087"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ounded Rectangle 120"/>
          <p:cNvSpPr/>
          <p:nvPr/>
        </p:nvSpPr>
        <p:spPr>
          <a:xfrm flipH="1">
            <a:off x="8991889"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ounded Rectangle 121"/>
          <p:cNvSpPr/>
          <p:nvPr/>
        </p:nvSpPr>
        <p:spPr>
          <a:xfrm flipH="1">
            <a:off x="8991889"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ounded Rectangle 122"/>
          <p:cNvSpPr/>
          <p:nvPr/>
        </p:nvSpPr>
        <p:spPr>
          <a:xfrm flipH="1">
            <a:off x="9296691"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ounded Rectangle 123"/>
          <p:cNvSpPr/>
          <p:nvPr/>
        </p:nvSpPr>
        <p:spPr>
          <a:xfrm flipH="1">
            <a:off x="9601493"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ounded Rectangle 124"/>
          <p:cNvSpPr/>
          <p:nvPr/>
        </p:nvSpPr>
        <p:spPr>
          <a:xfrm flipH="1">
            <a:off x="9296691"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ounded Rectangle 125"/>
          <p:cNvSpPr/>
          <p:nvPr/>
        </p:nvSpPr>
        <p:spPr>
          <a:xfrm flipH="1">
            <a:off x="9601493"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flipH="1">
            <a:off x="9902284"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ounded Rectangle 127"/>
          <p:cNvSpPr/>
          <p:nvPr/>
        </p:nvSpPr>
        <p:spPr>
          <a:xfrm flipH="1">
            <a:off x="10207086"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ounded Rectangle 128"/>
          <p:cNvSpPr/>
          <p:nvPr/>
        </p:nvSpPr>
        <p:spPr>
          <a:xfrm flipH="1">
            <a:off x="9902284"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ounded Rectangle 129"/>
          <p:cNvSpPr/>
          <p:nvPr/>
        </p:nvSpPr>
        <p:spPr>
          <a:xfrm flipH="1">
            <a:off x="10207086"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ounded Rectangle 130"/>
          <p:cNvSpPr/>
          <p:nvPr/>
        </p:nvSpPr>
        <p:spPr>
          <a:xfrm flipH="1">
            <a:off x="10511888"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flipH="1">
            <a:off x="10511888"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ounded Rectangle 132"/>
          <p:cNvSpPr/>
          <p:nvPr/>
        </p:nvSpPr>
        <p:spPr>
          <a:xfrm flipH="1">
            <a:off x="7776692"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ounded Rectangle 133"/>
          <p:cNvSpPr/>
          <p:nvPr/>
        </p:nvSpPr>
        <p:spPr>
          <a:xfrm flipH="1">
            <a:off x="8081494"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ounded Rectangle 134"/>
          <p:cNvSpPr/>
          <p:nvPr/>
        </p:nvSpPr>
        <p:spPr>
          <a:xfrm flipH="1">
            <a:off x="7776692"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ounded Rectangle 135"/>
          <p:cNvSpPr/>
          <p:nvPr/>
        </p:nvSpPr>
        <p:spPr>
          <a:xfrm flipH="1">
            <a:off x="8081494"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ounded Rectangle 136"/>
          <p:cNvSpPr/>
          <p:nvPr/>
        </p:nvSpPr>
        <p:spPr>
          <a:xfrm flipH="1">
            <a:off x="8382285"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ounded Rectangle 137"/>
          <p:cNvSpPr/>
          <p:nvPr/>
        </p:nvSpPr>
        <p:spPr>
          <a:xfrm flipH="1">
            <a:off x="8687087"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ounded Rectangle 138"/>
          <p:cNvSpPr/>
          <p:nvPr/>
        </p:nvSpPr>
        <p:spPr>
          <a:xfrm flipH="1">
            <a:off x="8382285"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ounded Rectangle 139"/>
          <p:cNvSpPr/>
          <p:nvPr/>
        </p:nvSpPr>
        <p:spPr>
          <a:xfrm flipH="1">
            <a:off x="8687087"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ounded Rectangle 140"/>
          <p:cNvSpPr/>
          <p:nvPr/>
        </p:nvSpPr>
        <p:spPr>
          <a:xfrm flipH="1">
            <a:off x="8991889"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ounded Rectangle 141"/>
          <p:cNvSpPr/>
          <p:nvPr/>
        </p:nvSpPr>
        <p:spPr>
          <a:xfrm flipH="1">
            <a:off x="8991889"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ounded Rectangle 142"/>
          <p:cNvSpPr/>
          <p:nvPr/>
        </p:nvSpPr>
        <p:spPr>
          <a:xfrm flipH="1">
            <a:off x="9296691"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ounded Rectangle 143"/>
          <p:cNvSpPr/>
          <p:nvPr/>
        </p:nvSpPr>
        <p:spPr>
          <a:xfrm flipH="1">
            <a:off x="9601493"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ounded Rectangle 144"/>
          <p:cNvSpPr/>
          <p:nvPr/>
        </p:nvSpPr>
        <p:spPr>
          <a:xfrm flipH="1">
            <a:off x="9296691"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ounded Rectangle 145"/>
          <p:cNvSpPr/>
          <p:nvPr/>
        </p:nvSpPr>
        <p:spPr>
          <a:xfrm flipH="1">
            <a:off x="9601493"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ounded Rectangle 146"/>
          <p:cNvSpPr/>
          <p:nvPr/>
        </p:nvSpPr>
        <p:spPr>
          <a:xfrm flipH="1">
            <a:off x="9902284"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ounded Rectangle 147"/>
          <p:cNvSpPr/>
          <p:nvPr/>
        </p:nvSpPr>
        <p:spPr>
          <a:xfrm flipH="1">
            <a:off x="10207086"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ounded Rectangle 148"/>
          <p:cNvSpPr/>
          <p:nvPr/>
        </p:nvSpPr>
        <p:spPr>
          <a:xfrm flipH="1">
            <a:off x="9902284"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ounded Rectangle 149"/>
          <p:cNvSpPr/>
          <p:nvPr/>
        </p:nvSpPr>
        <p:spPr>
          <a:xfrm flipH="1">
            <a:off x="10207086"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ounded Rectangle 150"/>
          <p:cNvSpPr/>
          <p:nvPr/>
        </p:nvSpPr>
        <p:spPr>
          <a:xfrm flipH="1">
            <a:off x="10511888"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ounded Rectangle 151"/>
          <p:cNvSpPr/>
          <p:nvPr/>
        </p:nvSpPr>
        <p:spPr>
          <a:xfrm flipH="1">
            <a:off x="10511888"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ounded Rectangle 152"/>
          <p:cNvSpPr/>
          <p:nvPr/>
        </p:nvSpPr>
        <p:spPr>
          <a:xfrm flipH="1">
            <a:off x="7776692"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ounded Rectangle 153"/>
          <p:cNvSpPr/>
          <p:nvPr/>
        </p:nvSpPr>
        <p:spPr>
          <a:xfrm flipH="1">
            <a:off x="8081494"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ounded Rectangle 154"/>
          <p:cNvSpPr/>
          <p:nvPr/>
        </p:nvSpPr>
        <p:spPr>
          <a:xfrm flipH="1">
            <a:off x="7776692"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ounded Rectangle 155"/>
          <p:cNvSpPr/>
          <p:nvPr/>
        </p:nvSpPr>
        <p:spPr>
          <a:xfrm flipH="1">
            <a:off x="8081494"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ounded Rectangle 156"/>
          <p:cNvSpPr/>
          <p:nvPr/>
        </p:nvSpPr>
        <p:spPr>
          <a:xfrm flipH="1">
            <a:off x="8382285"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ounded Rectangle 157"/>
          <p:cNvSpPr/>
          <p:nvPr/>
        </p:nvSpPr>
        <p:spPr>
          <a:xfrm flipH="1">
            <a:off x="8687087"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ounded Rectangle 158"/>
          <p:cNvSpPr/>
          <p:nvPr/>
        </p:nvSpPr>
        <p:spPr>
          <a:xfrm flipH="1">
            <a:off x="8382285"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ounded Rectangle 159"/>
          <p:cNvSpPr/>
          <p:nvPr/>
        </p:nvSpPr>
        <p:spPr>
          <a:xfrm flipH="1">
            <a:off x="8687087"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ounded Rectangle 160"/>
          <p:cNvSpPr/>
          <p:nvPr/>
        </p:nvSpPr>
        <p:spPr>
          <a:xfrm flipH="1">
            <a:off x="8991889"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ounded Rectangle 161"/>
          <p:cNvSpPr/>
          <p:nvPr/>
        </p:nvSpPr>
        <p:spPr>
          <a:xfrm flipH="1">
            <a:off x="8991889"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ounded Rectangle 162"/>
          <p:cNvSpPr/>
          <p:nvPr/>
        </p:nvSpPr>
        <p:spPr>
          <a:xfrm flipH="1">
            <a:off x="9296691"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ounded Rectangle 163"/>
          <p:cNvSpPr/>
          <p:nvPr/>
        </p:nvSpPr>
        <p:spPr>
          <a:xfrm flipH="1">
            <a:off x="9601493"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ounded Rectangle 164"/>
          <p:cNvSpPr/>
          <p:nvPr/>
        </p:nvSpPr>
        <p:spPr>
          <a:xfrm flipH="1">
            <a:off x="9296691"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ounded Rectangle 165"/>
          <p:cNvSpPr/>
          <p:nvPr/>
        </p:nvSpPr>
        <p:spPr>
          <a:xfrm flipH="1">
            <a:off x="9601493"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ounded Rectangle 166"/>
          <p:cNvSpPr/>
          <p:nvPr/>
        </p:nvSpPr>
        <p:spPr>
          <a:xfrm flipH="1">
            <a:off x="9902284"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ounded Rectangle 167"/>
          <p:cNvSpPr/>
          <p:nvPr/>
        </p:nvSpPr>
        <p:spPr>
          <a:xfrm flipH="1">
            <a:off x="10207086"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flipH="1">
            <a:off x="9902284"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flipH="1">
            <a:off x="10207086"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ounded Rectangle 170"/>
          <p:cNvSpPr/>
          <p:nvPr/>
        </p:nvSpPr>
        <p:spPr>
          <a:xfrm flipH="1">
            <a:off x="10511888"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ounded Rectangle 171"/>
          <p:cNvSpPr/>
          <p:nvPr/>
        </p:nvSpPr>
        <p:spPr>
          <a:xfrm flipH="1">
            <a:off x="10511888"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ounded Rectangle 172"/>
          <p:cNvSpPr/>
          <p:nvPr/>
        </p:nvSpPr>
        <p:spPr>
          <a:xfrm flipH="1">
            <a:off x="7776692"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ounded Rectangle 173"/>
          <p:cNvSpPr/>
          <p:nvPr/>
        </p:nvSpPr>
        <p:spPr>
          <a:xfrm flipH="1">
            <a:off x="8081494"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ounded Rectangle 174"/>
          <p:cNvSpPr/>
          <p:nvPr/>
        </p:nvSpPr>
        <p:spPr>
          <a:xfrm flipH="1">
            <a:off x="7776692"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ounded Rectangle 175"/>
          <p:cNvSpPr/>
          <p:nvPr/>
        </p:nvSpPr>
        <p:spPr>
          <a:xfrm flipH="1">
            <a:off x="8081494"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ounded Rectangle 176"/>
          <p:cNvSpPr/>
          <p:nvPr/>
        </p:nvSpPr>
        <p:spPr>
          <a:xfrm flipH="1">
            <a:off x="8382285"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ounded Rectangle 177"/>
          <p:cNvSpPr/>
          <p:nvPr/>
        </p:nvSpPr>
        <p:spPr>
          <a:xfrm flipH="1">
            <a:off x="8687087"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ounded Rectangle 178"/>
          <p:cNvSpPr/>
          <p:nvPr/>
        </p:nvSpPr>
        <p:spPr>
          <a:xfrm flipH="1">
            <a:off x="8382285"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ounded Rectangle 179"/>
          <p:cNvSpPr/>
          <p:nvPr/>
        </p:nvSpPr>
        <p:spPr>
          <a:xfrm flipH="1">
            <a:off x="8687087"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ounded Rectangle 180"/>
          <p:cNvSpPr/>
          <p:nvPr/>
        </p:nvSpPr>
        <p:spPr>
          <a:xfrm flipH="1">
            <a:off x="8991889"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ounded Rectangle 181"/>
          <p:cNvSpPr/>
          <p:nvPr/>
        </p:nvSpPr>
        <p:spPr>
          <a:xfrm flipH="1">
            <a:off x="8991889"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ounded Rectangle 182"/>
          <p:cNvSpPr/>
          <p:nvPr/>
        </p:nvSpPr>
        <p:spPr>
          <a:xfrm flipH="1">
            <a:off x="9296691"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ounded Rectangle 183"/>
          <p:cNvSpPr/>
          <p:nvPr/>
        </p:nvSpPr>
        <p:spPr>
          <a:xfrm flipH="1">
            <a:off x="9601493"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ounded Rectangle 184"/>
          <p:cNvSpPr/>
          <p:nvPr/>
        </p:nvSpPr>
        <p:spPr>
          <a:xfrm flipH="1">
            <a:off x="9296691"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ounded Rectangle 185"/>
          <p:cNvSpPr/>
          <p:nvPr/>
        </p:nvSpPr>
        <p:spPr>
          <a:xfrm flipH="1">
            <a:off x="9601493"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ounded Rectangle 186"/>
          <p:cNvSpPr/>
          <p:nvPr/>
        </p:nvSpPr>
        <p:spPr>
          <a:xfrm flipH="1">
            <a:off x="9902284"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ounded Rectangle 187"/>
          <p:cNvSpPr/>
          <p:nvPr/>
        </p:nvSpPr>
        <p:spPr>
          <a:xfrm flipH="1">
            <a:off x="10207086"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ounded Rectangle 188"/>
          <p:cNvSpPr/>
          <p:nvPr/>
        </p:nvSpPr>
        <p:spPr>
          <a:xfrm flipH="1">
            <a:off x="9902284"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ounded Rectangle 189"/>
          <p:cNvSpPr/>
          <p:nvPr/>
        </p:nvSpPr>
        <p:spPr>
          <a:xfrm flipH="1">
            <a:off x="10207086"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ounded Rectangle 190"/>
          <p:cNvSpPr/>
          <p:nvPr/>
        </p:nvSpPr>
        <p:spPr>
          <a:xfrm flipH="1">
            <a:off x="10511888"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ounded Rectangle 191"/>
          <p:cNvSpPr/>
          <p:nvPr/>
        </p:nvSpPr>
        <p:spPr>
          <a:xfrm flipH="1">
            <a:off x="10511888"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ounded Rectangle 192"/>
          <p:cNvSpPr/>
          <p:nvPr/>
        </p:nvSpPr>
        <p:spPr>
          <a:xfrm flipH="1">
            <a:off x="7781388"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ounded Rectangle 193"/>
          <p:cNvSpPr/>
          <p:nvPr/>
        </p:nvSpPr>
        <p:spPr>
          <a:xfrm flipH="1">
            <a:off x="8086190"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ounded Rectangle 194"/>
          <p:cNvSpPr/>
          <p:nvPr/>
        </p:nvSpPr>
        <p:spPr>
          <a:xfrm flipH="1">
            <a:off x="7781388"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ounded Rectangle 195"/>
          <p:cNvSpPr/>
          <p:nvPr/>
        </p:nvSpPr>
        <p:spPr>
          <a:xfrm flipH="1">
            <a:off x="8086190"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flipH="1">
            <a:off x="8386981"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ounded Rectangle 197"/>
          <p:cNvSpPr/>
          <p:nvPr/>
        </p:nvSpPr>
        <p:spPr>
          <a:xfrm flipH="1">
            <a:off x="8691783"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ounded Rectangle 198"/>
          <p:cNvSpPr/>
          <p:nvPr/>
        </p:nvSpPr>
        <p:spPr>
          <a:xfrm flipH="1">
            <a:off x="8386981"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ounded Rectangle 199"/>
          <p:cNvSpPr/>
          <p:nvPr/>
        </p:nvSpPr>
        <p:spPr>
          <a:xfrm flipH="1">
            <a:off x="8691783"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ounded Rectangle 200"/>
          <p:cNvSpPr/>
          <p:nvPr/>
        </p:nvSpPr>
        <p:spPr>
          <a:xfrm flipH="1">
            <a:off x="8996585"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ounded Rectangle 201"/>
          <p:cNvSpPr/>
          <p:nvPr/>
        </p:nvSpPr>
        <p:spPr>
          <a:xfrm flipH="1">
            <a:off x="8996585"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ounded Rectangle 202"/>
          <p:cNvSpPr/>
          <p:nvPr/>
        </p:nvSpPr>
        <p:spPr>
          <a:xfrm flipH="1">
            <a:off x="9301387"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ounded Rectangle 203"/>
          <p:cNvSpPr/>
          <p:nvPr/>
        </p:nvSpPr>
        <p:spPr>
          <a:xfrm flipH="1">
            <a:off x="9606189"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ounded Rectangle 204"/>
          <p:cNvSpPr/>
          <p:nvPr/>
        </p:nvSpPr>
        <p:spPr>
          <a:xfrm flipH="1">
            <a:off x="9301387"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06" name="Rounded Rectangle 205"/>
          <p:cNvSpPr/>
          <p:nvPr/>
        </p:nvSpPr>
        <p:spPr>
          <a:xfrm flipH="1">
            <a:off x="9606189"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07" name="Rounded Rectangle 206"/>
          <p:cNvSpPr/>
          <p:nvPr/>
        </p:nvSpPr>
        <p:spPr>
          <a:xfrm flipH="1">
            <a:off x="9906980"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ounded Rectangle 207"/>
          <p:cNvSpPr/>
          <p:nvPr/>
        </p:nvSpPr>
        <p:spPr>
          <a:xfrm flipH="1">
            <a:off x="10211782"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ounded Rectangle 208"/>
          <p:cNvSpPr/>
          <p:nvPr/>
        </p:nvSpPr>
        <p:spPr>
          <a:xfrm flipH="1">
            <a:off x="9906980"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0" name="Rounded Rectangle 209"/>
          <p:cNvSpPr/>
          <p:nvPr/>
        </p:nvSpPr>
        <p:spPr>
          <a:xfrm flipH="1">
            <a:off x="10211782"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1" name="Rounded Rectangle 210"/>
          <p:cNvSpPr/>
          <p:nvPr/>
        </p:nvSpPr>
        <p:spPr>
          <a:xfrm flipH="1">
            <a:off x="10516584"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ounded Rectangle 211"/>
          <p:cNvSpPr/>
          <p:nvPr/>
        </p:nvSpPr>
        <p:spPr>
          <a:xfrm flipH="1">
            <a:off x="10516584"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3" name="Rectangle 212"/>
          <p:cNvSpPr/>
          <p:nvPr/>
        </p:nvSpPr>
        <p:spPr>
          <a:xfrm>
            <a:off x="5314230" y="4230848"/>
            <a:ext cx="2245895" cy="519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000" dirty="0" smtClean="0">
                <a:solidFill>
                  <a:schemeClr val="tx1"/>
                </a:solidFill>
              </a:rPr>
              <a:t>1 - </a:t>
            </a:r>
            <a:r>
              <a:rPr lang="el-GR" sz="4000" dirty="0" smtClean="0">
                <a:solidFill>
                  <a:schemeClr val="tx1"/>
                </a:solidFill>
              </a:rPr>
              <a:t>β</a:t>
            </a:r>
            <a:r>
              <a:rPr lang="de-DE" sz="4000" dirty="0" smtClean="0">
                <a:solidFill>
                  <a:schemeClr val="tx1"/>
                </a:solidFill>
              </a:rPr>
              <a:t> = .80</a:t>
            </a:r>
            <a:endParaRPr lang="de-DE" sz="4000" dirty="0">
              <a:solidFill>
                <a:schemeClr val="tx1"/>
              </a:solidFill>
            </a:endParaRPr>
          </a:p>
        </p:txBody>
      </p:sp>
      <p:sp>
        <p:nvSpPr>
          <p:cNvPr id="214" name="Content Placeholder 3"/>
          <p:cNvSpPr txBox="1">
            <a:spLocks/>
          </p:cNvSpPr>
          <p:nvPr/>
        </p:nvSpPr>
        <p:spPr>
          <a:xfrm>
            <a:off x="6625481" y="1925676"/>
            <a:ext cx="5181600" cy="4351338"/>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pPr marL="0" indent="0" algn="ctr">
              <a:buFont typeface="Arial" pitchFamily="34" charset="0"/>
              <a:buNone/>
            </a:pPr>
            <a:r>
              <a:rPr lang="de-DE" smtClean="0"/>
              <a:t>Our effect is </a:t>
            </a:r>
            <a:r>
              <a:rPr lang="de-DE" b="1" smtClean="0"/>
              <a:t>TRUE</a:t>
            </a:r>
            <a:r>
              <a:rPr lang="de-DE" smtClean="0"/>
              <a:t/>
            </a:r>
            <a:br>
              <a:rPr lang="de-DE" smtClean="0"/>
            </a:br>
            <a:r>
              <a:rPr lang="de-DE" smtClean="0"/>
              <a:t>at the population level</a:t>
            </a:r>
          </a:p>
          <a:p>
            <a:pPr marL="0" indent="0" algn="ctr">
              <a:buFont typeface="Arial" pitchFamily="34" charset="0"/>
              <a:buNone/>
            </a:pPr>
            <a:r>
              <a:rPr lang="de-DE" b="1" u="sng" smtClean="0"/>
              <a:t>AVOID FALSE NEGATIVES!</a:t>
            </a:r>
          </a:p>
          <a:p>
            <a:pPr marL="0" indent="0" algn="ctr">
              <a:buFont typeface="Arial" pitchFamily="34" charset="0"/>
              <a:buNone/>
            </a:pPr>
            <a:endParaRPr lang="de-DE" smtClean="0"/>
          </a:p>
          <a:p>
            <a:pPr marL="0" indent="0">
              <a:buFont typeface="Arial" pitchFamily="34" charset="0"/>
              <a:buNone/>
            </a:pPr>
            <a:endParaRPr lang="de-DE" dirty="0"/>
          </a:p>
        </p:txBody>
      </p:sp>
    </p:spTree>
    <p:extLst>
      <p:ext uri="{BB962C8B-B14F-4D97-AF65-F5344CB8AC3E}">
        <p14:creationId xmlns:p14="http://schemas.microsoft.com/office/powerpoint/2010/main" val="3356349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8607"/>
            <a:ext cx="10515600" cy="1325563"/>
          </a:xfrm>
        </p:spPr>
        <p:txBody>
          <a:bodyPr>
            <a:normAutofit/>
          </a:bodyPr>
          <a:lstStyle/>
          <a:p>
            <a:pPr algn="ctr"/>
            <a:r>
              <a:rPr lang="de-DE" sz="4400" dirty="0" err="1" smtClean="0"/>
              <a:t>Why</a:t>
            </a:r>
            <a:r>
              <a:rPr lang="de-DE" sz="4400" dirty="0" smtClean="0"/>
              <a:t> </a:t>
            </a:r>
            <a:r>
              <a:rPr lang="de-DE" sz="4400" dirty="0" err="1" smtClean="0"/>
              <a:t>more</a:t>
            </a:r>
            <a:r>
              <a:rPr lang="de-DE" sz="4400" dirty="0" smtClean="0"/>
              <a:t> </a:t>
            </a:r>
            <a:r>
              <a:rPr lang="de-DE" sz="4400" dirty="0" err="1" smtClean="0"/>
              <a:t>control</a:t>
            </a:r>
            <a:r>
              <a:rPr lang="de-DE" sz="4400" dirty="0" smtClean="0"/>
              <a:t> </a:t>
            </a:r>
            <a:br>
              <a:rPr lang="de-DE" sz="4400" dirty="0" smtClean="0"/>
            </a:br>
            <a:r>
              <a:rPr lang="de-DE" sz="4400" dirty="0" err="1" smtClean="0"/>
              <a:t>over</a:t>
            </a:r>
            <a:r>
              <a:rPr lang="de-DE" sz="4400" dirty="0" smtClean="0"/>
              <a:t> </a:t>
            </a:r>
            <a:r>
              <a:rPr lang="de-DE" sz="4400" dirty="0" err="1" smtClean="0"/>
              <a:t>False</a:t>
            </a:r>
            <a:r>
              <a:rPr lang="de-DE" sz="4400" dirty="0" smtClean="0"/>
              <a:t> Positives versus </a:t>
            </a:r>
            <a:r>
              <a:rPr lang="de-DE" sz="4400" dirty="0" err="1" smtClean="0"/>
              <a:t>False</a:t>
            </a:r>
            <a:r>
              <a:rPr lang="de-DE" sz="4400" dirty="0" smtClean="0"/>
              <a:t> Negatives?</a:t>
            </a:r>
            <a:endParaRPr lang="de-DE" sz="4400" dirty="0"/>
          </a:p>
        </p:txBody>
      </p:sp>
      <p:sp>
        <p:nvSpPr>
          <p:cNvPr id="112" name="Content Placeholder 3"/>
          <p:cNvSpPr>
            <a:spLocks noGrp="1"/>
          </p:cNvSpPr>
          <p:nvPr>
            <p:ph sz="half" idx="1"/>
          </p:nvPr>
        </p:nvSpPr>
        <p:spPr>
          <a:xfrm>
            <a:off x="6671651" y="1914525"/>
            <a:ext cx="5181600" cy="4351338"/>
          </a:xfrm>
        </p:spPr>
        <p:txBody>
          <a:bodyPr/>
          <a:lstStyle/>
          <a:p>
            <a:pPr marL="0" indent="0" algn="ctr">
              <a:buNone/>
            </a:pPr>
            <a:endParaRPr lang="de-DE" sz="2400" b="1" u="sng" dirty="0"/>
          </a:p>
          <a:p>
            <a:pPr marL="0" indent="0" algn="ctr">
              <a:buNone/>
            </a:pPr>
            <a:r>
              <a:rPr lang="de-DE" sz="2400" b="1" u="sng" dirty="0" smtClean="0"/>
              <a:t/>
            </a:r>
            <a:br>
              <a:rPr lang="de-DE" sz="2400" b="1" u="sng" dirty="0" smtClean="0"/>
            </a:br>
            <a:r>
              <a:rPr lang="de-DE" sz="2400" b="1" u="sng" dirty="0" smtClean="0"/>
              <a:t>AVOID FALSE NEGATIVES!</a:t>
            </a:r>
          </a:p>
          <a:p>
            <a:pPr marL="0" indent="0" algn="ctr">
              <a:buNone/>
            </a:pPr>
            <a:endParaRPr lang="de-DE" sz="2400" dirty="0" smtClean="0"/>
          </a:p>
          <a:p>
            <a:pPr marL="0" indent="0" algn="ctr">
              <a:buNone/>
            </a:pPr>
            <a:endParaRPr lang="de-DE" sz="2400" dirty="0"/>
          </a:p>
          <a:p>
            <a:pPr marL="0" indent="0">
              <a:buNone/>
            </a:pPr>
            <a:endParaRPr lang="de-DE" dirty="0"/>
          </a:p>
        </p:txBody>
      </p:sp>
      <p:sp>
        <p:nvSpPr>
          <p:cNvPr id="4" name="Content Placeholder 3"/>
          <p:cNvSpPr>
            <a:spLocks noGrp="1"/>
          </p:cNvSpPr>
          <p:nvPr>
            <p:ph sz="half" idx="2"/>
          </p:nvPr>
        </p:nvSpPr>
        <p:spPr>
          <a:xfrm>
            <a:off x="838200" y="1855788"/>
            <a:ext cx="5181600" cy="4351338"/>
          </a:xfrm>
        </p:spPr>
        <p:txBody>
          <a:bodyPr/>
          <a:lstStyle/>
          <a:p>
            <a:pPr marL="0" indent="0" algn="ctr">
              <a:buNone/>
            </a:pPr>
            <a:endParaRPr lang="de-DE" sz="2400" dirty="0" smtClean="0"/>
          </a:p>
          <a:p>
            <a:pPr marL="0" indent="0" algn="ctr">
              <a:buNone/>
            </a:pPr>
            <a:r>
              <a:rPr lang="de-DE" sz="2400" b="1" u="sng" dirty="0" smtClean="0"/>
              <a:t/>
            </a:r>
            <a:br>
              <a:rPr lang="de-DE" sz="2400" b="1" u="sng" dirty="0" smtClean="0"/>
            </a:br>
            <a:r>
              <a:rPr lang="de-DE" sz="2400" b="1" u="sng" dirty="0" smtClean="0"/>
              <a:t>AVOID FALSE POSITIVES!</a:t>
            </a:r>
            <a:endParaRPr lang="de-DE" sz="2400" b="1" u="sng" dirty="0"/>
          </a:p>
          <a:p>
            <a:pPr marL="0" indent="0">
              <a:buNone/>
            </a:pPr>
            <a:endParaRPr lang="de-DE" dirty="0"/>
          </a:p>
        </p:txBody>
      </p:sp>
      <p:sp>
        <p:nvSpPr>
          <p:cNvPr id="5" name="Rounded Rectangle 4"/>
          <p:cNvSpPr/>
          <p:nvPr/>
        </p:nvSpPr>
        <p:spPr>
          <a:xfrm flipH="1">
            <a:off x="1973462"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flipH="1">
            <a:off x="2278264"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flipH="1">
            <a:off x="1973462"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flipH="1">
            <a:off x="2278264"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flipH="1">
            <a:off x="2579055"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flipH="1">
            <a:off x="2883857"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flipH="1">
            <a:off x="2579055"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flipH="1">
            <a:off x="2883857"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flipH="1">
            <a:off x="3188659"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flipH="1">
            <a:off x="3188659"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flipH="1">
            <a:off x="3493461"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flipH="1">
            <a:off x="3798263"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flipH="1">
            <a:off x="3493461"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flipH="1">
            <a:off x="3798263"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flipH="1">
            <a:off x="4099054"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flipH="1">
            <a:off x="4403856"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flipH="1">
            <a:off x="4099054"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flipH="1">
            <a:off x="4403856"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flipH="1">
            <a:off x="4708658" y="310497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flipH="1">
            <a:off x="4708658" y="342581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flipH="1">
            <a:off x="1973462"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flipH="1">
            <a:off x="2278264"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flipH="1">
            <a:off x="1973462"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flipH="1">
            <a:off x="2278264"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flipH="1">
            <a:off x="2579055"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flipH="1">
            <a:off x="2883857"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flipH="1">
            <a:off x="2579055"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flipH="1">
            <a:off x="2883857"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flipH="1">
            <a:off x="3188659"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flipH="1">
            <a:off x="3188659"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flipH="1">
            <a:off x="3493461"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flipH="1">
            <a:off x="3798263"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flipH="1">
            <a:off x="3493461"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flipH="1">
            <a:off x="3798263"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flipH="1">
            <a:off x="4099054"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flipH="1">
            <a:off x="4403856"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flipH="1">
            <a:off x="4099054"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flipH="1">
            <a:off x="4403856"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flipH="1">
            <a:off x="4708658" y="374665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flipH="1">
            <a:off x="4708658" y="4067503"/>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flipH="1">
            <a:off x="1973462"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flipH="1">
            <a:off x="2278264"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flipH="1">
            <a:off x="1973462"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flipH="1">
            <a:off x="2278264"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flipH="1">
            <a:off x="2579055"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flipH="1">
            <a:off x="2883857"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flipH="1">
            <a:off x="2579055"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p:cNvSpPr/>
          <p:nvPr/>
        </p:nvSpPr>
        <p:spPr>
          <a:xfrm flipH="1">
            <a:off x="2883857"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flipH="1">
            <a:off x="3188659"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59"/>
          <p:cNvSpPr/>
          <p:nvPr/>
        </p:nvSpPr>
        <p:spPr>
          <a:xfrm flipH="1">
            <a:off x="3188659"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flipH="1">
            <a:off x="3493461"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p:cNvSpPr/>
          <p:nvPr/>
        </p:nvSpPr>
        <p:spPr>
          <a:xfrm flipH="1">
            <a:off x="3798263"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flipH="1">
            <a:off x="3493461"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flipH="1">
            <a:off x="3798263"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flipH="1">
            <a:off x="4099054"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5"/>
          <p:cNvSpPr/>
          <p:nvPr/>
        </p:nvSpPr>
        <p:spPr>
          <a:xfrm flipH="1">
            <a:off x="4403856"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66"/>
          <p:cNvSpPr/>
          <p:nvPr/>
        </p:nvSpPr>
        <p:spPr>
          <a:xfrm flipH="1">
            <a:off x="4099054"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flipH="1">
            <a:off x="4403856"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p:nvSpPr>
        <p:spPr>
          <a:xfrm flipH="1">
            <a:off x="4708658" y="4388347"/>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p:nvSpPr>
        <p:spPr>
          <a:xfrm flipH="1">
            <a:off x="4708658" y="4709191"/>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p:nvSpPr>
        <p:spPr>
          <a:xfrm flipH="1">
            <a:off x="1973462"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p:cNvSpPr/>
          <p:nvPr/>
        </p:nvSpPr>
        <p:spPr>
          <a:xfrm flipH="1">
            <a:off x="2278264"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p:nvSpPr>
        <p:spPr>
          <a:xfrm flipH="1">
            <a:off x="1973462"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flipH="1">
            <a:off x="2278264"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p:cNvSpPr/>
          <p:nvPr/>
        </p:nvSpPr>
        <p:spPr>
          <a:xfrm flipH="1">
            <a:off x="2579055"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p:cNvSpPr/>
          <p:nvPr/>
        </p:nvSpPr>
        <p:spPr>
          <a:xfrm flipH="1">
            <a:off x="2883857"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p:cNvSpPr/>
          <p:nvPr/>
        </p:nvSpPr>
        <p:spPr>
          <a:xfrm flipH="1">
            <a:off x="2579055"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flipH="1">
            <a:off x="2883857"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p:cNvSpPr/>
          <p:nvPr/>
        </p:nvSpPr>
        <p:spPr>
          <a:xfrm flipH="1">
            <a:off x="3188659"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79"/>
          <p:cNvSpPr/>
          <p:nvPr/>
        </p:nvSpPr>
        <p:spPr>
          <a:xfrm flipH="1">
            <a:off x="3188659"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p:cNvSpPr/>
          <p:nvPr/>
        </p:nvSpPr>
        <p:spPr>
          <a:xfrm flipH="1">
            <a:off x="3493461"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flipH="1">
            <a:off x="3798263"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p:cNvSpPr/>
          <p:nvPr/>
        </p:nvSpPr>
        <p:spPr>
          <a:xfrm flipH="1">
            <a:off x="3493461"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flipH="1">
            <a:off x="3798263"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p:cNvSpPr/>
          <p:nvPr/>
        </p:nvSpPr>
        <p:spPr>
          <a:xfrm flipH="1">
            <a:off x="4099054"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85"/>
          <p:cNvSpPr/>
          <p:nvPr/>
        </p:nvSpPr>
        <p:spPr>
          <a:xfrm flipH="1">
            <a:off x="4403856"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86"/>
          <p:cNvSpPr/>
          <p:nvPr/>
        </p:nvSpPr>
        <p:spPr>
          <a:xfrm flipH="1">
            <a:off x="4099054"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ounded Rectangle 87"/>
          <p:cNvSpPr/>
          <p:nvPr/>
        </p:nvSpPr>
        <p:spPr>
          <a:xfrm flipH="1">
            <a:off x="4403856"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p:cNvSpPr/>
          <p:nvPr/>
        </p:nvSpPr>
        <p:spPr>
          <a:xfrm flipH="1">
            <a:off x="4708658" y="50300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ounded Rectangle 89"/>
          <p:cNvSpPr/>
          <p:nvPr/>
        </p:nvSpPr>
        <p:spPr>
          <a:xfrm flipH="1">
            <a:off x="4708658" y="53508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ounded Rectangle 90"/>
          <p:cNvSpPr/>
          <p:nvPr/>
        </p:nvSpPr>
        <p:spPr>
          <a:xfrm flipH="1">
            <a:off x="1978158"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p:cNvSpPr/>
          <p:nvPr/>
        </p:nvSpPr>
        <p:spPr>
          <a:xfrm flipH="1">
            <a:off x="2282960"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p:cNvSpPr/>
          <p:nvPr/>
        </p:nvSpPr>
        <p:spPr>
          <a:xfrm flipH="1">
            <a:off x="1978158"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ounded Rectangle 93"/>
          <p:cNvSpPr/>
          <p:nvPr/>
        </p:nvSpPr>
        <p:spPr>
          <a:xfrm flipH="1">
            <a:off x="2282960"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p:cNvSpPr/>
          <p:nvPr/>
        </p:nvSpPr>
        <p:spPr>
          <a:xfrm flipH="1">
            <a:off x="2583751"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ounded Rectangle 95"/>
          <p:cNvSpPr/>
          <p:nvPr/>
        </p:nvSpPr>
        <p:spPr>
          <a:xfrm flipH="1">
            <a:off x="2888553"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ounded Rectangle 96"/>
          <p:cNvSpPr/>
          <p:nvPr/>
        </p:nvSpPr>
        <p:spPr>
          <a:xfrm flipH="1">
            <a:off x="2583751"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ounded Rectangle 97"/>
          <p:cNvSpPr/>
          <p:nvPr/>
        </p:nvSpPr>
        <p:spPr>
          <a:xfrm flipH="1">
            <a:off x="2888553"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ounded Rectangle 98"/>
          <p:cNvSpPr/>
          <p:nvPr/>
        </p:nvSpPr>
        <p:spPr>
          <a:xfrm flipH="1">
            <a:off x="3193355"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ounded Rectangle 99"/>
          <p:cNvSpPr/>
          <p:nvPr/>
        </p:nvSpPr>
        <p:spPr>
          <a:xfrm flipH="1">
            <a:off x="3193355" y="5998579"/>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ounded Rectangle 100"/>
          <p:cNvSpPr/>
          <p:nvPr/>
        </p:nvSpPr>
        <p:spPr>
          <a:xfrm flipH="1">
            <a:off x="3498157"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ounded Rectangle 101"/>
          <p:cNvSpPr/>
          <p:nvPr/>
        </p:nvSpPr>
        <p:spPr>
          <a:xfrm flipH="1">
            <a:off x="3802959"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ounded Rectangle 102"/>
          <p:cNvSpPr/>
          <p:nvPr/>
        </p:nvSpPr>
        <p:spPr>
          <a:xfrm flipH="1">
            <a:off x="3498157"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4" name="Rounded Rectangle 103"/>
          <p:cNvSpPr/>
          <p:nvPr/>
        </p:nvSpPr>
        <p:spPr>
          <a:xfrm flipH="1">
            <a:off x="3802959"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5" name="Rounded Rectangle 104"/>
          <p:cNvSpPr/>
          <p:nvPr/>
        </p:nvSpPr>
        <p:spPr>
          <a:xfrm flipH="1">
            <a:off x="4103750"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ounded Rectangle 105"/>
          <p:cNvSpPr/>
          <p:nvPr/>
        </p:nvSpPr>
        <p:spPr>
          <a:xfrm flipH="1">
            <a:off x="4408552"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ounded Rectangle 106"/>
          <p:cNvSpPr/>
          <p:nvPr/>
        </p:nvSpPr>
        <p:spPr>
          <a:xfrm flipH="1">
            <a:off x="4103750"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8" name="Rounded Rectangle 107"/>
          <p:cNvSpPr/>
          <p:nvPr/>
        </p:nvSpPr>
        <p:spPr>
          <a:xfrm flipH="1">
            <a:off x="4408552"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9" name="Rounded Rectangle 108"/>
          <p:cNvSpPr/>
          <p:nvPr/>
        </p:nvSpPr>
        <p:spPr>
          <a:xfrm flipH="1">
            <a:off x="4713354" y="5677735"/>
            <a:ext cx="208547" cy="208547"/>
          </a:xfrm>
          <a:prstGeom prst="roundRect">
            <a:avLst/>
          </a:prstGeom>
          <a:solidFill>
            <a:schemeClr val="tx1">
              <a:lumMod val="65000"/>
              <a:lumOff val="35000"/>
            </a:schemeClr>
          </a:solidFill>
          <a:ln>
            <a:solidFill>
              <a:schemeClr val="tx1">
                <a:lumMod val="65000"/>
                <a:lumOff val="3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ounded Rectangle 109"/>
          <p:cNvSpPr/>
          <p:nvPr/>
        </p:nvSpPr>
        <p:spPr>
          <a:xfrm flipH="1">
            <a:off x="4713354" y="5998579"/>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1" name="Rectangle 110"/>
          <p:cNvSpPr/>
          <p:nvPr/>
        </p:nvSpPr>
        <p:spPr>
          <a:xfrm>
            <a:off x="-168160" y="4235533"/>
            <a:ext cx="2245895" cy="519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4000" dirty="0" smtClean="0">
                <a:solidFill>
                  <a:schemeClr val="tx1"/>
                </a:solidFill>
              </a:rPr>
              <a:t>α</a:t>
            </a:r>
            <a:r>
              <a:rPr lang="de-DE" sz="4000" dirty="0" smtClean="0">
                <a:solidFill>
                  <a:schemeClr val="tx1"/>
                </a:solidFill>
              </a:rPr>
              <a:t> = .05</a:t>
            </a:r>
            <a:endParaRPr lang="de-DE" sz="4000" dirty="0">
              <a:solidFill>
                <a:schemeClr val="tx1"/>
              </a:solidFill>
            </a:endParaRPr>
          </a:p>
        </p:txBody>
      </p:sp>
      <p:sp>
        <p:nvSpPr>
          <p:cNvPr id="113" name="Rounded Rectangle 112"/>
          <p:cNvSpPr/>
          <p:nvPr/>
        </p:nvSpPr>
        <p:spPr>
          <a:xfrm flipH="1">
            <a:off x="7776692"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ounded Rectangle 113"/>
          <p:cNvSpPr/>
          <p:nvPr/>
        </p:nvSpPr>
        <p:spPr>
          <a:xfrm flipH="1">
            <a:off x="8081494"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flipH="1">
            <a:off x="7776692"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flipH="1">
            <a:off x="8081494"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ounded Rectangle 116"/>
          <p:cNvSpPr/>
          <p:nvPr/>
        </p:nvSpPr>
        <p:spPr>
          <a:xfrm flipH="1">
            <a:off x="8382285"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ounded Rectangle 117"/>
          <p:cNvSpPr/>
          <p:nvPr/>
        </p:nvSpPr>
        <p:spPr>
          <a:xfrm flipH="1">
            <a:off x="8687087"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ounded Rectangle 118"/>
          <p:cNvSpPr/>
          <p:nvPr/>
        </p:nvSpPr>
        <p:spPr>
          <a:xfrm flipH="1">
            <a:off x="8382285"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ounded Rectangle 119"/>
          <p:cNvSpPr/>
          <p:nvPr/>
        </p:nvSpPr>
        <p:spPr>
          <a:xfrm flipH="1">
            <a:off x="8687087"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ounded Rectangle 120"/>
          <p:cNvSpPr/>
          <p:nvPr/>
        </p:nvSpPr>
        <p:spPr>
          <a:xfrm flipH="1">
            <a:off x="8991889"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ounded Rectangle 121"/>
          <p:cNvSpPr/>
          <p:nvPr/>
        </p:nvSpPr>
        <p:spPr>
          <a:xfrm flipH="1">
            <a:off x="8991889"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ounded Rectangle 122"/>
          <p:cNvSpPr/>
          <p:nvPr/>
        </p:nvSpPr>
        <p:spPr>
          <a:xfrm flipH="1">
            <a:off x="9296691"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ounded Rectangle 123"/>
          <p:cNvSpPr/>
          <p:nvPr/>
        </p:nvSpPr>
        <p:spPr>
          <a:xfrm flipH="1">
            <a:off x="9601493"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ounded Rectangle 124"/>
          <p:cNvSpPr/>
          <p:nvPr/>
        </p:nvSpPr>
        <p:spPr>
          <a:xfrm flipH="1">
            <a:off x="9296691"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ounded Rectangle 125"/>
          <p:cNvSpPr/>
          <p:nvPr/>
        </p:nvSpPr>
        <p:spPr>
          <a:xfrm flipH="1">
            <a:off x="9601493"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flipH="1">
            <a:off x="9902284"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ounded Rectangle 127"/>
          <p:cNvSpPr/>
          <p:nvPr/>
        </p:nvSpPr>
        <p:spPr>
          <a:xfrm flipH="1">
            <a:off x="10207086"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ounded Rectangle 128"/>
          <p:cNvSpPr/>
          <p:nvPr/>
        </p:nvSpPr>
        <p:spPr>
          <a:xfrm flipH="1">
            <a:off x="9902284"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ounded Rectangle 129"/>
          <p:cNvSpPr/>
          <p:nvPr/>
        </p:nvSpPr>
        <p:spPr>
          <a:xfrm flipH="1">
            <a:off x="10207086"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ounded Rectangle 130"/>
          <p:cNvSpPr/>
          <p:nvPr/>
        </p:nvSpPr>
        <p:spPr>
          <a:xfrm flipH="1">
            <a:off x="10511888" y="316404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flipH="1">
            <a:off x="10511888" y="348488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ounded Rectangle 132"/>
          <p:cNvSpPr/>
          <p:nvPr/>
        </p:nvSpPr>
        <p:spPr>
          <a:xfrm flipH="1">
            <a:off x="7776692"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ounded Rectangle 133"/>
          <p:cNvSpPr/>
          <p:nvPr/>
        </p:nvSpPr>
        <p:spPr>
          <a:xfrm flipH="1">
            <a:off x="8081494"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ounded Rectangle 134"/>
          <p:cNvSpPr/>
          <p:nvPr/>
        </p:nvSpPr>
        <p:spPr>
          <a:xfrm flipH="1">
            <a:off x="7776692"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ounded Rectangle 135"/>
          <p:cNvSpPr/>
          <p:nvPr/>
        </p:nvSpPr>
        <p:spPr>
          <a:xfrm flipH="1">
            <a:off x="8081494"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ounded Rectangle 136"/>
          <p:cNvSpPr/>
          <p:nvPr/>
        </p:nvSpPr>
        <p:spPr>
          <a:xfrm flipH="1">
            <a:off x="8382285"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ounded Rectangle 137"/>
          <p:cNvSpPr/>
          <p:nvPr/>
        </p:nvSpPr>
        <p:spPr>
          <a:xfrm flipH="1">
            <a:off x="8687087"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ounded Rectangle 138"/>
          <p:cNvSpPr/>
          <p:nvPr/>
        </p:nvSpPr>
        <p:spPr>
          <a:xfrm flipH="1">
            <a:off x="8382285"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ounded Rectangle 139"/>
          <p:cNvSpPr/>
          <p:nvPr/>
        </p:nvSpPr>
        <p:spPr>
          <a:xfrm flipH="1">
            <a:off x="8687087"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ounded Rectangle 140"/>
          <p:cNvSpPr/>
          <p:nvPr/>
        </p:nvSpPr>
        <p:spPr>
          <a:xfrm flipH="1">
            <a:off x="8991889"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ounded Rectangle 141"/>
          <p:cNvSpPr/>
          <p:nvPr/>
        </p:nvSpPr>
        <p:spPr>
          <a:xfrm flipH="1">
            <a:off x="8991889"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ounded Rectangle 142"/>
          <p:cNvSpPr/>
          <p:nvPr/>
        </p:nvSpPr>
        <p:spPr>
          <a:xfrm flipH="1">
            <a:off x="9296691"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ounded Rectangle 143"/>
          <p:cNvSpPr/>
          <p:nvPr/>
        </p:nvSpPr>
        <p:spPr>
          <a:xfrm flipH="1">
            <a:off x="9601493"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ounded Rectangle 144"/>
          <p:cNvSpPr/>
          <p:nvPr/>
        </p:nvSpPr>
        <p:spPr>
          <a:xfrm flipH="1">
            <a:off x="9296691"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ounded Rectangle 145"/>
          <p:cNvSpPr/>
          <p:nvPr/>
        </p:nvSpPr>
        <p:spPr>
          <a:xfrm flipH="1">
            <a:off x="9601493"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ounded Rectangle 146"/>
          <p:cNvSpPr/>
          <p:nvPr/>
        </p:nvSpPr>
        <p:spPr>
          <a:xfrm flipH="1">
            <a:off x="9902284"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ounded Rectangle 147"/>
          <p:cNvSpPr/>
          <p:nvPr/>
        </p:nvSpPr>
        <p:spPr>
          <a:xfrm flipH="1">
            <a:off x="10207086"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ounded Rectangle 148"/>
          <p:cNvSpPr/>
          <p:nvPr/>
        </p:nvSpPr>
        <p:spPr>
          <a:xfrm flipH="1">
            <a:off x="9902284"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ounded Rectangle 149"/>
          <p:cNvSpPr/>
          <p:nvPr/>
        </p:nvSpPr>
        <p:spPr>
          <a:xfrm flipH="1">
            <a:off x="10207086"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ounded Rectangle 150"/>
          <p:cNvSpPr/>
          <p:nvPr/>
        </p:nvSpPr>
        <p:spPr>
          <a:xfrm flipH="1">
            <a:off x="10511888" y="380573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ounded Rectangle 151"/>
          <p:cNvSpPr/>
          <p:nvPr/>
        </p:nvSpPr>
        <p:spPr>
          <a:xfrm flipH="1">
            <a:off x="10511888" y="4126575"/>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ounded Rectangle 152"/>
          <p:cNvSpPr/>
          <p:nvPr/>
        </p:nvSpPr>
        <p:spPr>
          <a:xfrm flipH="1">
            <a:off x="7776692"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ounded Rectangle 153"/>
          <p:cNvSpPr/>
          <p:nvPr/>
        </p:nvSpPr>
        <p:spPr>
          <a:xfrm flipH="1">
            <a:off x="8081494"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ounded Rectangle 154"/>
          <p:cNvSpPr/>
          <p:nvPr/>
        </p:nvSpPr>
        <p:spPr>
          <a:xfrm flipH="1">
            <a:off x="7776692"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ounded Rectangle 155"/>
          <p:cNvSpPr/>
          <p:nvPr/>
        </p:nvSpPr>
        <p:spPr>
          <a:xfrm flipH="1">
            <a:off x="8081494"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ounded Rectangle 156"/>
          <p:cNvSpPr/>
          <p:nvPr/>
        </p:nvSpPr>
        <p:spPr>
          <a:xfrm flipH="1">
            <a:off x="8382285"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ounded Rectangle 157"/>
          <p:cNvSpPr/>
          <p:nvPr/>
        </p:nvSpPr>
        <p:spPr>
          <a:xfrm flipH="1">
            <a:off x="8687087"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ounded Rectangle 158"/>
          <p:cNvSpPr/>
          <p:nvPr/>
        </p:nvSpPr>
        <p:spPr>
          <a:xfrm flipH="1">
            <a:off x="8382285"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ounded Rectangle 159"/>
          <p:cNvSpPr/>
          <p:nvPr/>
        </p:nvSpPr>
        <p:spPr>
          <a:xfrm flipH="1">
            <a:off x="8687087"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ounded Rectangle 160"/>
          <p:cNvSpPr/>
          <p:nvPr/>
        </p:nvSpPr>
        <p:spPr>
          <a:xfrm flipH="1">
            <a:off x="8991889"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ounded Rectangle 161"/>
          <p:cNvSpPr/>
          <p:nvPr/>
        </p:nvSpPr>
        <p:spPr>
          <a:xfrm flipH="1">
            <a:off x="8991889"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ounded Rectangle 162"/>
          <p:cNvSpPr/>
          <p:nvPr/>
        </p:nvSpPr>
        <p:spPr>
          <a:xfrm flipH="1">
            <a:off x="9296691"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ounded Rectangle 163"/>
          <p:cNvSpPr/>
          <p:nvPr/>
        </p:nvSpPr>
        <p:spPr>
          <a:xfrm flipH="1">
            <a:off x="9601493"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ounded Rectangle 164"/>
          <p:cNvSpPr/>
          <p:nvPr/>
        </p:nvSpPr>
        <p:spPr>
          <a:xfrm flipH="1">
            <a:off x="9296691"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ounded Rectangle 165"/>
          <p:cNvSpPr/>
          <p:nvPr/>
        </p:nvSpPr>
        <p:spPr>
          <a:xfrm flipH="1">
            <a:off x="9601493"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ounded Rectangle 166"/>
          <p:cNvSpPr/>
          <p:nvPr/>
        </p:nvSpPr>
        <p:spPr>
          <a:xfrm flipH="1">
            <a:off x="9902284"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ounded Rectangle 167"/>
          <p:cNvSpPr/>
          <p:nvPr/>
        </p:nvSpPr>
        <p:spPr>
          <a:xfrm flipH="1">
            <a:off x="10207086"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flipH="1">
            <a:off x="9902284"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flipH="1">
            <a:off x="10207086"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ounded Rectangle 170"/>
          <p:cNvSpPr/>
          <p:nvPr/>
        </p:nvSpPr>
        <p:spPr>
          <a:xfrm flipH="1">
            <a:off x="10511888" y="4447419"/>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ounded Rectangle 171"/>
          <p:cNvSpPr/>
          <p:nvPr/>
        </p:nvSpPr>
        <p:spPr>
          <a:xfrm flipH="1">
            <a:off x="10511888" y="4768263"/>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ounded Rectangle 172"/>
          <p:cNvSpPr/>
          <p:nvPr/>
        </p:nvSpPr>
        <p:spPr>
          <a:xfrm flipH="1">
            <a:off x="7776692"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ounded Rectangle 173"/>
          <p:cNvSpPr/>
          <p:nvPr/>
        </p:nvSpPr>
        <p:spPr>
          <a:xfrm flipH="1">
            <a:off x="8081494"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ounded Rectangle 174"/>
          <p:cNvSpPr/>
          <p:nvPr/>
        </p:nvSpPr>
        <p:spPr>
          <a:xfrm flipH="1">
            <a:off x="7776692"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ounded Rectangle 175"/>
          <p:cNvSpPr/>
          <p:nvPr/>
        </p:nvSpPr>
        <p:spPr>
          <a:xfrm flipH="1">
            <a:off x="8081494"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ounded Rectangle 176"/>
          <p:cNvSpPr/>
          <p:nvPr/>
        </p:nvSpPr>
        <p:spPr>
          <a:xfrm flipH="1">
            <a:off x="8382285"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ounded Rectangle 177"/>
          <p:cNvSpPr/>
          <p:nvPr/>
        </p:nvSpPr>
        <p:spPr>
          <a:xfrm flipH="1">
            <a:off x="8687087"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ounded Rectangle 178"/>
          <p:cNvSpPr/>
          <p:nvPr/>
        </p:nvSpPr>
        <p:spPr>
          <a:xfrm flipH="1">
            <a:off x="8382285"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ounded Rectangle 179"/>
          <p:cNvSpPr/>
          <p:nvPr/>
        </p:nvSpPr>
        <p:spPr>
          <a:xfrm flipH="1">
            <a:off x="8687087"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ounded Rectangle 180"/>
          <p:cNvSpPr/>
          <p:nvPr/>
        </p:nvSpPr>
        <p:spPr>
          <a:xfrm flipH="1">
            <a:off x="8991889"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ounded Rectangle 181"/>
          <p:cNvSpPr/>
          <p:nvPr/>
        </p:nvSpPr>
        <p:spPr>
          <a:xfrm flipH="1">
            <a:off x="8991889"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ounded Rectangle 182"/>
          <p:cNvSpPr/>
          <p:nvPr/>
        </p:nvSpPr>
        <p:spPr>
          <a:xfrm flipH="1">
            <a:off x="9296691"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ounded Rectangle 183"/>
          <p:cNvSpPr/>
          <p:nvPr/>
        </p:nvSpPr>
        <p:spPr>
          <a:xfrm flipH="1">
            <a:off x="9601493"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ounded Rectangle 184"/>
          <p:cNvSpPr/>
          <p:nvPr/>
        </p:nvSpPr>
        <p:spPr>
          <a:xfrm flipH="1">
            <a:off x="9296691"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ounded Rectangle 185"/>
          <p:cNvSpPr/>
          <p:nvPr/>
        </p:nvSpPr>
        <p:spPr>
          <a:xfrm flipH="1">
            <a:off x="9601493"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ounded Rectangle 186"/>
          <p:cNvSpPr/>
          <p:nvPr/>
        </p:nvSpPr>
        <p:spPr>
          <a:xfrm flipH="1">
            <a:off x="9902284"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ounded Rectangle 187"/>
          <p:cNvSpPr/>
          <p:nvPr/>
        </p:nvSpPr>
        <p:spPr>
          <a:xfrm flipH="1">
            <a:off x="10207086"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ounded Rectangle 188"/>
          <p:cNvSpPr/>
          <p:nvPr/>
        </p:nvSpPr>
        <p:spPr>
          <a:xfrm flipH="1">
            <a:off x="9902284"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ounded Rectangle 189"/>
          <p:cNvSpPr/>
          <p:nvPr/>
        </p:nvSpPr>
        <p:spPr>
          <a:xfrm flipH="1">
            <a:off x="10207086"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ounded Rectangle 190"/>
          <p:cNvSpPr/>
          <p:nvPr/>
        </p:nvSpPr>
        <p:spPr>
          <a:xfrm flipH="1">
            <a:off x="10511888" y="5089107"/>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ounded Rectangle 191"/>
          <p:cNvSpPr/>
          <p:nvPr/>
        </p:nvSpPr>
        <p:spPr>
          <a:xfrm flipH="1">
            <a:off x="10511888" y="5409951"/>
            <a:ext cx="208547" cy="208547"/>
          </a:xfrm>
          <a:prstGeom prst="roundRect">
            <a:avLst/>
          </a:prstGeom>
          <a:solidFill>
            <a:srgbClr val="00B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ounded Rectangle 192"/>
          <p:cNvSpPr/>
          <p:nvPr/>
        </p:nvSpPr>
        <p:spPr>
          <a:xfrm flipH="1">
            <a:off x="7781388"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ounded Rectangle 193"/>
          <p:cNvSpPr/>
          <p:nvPr/>
        </p:nvSpPr>
        <p:spPr>
          <a:xfrm flipH="1">
            <a:off x="8086190"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ounded Rectangle 194"/>
          <p:cNvSpPr/>
          <p:nvPr/>
        </p:nvSpPr>
        <p:spPr>
          <a:xfrm flipH="1">
            <a:off x="7781388"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ounded Rectangle 195"/>
          <p:cNvSpPr/>
          <p:nvPr/>
        </p:nvSpPr>
        <p:spPr>
          <a:xfrm flipH="1">
            <a:off x="8086190"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flipH="1">
            <a:off x="8386981"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ounded Rectangle 197"/>
          <p:cNvSpPr/>
          <p:nvPr/>
        </p:nvSpPr>
        <p:spPr>
          <a:xfrm flipH="1">
            <a:off x="8691783"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ounded Rectangle 198"/>
          <p:cNvSpPr/>
          <p:nvPr/>
        </p:nvSpPr>
        <p:spPr>
          <a:xfrm flipH="1">
            <a:off x="8386981"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ounded Rectangle 199"/>
          <p:cNvSpPr/>
          <p:nvPr/>
        </p:nvSpPr>
        <p:spPr>
          <a:xfrm flipH="1">
            <a:off x="8691783"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ounded Rectangle 200"/>
          <p:cNvSpPr/>
          <p:nvPr/>
        </p:nvSpPr>
        <p:spPr>
          <a:xfrm flipH="1">
            <a:off x="8996585"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ounded Rectangle 201"/>
          <p:cNvSpPr/>
          <p:nvPr/>
        </p:nvSpPr>
        <p:spPr>
          <a:xfrm flipH="1">
            <a:off x="8996585"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ounded Rectangle 202"/>
          <p:cNvSpPr/>
          <p:nvPr/>
        </p:nvSpPr>
        <p:spPr>
          <a:xfrm flipH="1">
            <a:off x="9301387"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ounded Rectangle 203"/>
          <p:cNvSpPr/>
          <p:nvPr/>
        </p:nvSpPr>
        <p:spPr>
          <a:xfrm flipH="1">
            <a:off x="9606189"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ounded Rectangle 204"/>
          <p:cNvSpPr/>
          <p:nvPr/>
        </p:nvSpPr>
        <p:spPr>
          <a:xfrm flipH="1">
            <a:off x="9301387"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06" name="Rounded Rectangle 205"/>
          <p:cNvSpPr/>
          <p:nvPr/>
        </p:nvSpPr>
        <p:spPr>
          <a:xfrm flipH="1">
            <a:off x="9606189"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07" name="Rounded Rectangle 206"/>
          <p:cNvSpPr/>
          <p:nvPr/>
        </p:nvSpPr>
        <p:spPr>
          <a:xfrm flipH="1">
            <a:off x="9906980"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ounded Rectangle 207"/>
          <p:cNvSpPr/>
          <p:nvPr/>
        </p:nvSpPr>
        <p:spPr>
          <a:xfrm flipH="1">
            <a:off x="10211782"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ounded Rectangle 208"/>
          <p:cNvSpPr/>
          <p:nvPr/>
        </p:nvSpPr>
        <p:spPr>
          <a:xfrm flipH="1">
            <a:off x="9906980"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0" name="Rounded Rectangle 209"/>
          <p:cNvSpPr/>
          <p:nvPr/>
        </p:nvSpPr>
        <p:spPr>
          <a:xfrm flipH="1">
            <a:off x="10211782"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1" name="Rounded Rectangle 210"/>
          <p:cNvSpPr/>
          <p:nvPr/>
        </p:nvSpPr>
        <p:spPr>
          <a:xfrm flipH="1">
            <a:off x="10516584" y="5736807"/>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ounded Rectangle 211"/>
          <p:cNvSpPr/>
          <p:nvPr/>
        </p:nvSpPr>
        <p:spPr>
          <a:xfrm flipH="1">
            <a:off x="10516584" y="6057651"/>
            <a:ext cx="208547" cy="208547"/>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3" name="Rectangle 212"/>
          <p:cNvSpPr/>
          <p:nvPr/>
        </p:nvSpPr>
        <p:spPr>
          <a:xfrm>
            <a:off x="5314230" y="4230848"/>
            <a:ext cx="2245895" cy="519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000" dirty="0" smtClean="0">
                <a:solidFill>
                  <a:schemeClr val="tx1"/>
                </a:solidFill>
              </a:rPr>
              <a:t>1 - </a:t>
            </a:r>
            <a:r>
              <a:rPr lang="el-GR" sz="4000" dirty="0" smtClean="0">
                <a:solidFill>
                  <a:schemeClr val="tx1"/>
                </a:solidFill>
              </a:rPr>
              <a:t>β</a:t>
            </a:r>
            <a:r>
              <a:rPr lang="de-DE" sz="4000" dirty="0" smtClean="0">
                <a:solidFill>
                  <a:schemeClr val="tx1"/>
                </a:solidFill>
              </a:rPr>
              <a:t> = .80</a:t>
            </a:r>
            <a:endParaRPr lang="de-DE" sz="4000" dirty="0">
              <a:solidFill>
                <a:schemeClr val="tx1"/>
              </a:solidFill>
            </a:endParaRPr>
          </a:p>
        </p:txBody>
      </p:sp>
      <p:sp>
        <p:nvSpPr>
          <p:cNvPr id="12" name="Freeform 11"/>
          <p:cNvSpPr/>
          <p:nvPr/>
        </p:nvSpPr>
        <p:spPr>
          <a:xfrm>
            <a:off x="1716505" y="3015823"/>
            <a:ext cx="3400927" cy="3368935"/>
          </a:xfrm>
          <a:custGeom>
            <a:avLst/>
            <a:gdLst>
              <a:gd name="connsiteX0" fmla="*/ 144379 w 3400927"/>
              <a:gd name="connsiteY0" fmla="*/ 80303 h 3368935"/>
              <a:gd name="connsiteX1" fmla="*/ 144379 w 3400927"/>
              <a:gd name="connsiteY1" fmla="*/ 80303 h 3368935"/>
              <a:gd name="connsiteX2" fmla="*/ 128337 w 3400927"/>
              <a:gd name="connsiteY2" fmla="*/ 433230 h 3368935"/>
              <a:gd name="connsiteX3" fmla="*/ 80211 w 3400927"/>
              <a:gd name="connsiteY3" fmla="*/ 770114 h 3368935"/>
              <a:gd name="connsiteX4" fmla="*/ 64169 w 3400927"/>
              <a:gd name="connsiteY4" fmla="*/ 914493 h 3368935"/>
              <a:gd name="connsiteX5" fmla="*/ 80211 w 3400927"/>
              <a:gd name="connsiteY5" fmla="*/ 1508051 h 3368935"/>
              <a:gd name="connsiteX6" fmla="*/ 96253 w 3400927"/>
              <a:gd name="connsiteY6" fmla="*/ 1572219 h 3368935"/>
              <a:gd name="connsiteX7" fmla="*/ 112295 w 3400927"/>
              <a:gd name="connsiteY7" fmla="*/ 1668472 h 3368935"/>
              <a:gd name="connsiteX8" fmla="*/ 144379 w 3400927"/>
              <a:gd name="connsiteY8" fmla="*/ 1716598 h 3368935"/>
              <a:gd name="connsiteX9" fmla="*/ 176463 w 3400927"/>
              <a:gd name="connsiteY9" fmla="*/ 3112261 h 3368935"/>
              <a:gd name="connsiteX10" fmla="*/ 192506 w 3400927"/>
              <a:gd name="connsiteY10" fmla="*/ 3224556 h 3368935"/>
              <a:gd name="connsiteX11" fmla="*/ 208548 w 3400927"/>
              <a:gd name="connsiteY11" fmla="*/ 3272682 h 3368935"/>
              <a:gd name="connsiteX12" fmla="*/ 304800 w 3400927"/>
              <a:gd name="connsiteY12" fmla="*/ 3320809 h 3368935"/>
              <a:gd name="connsiteX13" fmla="*/ 385011 w 3400927"/>
              <a:gd name="connsiteY13" fmla="*/ 3336851 h 3368935"/>
              <a:gd name="connsiteX14" fmla="*/ 529390 w 3400927"/>
              <a:gd name="connsiteY14" fmla="*/ 3368935 h 3368935"/>
              <a:gd name="connsiteX15" fmla="*/ 1443790 w 3400927"/>
              <a:gd name="connsiteY15" fmla="*/ 3352893 h 3368935"/>
              <a:gd name="connsiteX16" fmla="*/ 1572127 w 3400927"/>
              <a:gd name="connsiteY16" fmla="*/ 3320809 h 3368935"/>
              <a:gd name="connsiteX17" fmla="*/ 1636295 w 3400927"/>
              <a:gd name="connsiteY17" fmla="*/ 3304766 h 3368935"/>
              <a:gd name="connsiteX18" fmla="*/ 1716506 w 3400927"/>
              <a:gd name="connsiteY18" fmla="*/ 3240598 h 3368935"/>
              <a:gd name="connsiteX19" fmla="*/ 1732548 w 3400927"/>
              <a:gd name="connsiteY19" fmla="*/ 3192472 h 3368935"/>
              <a:gd name="connsiteX20" fmla="*/ 1716506 w 3400927"/>
              <a:gd name="connsiteY20" fmla="*/ 3048093 h 3368935"/>
              <a:gd name="connsiteX21" fmla="*/ 1700463 w 3400927"/>
              <a:gd name="connsiteY21" fmla="*/ 2983924 h 3368935"/>
              <a:gd name="connsiteX22" fmla="*/ 1732548 w 3400927"/>
              <a:gd name="connsiteY22" fmla="*/ 2935798 h 3368935"/>
              <a:gd name="connsiteX23" fmla="*/ 1796716 w 3400927"/>
              <a:gd name="connsiteY23" fmla="*/ 2951840 h 3368935"/>
              <a:gd name="connsiteX24" fmla="*/ 3031958 w 3400927"/>
              <a:gd name="connsiteY24" fmla="*/ 2919756 h 3368935"/>
              <a:gd name="connsiteX25" fmla="*/ 3320716 w 3400927"/>
              <a:gd name="connsiteY25" fmla="*/ 2903714 h 3368935"/>
              <a:gd name="connsiteX26" fmla="*/ 3352800 w 3400927"/>
              <a:gd name="connsiteY26" fmla="*/ 2855588 h 3368935"/>
              <a:gd name="connsiteX27" fmla="*/ 3368842 w 3400927"/>
              <a:gd name="connsiteY27" fmla="*/ 2197861 h 3368935"/>
              <a:gd name="connsiteX28" fmla="*/ 3400927 w 3400927"/>
              <a:gd name="connsiteY28" fmla="*/ 1315545 h 3368935"/>
              <a:gd name="connsiteX29" fmla="*/ 3384884 w 3400927"/>
              <a:gd name="connsiteY29" fmla="*/ 882409 h 3368935"/>
              <a:gd name="connsiteX30" fmla="*/ 3352800 w 3400927"/>
              <a:gd name="connsiteY30" fmla="*/ 320935 h 3368935"/>
              <a:gd name="connsiteX31" fmla="*/ 3288632 w 3400927"/>
              <a:gd name="connsiteY31" fmla="*/ 112388 h 3368935"/>
              <a:gd name="connsiteX32" fmla="*/ 3224463 w 3400927"/>
              <a:gd name="connsiteY32" fmla="*/ 96345 h 3368935"/>
              <a:gd name="connsiteX33" fmla="*/ 3176337 w 3400927"/>
              <a:gd name="connsiteY33" fmla="*/ 64261 h 3368935"/>
              <a:gd name="connsiteX34" fmla="*/ 2983832 w 3400927"/>
              <a:gd name="connsiteY34" fmla="*/ 32177 h 3368935"/>
              <a:gd name="connsiteX35" fmla="*/ 2662990 w 3400927"/>
              <a:gd name="connsiteY35" fmla="*/ 16135 h 3368935"/>
              <a:gd name="connsiteX36" fmla="*/ 2582779 w 3400927"/>
              <a:gd name="connsiteY36" fmla="*/ 93 h 3368935"/>
              <a:gd name="connsiteX37" fmla="*/ 1973179 w 3400927"/>
              <a:gd name="connsiteY37" fmla="*/ 32177 h 3368935"/>
              <a:gd name="connsiteX38" fmla="*/ 1604211 w 3400927"/>
              <a:gd name="connsiteY38" fmla="*/ 16135 h 3368935"/>
              <a:gd name="connsiteX39" fmla="*/ 1540042 w 3400927"/>
              <a:gd name="connsiteY39" fmla="*/ 93 h 3368935"/>
              <a:gd name="connsiteX40" fmla="*/ 1122948 w 3400927"/>
              <a:gd name="connsiteY40" fmla="*/ 16135 h 3368935"/>
              <a:gd name="connsiteX41" fmla="*/ 1058779 w 3400927"/>
              <a:gd name="connsiteY41" fmla="*/ 32177 h 3368935"/>
              <a:gd name="connsiteX42" fmla="*/ 802106 w 3400927"/>
              <a:gd name="connsiteY42" fmla="*/ 93 h 3368935"/>
              <a:gd name="connsiteX43" fmla="*/ 192506 w 3400927"/>
              <a:gd name="connsiteY43" fmla="*/ 16135 h 3368935"/>
              <a:gd name="connsiteX44" fmla="*/ 144379 w 3400927"/>
              <a:gd name="connsiteY44" fmla="*/ 128430 h 3368935"/>
              <a:gd name="connsiteX45" fmla="*/ 128337 w 3400927"/>
              <a:gd name="connsiteY45" fmla="*/ 176556 h 3368935"/>
              <a:gd name="connsiteX46" fmla="*/ 160421 w 3400927"/>
              <a:gd name="connsiteY46" fmla="*/ 176556 h 3368935"/>
              <a:gd name="connsiteX47" fmla="*/ 80211 w 3400927"/>
              <a:gd name="connsiteY47" fmla="*/ 930535 h 3368935"/>
              <a:gd name="connsiteX48" fmla="*/ 0 w 3400927"/>
              <a:gd name="connsiteY48" fmla="*/ 1315545 h 336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400927" h="3368935">
                <a:moveTo>
                  <a:pt x="144379" y="80303"/>
                </a:moveTo>
                <a:lnTo>
                  <a:pt x="144379" y="80303"/>
                </a:lnTo>
                <a:cubicBezTo>
                  <a:pt x="139032" y="197945"/>
                  <a:pt x="139245" y="315972"/>
                  <a:pt x="128337" y="433230"/>
                </a:cubicBezTo>
                <a:cubicBezTo>
                  <a:pt x="117830" y="546177"/>
                  <a:pt x="92738" y="657373"/>
                  <a:pt x="80211" y="770114"/>
                </a:cubicBezTo>
                <a:lnTo>
                  <a:pt x="64169" y="914493"/>
                </a:lnTo>
                <a:cubicBezTo>
                  <a:pt x="69516" y="1112346"/>
                  <a:pt x="70568" y="1310361"/>
                  <a:pt x="80211" y="1508051"/>
                </a:cubicBezTo>
                <a:cubicBezTo>
                  <a:pt x="81285" y="1530072"/>
                  <a:pt x="91929" y="1550600"/>
                  <a:pt x="96253" y="1572219"/>
                </a:cubicBezTo>
                <a:cubicBezTo>
                  <a:pt x="102632" y="1604114"/>
                  <a:pt x="102009" y="1637614"/>
                  <a:pt x="112295" y="1668472"/>
                </a:cubicBezTo>
                <a:cubicBezTo>
                  <a:pt x="118392" y="1686763"/>
                  <a:pt x="133684" y="1700556"/>
                  <a:pt x="144379" y="1716598"/>
                </a:cubicBezTo>
                <a:cubicBezTo>
                  <a:pt x="190786" y="2412711"/>
                  <a:pt x="136541" y="1535399"/>
                  <a:pt x="176463" y="3112261"/>
                </a:cubicBezTo>
                <a:cubicBezTo>
                  <a:pt x="177420" y="3150061"/>
                  <a:pt x="185090" y="3187479"/>
                  <a:pt x="192506" y="3224556"/>
                </a:cubicBezTo>
                <a:cubicBezTo>
                  <a:pt x="195822" y="3241137"/>
                  <a:pt x="197985" y="3259478"/>
                  <a:pt x="208548" y="3272682"/>
                </a:cubicBezTo>
                <a:cubicBezTo>
                  <a:pt x="228151" y="3297186"/>
                  <a:pt x="275740" y="3313544"/>
                  <a:pt x="304800" y="3320809"/>
                </a:cubicBezTo>
                <a:cubicBezTo>
                  <a:pt x="331252" y="3327422"/>
                  <a:pt x="358394" y="3330936"/>
                  <a:pt x="385011" y="3336851"/>
                </a:cubicBezTo>
                <a:cubicBezTo>
                  <a:pt x="588908" y="3382161"/>
                  <a:pt x="287469" y="3320551"/>
                  <a:pt x="529390" y="3368935"/>
                </a:cubicBezTo>
                <a:cubicBezTo>
                  <a:pt x="834190" y="3363588"/>
                  <a:pt x="1139267" y="3366948"/>
                  <a:pt x="1443790" y="3352893"/>
                </a:cubicBezTo>
                <a:cubicBezTo>
                  <a:pt x="1487839" y="3350860"/>
                  <a:pt x="1529348" y="3331504"/>
                  <a:pt x="1572127" y="3320809"/>
                </a:cubicBezTo>
                <a:lnTo>
                  <a:pt x="1636295" y="3304766"/>
                </a:lnTo>
                <a:cubicBezTo>
                  <a:pt x="1658152" y="3290195"/>
                  <a:pt x="1701267" y="3265995"/>
                  <a:pt x="1716506" y="3240598"/>
                </a:cubicBezTo>
                <a:cubicBezTo>
                  <a:pt x="1725206" y="3226098"/>
                  <a:pt x="1727201" y="3208514"/>
                  <a:pt x="1732548" y="3192472"/>
                </a:cubicBezTo>
                <a:cubicBezTo>
                  <a:pt x="1727201" y="3144346"/>
                  <a:pt x="1723869" y="3095952"/>
                  <a:pt x="1716506" y="3048093"/>
                </a:cubicBezTo>
                <a:cubicBezTo>
                  <a:pt x="1713153" y="3026301"/>
                  <a:pt x="1697345" y="3005750"/>
                  <a:pt x="1700463" y="2983924"/>
                </a:cubicBezTo>
                <a:cubicBezTo>
                  <a:pt x="1703190" y="2964838"/>
                  <a:pt x="1721853" y="2951840"/>
                  <a:pt x="1732548" y="2935798"/>
                </a:cubicBezTo>
                <a:cubicBezTo>
                  <a:pt x="1753937" y="2941145"/>
                  <a:pt x="1774670" y="2952112"/>
                  <a:pt x="1796716" y="2951840"/>
                </a:cubicBezTo>
                <a:cubicBezTo>
                  <a:pt x="2208571" y="2946755"/>
                  <a:pt x="3031958" y="2919756"/>
                  <a:pt x="3031958" y="2919756"/>
                </a:cubicBezTo>
                <a:cubicBezTo>
                  <a:pt x="3128211" y="2914409"/>
                  <a:pt x="3226187" y="2922620"/>
                  <a:pt x="3320716" y="2903714"/>
                </a:cubicBezTo>
                <a:cubicBezTo>
                  <a:pt x="3339622" y="2899933"/>
                  <a:pt x="3351489" y="2874823"/>
                  <a:pt x="3352800" y="2855588"/>
                </a:cubicBezTo>
                <a:cubicBezTo>
                  <a:pt x="3367718" y="2636788"/>
                  <a:pt x="3364127" y="2417118"/>
                  <a:pt x="3368842" y="2197861"/>
                </a:cubicBezTo>
                <a:cubicBezTo>
                  <a:pt x="3387279" y="1340557"/>
                  <a:pt x="3296807" y="1627891"/>
                  <a:pt x="3400927" y="1315545"/>
                </a:cubicBezTo>
                <a:cubicBezTo>
                  <a:pt x="3395579" y="1171166"/>
                  <a:pt x="3389779" y="1026804"/>
                  <a:pt x="3384884" y="882409"/>
                </a:cubicBezTo>
                <a:cubicBezTo>
                  <a:pt x="3366750" y="347468"/>
                  <a:pt x="3423135" y="531939"/>
                  <a:pt x="3352800" y="320935"/>
                </a:cubicBezTo>
                <a:cubicBezTo>
                  <a:pt x="3341724" y="199094"/>
                  <a:pt x="3383711" y="153137"/>
                  <a:pt x="3288632" y="112388"/>
                </a:cubicBezTo>
                <a:cubicBezTo>
                  <a:pt x="3268367" y="103703"/>
                  <a:pt x="3245853" y="101693"/>
                  <a:pt x="3224463" y="96345"/>
                </a:cubicBezTo>
                <a:cubicBezTo>
                  <a:pt x="3208421" y="85650"/>
                  <a:pt x="3193582" y="72883"/>
                  <a:pt x="3176337" y="64261"/>
                </a:cubicBezTo>
                <a:cubicBezTo>
                  <a:pt x="3124148" y="38167"/>
                  <a:pt x="3025105" y="35023"/>
                  <a:pt x="2983832" y="32177"/>
                </a:cubicBezTo>
                <a:cubicBezTo>
                  <a:pt x="2877005" y="24810"/>
                  <a:pt x="2769937" y="21482"/>
                  <a:pt x="2662990" y="16135"/>
                </a:cubicBezTo>
                <a:cubicBezTo>
                  <a:pt x="2636253" y="10788"/>
                  <a:pt x="2610045" y="93"/>
                  <a:pt x="2582779" y="93"/>
                </a:cubicBezTo>
                <a:cubicBezTo>
                  <a:pt x="2168511" y="93"/>
                  <a:pt x="2222115" y="-3385"/>
                  <a:pt x="1973179" y="32177"/>
                </a:cubicBezTo>
                <a:cubicBezTo>
                  <a:pt x="1850190" y="26830"/>
                  <a:pt x="1726980" y="25229"/>
                  <a:pt x="1604211" y="16135"/>
                </a:cubicBezTo>
                <a:cubicBezTo>
                  <a:pt x="1582223" y="14506"/>
                  <a:pt x="1562090" y="93"/>
                  <a:pt x="1540042" y="93"/>
                </a:cubicBezTo>
                <a:cubicBezTo>
                  <a:pt x="1400908" y="93"/>
                  <a:pt x="1261979" y="10788"/>
                  <a:pt x="1122948" y="16135"/>
                </a:cubicBezTo>
                <a:cubicBezTo>
                  <a:pt x="1101558" y="21482"/>
                  <a:pt x="1080827" y="32177"/>
                  <a:pt x="1058779" y="32177"/>
                </a:cubicBezTo>
                <a:cubicBezTo>
                  <a:pt x="915794" y="32177"/>
                  <a:pt x="904263" y="25632"/>
                  <a:pt x="802106" y="93"/>
                </a:cubicBezTo>
                <a:cubicBezTo>
                  <a:pt x="598906" y="5440"/>
                  <a:pt x="395207" y="933"/>
                  <a:pt x="192506" y="16135"/>
                </a:cubicBezTo>
                <a:cubicBezTo>
                  <a:pt x="150559" y="19281"/>
                  <a:pt x="146408" y="120314"/>
                  <a:pt x="144379" y="128430"/>
                </a:cubicBezTo>
                <a:cubicBezTo>
                  <a:pt x="140278" y="144835"/>
                  <a:pt x="122990" y="160514"/>
                  <a:pt x="128337" y="176556"/>
                </a:cubicBezTo>
                <a:cubicBezTo>
                  <a:pt x="131719" y="186702"/>
                  <a:pt x="149726" y="176556"/>
                  <a:pt x="160421" y="176556"/>
                </a:cubicBezTo>
                <a:lnTo>
                  <a:pt x="80211" y="930535"/>
                </a:lnTo>
                <a:lnTo>
                  <a:pt x="0" y="1315545"/>
                </a:lnTo>
              </a:path>
            </a:pathLst>
          </a:cu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tangle 12"/>
          <p:cNvSpPr/>
          <p:nvPr/>
        </p:nvSpPr>
        <p:spPr>
          <a:xfrm>
            <a:off x="7728566" y="3104971"/>
            <a:ext cx="3067771" cy="2572764"/>
          </a:xfrm>
          <a:prstGeom prst="rect">
            <a:avLst/>
          </a:prstGeom>
          <a:solidFill>
            <a:schemeClr val="bg1">
              <a:alpha val="8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39190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0</TotalTime>
  <Words>2100</Words>
  <Application>Microsoft Office PowerPoint</Application>
  <PresentationFormat>Widescreen</PresentationFormat>
  <Paragraphs>253</Paragraphs>
  <Slides>30</Slides>
  <Notes>15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Cambria Math</vt:lpstr>
      <vt:lpstr>TimesNewRomanPSMT</vt:lpstr>
      <vt:lpstr>Wingdings</vt:lpstr>
      <vt:lpstr>Metropolitan</vt:lpstr>
      <vt:lpstr>PowerPoint Presentation</vt:lpstr>
      <vt:lpstr>WORKSHOP Power Simulations: Going beyond G Power</vt:lpstr>
      <vt:lpstr>Overview</vt:lpstr>
      <vt:lpstr>Basics in Statistical Power and how to assess it!</vt:lpstr>
      <vt:lpstr>Two states of the world…</vt:lpstr>
      <vt:lpstr>Two states of the world…</vt:lpstr>
      <vt:lpstr>Two states of the world…</vt:lpstr>
      <vt:lpstr>Two states of the world…</vt:lpstr>
      <vt:lpstr>Why more control  over False Positives versus False Negatives?</vt:lpstr>
      <vt:lpstr>Why more control  over False Positives versus False Negatives?</vt:lpstr>
      <vt:lpstr>PowerPoint Presentation</vt:lpstr>
      <vt:lpstr>PowerPoint Presentation</vt:lpstr>
      <vt:lpstr>Why is important to increase  the probability of TRUE POSITIVES?</vt:lpstr>
      <vt:lpstr>What does Statistical Power  depend on?</vt:lpstr>
      <vt:lpstr>Ways of Assessing Statistical Power</vt:lpstr>
      <vt:lpstr>When can we Assess Statistical Power?</vt:lpstr>
      <vt:lpstr>When can we Assess Statistical Power?</vt:lpstr>
      <vt:lpstr>How can Data Simulation help us with the Assessment of Statistical Power?</vt:lpstr>
      <vt:lpstr>The Logic of Power Simulations</vt:lpstr>
      <vt:lpstr>Regression Equation</vt:lpstr>
      <vt:lpstr>Regression Equation</vt:lpstr>
      <vt:lpstr>Varying x_m</vt:lpstr>
      <vt:lpstr>Regression Equation</vt:lpstr>
      <vt:lpstr>Lots of simulations</vt:lpstr>
      <vt:lpstr>Exercise 1: Your First Simulation!</vt:lpstr>
      <vt:lpstr>Exercise 2: Power Simulation for one real study!</vt:lpstr>
      <vt:lpstr>Background Information Balafoutas et al. (2014)</vt:lpstr>
      <vt:lpstr>To be continued…?</vt:lpstr>
      <vt:lpstr>References</vt:lpstr>
      <vt:lpstr>Resources</vt:lpstr>
    </vt:vector>
  </TitlesOfParts>
  <Company>MPI for Research on Collective Goods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Workshop</dc:title>
  <dc:creator>Daniel Toribio Admin</dc:creator>
  <cp:lastModifiedBy>Daniel Toribio Admin</cp:lastModifiedBy>
  <cp:revision>52</cp:revision>
  <dcterms:created xsi:type="dcterms:W3CDTF">2020-09-07T07:39:30Z</dcterms:created>
  <dcterms:modified xsi:type="dcterms:W3CDTF">2020-09-15T07:35:11Z</dcterms:modified>
</cp:coreProperties>
</file>