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86" r:id="rId2"/>
    <p:sldId id="256" r:id="rId3"/>
    <p:sldId id="300" r:id="rId4"/>
    <p:sldId id="284" r:id="rId5"/>
    <p:sldId id="287" r:id="rId6"/>
    <p:sldId id="293" r:id="rId7"/>
    <p:sldId id="294" r:id="rId8"/>
    <p:sldId id="259" r:id="rId9"/>
    <p:sldId id="261" r:id="rId10"/>
    <p:sldId id="262" r:id="rId11"/>
    <p:sldId id="263" r:id="rId12"/>
    <p:sldId id="265" r:id="rId13"/>
    <p:sldId id="266" r:id="rId14"/>
    <p:sldId id="267" r:id="rId15"/>
    <p:sldId id="268" r:id="rId16"/>
    <p:sldId id="269" r:id="rId17"/>
    <p:sldId id="271" r:id="rId18"/>
    <p:sldId id="257" r:id="rId19"/>
    <p:sldId id="274" r:id="rId20"/>
    <p:sldId id="276" r:id="rId21"/>
    <p:sldId id="277" r:id="rId22"/>
    <p:sldId id="278" r:id="rId23"/>
    <p:sldId id="279" r:id="rId24"/>
    <p:sldId id="297" r:id="rId25"/>
    <p:sldId id="298" r:id="rId26"/>
    <p:sldId id="299" r:id="rId27"/>
    <p:sldId id="282" r:id="rId28"/>
    <p:sldId id="288" r:id="rId29"/>
    <p:sldId id="290" r:id="rId30"/>
    <p:sldId id="289" r:id="rId31"/>
    <p:sldId id="295" r:id="rId32"/>
    <p:sldId id="273" r:id="rId33"/>
    <p:sldId id="292" r:id="rId34"/>
    <p:sldId id="29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192"/>
    <a:srgbClr val="2A77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79141" autoAdjust="0"/>
  </p:normalViewPr>
  <p:slideViewPr>
    <p:cSldViewPr snapToGrid="0">
      <p:cViewPr varScale="1">
        <p:scale>
          <a:sx n="93" d="100"/>
          <a:sy n="93" d="100"/>
        </p:scale>
        <p:origin x="7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57BCF-E6A9-4FCA-B000-9CA3BA9F7368}" type="datetimeFigureOut">
              <a:rPr lang="de-DE" smtClean="0"/>
              <a:t>21.02.2021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C54B0-D93D-46F3-9674-34082221F80A}" type="slidenum">
              <a:rPr lang="de-DE" smtClean="0"/>
              <a:t>‹#›</a:t>
            </a:fld>
            <a:endParaRPr lang="de-DE"/>
          </a:p>
        </p:txBody>
      </p:sp>
    </p:spTree>
    <p:extLst>
      <p:ext uri="{BB962C8B-B14F-4D97-AF65-F5344CB8AC3E}">
        <p14:creationId xmlns:p14="http://schemas.microsoft.com/office/powerpoint/2010/main" val="390664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a:t>
            </a:fld>
            <a:endParaRPr lang="de-DE"/>
          </a:p>
        </p:txBody>
      </p:sp>
    </p:spTree>
    <p:extLst>
      <p:ext uri="{BB962C8B-B14F-4D97-AF65-F5344CB8AC3E}">
        <p14:creationId xmlns:p14="http://schemas.microsoft.com/office/powerpoint/2010/main" val="62795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And</a:t>
            </a:r>
            <a:r>
              <a:rPr lang="de-DE" baseline="0" dirty="0" smtClean="0"/>
              <a:t> </a:t>
            </a:r>
            <a:r>
              <a:rPr lang="de-DE" baseline="0" dirty="0" err="1" smtClean="0"/>
              <a:t>now</a:t>
            </a:r>
            <a:r>
              <a:rPr lang="de-DE" baseline="0" dirty="0" smtClean="0"/>
              <a:t>, </a:t>
            </a:r>
            <a:r>
              <a:rPr lang="de-DE" baseline="0" dirty="0" err="1" smtClean="0"/>
              <a:t>question</a:t>
            </a:r>
            <a:r>
              <a:rPr lang="de-DE" baseline="0" dirty="0" smtClean="0"/>
              <a:t>:</a:t>
            </a:r>
          </a:p>
          <a:p>
            <a:r>
              <a:rPr lang="de-DE" baseline="0" dirty="0" err="1" smtClean="0"/>
              <a:t>Why</a:t>
            </a:r>
            <a:r>
              <a:rPr lang="de-DE" baseline="0" dirty="0" smtClean="0"/>
              <a:t> do </a:t>
            </a:r>
            <a:r>
              <a:rPr lang="de-DE" baseline="0" dirty="0" err="1" smtClean="0"/>
              <a:t>we</a:t>
            </a:r>
            <a:r>
              <a:rPr lang="de-DE" baseline="0" dirty="0" smtClean="0"/>
              <a:t> </a:t>
            </a:r>
            <a:r>
              <a:rPr lang="de-DE" baseline="0" dirty="0" err="1" smtClean="0"/>
              <a:t>have</a:t>
            </a:r>
            <a:r>
              <a:rPr lang="de-DE" baseline="0" dirty="0" smtClean="0"/>
              <a:t> </a:t>
            </a:r>
            <a:r>
              <a:rPr lang="de-DE" baseline="0" dirty="0" err="1" smtClean="0"/>
              <a:t>this</a:t>
            </a:r>
            <a:r>
              <a:rPr lang="de-DE" baseline="0" dirty="0" smtClean="0"/>
              <a:t> </a:t>
            </a:r>
            <a:r>
              <a:rPr lang="de-DE" baseline="0" dirty="0" err="1" smtClean="0"/>
              <a:t>discrepancy</a:t>
            </a:r>
            <a:r>
              <a:rPr lang="de-DE" baseline="0" dirty="0" smtClean="0"/>
              <a:t> in </a:t>
            </a:r>
            <a:r>
              <a:rPr lang="de-DE" baseline="0" dirty="0" err="1" smtClean="0"/>
              <a:t>the</a:t>
            </a:r>
            <a:r>
              <a:rPr lang="de-DE" baseline="0" dirty="0" smtClean="0"/>
              <a:t> </a:t>
            </a:r>
            <a:r>
              <a:rPr lang="de-DE" baseline="0" dirty="0" err="1" smtClean="0"/>
              <a:t>control</a:t>
            </a:r>
            <a:r>
              <a:rPr lang="de-DE" baseline="0" dirty="0" smtClean="0"/>
              <a:t> </a:t>
            </a:r>
            <a:r>
              <a:rPr lang="de-DE" baseline="0" dirty="0" err="1" smtClean="0"/>
              <a:t>over</a:t>
            </a:r>
            <a:r>
              <a:rPr lang="de-DE" baseline="0" dirty="0" smtClean="0"/>
              <a:t> </a:t>
            </a:r>
            <a:r>
              <a:rPr lang="de-DE" baseline="0" dirty="0" err="1" smtClean="0"/>
              <a:t>false</a:t>
            </a:r>
            <a:r>
              <a:rPr lang="de-DE" baseline="0" dirty="0" smtClean="0"/>
              <a:t> positives versus </a:t>
            </a:r>
            <a:r>
              <a:rPr lang="de-DE" baseline="0" dirty="0" err="1" smtClean="0"/>
              <a:t>false</a:t>
            </a:r>
            <a:r>
              <a:rPr lang="de-DE" baseline="0" dirty="0" smtClean="0"/>
              <a:t> negatives?</a:t>
            </a: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12</a:t>
            </a:fld>
            <a:endParaRPr lang="de-DE"/>
          </a:p>
        </p:txBody>
      </p:sp>
    </p:spTree>
    <p:extLst>
      <p:ext uri="{BB962C8B-B14F-4D97-AF65-F5344CB8AC3E}">
        <p14:creationId xmlns:p14="http://schemas.microsoft.com/office/powerpoint/2010/main" val="227285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dirty="0" smtClean="0"/>
              <a:t>As</a:t>
            </a:r>
            <a:r>
              <a:rPr lang="de-DE" baseline="0" dirty="0" smtClean="0"/>
              <a:t> </a:t>
            </a:r>
            <a:r>
              <a:rPr lang="de-DE" baseline="0" dirty="0" err="1" smtClean="0"/>
              <a:t>many</a:t>
            </a:r>
            <a:r>
              <a:rPr lang="de-DE" baseline="0" dirty="0" smtClean="0"/>
              <a:t> </a:t>
            </a:r>
            <a:r>
              <a:rPr lang="de-DE" baseline="0" dirty="0" err="1" smtClean="0"/>
              <a:t>other</a:t>
            </a:r>
            <a:r>
              <a:rPr lang="de-DE" baseline="0" dirty="0" smtClean="0"/>
              <a:t> </a:t>
            </a:r>
            <a:r>
              <a:rPr lang="de-DE" baseline="0" dirty="0" err="1" smtClean="0"/>
              <a:t>things</a:t>
            </a:r>
            <a:r>
              <a:rPr lang="de-DE" baseline="0" dirty="0" smtClean="0"/>
              <a:t> in </a:t>
            </a:r>
            <a:r>
              <a:rPr lang="de-DE" baseline="0" dirty="0" err="1" smtClean="0"/>
              <a:t>applied</a:t>
            </a:r>
            <a:r>
              <a:rPr lang="de-DE" baseline="0" dirty="0" smtClean="0"/>
              <a:t> </a:t>
            </a:r>
            <a:r>
              <a:rPr lang="de-DE" baseline="0" dirty="0" err="1" smtClean="0"/>
              <a:t>statistics</a:t>
            </a:r>
            <a:r>
              <a:rPr lang="de-DE" baseline="0" dirty="0" smtClean="0"/>
              <a:t>, </a:t>
            </a:r>
            <a:r>
              <a:rPr lang="de-DE" baseline="0" dirty="0" err="1" smtClean="0"/>
              <a:t>it</a:t>
            </a:r>
            <a:r>
              <a:rPr lang="de-DE" baseline="0" dirty="0" smtClean="0"/>
              <a:t> </a:t>
            </a:r>
            <a:r>
              <a:rPr lang="de-DE" baseline="0" dirty="0" err="1" smtClean="0"/>
              <a:t>comes</a:t>
            </a:r>
            <a:r>
              <a:rPr lang="de-DE" baseline="0" dirty="0" smtClean="0"/>
              <a:t> </a:t>
            </a:r>
            <a:r>
              <a:rPr lang="de-DE" baseline="0" dirty="0" err="1" smtClean="0"/>
              <a:t>from</a:t>
            </a:r>
            <a:r>
              <a:rPr lang="de-DE" baseline="0" dirty="0" smtClean="0"/>
              <a:t> a </a:t>
            </a:r>
            <a:r>
              <a:rPr lang="de-DE" baseline="0" dirty="0" err="1" smtClean="0"/>
              <a:t>convention</a:t>
            </a:r>
            <a:r>
              <a:rPr lang="de-DE" baseline="0" dirty="0" smtClean="0"/>
              <a:t>. This </a:t>
            </a:r>
            <a:r>
              <a:rPr lang="de-DE" baseline="0" dirty="0" err="1" smtClean="0"/>
              <a:t>convention</a:t>
            </a:r>
            <a:r>
              <a:rPr lang="de-DE" baseline="0" dirty="0" smtClean="0"/>
              <a:t> </a:t>
            </a:r>
            <a:r>
              <a:rPr lang="de-DE" baseline="0" dirty="0" err="1" smtClean="0"/>
              <a:t>is</a:t>
            </a:r>
            <a:r>
              <a:rPr lang="de-DE" baseline="0" dirty="0" smtClean="0"/>
              <a:t> </a:t>
            </a:r>
            <a:r>
              <a:rPr lang="de-DE" baseline="0" dirty="0" err="1" smtClean="0"/>
              <a:t>based</a:t>
            </a:r>
            <a:r>
              <a:rPr lang="de-DE" baseline="0" dirty="0" smtClean="0"/>
              <a:t> on </a:t>
            </a:r>
            <a:r>
              <a:rPr lang="de-DE" baseline="0" dirty="0" err="1" smtClean="0"/>
              <a:t>the</a:t>
            </a:r>
            <a:r>
              <a:rPr lang="de-DE" baseline="0" dirty="0" smtClean="0"/>
              <a:t> </a:t>
            </a:r>
            <a:r>
              <a:rPr lang="de-DE" baseline="0" dirty="0" err="1" smtClean="0"/>
              <a:t>claim</a:t>
            </a:r>
            <a:r>
              <a:rPr lang="de-DE" baseline="0" dirty="0" smtClean="0"/>
              <a:t> </a:t>
            </a:r>
            <a:r>
              <a:rPr lang="de-DE" baseline="0" dirty="0" err="1" smtClean="0"/>
              <a:t>by</a:t>
            </a:r>
            <a:r>
              <a:rPr lang="de-DE" baseline="0" dirty="0" smtClean="0"/>
              <a:t> </a:t>
            </a:r>
            <a:r>
              <a:rPr lang="de-DE" baseline="0" dirty="0" err="1" smtClean="0"/>
              <a:t>Neyman</a:t>
            </a:r>
            <a:r>
              <a:rPr lang="de-DE" baseline="0" dirty="0" smtClean="0"/>
              <a:t> </a:t>
            </a:r>
            <a:r>
              <a:rPr lang="de-DE" baseline="0" dirty="0" err="1" smtClean="0"/>
              <a:t>and</a:t>
            </a:r>
            <a:r>
              <a:rPr lang="de-DE" baseline="0" dirty="0" smtClean="0"/>
              <a:t> Person </a:t>
            </a:r>
            <a:r>
              <a:rPr lang="de-DE" baseline="0" dirty="0" err="1" smtClean="0"/>
              <a:t>that</a:t>
            </a:r>
            <a:r>
              <a:rPr lang="de-DE" baseline="0" dirty="0" smtClean="0"/>
              <a:t> </a:t>
            </a:r>
            <a:r>
              <a:rPr lang="de-DE" baseline="0" dirty="0" err="1" smtClean="0"/>
              <a:t>for</a:t>
            </a:r>
            <a:r>
              <a:rPr lang="de-DE" baseline="0" dirty="0" smtClean="0"/>
              <a:t> </a:t>
            </a:r>
            <a:r>
              <a:rPr lang="de-DE" baseline="0" dirty="0" err="1" smtClean="0"/>
              <a:t>science</a:t>
            </a:r>
            <a:r>
              <a:rPr lang="de-DE" baseline="0" dirty="0" smtClean="0"/>
              <a:t> </a:t>
            </a:r>
            <a:r>
              <a:rPr lang="de-DE" sz="1200" dirty="0" err="1" smtClean="0">
                <a:solidFill>
                  <a:srgbClr val="000000"/>
                </a:solidFill>
                <a:latin typeface="TimesNewRomanPSMT"/>
              </a:rPr>
              <a:t>false</a:t>
            </a:r>
            <a:r>
              <a:rPr lang="de-DE" sz="1200" dirty="0" smtClean="0">
                <a:solidFill>
                  <a:srgbClr val="000000"/>
                </a:solidFill>
                <a:latin typeface="TimesNewRomanPSMT"/>
              </a:rPr>
              <a:t> positives </a:t>
            </a:r>
            <a:r>
              <a:rPr lang="de-DE" sz="1200" dirty="0" err="1" smtClean="0">
                <a:solidFill>
                  <a:srgbClr val="000000"/>
                </a:solidFill>
                <a:latin typeface="TimesNewRomanPSMT"/>
              </a:rPr>
              <a:t>are</a:t>
            </a:r>
            <a:r>
              <a:rPr lang="de-DE" sz="1200" dirty="0" smtClean="0">
                <a:solidFill>
                  <a:srgbClr val="000000"/>
                </a:solidFill>
                <a:latin typeface="TimesNewRomanPSMT"/>
              </a:rPr>
              <a:t> </a:t>
            </a:r>
            <a:r>
              <a:rPr lang="de-DE" sz="1200" b="1" dirty="0" err="1" smtClean="0">
                <a:solidFill>
                  <a:srgbClr val="000000"/>
                </a:solidFill>
                <a:latin typeface="TimesNewRomanPSMT"/>
              </a:rPr>
              <a:t>four</a:t>
            </a:r>
            <a:r>
              <a:rPr lang="de-DE" sz="1200" b="1" dirty="0" smtClean="0">
                <a:solidFill>
                  <a:srgbClr val="000000"/>
                </a:solidFill>
                <a:latin typeface="TimesNewRomanPSMT"/>
              </a:rPr>
              <a:t> </a:t>
            </a:r>
            <a:r>
              <a:rPr lang="de-DE" sz="1200" b="1" dirty="0" err="1" smtClean="0">
                <a:solidFill>
                  <a:srgbClr val="000000"/>
                </a:solidFill>
                <a:latin typeface="TimesNewRomanPSMT"/>
              </a:rPr>
              <a:t>times</a:t>
            </a:r>
            <a:r>
              <a:rPr lang="de-DE" sz="1200" b="1" dirty="0" smtClean="0">
                <a:solidFill>
                  <a:srgbClr val="000000"/>
                </a:solidFill>
                <a:latin typeface="TimesNewRomanPSMT"/>
              </a:rPr>
              <a:t> </a:t>
            </a:r>
            <a:r>
              <a:rPr lang="de-DE" sz="1200" b="1" dirty="0" err="1" smtClean="0">
                <a:solidFill>
                  <a:srgbClr val="000000"/>
                </a:solidFill>
                <a:latin typeface="TimesNewRomanPSMT"/>
              </a:rPr>
              <a:t>worse</a:t>
            </a:r>
            <a:r>
              <a:rPr lang="de-DE" sz="1200" b="1" dirty="0" smtClean="0">
                <a:solidFill>
                  <a:srgbClr val="000000"/>
                </a:solidFill>
                <a:latin typeface="TimesNewRomanPSMT"/>
              </a:rPr>
              <a:t> </a:t>
            </a:r>
            <a:r>
              <a:rPr lang="de-DE" sz="1200" dirty="0" err="1" smtClean="0">
                <a:solidFill>
                  <a:srgbClr val="000000"/>
                </a:solidFill>
                <a:latin typeface="TimesNewRomanPSMT"/>
              </a:rPr>
              <a:t>than</a:t>
            </a:r>
            <a:r>
              <a:rPr lang="de-DE" sz="1200" dirty="0" smtClean="0">
                <a:solidFill>
                  <a:srgbClr val="000000"/>
                </a:solidFill>
                <a:latin typeface="TimesNewRomanPSMT"/>
              </a:rPr>
              <a:t> </a:t>
            </a:r>
            <a:r>
              <a:rPr lang="de-DE" sz="1200" dirty="0" err="1" smtClean="0">
                <a:solidFill>
                  <a:srgbClr val="000000"/>
                </a:solidFill>
                <a:latin typeface="TimesNewRomanPSMT"/>
              </a:rPr>
              <a:t>false</a:t>
            </a:r>
            <a:r>
              <a:rPr lang="de-DE" sz="1200" dirty="0" smtClean="0">
                <a:solidFill>
                  <a:srgbClr val="000000"/>
                </a:solidFill>
                <a:latin typeface="TimesNewRomanPSMT"/>
              </a:rPr>
              <a:t> negatives</a:t>
            </a:r>
            <a:r>
              <a:rPr lang="de-DE" sz="1200" baseline="0" dirty="0" smtClean="0">
                <a:solidFill>
                  <a:srgbClr val="000000"/>
                </a:solidFill>
                <a:latin typeface="TimesNewRomanPSMT"/>
              </a:rPr>
              <a:t>.</a:t>
            </a:r>
            <a:endParaRPr lang="de-DE" sz="1200" dirty="0" smtClean="0">
              <a:solidFill>
                <a:srgbClr val="000000"/>
              </a:solidFill>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The </a:t>
            </a:r>
            <a:r>
              <a:rPr lang="de-DE" dirty="0" err="1" smtClean="0"/>
              <a:t>problem</a:t>
            </a:r>
            <a:r>
              <a:rPr lang="de-DE" dirty="0" smtClean="0"/>
              <a:t> </a:t>
            </a:r>
            <a:r>
              <a:rPr lang="de-DE" dirty="0" err="1" smtClean="0"/>
              <a:t>with</a:t>
            </a:r>
            <a:r>
              <a:rPr lang="de-DE" dirty="0" smtClean="0"/>
              <a:t> </a:t>
            </a:r>
            <a:r>
              <a:rPr lang="de-DE" dirty="0" err="1" smtClean="0"/>
              <a:t>this</a:t>
            </a:r>
            <a:r>
              <a:rPr lang="de-DE" dirty="0" smtClean="0"/>
              <a:t> </a:t>
            </a:r>
            <a:r>
              <a:rPr lang="de-DE" dirty="0" err="1" smtClean="0"/>
              <a:t>convention</a:t>
            </a:r>
            <a:r>
              <a:rPr lang="de-DE" dirty="0" smtClean="0"/>
              <a:t> </a:t>
            </a:r>
            <a:r>
              <a:rPr lang="de-DE" dirty="0" err="1" smtClean="0"/>
              <a:t>is</a:t>
            </a:r>
            <a:r>
              <a:rPr lang="de-DE" dirty="0" smtClean="0"/>
              <a:t> not </a:t>
            </a:r>
            <a:r>
              <a:rPr lang="de-DE" dirty="0" err="1" smtClean="0"/>
              <a:t>only</a:t>
            </a:r>
            <a:r>
              <a:rPr lang="de-DE" dirty="0" smtClean="0"/>
              <a:t> </a:t>
            </a:r>
            <a:r>
              <a:rPr lang="de-DE" dirty="0" err="1" smtClean="0"/>
              <a:t>that</a:t>
            </a:r>
            <a:r>
              <a:rPr lang="de-DE" dirty="0" smtClean="0"/>
              <a:t> </a:t>
            </a:r>
            <a:r>
              <a:rPr lang="de-DE" dirty="0" err="1" smtClean="0"/>
              <a:t>false</a:t>
            </a:r>
            <a:r>
              <a:rPr lang="de-DE" baseline="0" dirty="0" smtClean="0"/>
              <a:t> negatives </a:t>
            </a:r>
            <a:r>
              <a:rPr lang="de-DE" baseline="0" dirty="0" err="1" smtClean="0"/>
              <a:t>can</a:t>
            </a:r>
            <a:r>
              <a:rPr lang="de-DE" baseline="0" dirty="0" smtClean="0"/>
              <a:t> also </a:t>
            </a:r>
            <a:r>
              <a:rPr lang="de-DE" baseline="0" dirty="0" err="1" smtClean="0"/>
              <a:t>be</a:t>
            </a:r>
            <a:r>
              <a:rPr lang="de-DE" baseline="0" dirty="0" smtClean="0"/>
              <a:t> </a:t>
            </a:r>
            <a:r>
              <a:rPr lang="de-DE" baseline="0" dirty="0" err="1" smtClean="0"/>
              <a:t>as</a:t>
            </a:r>
            <a:r>
              <a:rPr lang="de-DE" baseline="0" dirty="0" smtClean="0"/>
              <a:t> </a:t>
            </a:r>
            <a:r>
              <a:rPr lang="de-DE" baseline="0" dirty="0" err="1" smtClean="0"/>
              <a:t>problematic</a:t>
            </a:r>
            <a:r>
              <a:rPr lang="de-DE" baseline="0" dirty="0" smtClean="0"/>
              <a:t> </a:t>
            </a:r>
            <a:r>
              <a:rPr lang="de-DE" baseline="0" dirty="0" err="1" smtClean="0"/>
              <a:t>as</a:t>
            </a:r>
            <a:r>
              <a:rPr lang="de-DE" baseline="0" dirty="0" smtClean="0"/>
              <a:t> a </a:t>
            </a:r>
            <a:r>
              <a:rPr lang="de-DE" baseline="0" dirty="0" err="1" smtClean="0"/>
              <a:t>function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field</a:t>
            </a:r>
            <a:r>
              <a:rPr lang="de-DE" baseline="0" dirty="0" smtClean="0"/>
              <a:t>, </a:t>
            </a:r>
            <a:r>
              <a:rPr lang="de-DE" baseline="0" dirty="0" err="1" smtClean="0"/>
              <a:t>the</a:t>
            </a:r>
            <a:r>
              <a:rPr lang="de-DE" baseline="0" dirty="0" smtClean="0"/>
              <a:t> </a:t>
            </a:r>
            <a:r>
              <a:rPr lang="de-DE" baseline="0" dirty="0" err="1" smtClean="0"/>
              <a:t>application</a:t>
            </a:r>
            <a:r>
              <a:rPr lang="de-DE" baseline="0" dirty="0" smtClean="0"/>
              <a:t> </a:t>
            </a:r>
            <a:r>
              <a:rPr lang="de-DE" baseline="0" dirty="0" err="1" smtClean="0"/>
              <a:t>or</a:t>
            </a:r>
            <a:r>
              <a:rPr lang="de-DE" baseline="0" dirty="0" smtClean="0"/>
              <a:t> </a:t>
            </a:r>
            <a:r>
              <a:rPr lang="de-DE" baseline="0" dirty="0" err="1" smtClean="0"/>
              <a:t>implications</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results</a:t>
            </a:r>
            <a:r>
              <a:rPr lang="de-DE" baseline="0" dirty="0" smtClean="0"/>
              <a:t>, etc…</a:t>
            </a:r>
          </a:p>
        </p:txBody>
      </p:sp>
      <p:sp>
        <p:nvSpPr>
          <p:cNvPr id="4" name="Slide Number Placeholder 3"/>
          <p:cNvSpPr>
            <a:spLocks noGrp="1"/>
          </p:cNvSpPr>
          <p:nvPr>
            <p:ph type="sldNum" sz="quarter" idx="10"/>
          </p:nvPr>
        </p:nvSpPr>
        <p:spPr/>
        <p:txBody>
          <a:bodyPr/>
          <a:lstStyle/>
          <a:p>
            <a:fld id="{DEEC54B0-D93D-46F3-9674-34082221F80A}" type="slidenum">
              <a:rPr lang="de-DE" smtClean="0"/>
              <a:t>13</a:t>
            </a:fld>
            <a:endParaRPr lang="de-DE"/>
          </a:p>
        </p:txBody>
      </p:sp>
    </p:spTree>
    <p:extLst>
      <p:ext uri="{BB962C8B-B14F-4D97-AF65-F5344CB8AC3E}">
        <p14:creationId xmlns:p14="http://schemas.microsoft.com/office/powerpoint/2010/main" val="638178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The </a:t>
            </a:r>
            <a:r>
              <a:rPr lang="de-DE" baseline="0" dirty="0" err="1" smtClean="0"/>
              <a:t>main</a:t>
            </a:r>
            <a:r>
              <a:rPr lang="de-DE" baseline="0" dirty="0" smtClean="0"/>
              <a:t> </a:t>
            </a:r>
            <a:r>
              <a:rPr lang="de-DE" baseline="0" dirty="0" err="1" smtClean="0"/>
              <a:t>problem</a:t>
            </a:r>
            <a:r>
              <a:rPr lang="de-DE" baseline="0" dirty="0" smtClean="0"/>
              <a:t> </a:t>
            </a:r>
            <a:r>
              <a:rPr lang="de-DE" baseline="0" dirty="0" err="1" smtClean="0"/>
              <a:t>is</a:t>
            </a:r>
            <a:r>
              <a:rPr lang="de-DE" baseline="0" dirty="0" smtClean="0"/>
              <a:t> </a:t>
            </a:r>
            <a:r>
              <a:rPr lang="de-DE" baseline="0" dirty="0" err="1" smtClean="0"/>
              <a:t>that</a:t>
            </a:r>
            <a:r>
              <a:rPr lang="de-DE" baseline="0" dirty="0" smtClean="0"/>
              <a:t> </a:t>
            </a:r>
            <a:r>
              <a:rPr lang="de-DE" baseline="0" dirty="0" err="1" smtClean="0"/>
              <a:t>it</a:t>
            </a:r>
            <a:r>
              <a:rPr lang="de-DE" baseline="0" dirty="0" smtClean="0"/>
              <a:t> </a:t>
            </a:r>
            <a:r>
              <a:rPr lang="de-DE" baseline="0" dirty="0" err="1" smtClean="0"/>
              <a:t>focuses</a:t>
            </a:r>
            <a:r>
              <a:rPr lang="de-DE" baseline="0" dirty="0" smtClean="0"/>
              <a:t> </a:t>
            </a:r>
            <a:r>
              <a:rPr lang="de-DE" baseline="0" dirty="0" err="1" smtClean="0"/>
              <a:t>the</a:t>
            </a:r>
            <a:r>
              <a:rPr lang="de-DE" baseline="0" dirty="0" smtClean="0"/>
              <a:t> </a:t>
            </a:r>
            <a:r>
              <a:rPr lang="de-DE" baseline="0" dirty="0" err="1" smtClean="0"/>
              <a:t>question</a:t>
            </a:r>
            <a:r>
              <a:rPr lang="de-DE" baseline="0" dirty="0" smtClean="0"/>
              <a:t> on </a:t>
            </a:r>
            <a:r>
              <a:rPr lang="de-DE" baseline="0" dirty="0" err="1" smtClean="0"/>
              <a:t>the</a:t>
            </a:r>
            <a:r>
              <a:rPr lang="de-DE" baseline="0" dirty="0" smtClean="0"/>
              <a:t> AVOIDANCE OF FALSE NEGATIVES, but </a:t>
            </a:r>
            <a:r>
              <a:rPr lang="de-DE" baseline="0" dirty="0" err="1" smtClean="0"/>
              <a:t>leaves</a:t>
            </a:r>
            <a:r>
              <a:rPr lang="de-DE" baseline="0" dirty="0" smtClean="0"/>
              <a:t> </a:t>
            </a:r>
            <a:r>
              <a:rPr lang="de-DE" baseline="0" dirty="0" err="1" smtClean="0"/>
              <a:t>aside</a:t>
            </a:r>
            <a:r>
              <a:rPr lang="de-DE" baseline="0" dirty="0" smtClean="0"/>
              <a:t> </a:t>
            </a:r>
            <a:r>
              <a:rPr lang="de-DE" baseline="0" dirty="0" err="1" smtClean="0"/>
              <a:t>the</a:t>
            </a:r>
            <a:r>
              <a:rPr lang="de-DE" baseline="0" dirty="0" smtClean="0"/>
              <a:t> </a:t>
            </a:r>
            <a:r>
              <a:rPr lang="de-DE" baseline="0" dirty="0" err="1" smtClean="0"/>
              <a:t>importance</a:t>
            </a:r>
            <a:r>
              <a:rPr lang="de-DE" baseline="0" dirty="0" smtClean="0"/>
              <a:t> </a:t>
            </a:r>
            <a:r>
              <a:rPr lang="de-DE" baseline="0" dirty="0" err="1" smtClean="0"/>
              <a:t>of</a:t>
            </a:r>
            <a:r>
              <a:rPr lang="de-DE" baseline="0" dirty="0" smtClean="0"/>
              <a:t> </a:t>
            </a:r>
            <a:r>
              <a:rPr lang="de-DE" baseline="0" dirty="0" err="1" smtClean="0"/>
              <a:t>increasing</a:t>
            </a:r>
            <a:r>
              <a:rPr lang="de-DE" baseline="0" dirty="0" smtClean="0"/>
              <a:t> </a:t>
            </a:r>
            <a:r>
              <a:rPr lang="de-DE" baseline="0" dirty="0" err="1" smtClean="0"/>
              <a:t>the</a:t>
            </a:r>
            <a:r>
              <a:rPr lang="de-DE" baseline="0" dirty="0" smtClean="0"/>
              <a:t> </a:t>
            </a:r>
            <a:r>
              <a:rPr lang="de-DE" baseline="0" dirty="0" err="1" smtClean="0"/>
              <a:t>probability</a:t>
            </a:r>
            <a:r>
              <a:rPr lang="de-DE" baseline="0" dirty="0" smtClean="0"/>
              <a:t> </a:t>
            </a:r>
            <a:r>
              <a:rPr lang="de-DE" baseline="0" dirty="0" err="1" smtClean="0"/>
              <a:t>of</a:t>
            </a:r>
            <a:r>
              <a:rPr lang="de-DE" baseline="0" dirty="0" smtClean="0"/>
              <a:t> TRUE POSITIVES.</a:t>
            </a:r>
          </a:p>
        </p:txBody>
      </p:sp>
      <p:sp>
        <p:nvSpPr>
          <p:cNvPr id="4" name="Slide Number Placeholder 3"/>
          <p:cNvSpPr>
            <a:spLocks noGrp="1"/>
          </p:cNvSpPr>
          <p:nvPr>
            <p:ph type="sldNum" sz="quarter" idx="10"/>
          </p:nvPr>
        </p:nvSpPr>
        <p:spPr/>
        <p:txBody>
          <a:bodyPr/>
          <a:lstStyle/>
          <a:p>
            <a:fld id="{DEEC54B0-D93D-46F3-9674-34082221F80A}" type="slidenum">
              <a:rPr lang="de-DE" smtClean="0"/>
              <a:t>14</a:t>
            </a:fld>
            <a:endParaRPr lang="de-DE"/>
          </a:p>
        </p:txBody>
      </p:sp>
    </p:spTree>
    <p:extLst>
      <p:ext uri="{BB962C8B-B14F-4D97-AF65-F5344CB8AC3E}">
        <p14:creationId xmlns:p14="http://schemas.microsoft.com/office/powerpoint/2010/main" val="1439312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baseline="0" dirty="0" smtClean="0"/>
              <a:t> </a:t>
            </a:r>
            <a:r>
              <a:rPr lang="de-DE" baseline="0" dirty="0" err="1" smtClean="0"/>
              <a:t>effect</a:t>
            </a:r>
            <a:r>
              <a:rPr lang="de-DE" baseline="0" dirty="0" smtClean="0"/>
              <a:t> </a:t>
            </a:r>
            <a:r>
              <a:rPr lang="de-DE" baseline="0" dirty="0" err="1" smtClean="0"/>
              <a:t>is</a:t>
            </a:r>
            <a:r>
              <a:rPr lang="de-DE" baseline="0" dirty="0" smtClean="0"/>
              <a:t> </a:t>
            </a:r>
            <a:r>
              <a:rPr lang="de-DE" baseline="0" dirty="0" err="1" smtClean="0"/>
              <a:t>true</a:t>
            </a:r>
            <a:r>
              <a:rPr lang="de-DE" baseline="0" dirty="0" smtClean="0"/>
              <a:t> in </a:t>
            </a:r>
            <a:r>
              <a:rPr lang="de-DE" baseline="0" dirty="0" err="1" smtClean="0"/>
              <a:t>the</a:t>
            </a:r>
            <a:r>
              <a:rPr lang="de-DE" baseline="0" dirty="0" smtClean="0"/>
              <a:t> </a:t>
            </a:r>
            <a:r>
              <a:rPr lang="de-DE" baseline="0" dirty="0" err="1" smtClean="0"/>
              <a:t>population</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negatives</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The </a:t>
            </a:r>
            <a:r>
              <a:rPr lang="de-DE" baseline="0" dirty="0" err="1" smtClean="0"/>
              <a:t>main</a:t>
            </a:r>
            <a:r>
              <a:rPr lang="de-DE" baseline="0" dirty="0" smtClean="0"/>
              <a:t> </a:t>
            </a:r>
            <a:r>
              <a:rPr lang="de-DE" baseline="0" dirty="0" err="1" smtClean="0"/>
              <a:t>problem</a:t>
            </a:r>
            <a:r>
              <a:rPr lang="de-DE" baseline="0" dirty="0" smtClean="0"/>
              <a:t> </a:t>
            </a:r>
            <a:r>
              <a:rPr lang="de-DE" baseline="0" dirty="0" err="1" smtClean="0"/>
              <a:t>is</a:t>
            </a:r>
            <a:r>
              <a:rPr lang="de-DE" baseline="0" dirty="0" smtClean="0"/>
              <a:t> </a:t>
            </a:r>
            <a:r>
              <a:rPr lang="de-DE" baseline="0" dirty="0" err="1" smtClean="0"/>
              <a:t>that</a:t>
            </a:r>
            <a:r>
              <a:rPr lang="de-DE" baseline="0" dirty="0" smtClean="0"/>
              <a:t> </a:t>
            </a:r>
            <a:r>
              <a:rPr lang="de-DE" baseline="0" dirty="0" err="1" smtClean="0"/>
              <a:t>it</a:t>
            </a:r>
            <a:r>
              <a:rPr lang="de-DE" baseline="0" dirty="0" smtClean="0"/>
              <a:t> </a:t>
            </a:r>
            <a:r>
              <a:rPr lang="de-DE" baseline="0" dirty="0" err="1" smtClean="0"/>
              <a:t>focuses</a:t>
            </a:r>
            <a:r>
              <a:rPr lang="de-DE" baseline="0" dirty="0" smtClean="0"/>
              <a:t> </a:t>
            </a:r>
            <a:r>
              <a:rPr lang="de-DE" baseline="0" dirty="0" err="1" smtClean="0"/>
              <a:t>the</a:t>
            </a:r>
            <a:r>
              <a:rPr lang="de-DE" baseline="0" dirty="0" smtClean="0"/>
              <a:t> </a:t>
            </a:r>
            <a:r>
              <a:rPr lang="de-DE" baseline="0" dirty="0" err="1" smtClean="0"/>
              <a:t>question</a:t>
            </a:r>
            <a:r>
              <a:rPr lang="de-DE" baseline="0" dirty="0" smtClean="0"/>
              <a:t> on </a:t>
            </a:r>
            <a:r>
              <a:rPr lang="de-DE" baseline="0" dirty="0" err="1" smtClean="0"/>
              <a:t>the</a:t>
            </a:r>
            <a:r>
              <a:rPr lang="de-DE" baseline="0" dirty="0" smtClean="0"/>
              <a:t> AVOIDANCE OF FALSE NEGATIVES, but </a:t>
            </a:r>
            <a:r>
              <a:rPr lang="de-DE" baseline="0" dirty="0" err="1" smtClean="0"/>
              <a:t>leaves</a:t>
            </a:r>
            <a:r>
              <a:rPr lang="de-DE" baseline="0" dirty="0" smtClean="0"/>
              <a:t> </a:t>
            </a:r>
            <a:r>
              <a:rPr lang="de-DE" baseline="0" dirty="0" err="1" smtClean="0"/>
              <a:t>aside</a:t>
            </a:r>
            <a:r>
              <a:rPr lang="de-DE" baseline="0" dirty="0" smtClean="0"/>
              <a:t> </a:t>
            </a:r>
            <a:r>
              <a:rPr lang="de-DE" baseline="0" dirty="0" err="1" smtClean="0"/>
              <a:t>the</a:t>
            </a:r>
            <a:r>
              <a:rPr lang="de-DE" baseline="0" dirty="0" smtClean="0"/>
              <a:t> </a:t>
            </a:r>
            <a:r>
              <a:rPr lang="de-DE" baseline="0" dirty="0" err="1" smtClean="0"/>
              <a:t>importance</a:t>
            </a:r>
            <a:r>
              <a:rPr lang="de-DE" baseline="0" dirty="0" smtClean="0"/>
              <a:t> </a:t>
            </a:r>
            <a:r>
              <a:rPr lang="de-DE" baseline="0" dirty="0" err="1" smtClean="0"/>
              <a:t>of</a:t>
            </a:r>
            <a:r>
              <a:rPr lang="de-DE" baseline="0" dirty="0" smtClean="0"/>
              <a:t> </a:t>
            </a:r>
            <a:r>
              <a:rPr lang="de-DE" baseline="0" dirty="0" err="1" smtClean="0"/>
              <a:t>increasing</a:t>
            </a:r>
            <a:r>
              <a:rPr lang="de-DE" baseline="0" dirty="0" smtClean="0"/>
              <a:t> </a:t>
            </a:r>
            <a:r>
              <a:rPr lang="de-DE" baseline="0" dirty="0" err="1" smtClean="0"/>
              <a:t>the</a:t>
            </a:r>
            <a:r>
              <a:rPr lang="de-DE" baseline="0" dirty="0" smtClean="0"/>
              <a:t> </a:t>
            </a:r>
            <a:r>
              <a:rPr lang="de-DE" baseline="0" dirty="0" err="1" smtClean="0"/>
              <a:t>probability</a:t>
            </a:r>
            <a:r>
              <a:rPr lang="de-DE" baseline="0" dirty="0" smtClean="0"/>
              <a:t> </a:t>
            </a:r>
            <a:r>
              <a:rPr lang="de-DE" baseline="0" dirty="0" err="1" smtClean="0"/>
              <a:t>of</a:t>
            </a:r>
            <a:r>
              <a:rPr lang="de-DE" baseline="0" dirty="0" smtClean="0"/>
              <a:t> TRUE POSITIVES.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 </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15</a:t>
            </a:fld>
            <a:endParaRPr lang="de-DE"/>
          </a:p>
        </p:txBody>
      </p:sp>
    </p:spTree>
    <p:extLst>
      <p:ext uri="{BB962C8B-B14F-4D97-AF65-F5344CB8AC3E}">
        <p14:creationId xmlns:p14="http://schemas.microsoft.com/office/powerpoint/2010/main" val="2001736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truth about a null hypothesis is unknown, then given that “false positives” naturally occur (problems with randomization, measurement error, etc.), it is critical that “true positives” also be detected, ideally in far greater quantities.</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fact,</a:t>
            </a:r>
            <a:r>
              <a:rPr lang="en-US" baseline="0" dirty="0" smtClean="0"/>
              <a:t> </a:t>
            </a:r>
            <a:r>
              <a:rPr lang="en-US" sz="1200" b="0" i="0" kern="1200" baseline="0" dirty="0" smtClean="0">
                <a:solidFill>
                  <a:schemeClr val="tx1"/>
                </a:solidFill>
                <a:effectLst/>
                <a:latin typeface="+mn-lt"/>
                <a:ea typeface="+mn-ea"/>
                <a:cs typeface="+mn-cs"/>
              </a:rPr>
              <a:t>w</a:t>
            </a:r>
            <a:r>
              <a:rPr lang="en-US" sz="1200" b="0" i="0" kern="1200" dirty="0" smtClean="0">
                <a:solidFill>
                  <a:schemeClr val="tx1"/>
                </a:solidFill>
                <a:effectLst/>
                <a:latin typeface="+mn-lt"/>
                <a:ea typeface="+mn-ea"/>
                <a:cs typeface="+mn-cs"/>
              </a:rPr>
              <a:t>hen power is low, any significant results obtained are more likely to be false positives, owing to the low probability of “true” positives</a:t>
            </a:r>
            <a:r>
              <a:rPr lang="en-US" sz="1200" b="0" i="0" kern="1200" baseline="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Ioannidis</a:t>
            </a:r>
            <a:r>
              <a:rPr lang="de-DE" sz="1200" b="0" i="0" kern="1200" dirty="0" smtClean="0">
                <a:solidFill>
                  <a:schemeClr val="tx1"/>
                </a:solidFill>
                <a:effectLst/>
                <a:latin typeface="+mn-lt"/>
                <a:ea typeface="+mn-ea"/>
                <a:cs typeface="+mn-cs"/>
              </a:rPr>
              <a:t>, 2005).</a:t>
            </a:r>
            <a:r>
              <a:rPr lang="en-US" dirty="0" smtClean="0"/>
              <a:t/>
            </a:r>
            <a:br>
              <a:rPr lang="en-US" dirty="0" smtClean="0"/>
            </a:br>
            <a:r>
              <a:rPr lang="en-US" dirty="0" smtClean="0"/>
              <a:t/>
            </a:r>
            <a:br>
              <a:rPr lang="en-US" dirty="0" smtClean="0"/>
            </a:br>
            <a:endParaRPr lang="de-DE" dirty="0" smtClean="0"/>
          </a:p>
          <a:p>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16</a:t>
            </a:fld>
            <a:endParaRPr lang="de-DE"/>
          </a:p>
        </p:txBody>
      </p:sp>
    </p:spTree>
    <p:extLst>
      <p:ext uri="{BB962C8B-B14F-4D97-AF65-F5344CB8AC3E}">
        <p14:creationId xmlns:p14="http://schemas.microsoft.com/office/powerpoint/2010/main" val="2081390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Others: Complex multivariate models may require other parameters such as correlations among variables.</a:t>
            </a:r>
            <a:endParaRPr lang="en-US" dirty="0"/>
          </a:p>
        </p:txBody>
      </p:sp>
      <p:sp>
        <p:nvSpPr>
          <p:cNvPr id="4" name="Slide Number Placeholder 3"/>
          <p:cNvSpPr>
            <a:spLocks noGrp="1"/>
          </p:cNvSpPr>
          <p:nvPr>
            <p:ph type="sldNum" sz="quarter" idx="10"/>
          </p:nvPr>
        </p:nvSpPr>
        <p:spPr/>
        <p:txBody>
          <a:bodyPr/>
          <a:lstStyle/>
          <a:p>
            <a:fld id="{DEEC54B0-D93D-46F3-9674-34082221F80A}" type="slidenum">
              <a:rPr lang="de-DE" smtClean="0"/>
              <a:t>17</a:t>
            </a:fld>
            <a:endParaRPr lang="de-DE"/>
          </a:p>
        </p:txBody>
      </p:sp>
    </p:spTree>
    <p:extLst>
      <p:ext uri="{BB962C8B-B14F-4D97-AF65-F5344CB8AC3E}">
        <p14:creationId xmlns:p14="http://schemas.microsoft.com/office/powerpoint/2010/main" val="2515327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effectLst/>
                <a:latin typeface="Arial" panose="020B0604020202020204" pitchFamily="34" charset="0"/>
              </a:rPr>
              <a:t>When estimating power from collected data, the power estimate </a:t>
            </a:r>
            <a:r>
              <a:rPr lang="en-US" sz="1200" b="0" i="0" kern="1200" dirty="0" smtClean="0">
                <a:solidFill>
                  <a:schemeClr val="tx1"/>
                </a:solidFill>
                <a:effectLst/>
                <a:latin typeface="+mn-lt"/>
                <a:ea typeface="+mn-ea"/>
                <a:cs typeface="+mn-cs"/>
              </a:rPr>
              <a:t>is uninformative, because it is a monotonic function of the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a:t>
            </a:r>
            <a:r>
              <a:rPr lang="en-US" sz="1200" b="0" i="0" kern="1200" baseline="0" dirty="0" smtClean="0">
                <a:solidFill>
                  <a:schemeClr val="tx1"/>
                </a:solidFill>
                <a:effectLst/>
                <a:latin typeface="+mn-lt"/>
                <a:ea typeface="+mn-ea"/>
                <a:cs typeface="+mn-cs"/>
              </a:rPr>
              <a:t> In other words, it</a:t>
            </a:r>
            <a:r>
              <a:rPr lang="en-US" sz="1200" b="0" i="0" kern="1200" dirty="0" smtClean="0">
                <a:solidFill>
                  <a:schemeClr val="tx1"/>
                </a:solidFill>
                <a:effectLst/>
                <a:latin typeface="+mn-lt"/>
                <a:ea typeface="+mn-ea"/>
                <a:cs typeface="+mn-cs"/>
              </a:rPr>
              <a:t> </a:t>
            </a:r>
            <a:r>
              <a:rPr lang="en-US" b="0" i="0" dirty="0" smtClean="0">
                <a:effectLst/>
                <a:latin typeface="Arial" panose="020B0604020202020204" pitchFamily="34" charset="0"/>
              </a:rPr>
              <a:t>is just a transformation of the p-value (&lt;.001 = &gt; 99% power, etc.; Goodman &amp; Berlin, 1994).</a:t>
            </a:r>
          </a:p>
          <a:p>
            <a:endParaRPr lang="en-US" b="0" i="0" dirty="0" smtClean="0">
              <a:effectLst/>
              <a:latin typeface="Arial" panose="020B0604020202020204" pitchFamily="34" charset="0"/>
            </a:endParaRPr>
          </a:p>
          <a:p>
            <a:r>
              <a:rPr lang="en-US" b="0" i="0" dirty="0" smtClean="0">
                <a:effectLst/>
                <a:latin typeface="Arial" panose="020B0604020202020204" pitchFamily="34" charset="0"/>
              </a:rPr>
              <a:t>Post-hoc power analysis should be based on an independently derived effect size.</a:t>
            </a:r>
            <a:r>
              <a:rPr lang="en-US" b="0" i="0" baseline="0" dirty="0" smtClean="0">
                <a:effectLst/>
                <a:latin typeface="Arial" panose="020B0604020202020204" pitchFamily="34" charset="0"/>
              </a:rPr>
              <a:t> </a:t>
            </a:r>
            <a:r>
              <a:rPr lang="en-US" b="0" i="0" dirty="0" smtClean="0">
                <a:effectLst/>
                <a:latin typeface="Arial" panose="020B0604020202020204" pitchFamily="34" charset="0"/>
              </a:rPr>
              <a:t>Or, post-hoc analysis outputting minimum detectable effect </a:t>
            </a:r>
          </a:p>
          <a:p>
            <a:r>
              <a:rPr lang="en-US" b="0" i="0" dirty="0" smtClean="0">
                <a:effectLst/>
                <a:latin typeface="Arial" panose="020B0604020202020204" pitchFamily="34" charset="0"/>
              </a:rPr>
              <a:t>size from power and N (“sensitivity analysis” in G*Power).</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18</a:t>
            </a:fld>
            <a:endParaRPr lang="de-DE"/>
          </a:p>
        </p:txBody>
      </p:sp>
    </p:spTree>
    <p:extLst>
      <p:ext uri="{BB962C8B-B14F-4D97-AF65-F5344CB8AC3E}">
        <p14:creationId xmlns:p14="http://schemas.microsoft.com/office/powerpoint/2010/main" val="408991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Example from </a:t>
            </a:r>
            <a:r>
              <a:rPr lang="en-US" sz="1200" b="0" i="0" kern="1200" dirty="0" err="1" smtClean="0">
                <a:solidFill>
                  <a:schemeClr val="tx1"/>
                </a:solidFill>
                <a:effectLst/>
                <a:latin typeface="+mn-lt"/>
                <a:ea typeface="+mn-ea"/>
                <a:cs typeface="+mn-cs"/>
              </a:rPr>
              <a:t>Giner-Sorolla</a:t>
            </a:r>
            <a:r>
              <a:rPr lang="en-US" sz="1200" b="0" i="0" kern="1200" baseline="0" dirty="0" smtClean="0">
                <a:solidFill>
                  <a:schemeClr val="tx1"/>
                </a:solidFill>
                <a:effectLst/>
                <a:latin typeface="+mn-lt"/>
                <a:ea typeface="+mn-ea"/>
                <a:cs typeface="+mn-cs"/>
              </a:rPr>
              <a:t> et al. (2020):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researcher might begin </a:t>
            </a:r>
            <a:r>
              <a:rPr lang="en-US" sz="1200" b="0" i="1" kern="1200" dirty="0" smtClean="0">
                <a:solidFill>
                  <a:schemeClr val="tx1"/>
                </a:solidFill>
                <a:effectLst/>
                <a:latin typeface="+mn-lt"/>
                <a:ea typeface="+mn-ea"/>
                <a:cs typeface="+mn-cs"/>
              </a:rPr>
              <a:t>a priori, </a:t>
            </a:r>
            <a:r>
              <a:rPr lang="en-US" sz="1200" b="0" i="0" kern="1200" dirty="0" smtClean="0">
                <a:solidFill>
                  <a:schemeClr val="tx1"/>
                </a:solidFill>
                <a:effectLst/>
                <a:latin typeface="+mn-lt"/>
                <a:ea typeface="+mn-ea"/>
                <a:cs typeface="+mn-cs"/>
              </a:rPr>
              <a:t>determining sample size necessary to detect the effect size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interest (e.g.,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for 80% power to detect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in an independent samples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-test).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example, they might then realize that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is unrealistic, because 500 is the maximum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sample size achievable with current funding. Power-determination analysis then reveals that only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61% power is achieved for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and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Begrudgingly, the researcher gives up 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detecting such small effects, but what effect sizes </a:t>
            </a:r>
            <a:r>
              <a:rPr lang="en-US" sz="1200" b="0" i="1" kern="1200" dirty="0" smtClean="0">
                <a:solidFill>
                  <a:schemeClr val="tx1"/>
                </a:solidFill>
                <a:effectLst/>
                <a:latin typeface="+mn-lt"/>
                <a:ea typeface="+mn-ea"/>
                <a:cs typeface="+mn-cs"/>
              </a:rPr>
              <a:t>can </a:t>
            </a:r>
            <a:r>
              <a:rPr lang="en-US" sz="1200" b="0" i="0" kern="1200" dirty="0" smtClean="0">
                <a:solidFill>
                  <a:schemeClr val="tx1"/>
                </a:solidFill>
                <a:effectLst/>
                <a:latin typeface="+mn-lt"/>
                <a:ea typeface="+mn-ea"/>
                <a:cs typeface="+mn-cs"/>
              </a:rPr>
              <a:t>be detected with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 effect-size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sensitivity analysis reveals that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0.25 can be detected with 80% power. The researcher might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decide this is close enough to the intended effect size, and proceed to gather 500 participants. </a:t>
            </a:r>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19</a:t>
            </a:fld>
            <a:endParaRPr lang="de-DE"/>
          </a:p>
        </p:txBody>
      </p:sp>
    </p:spTree>
    <p:extLst>
      <p:ext uri="{BB962C8B-B14F-4D97-AF65-F5344CB8AC3E}">
        <p14:creationId xmlns:p14="http://schemas.microsoft.com/office/powerpoint/2010/main" val="2731753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Example from </a:t>
            </a:r>
            <a:r>
              <a:rPr lang="en-US" sz="1200" b="0" i="0" kern="1200" dirty="0" err="1" smtClean="0">
                <a:solidFill>
                  <a:schemeClr val="tx1"/>
                </a:solidFill>
                <a:effectLst/>
                <a:latin typeface="+mn-lt"/>
                <a:ea typeface="+mn-ea"/>
                <a:cs typeface="+mn-cs"/>
              </a:rPr>
              <a:t>Giner-Sorolla</a:t>
            </a:r>
            <a:r>
              <a:rPr lang="en-US" sz="1200" b="0" i="0" kern="1200" baseline="0" dirty="0" smtClean="0">
                <a:solidFill>
                  <a:schemeClr val="tx1"/>
                </a:solidFill>
                <a:effectLst/>
                <a:latin typeface="+mn-lt"/>
                <a:ea typeface="+mn-ea"/>
                <a:cs typeface="+mn-cs"/>
              </a:rPr>
              <a:t> et al. (2020):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researcher might begin </a:t>
            </a:r>
            <a:r>
              <a:rPr lang="en-US" sz="1200" b="0" i="1" kern="1200" dirty="0" smtClean="0">
                <a:solidFill>
                  <a:schemeClr val="tx1"/>
                </a:solidFill>
                <a:effectLst/>
                <a:latin typeface="+mn-lt"/>
                <a:ea typeface="+mn-ea"/>
                <a:cs typeface="+mn-cs"/>
              </a:rPr>
              <a:t>a priori, </a:t>
            </a:r>
            <a:r>
              <a:rPr lang="en-US" sz="1200" b="0" i="0" kern="1200" dirty="0" smtClean="0">
                <a:solidFill>
                  <a:schemeClr val="tx1"/>
                </a:solidFill>
                <a:effectLst/>
                <a:latin typeface="+mn-lt"/>
                <a:ea typeface="+mn-ea"/>
                <a:cs typeface="+mn-cs"/>
              </a:rPr>
              <a:t>determining sample size necessary to detect the effect size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interest (e.g.,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for 80% power to detect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in an independent samples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-test).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example, they might then realize that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is unrealistic, because 500 is the maximum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sample size achievable with current funding. Power-determination analysis then reveals that only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61% power is achieved for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and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Begrudgingly, the researcher gives up 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detecting such small effects, but what effect sizes </a:t>
            </a:r>
            <a:r>
              <a:rPr lang="en-US" sz="1200" b="0" i="1" kern="1200" dirty="0" smtClean="0">
                <a:solidFill>
                  <a:schemeClr val="tx1"/>
                </a:solidFill>
                <a:effectLst/>
                <a:latin typeface="+mn-lt"/>
                <a:ea typeface="+mn-ea"/>
                <a:cs typeface="+mn-cs"/>
              </a:rPr>
              <a:t>can </a:t>
            </a:r>
            <a:r>
              <a:rPr lang="en-US" sz="1200" b="0" i="0" kern="1200" dirty="0" smtClean="0">
                <a:solidFill>
                  <a:schemeClr val="tx1"/>
                </a:solidFill>
                <a:effectLst/>
                <a:latin typeface="+mn-lt"/>
                <a:ea typeface="+mn-ea"/>
                <a:cs typeface="+mn-cs"/>
              </a:rPr>
              <a:t>be detected with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 effect-size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sensitivity analysis reveals that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0.25 can be detected with 80% power. The researcher might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decide this is close enough to the intended effect size, and proceed to gather 500 participants. </a:t>
            </a:r>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20</a:t>
            </a:fld>
            <a:endParaRPr lang="de-DE"/>
          </a:p>
        </p:txBody>
      </p:sp>
    </p:spTree>
    <p:extLst>
      <p:ext uri="{BB962C8B-B14F-4D97-AF65-F5344CB8AC3E}">
        <p14:creationId xmlns:p14="http://schemas.microsoft.com/office/powerpoint/2010/main" val="1031568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30</a:t>
            </a:fld>
            <a:endParaRPr lang="de-DE"/>
          </a:p>
        </p:txBody>
      </p:sp>
    </p:spTree>
    <p:extLst>
      <p:ext uri="{BB962C8B-B14F-4D97-AF65-F5344CB8AC3E}">
        <p14:creationId xmlns:p14="http://schemas.microsoft.com/office/powerpoint/2010/main" val="36005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2</a:t>
            </a:fld>
            <a:endParaRPr lang="de-DE"/>
          </a:p>
        </p:txBody>
      </p:sp>
    </p:spTree>
    <p:extLst>
      <p:ext uri="{BB962C8B-B14F-4D97-AF65-F5344CB8AC3E}">
        <p14:creationId xmlns:p14="http://schemas.microsoft.com/office/powerpoint/2010/main" val="16834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3</a:t>
            </a:fld>
            <a:endParaRPr lang="de-DE"/>
          </a:p>
        </p:txBody>
      </p:sp>
    </p:spTree>
    <p:extLst>
      <p:ext uri="{BB962C8B-B14F-4D97-AF65-F5344CB8AC3E}">
        <p14:creationId xmlns:p14="http://schemas.microsoft.com/office/powerpoint/2010/main" val="259042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6</a:t>
            </a:fld>
            <a:endParaRPr lang="de-DE"/>
          </a:p>
        </p:txBody>
      </p:sp>
    </p:spTree>
    <p:extLst>
      <p:ext uri="{BB962C8B-B14F-4D97-AF65-F5344CB8AC3E}">
        <p14:creationId xmlns:p14="http://schemas.microsoft.com/office/powerpoint/2010/main" val="371586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smtClean="0"/>
              <a:t>We</a:t>
            </a:r>
            <a:r>
              <a:rPr lang="de-DE" dirty="0" smtClean="0"/>
              <a:t> </a:t>
            </a:r>
            <a:r>
              <a:rPr lang="de-DE" dirty="0" err="1" smtClean="0"/>
              <a:t>obtain</a:t>
            </a:r>
            <a:r>
              <a:rPr lang="de-DE" dirty="0" smtClean="0"/>
              <a:t> </a:t>
            </a:r>
            <a:r>
              <a:rPr lang="de-DE" dirty="0" err="1" smtClean="0"/>
              <a:t>data</a:t>
            </a:r>
            <a:r>
              <a:rPr lang="de-DE" dirty="0" smtClean="0"/>
              <a:t> </a:t>
            </a:r>
            <a:r>
              <a:rPr lang="de-DE" dirty="0" err="1" smtClean="0"/>
              <a:t>of</a:t>
            </a:r>
            <a:r>
              <a:rPr lang="de-DE" dirty="0" smtClean="0"/>
              <a:t> a </a:t>
            </a:r>
            <a:r>
              <a:rPr lang="de-DE" dirty="0" err="1" smtClean="0"/>
              <a:t>random</a:t>
            </a:r>
            <a:r>
              <a:rPr lang="de-DE" dirty="0" smtClean="0"/>
              <a:t> sample </a:t>
            </a:r>
            <a:r>
              <a:rPr lang="de-DE" dirty="0" err="1" smtClean="0"/>
              <a:t>from</a:t>
            </a:r>
            <a:r>
              <a:rPr lang="de-DE" dirty="0" smtClean="0"/>
              <a:t> </a:t>
            </a:r>
            <a:r>
              <a:rPr lang="de-DE" dirty="0" err="1" smtClean="0"/>
              <a:t>our</a:t>
            </a:r>
            <a:r>
              <a:rPr lang="de-DE" dirty="0" smtClean="0"/>
              <a:t> </a:t>
            </a:r>
            <a:r>
              <a:rPr lang="de-DE" dirty="0" err="1" smtClean="0"/>
              <a:t>target</a:t>
            </a:r>
            <a:r>
              <a:rPr lang="de-DE" dirty="0" smtClean="0"/>
              <a:t> </a:t>
            </a:r>
            <a:r>
              <a:rPr lang="de-DE" dirty="0" err="1" smtClean="0"/>
              <a:t>population</a:t>
            </a:r>
            <a:r>
              <a:rPr lang="de-DE" dirty="0" smtClean="0"/>
              <a:t>.</a:t>
            </a:r>
          </a:p>
          <a:p>
            <a:pPr marL="171450" indent="-171450">
              <a:buFont typeface="Arial" panose="020B0604020202020204" pitchFamily="34" charset="0"/>
              <a:buChar char="•"/>
            </a:pPr>
            <a:r>
              <a:rPr lang="de-DE" dirty="0" err="1" smtClean="0"/>
              <a:t>We</a:t>
            </a:r>
            <a:r>
              <a:rPr lang="de-DE" dirty="0" smtClean="0"/>
              <a:t> </a:t>
            </a:r>
            <a:r>
              <a:rPr lang="de-DE" dirty="0" err="1" smtClean="0"/>
              <a:t>observe</a:t>
            </a:r>
            <a:r>
              <a:rPr lang="de-DE" dirty="0" smtClean="0"/>
              <a:t> a </a:t>
            </a:r>
            <a:r>
              <a:rPr lang="de-DE" dirty="0" err="1" smtClean="0"/>
              <a:t>specific</a:t>
            </a:r>
            <a:r>
              <a:rPr lang="de-DE" dirty="0" smtClean="0"/>
              <a:t> </a:t>
            </a:r>
            <a:r>
              <a:rPr lang="de-DE" dirty="0" err="1" smtClean="0"/>
              <a:t>effect</a:t>
            </a:r>
            <a:r>
              <a:rPr lang="de-DE" dirty="0" smtClean="0"/>
              <a:t> </a:t>
            </a:r>
            <a:r>
              <a:rPr lang="de-DE" dirty="0" err="1" smtClean="0"/>
              <a:t>of</a:t>
            </a:r>
            <a:r>
              <a:rPr lang="de-DE" dirty="0" smtClean="0"/>
              <a:t> a </a:t>
            </a:r>
            <a:r>
              <a:rPr lang="de-DE" dirty="0" err="1" smtClean="0"/>
              <a:t>given</a:t>
            </a:r>
            <a:r>
              <a:rPr lang="de-DE" dirty="0" smtClean="0"/>
              <a:t> </a:t>
            </a:r>
            <a:r>
              <a:rPr lang="de-DE" dirty="0" err="1" smtClean="0"/>
              <a:t>size</a:t>
            </a:r>
            <a:r>
              <a:rPr lang="de-DE" dirty="0" smtClean="0"/>
              <a:t>.</a:t>
            </a:r>
          </a:p>
          <a:p>
            <a:pPr marL="171450" indent="-171450">
              <a:buFont typeface="Arial" panose="020B0604020202020204" pitchFamily="34" charset="0"/>
              <a:buChar char="•"/>
            </a:pPr>
            <a:r>
              <a:rPr lang="de-DE" dirty="0" err="1" smtClean="0"/>
              <a:t>Based</a:t>
            </a:r>
            <a:r>
              <a:rPr lang="de-DE" dirty="0" smtClean="0"/>
              <a:t> on </a:t>
            </a:r>
            <a:r>
              <a:rPr lang="de-DE" dirty="0" err="1" smtClean="0"/>
              <a:t>this</a:t>
            </a:r>
            <a:r>
              <a:rPr lang="de-DE" dirty="0" smtClean="0"/>
              <a:t> </a:t>
            </a:r>
            <a:r>
              <a:rPr lang="de-DE" dirty="0" err="1" smtClean="0"/>
              <a:t>effect</a:t>
            </a:r>
            <a:r>
              <a:rPr lang="de-DE" dirty="0" smtClean="0"/>
              <a:t> </a:t>
            </a:r>
            <a:r>
              <a:rPr lang="de-DE" dirty="0" err="1" smtClean="0"/>
              <a:t>size</a:t>
            </a:r>
            <a:r>
              <a:rPr lang="de-DE" dirty="0" smtClean="0"/>
              <a:t>, </a:t>
            </a:r>
            <a:r>
              <a:rPr lang="de-DE" dirty="0" err="1" smtClean="0"/>
              <a:t>we</a:t>
            </a:r>
            <a:r>
              <a:rPr lang="de-DE" baseline="0" dirty="0" smtClean="0"/>
              <a:t> </a:t>
            </a:r>
            <a:r>
              <a:rPr lang="de-DE" baseline="0" dirty="0" err="1" smtClean="0"/>
              <a:t>aim</a:t>
            </a:r>
            <a:r>
              <a:rPr lang="de-DE" baseline="0" dirty="0" smtClean="0"/>
              <a:t> </a:t>
            </a:r>
            <a:r>
              <a:rPr lang="de-DE" baseline="0" dirty="0" err="1" smtClean="0"/>
              <a:t>to</a:t>
            </a:r>
            <a:r>
              <a:rPr lang="de-DE" baseline="0" dirty="0" smtClean="0"/>
              <a:t> </a:t>
            </a:r>
            <a:r>
              <a:rPr lang="de-DE" baseline="0" dirty="0" err="1" smtClean="0"/>
              <a:t>make</a:t>
            </a:r>
            <a:r>
              <a:rPr lang="de-DE" baseline="0" dirty="0" smtClean="0"/>
              <a:t> a </a:t>
            </a:r>
            <a:r>
              <a:rPr lang="de-DE" baseline="0" dirty="0" err="1" smtClean="0"/>
              <a:t>generalization</a:t>
            </a:r>
            <a:r>
              <a:rPr lang="de-DE" baseline="0" dirty="0" smtClean="0"/>
              <a:t> </a:t>
            </a:r>
            <a:r>
              <a:rPr lang="de-DE" baseline="0" dirty="0" err="1" smtClean="0"/>
              <a:t>about</a:t>
            </a:r>
            <a:r>
              <a:rPr lang="de-DE" baseline="0" dirty="0" smtClean="0"/>
              <a:t> </a:t>
            </a:r>
            <a:r>
              <a:rPr lang="de-DE" baseline="0" dirty="0" err="1" smtClean="0"/>
              <a:t>the</a:t>
            </a:r>
            <a:r>
              <a:rPr lang="de-DE" baseline="0" dirty="0" smtClean="0"/>
              <a:t> </a:t>
            </a:r>
            <a:r>
              <a:rPr lang="de-DE" baseline="0" dirty="0" err="1" smtClean="0"/>
              <a:t>population</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7</a:t>
            </a:fld>
            <a:endParaRPr lang="de-DE"/>
          </a:p>
        </p:txBody>
      </p:sp>
    </p:spTree>
    <p:extLst>
      <p:ext uri="{BB962C8B-B14F-4D97-AF65-F5344CB8AC3E}">
        <p14:creationId xmlns:p14="http://schemas.microsoft.com/office/powerpoint/2010/main" val="874629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dirty="0" smtClean="0"/>
              <a:t> </a:t>
            </a:r>
            <a:r>
              <a:rPr lang="de-DE" dirty="0" err="1" smtClean="0"/>
              <a:t>effect</a:t>
            </a:r>
            <a:r>
              <a:rPr lang="de-DE" dirty="0" smtClean="0"/>
              <a:t> </a:t>
            </a:r>
            <a:r>
              <a:rPr lang="de-DE" dirty="0" err="1" smtClean="0"/>
              <a:t>is</a:t>
            </a:r>
            <a:r>
              <a:rPr lang="de-DE" dirty="0" smtClean="0"/>
              <a:t> </a:t>
            </a:r>
            <a:r>
              <a:rPr lang="de-DE" dirty="0" err="1" smtClean="0"/>
              <a:t>false</a:t>
            </a:r>
            <a:r>
              <a:rPr lang="de-DE" dirty="0" smtClean="0"/>
              <a:t> in </a:t>
            </a:r>
            <a:r>
              <a:rPr lang="de-DE" dirty="0" err="1" smtClean="0"/>
              <a:t>the</a:t>
            </a:r>
            <a:r>
              <a:rPr lang="de-DE" baseline="0" dirty="0" smtClean="0"/>
              <a:t> </a:t>
            </a:r>
            <a:r>
              <a:rPr lang="de-DE" baseline="0" dirty="0" err="1" smtClean="0"/>
              <a:t>population</a:t>
            </a:r>
            <a:r>
              <a:rPr lang="de-DE" dirty="0" smtClean="0"/>
              <a:t>,</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positives</a:t>
            </a:r>
            <a:r>
              <a:rPr lang="de-DE"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err="1" smtClean="0"/>
              <a:t>We</a:t>
            </a:r>
            <a:r>
              <a:rPr lang="de-DE" baseline="0" dirty="0" smtClean="0"/>
              <a:t> </a:t>
            </a:r>
            <a:r>
              <a:rPr lang="de-DE" baseline="0" dirty="0" err="1" smtClean="0"/>
              <a:t>control</a:t>
            </a:r>
            <a:r>
              <a:rPr lang="de-DE" baseline="0" dirty="0" smtClean="0"/>
              <a:t> </a:t>
            </a:r>
            <a:r>
              <a:rPr lang="de-DE" baseline="0" dirty="0" err="1" smtClean="0"/>
              <a:t>for</a:t>
            </a:r>
            <a:r>
              <a:rPr lang="de-DE" baseline="0" dirty="0" smtClean="0"/>
              <a:t> </a:t>
            </a:r>
            <a:r>
              <a:rPr lang="de-DE" baseline="0" dirty="0" err="1" smtClean="0"/>
              <a:t>this</a:t>
            </a:r>
            <a:r>
              <a:rPr lang="de-DE" baseline="0" dirty="0" smtClean="0"/>
              <a:t> </a:t>
            </a:r>
            <a:r>
              <a:rPr lang="de-DE" baseline="0" dirty="0" err="1" smtClean="0"/>
              <a:t>possibility</a:t>
            </a:r>
            <a:r>
              <a:rPr lang="de-DE" baseline="0" dirty="0" smtClean="0"/>
              <a:t> </a:t>
            </a:r>
            <a:r>
              <a:rPr lang="de-DE" baseline="0" dirty="0" err="1" smtClean="0"/>
              <a:t>by</a:t>
            </a:r>
            <a:r>
              <a:rPr lang="de-DE" baseline="0" dirty="0" smtClean="0"/>
              <a:t> </a:t>
            </a:r>
            <a:r>
              <a:rPr lang="de-DE" baseline="0" dirty="0" err="1" smtClean="0"/>
              <a:t>conventionally</a:t>
            </a:r>
            <a:r>
              <a:rPr lang="de-DE" baseline="0" dirty="0" smtClean="0"/>
              <a:t> </a:t>
            </a:r>
            <a:r>
              <a:rPr lang="de-DE" baseline="0" dirty="0" err="1" smtClean="0"/>
              <a:t>establishing</a:t>
            </a:r>
            <a:r>
              <a:rPr lang="de-DE" baseline="0" dirty="0" smtClean="0"/>
              <a:t> </a:t>
            </a:r>
            <a:r>
              <a:rPr lang="el-GR" sz="1200" dirty="0" smtClean="0">
                <a:solidFill>
                  <a:schemeClr val="tx1"/>
                </a:solidFill>
              </a:rPr>
              <a:t>α</a:t>
            </a:r>
            <a:r>
              <a:rPr lang="de-DE" sz="1200" dirty="0" smtClean="0">
                <a:solidFill>
                  <a:schemeClr val="tx1"/>
                </a:solidFill>
              </a:rPr>
              <a:t> = .05.</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8</a:t>
            </a:fld>
            <a:endParaRPr lang="de-DE"/>
          </a:p>
        </p:txBody>
      </p:sp>
    </p:spTree>
    <p:extLst>
      <p:ext uri="{BB962C8B-B14F-4D97-AF65-F5344CB8AC3E}">
        <p14:creationId xmlns:p14="http://schemas.microsoft.com/office/powerpoint/2010/main" val="280442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Therefore</a:t>
            </a:r>
            <a:r>
              <a:rPr lang="de-DE" dirty="0" smtClean="0"/>
              <a:t>, </a:t>
            </a:r>
            <a:r>
              <a:rPr lang="de-DE" dirty="0" err="1" smtClean="0"/>
              <a:t>if</a:t>
            </a:r>
            <a:r>
              <a:rPr lang="de-DE" dirty="0" smtClean="0"/>
              <a:t> </a:t>
            </a:r>
            <a:r>
              <a:rPr lang="de-DE" dirty="0" err="1" smtClean="0"/>
              <a:t>we</a:t>
            </a:r>
            <a:r>
              <a:rPr lang="de-DE" dirty="0" smtClean="0"/>
              <a:t> </a:t>
            </a:r>
            <a:r>
              <a:rPr lang="de-DE" dirty="0" err="1" smtClean="0"/>
              <a:t>conducted</a:t>
            </a:r>
            <a:r>
              <a:rPr lang="de-DE" dirty="0" smtClean="0"/>
              <a:t> 100 </a:t>
            </a:r>
            <a:r>
              <a:rPr lang="de-DE" dirty="0" err="1" smtClean="0"/>
              <a:t>studies</a:t>
            </a:r>
            <a:r>
              <a:rPr lang="de-DE" dirty="0" smtClean="0"/>
              <a:t>, </a:t>
            </a:r>
            <a:r>
              <a:rPr lang="de-DE" dirty="0" err="1" smtClean="0"/>
              <a:t>only</a:t>
            </a:r>
            <a:r>
              <a:rPr lang="de-DE" dirty="0" smtClean="0"/>
              <a:t> 5 </a:t>
            </a:r>
            <a:r>
              <a:rPr lang="de-DE" dirty="0" err="1" smtClean="0"/>
              <a:t>would</a:t>
            </a:r>
            <a:r>
              <a:rPr lang="de-DE" dirty="0" smtClean="0"/>
              <a:t> </a:t>
            </a:r>
            <a:r>
              <a:rPr lang="de-DE" dirty="0" err="1" smtClean="0"/>
              <a:t>show</a:t>
            </a:r>
            <a:r>
              <a:rPr lang="de-DE" dirty="0" smtClean="0"/>
              <a:t> a </a:t>
            </a:r>
            <a:r>
              <a:rPr lang="de-DE" dirty="0" err="1" smtClean="0"/>
              <a:t>significant</a:t>
            </a:r>
            <a:r>
              <a:rPr lang="de-DE" dirty="0" smtClean="0"/>
              <a:t> </a:t>
            </a:r>
            <a:r>
              <a:rPr lang="de-DE" dirty="0" err="1" smtClean="0"/>
              <a:t>result</a:t>
            </a:r>
            <a:r>
              <a:rPr lang="de-DE" dirty="0" smtClean="0"/>
              <a:t>.</a:t>
            </a: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9</a:t>
            </a:fld>
            <a:endParaRPr lang="de-DE"/>
          </a:p>
        </p:txBody>
      </p:sp>
    </p:spTree>
    <p:extLst>
      <p:ext uri="{BB962C8B-B14F-4D97-AF65-F5344CB8AC3E}">
        <p14:creationId xmlns:p14="http://schemas.microsoft.com/office/powerpoint/2010/main" val="232240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baseline="0" dirty="0" smtClean="0"/>
              <a:t> </a:t>
            </a:r>
            <a:r>
              <a:rPr lang="de-DE" baseline="0" dirty="0" err="1" smtClean="0"/>
              <a:t>effect</a:t>
            </a:r>
            <a:r>
              <a:rPr lang="de-DE" baseline="0" dirty="0" smtClean="0"/>
              <a:t> </a:t>
            </a:r>
            <a:r>
              <a:rPr lang="de-DE" baseline="0" dirty="0" err="1" smtClean="0"/>
              <a:t>is</a:t>
            </a:r>
            <a:r>
              <a:rPr lang="de-DE" baseline="0" dirty="0" smtClean="0"/>
              <a:t> </a:t>
            </a:r>
            <a:r>
              <a:rPr lang="de-DE" baseline="0" dirty="0" err="1" smtClean="0"/>
              <a:t>true</a:t>
            </a:r>
            <a:r>
              <a:rPr lang="de-DE" baseline="0" dirty="0" smtClean="0"/>
              <a:t> in </a:t>
            </a:r>
            <a:r>
              <a:rPr lang="de-DE" baseline="0" dirty="0" err="1" smtClean="0"/>
              <a:t>the</a:t>
            </a:r>
            <a:r>
              <a:rPr lang="de-DE" baseline="0" dirty="0" smtClean="0"/>
              <a:t> </a:t>
            </a:r>
            <a:r>
              <a:rPr lang="de-DE" baseline="0" dirty="0" err="1" smtClean="0"/>
              <a:t>population</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negatives</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 </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10</a:t>
            </a:fld>
            <a:endParaRPr lang="de-DE"/>
          </a:p>
        </p:txBody>
      </p:sp>
    </p:spTree>
    <p:extLst>
      <p:ext uri="{BB962C8B-B14F-4D97-AF65-F5344CB8AC3E}">
        <p14:creationId xmlns:p14="http://schemas.microsoft.com/office/powerpoint/2010/main" val="330890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With</a:t>
            </a:r>
            <a:r>
              <a:rPr lang="de-DE" baseline="0" dirty="0" smtClean="0"/>
              <a:t> </a:t>
            </a:r>
            <a:r>
              <a:rPr lang="de-DE" baseline="0" dirty="0" err="1" smtClean="0"/>
              <a:t>the</a:t>
            </a:r>
            <a:r>
              <a:rPr lang="de-DE" baseline="0" dirty="0" smtClean="0"/>
              <a:t> </a:t>
            </a:r>
            <a:r>
              <a:rPr lang="de-DE" baseline="0" dirty="0" err="1" smtClean="0"/>
              <a:t>conventional</a:t>
            </a:r>
            <a:r>
              <a:rPr lang="de-DE" baseline="0" dirty="0" smtClean="0"/>
              <a:t> </a:t>
            </a:r>
            <a:r>
              <a:rPr lang="de-DE" baseline="0" dirty="0" err="1" smtClean="0"/>
              <a:t>level</a:t>
            </a:r>
            <a:r>
              <a:rPr lang="de-DE" baseline="0" dirty="0" smtClean="0"/>
              <a:t> </a:t>
            </a:r>
            <a:r>
              <a:rPr lang="de-DE" baseline="0" dirty="0" err="1" smtClean="0"/>
              <a:t>of</a:t>
            </a:r>
            <a:r>
              <a:rPr lang="de-DE" baseline="0" dirty="0" smtClean="0"/>
              <a:t> </a:t>
            </a:r>
            <a:r>
              <a:rPr lang="de-DE" baseline="0" dirty="0" err="1" smtClean="0"/>
              <a:t>statistical</a:t>
            </a:r>
            <a:r>
              <a:rPr lang="de-DE" baseline="0" dirty="0" smtClean="0"/>
              <a:t> power at .80, </a:t>
            </a:r>
            <a:r>
              <a:rPr lang="de-DE" baseline="0" dirty="0" err="1" smtClean="0"/>
              <a:t>we</a:t>
            </a:r>
            <a:r>
              <a:rPr lang="de-DE" baseline="0" dirty="0" smtClean="0"/>
              <a:t> </a:t>
            </a:r>
            <a:r>
              <a:rPr lang="de-DE" baseline="0" dirty="0" err="1" smtClean="0"/>
              <a:t>would</a:t>
            </a:r>
            <a:r>
              <a:rPr lang="de-DE" baseline="0" dirty="0" smtClean="0"/>
              <a:t> </a:t>
            </a:r>
            <a:r>
              <a:rPr lang="de-DE" baseline="0" dirty="0" err="1" smtClean="0"/>
              <a:t>expect</a:t>
            </a:r>
            <a:r>
              <a:rPr lang="de-DE" baseline="0" dirty="0" smtClean="0"/>
              <a:t> </a:t>
            </a:r>
            <a:r>
              <a:rPr lang="de-DE" baseline="0" dirty="0" err="1" smtClean="0"/>
              <a:t>that</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100 </a:t>
            </a:r>
            <a:r>
              <a:rPr lang="de-DE" baseline="0" dirty="0" err="1" smtClean="0"/>
              <a:t>studies</a:t>
            </a:r>
            <a:r>
              <a:rPr lang="de-DE" baseline="0" dirty="0" smtClean="0"/>
              <a:t>, 20 </a:t>
            </a:r>
            <a:r>
              <a:rPr lang="de-DE" baseline="0" dirty="0" err="1" smtClean="0"/>
              <a:t>should</a:t>
            </a:r>
            <a:r>
              <a:rPr lang="de-DE" baseline="0" dirty="0" smtClean="0"/>
              <a:t> </a:t>
            </a:r>
            <a:r>
              <a:rPr lang="de-DE" baseline="0" dirty="0" err="1" smtClean="0"/>
              <a:t>show</a:t>
            </a:r>
            <a:r>
              <a:rPr lang="de-DE" baseline="0" dirty="0" smtClean="0"/>
              <a:t> a </a:t>
            </a:r>
            <a:r>
              <a:rPr lang="de-DE" baseline="0" dirty="0" err="1" smtClean="0"/>
              <a:t>false</a:t>
            </a:r>
            <a:r>
              <a:rPr lang="de-DE" baseline="0" dirty="0" smtClean="0"/>
              <a:t> negative.</a:t>
            </a:r>
            <a:endParaRPr lang="de-DE" dirty="0" smtClean="0"/>
          </a:p>
        </p:txBody>
      </p:sp>
      <p:sp>
        <p:nvSpPr>
          <p:cNvPr id="4" name="Slide Number Placeholder 3"/>
          <p:cNvSpPr>
            <a:spLocks noGrp="1"/>
          </p:cNvSpPr>
          <p:nvPr>
            <p:ph type="sldNum" sz="quarter" idx="10"/>
          </p:nvPr>
        </p:nvSpPr>
        <p:spPr/>
        <p:txBody>
          <a:bodyPr/>
          <a:lstStyle/>
          <a:p>
            <a:fld id="{DEEC54B0-D93D-46F3-9674-34082221F80A}" type="slidenum">
              <a:rPr lang="de-DE" smtClean="0"/>
              <a:t>11</a:t>
            </a:fld>
            <a:endParaRPr lang="de-DE"/>
          </a:p>
        </p:txBody>
      </p:sp>
    </p:spTree>
    <p:extLst>
      <p:ext uri="{BB962C8B-B14F-4D97-AF65-F5344CB8AC3E}">
        <p14:creationId xmlns:p14="http://schemas.microsoft.com/office/powerpoint/2010/main" val="317072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CD4E711-A61A-48A3-8169-0B01BBE72942}" type="datetimeFigureOut">
              <a:rPr lang="de-DE" smtClean="0"/>
              <a:t>21.02.2021</a:t>
            </a:fld>
            <a:endParaRPr lang="de-D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79853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4E711-A61A-48A3-8169-0B01BBE72942}" type="datetimeFigureOut">
              <a:rPr lang="de-DE" smtClean="0"/>
              <a:t>21.02.2021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223820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4E711-A61A-48A3-8169-0B01BBE72942}" type="datetimeFigureOut">
              <a:rPr lang="de-DE" smtClean="0"/>
              <a:t>21.02.2021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340777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4E711-A61A-48A3-8169-0B01BBE72942}" type="datetimeFigureOut">
              <a:rPr lang="de-DE" smtClean="0"/>
              <a:t>21.02.2021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208649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4E711-A61A-48A3-8169-0B01BBE72942}" type="datetimeFigureOut">
              <a:rPr lang="de-DE" smtClean="0"/>
              <a:t>21.02.2021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387287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D4E711-A61A-48A3-8169-0B01BBE72942}" type="datetimeFigureOut">
              <a:rPr lang="de-DE" smtClean="0"/>
              <a:t>21.02.2021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52977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D4E711-A61A-48A3-8169-0B01BBE72942}" type="datetimeFigureOut">
              <a:rPr lang="de-DE" smtClean="0"/>
              <a:t>21.02.2021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162706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D4E711-A61A-48A3-8169-0B01BBE72942}" type="datetimeFigureOut">
              <a:rPr lang="de-DE" smtClean="0"/>
              <a:t>21.02.2021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277522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4E711-A61A-48A3-8169-0B01BBE72942}" type="datetimeFigureOut">
              <a:rPr lang="de-DE" smtClean="0"/>
              <a:t>21.02.2021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10150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4CD4E711-A61A-48A3-8169-0B01BBE72942}" type="datetimeFigureOut">
              <a:rPr lang="de-DE" smtClean="0"/>
              <a:t>21.02.2021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321377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CD4E711-A61A-48A3-8169-0B01BBE72942}" type="datetimeFigureOut">
              <a:rPr lang="de-DE" smtClean="0"/>
              <a:t>21.02.2021</a:t>
            </a:fld>
            <a:endParaRPr lang="de-D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17029597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CD4E711-A61A-48A3-8169-0B01BBE72942}" type="datetimeFigureOut">
              <a:rPr lang="de-DE" smtClean="0"/>
              <a:t>21.02.2021</a:t>
            </a:fld>
            <a:endParaRPr lang="de-D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de-DE"/>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21500785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github.com/ncypris/power_all.git"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g"/><Relationship Id="rId10" Type="http://schemas.openxmlformats.org/officeDocument/2006/relationships/image" Target="../media/image14.jpeg"/><Relationship Id="rId4" Type="http://schemas.openxmlformats.org/officeDocument/2006/relationships/image" Target="../media/image8.jp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cran.r-project.org/web/packages/paramtest/vignettes/Simulating-Power.html" TargetMode="External"/><Relationship Id="rId2" Type="http://schemas.openxmlformats.org/officeDocument/2006/relationships/hyperlink" Target="https://osf.io/d3v8t/" TargetMode="External"/><Relationship Id="rId1" Type="http://schemas.openxmlformats.org/officeDocument/2006/relationships/slideLayout" Target="../slideLayouts/slideLayout2.xml"/><Relationship Id="rId6" Type="http://schemas.openxmlformats.org/officeDocument/2006/relationships/hyperlink" Target="https://doi.org/10.31234/osf.io/pj67b" TargetMode="External"/><Relationship Id="rId5" Type="http://schemas.openxmlformats.org/officeDocument/2006/relationships/hyperlink" Target="https://doi.org/10.1111/2041-210X.12504" TargetMode="External"/><Relationship Id="rId4" Type="http://schemas.openxmlformats.org/officeDocument/2006/relationships/hyperlink" Target="https://doi.org/10.31234/osf.io/xp5cy"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hyperlink" Target="mailto:cypris@coll.mpg.de" TargetMode="External"/><Relationship Id="rId5" Type="http://schemas.openxmlformats.org/officeDocument/2006/relationships/image" Target="../media/image31.png"/><Relationship Id="rId4" Type="http://schemas.openxmlformats.org/officeDocument/2006/relationships/hyperlink" Target="mailto:toribio-florez@coll.mpg.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6.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6.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4969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Picture 3"/>
          <p:cNvPicPr>
            <a:picLocks noChangeAspect="1"/>
          </p:cNvPicPr>
          <p:nvPr/>
        </p:nvPicPr>
        <p:blipFill>
          <a:blip r:embed="rId3"/>
          <a:stretch>
            <a:fillRect/>
          </a:stretch>
        </p:blipFill>
        <p:spPr>
          <a:xfrm>
            <a:off x="5162541" y="853633"/>
            <a:ext cx="4942401" cy="707260"/>
          </a:xfrm>
          <a:prstGeom prst="rect">
            <a:avLst/>
          </a:prstGeom>
        </p:spPr>
      </p:pic>
      <p:sp>
        <p:nvSpPr>
          <p:cNvPr id="5" name="Rectangle 4"/>
          <p:cNvSpPr/>
          <p:nvPr/>
        </p:nvSpPr>
        <p:spPr>
          <a:xfrm>
            <a:off x="5162541" y="382701"/>
            <a:ext cx="6417013" cy="523220"/>
          </a:xfrm>
          <a:prstGeom prst="rect">
            <a:avLst/>
          </a:prstGeom>
        </p:spPr>
        <p:txBody>
          <a:bodyPr wrap="none">
            <a:spAutoFit/>
          </a:bodyPr>
          <a:lstStyle/>
          <a:p>
            <a:pPr marL="342900" indent="-342900">
              <a:buFont typeface="+mj-lt"/>
              <a:buAutoNum type="arabicPeriod"/>
            </a:pPr>
            <a:r>
              <a:rPr lang="de-DE" sz="2800" dirty="0" smtClean="0"/>
              <a:t>Create an R Project </a:t>
            </a:r>
            <a:r>
              <a:rPr lang="de-DE" sz="2800" dirty="0" err="1" smtClean="0"/>
              <a:t>using</a:t>
            </a:r>
            <a:r>
              <a:rPr lang="de-DE" sz="2800" dirty="0" smtClean="0"/>
              <a:t> Version Control</a:t>
            </a:r>
            <a:endParaRPr lang="de-DE" sz="2800" dirty="0"/>
          </a:p>
        </p:txBody>
      </p:sp>
      <p:pic>
        <p:nvPicPr>
          <p:cNvPr id="6" name="Picture 5"/>
          <p:cNvPicPr>
            <a:picLocks noChangeAspect="1"/>
          </p:cNvPicPr>
          <p:nvPr/>
        </p:nvPicPr>
        <p:blipFill>
          <a:blip r:embed="rId4"/>
          <a:stretch>
            <a:fillRect/>
          </a:stretch>
        </p:blipFill>
        <p:spPr>
          <a:xfrm>
            <a:off x="6217041" y="1769734"/>
            <a:ext cx="4386977" cy="640710"/>
          </a:xfrm>
          <a:prstGeom prst="rect">
            <a:avLst/>
          </a:prstGeom>
        </p:spPr>
      </p:pic>
      <p:sp>
        <p:nvSpPr>
          <p:cNvPr id="7" name="Bent-Up Arrow 6"/>
          <p:cNvSpPr/>
          <p:nvPr/>
        </p:nvSpPr>
        <p:spPr>
          <a:xfrm rot="5400000">
            <a:off x="5505641" y="1452838"/>
            <a:ext cx="720170" cy="70262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5162541" y="2954416"/>
            <a:ext cx="6417013" cy="1384995"/>
          </a:xfrm>
          <a:prstGeom prst="rect">
            <a:avLst/>
          </a:prstGeom>
        </p:spPr>
        <p:txBody>
          <a:bodyPr wrap="square">
            <a:spAutoFit/>
          </a:bodyPr>
          <a:lstStyle/>
          <a:p>
            <a:r>
              <a:rPr lang="de-DE" sz="2800" dirty="0" smtClean="0"/>
              <a:t>2. Select </a:t>
            </a:r>
            <a:r>
              <a:rPr lang="de-DE" sz="2800" dirty="0" err="1" smtClean="0"/>
              <a:t>your</a:t>
            </a:r>
            <a:r>
              <a:rPr lang="de-DE" sz="2800" dirty="0" smtClean="0"/>
              <a:t> </a:t>
            </a:r>
            <a:r>
              <a:rPr lang="de-DE" sz="2800" dirty="0" err="1" smtClean="0"/>
              <a:t>directory</a:t>
            </a:r>
            <a:r>
              <a:rPr lang="de-DE" sz="2800" dirty="0" smtClean="0"/>
              <a:t> </a:t>
            </a:r>
            <a:r>
              <a:rPr lang="de-DE" sz="2800" dirty="0" err="1" smtClean="0"/>
              <a:t>and</a:t>
            </a:r>
            <a:r>
              <a:rPr lang="de-DE" sz="2800" dirty="0" smtClean="0"/>
              <a:t> </a:t>
            </a:r>
            <a:r>
              <a:rPr lang="de-DE" sz="2800" dirty="0" err="1" smtClean="0"/>
              <a:t>add</a:t>
            </a:r>
            <a:r>
              <a:rPr lang="de-DE" sz="2800" dirty="0" smtClean="0"/>
              <a:t> </a:t>
            </a:r>
            <a:r>
              <a:rPr lang="de-DE" sz="2800" dirty="0" err="1" smtClean="0"/>
              <a:t>the</a:t>
            </a:r>
            <a:r>
              <a:rPr lang="de-DE" sz="2800" dirty="0" smtClean="0"/>
              <a:t> </a:t>
            </a:r>
            <a:r>
              <a:rPr lang="de-DE" sz="2800" dirty="0" err="1" smtClean="0"/>
              <a:t>following</a:t>
            </a:r>
            <a:r>
              <a:rPr lang="de-DE" sz="2800" dirty="0" smtClean="0"/>
              <a:t> </a:t>
            </a:r>
            <a:r>
              <a:rPr lang="de-DE" sz="2800" dirty="0" err="1" smtClean="0"/>
              <a:t>Git</a:t>
            </a:r>
            <a:r>
              <a:rPr lang="de-DE" sz="2800" dirty="0" smtClean="0"/>
              <a:t> Repository URL:</a:t>
            </a:r>
          </a:p>
          <a:p>
            <a:r>
              <a:rPr lang="de-DE" sz="2800" dirty="0">
                <a:hlinkClick r:id="rId5"/>
              </a:rPr>
              <a:t>https://</a:t>
            </a:r>
            <a:r>
              <a:rPr lang="de-DE" sz="2800" dirty="0" smtClean="0">
                <a:hlinkClick r:id="rId5"/>
              </a:rPr>
              <a:t>github.com/ncypris/power_sim.git</a:t>
            </a:r>
            <a:endParaRPr lang="de-DE" sz="2800" dirty="0" smtClean="0"/>
          </a:p>
        </p:txBody>
      </p:sp>
      <p:sp>
        <p:nvSpPr>
          <p:cNvPr id="9" name="Rectangle 8"/>
          <p:cNvSpPr/>
          <p:nvPr/>
        </p:nvSpPr>
        <p:spPr>
          <a:xfrm>
            <a:off x="5162541" y="5128115"/>
            <a:ext cx="6417013" cy="1384995"/>
          </a:xfrm>
          <a:prstGeom prst="rect">
            <a:avLst/>
          </a:prstGeom>
        </p:spPr>
        <p:txBody>
          <a:bodyPr wrap="square">
            <a:spAutoFit/>
          </a:bodyPr>
          <a:lstStyle/>
          <a:p>
            <a:r>
              <a:rPr lang="de-DE" sz="2800" dirty="0" smtClean="0"/>
              <a:t>3. All </a:t>
            </a:r>
            <a:r>
              <a:rPr lang="de-DE" sz="2800" dirty="0" err="1" smtClean="0"/>
              <a:t>the</a:t>
            </a:r>
            <a:r>
              <a:rPr lang="de-DE" sz="2800" dirty="0" smtClean="0"/>
              <a:t> </a:t>
            </a:r>
            <a:r>
              <a:rPr lang="de-DE" sz="2800" dirty="0" err="1" smtClean="0"/>
              <a:t>files</a:t>
            </a:r>
            <a:r>
              <a:rPr lang="de-DE" sz="2800" dirty="0" smtClean="0"/>
              <a:t> </a:t>
            </a:r>
            <a:r>
              <a:rPr lang="de-DE" sz="2800" dirty="0" err="1" smtClean="0"/>
              <a:t>you</a:t>
            </a:r>
            <a:r>
              <a:rPr lang="de-DE" sz="2800" dirty="0" smtClean="0"/>
              <a:t> </a:t>
            </a:r>
            <a:r>
              <a:rPr lang="de-DE" sz="2800" dirty="0" err="1" smtClean="0"/>
              <a:t>need</a:t>
            </a:r>
            <a:r>
              <a:rPr lang="de-DE" sz="2800" dirty="0" smtClean="0"/>
              <a:t> will </a:t>
            </a:r>
            <a:r>
              <a:rPr lang="de-DE" sz="2800" dirty="0" err="1" smtClean="0"/>
              <a:t>be</a:t>
            </a:r>
            <a:r>
              <a:rPr lang="de-DE" sz="2800" dirty="0" smtClean="0"/>
              <a:t> </a:t>
            </a:r>
            <a:r>
              <a:rPr lang="de-DE" sz="2800" dirty="0" err="1" smtClean="0"/>
              <a:t>downloaded</a:t>
            </a:r>
            <a:r>
              <a:rPr lang="de-DE" sz="2800" dirty="0" smtClean="0"/>
              <a:t> </a:t>
            </a:r>
            <a:r>
              <a:rPr lang="de-DE" sz="2800" dirty="0" err="1" smtClean="0"/>
              <a:t>into</a:t>
            </a:r>
            <a:r>
              <a:rPr lang="de-DE" sz="2800" dirty="0" smtClean="0"/>
              <a:t> </a:t>
            </a:r>
            <a:r>
              <a:rPr lang="de-DE" sz="2800" dirty="0" err="1" smtClean="0"/>
              <a:t>your</a:t>
            </a:r>
            <a:r>
              <a:rPr lang="de-DE" sz="2800" dirty="0" smtClean="0"/>
              <a:t> Project </a:t>
            </a:r>
            <a:r>
              <a:rPr lang="de-DE" sz="2800" dirty="0" err="1" smtClean="0"/>
              <a:t>directory</a:t>
            </a:r>
            <a:r>
              <a:rPr lang="de-DE" sz="2800" dirty="0" smtClean="0"/>
              <a:t>,</a:t>
            </a:r>
          </a:p>
          <a:p>
            <a:r>
              <a:rPr lang="de-DE" sz="2800" dirty="0" err="1"/>
              <a:t>i</a:t>
            </a:r>
            <a:r>
              <a:rPr lang="de-DE" sz="2800" dirty="0" err="1" smtClean="0"/>
              <a:t>ncluding</a:t>
            </a:r>
            <a:r>
              <a:rPr lang="de-DE" sz="2800" dirty="0" smtClean="0"/>
              <a:t> </a:t>
            </a:r>
            <a:r>
              <a:rPr lang="de-DE" sz="2800" dirty="0" err="1" smtClean="0"/>
              <a:t>these</a:t>
            </a:r>
            <a:r>
              <a:rPr lang="de-DE" sz="2800" dirty="0" smtClean="0"/>
              <a:t> </a:t>
            </a:r>
            <a:r>
              <a:rPr lang="de-DE" sz="2800" dirty="0" err="1" smtClean="0"/>
              <a:t>slides</a:t>
            </a:r>
            <a:r>
              <a:rPr lang="de-DE" sz="2800" dirty="0" smtClean="0"/>
              <a:t>!</a:t>
            </a:r>
          </a:p>
        </p:txBody>
      </p:sp>
      <p:sp>
        <p:nvSpPr>
          <p:cNvPr id="3" name="Title 1"/>
          <p:cNvSpPr txBox="1">
            <a:spLocks/>
          </p:cNvSpPr>
          <p:nvPr/>
        </p:nvSpPr>
        <p:spPr>
          <a:xfrm>
            <a:off x="583209" y="2410444"/>
            <a:ext cx="3383280" cy="1920240"/>
          </a:xfrm>
          <a:prstGeom prst="rect">
            <a:avLst/>
          </a:prstGeom>
        </p:spPr>
        <p:txBody>
          <a:bodyPr anchor="ct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de-DE" sz="8000" b="1" dirty="0" smtClean="0">
                <a:solidFill>
                  <a:schemeClr val="bg1"/>
                </a:solidFill>
              </a:rPr>
              <a:t>BEFORE </a:t>
            </a:r>
            <a:br>
              <a:rPr lang="de-DE" sz="8000" b="1" dirty="0" smtClean="0">
                <a:solidFill>
                  <a:schemeClr val="bg1"/>
                </a:solidFill>
              </a:rPr>
            </a:br>
            <a:r>
              <a:rPr lang="de-DE" sz="8000" b="1" dirty="0" smtClean="0">
                <a:solidFill>
                  <a:schemeClr val="bg1"/>
                </a:solidFill>
              </a:rPr>
              <a:t>WE </a:t>
            </a:r>
            <a:br>
              <a:rPr lang="de-DE" sz="8000" b="1" dirty="0" smtClean="0">
                <a:solidFill>
                  <a:schemeClr val="bg1"/>
                </a:solidFill>
              </a:rPr>
            </a:br>
            <a:r>
              <a:rPr lang="de-DE" sz="8000" b="1" dirty="0" smtClean="0">
                <a:solidFill>
                  <a:schemeClr val="bg1"/>
                </a:solidFill>
              </a:rPr>
              <a:t>START!</a:t>
            </a:r>
            <a:endParaRPr lang="de-DE" sz="8000" b="1" dirty="0">
              <a:solidFill>
                <a:schemeClr val="bg1"/>
              </a:solidFill>
            </a:endParaRPr>
          </a:p>
        </p:txBody>
      </p:sp>
    </p:spTree>
    <p:extLst>
      <p:ext uri="{BB962C8B-B14F-4D97-AF65-F5344CB8AC3E}">
        <p14:creationId xmlns:p14="http://schemas.microsoft.com/office/powerpoint/2010/main" val="2826939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112" name="Content Placeholder 3"/>
          <p:cNvSpPr>
            <a:spLocks noGrp="1"/>
          </p:cNvSpPr>
          <p:nvPr>
            <p:ph sz="half" idx="1"/>
          </p:nvPr>
        </p:nvSpPr>
        <p:spPr>
          <a:xfrm>
            <a:off x="6625481" y="1843176"/>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TRUE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NEGATIVES!</a:t>
            </a:r>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grpSp>
        <p:nvGrpSpPr>
          <p:cNvPr id="3" name="Group 2"/>
          <p:cNvGrpSpPr/>
          <p:nvPr/>
        </p:nvGrpSpPr>
        <p:grpSpPr>
          <a:xfrm>
            <a:off x="7776692" y="3081543"/>
            <a:ext cx="2948439" cy="3102155"/>
            <a:chOff x="7776692" y="3164043"/>
            <a:chExt cx="2948439" cy="3102155"/>
          </a:xfrm>
        </p:grpSpPr>
        <p:sp>
          <p:nvSpPr>
            <p:cNvPr id="113" name="Rounded Rectangle 112"/>
            <p:cNvSpPr/>
            <p:nvPr/>
          </p:nvSpPr>
          <p:spPr>
            <a:xfrm flipH="1">
              <a:off x="7776692"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Tree>
    <p:extLst>
      <p:ext uri="{BB962C8B-B14F-4D97-AF65-F5344CB8AC3E}">
        <p14:creationId xmlns:p14="http://schemas.microsoft.com/office/powerpoint/2010/main" val="22291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13"/>
                                        </p:tgtEl>
                                        <p:attrNameLst>
                                          <p:attrName>style.visibility</p:attrName>
                                        </p:attrNameLst>
                                      </p:cBhvr>
                                      <p:to>
                                        <p:strVal val="visible"/>
                                      </p:to>
                                    </p:set>
                                    <p:animEffect transition="in" filter="fade">
                                      <p:cBhvr>
                                        <p:cTn id="11" dur="500"/>
                                        <p:tgtEl>
                                          <p:spTgt spid="2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0815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023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7232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0440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3649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6857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066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3274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6543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59751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214" name="Content Placeholder 3"/>
          <p:cNvSpPr txBox="1">
            <a:spLocks/>
          </p:cNvSpPr>
          <p:nvPr/>
        </p:nvSpPr>
        <p:spPr>
          <a:xfrm>
            <a:off x="6625481" y="1843176"/>
            <a:ext cx="5181600" cy="435133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marL="0" indent="0" algn="ctr">
              <a:buFont typeface="Arial" pitchFamily="34" charset="0"/>
              <a:buNone/>
            </a:pPr>
            <a:r>
              <a:rPr lang="de-DE" smtClean="0"/>
              <a:t>Our effect is </a:t>
            </a:r>
            <a:r>
              <a:rPr lang="de-DE" b="1" smtClean="0"/>
              <a:t>TRUE</a:t>
            </a:r>
            <a:r>
              <a:rPr lang="de-DE" smtClean="0"/>
              <a:t/>
            </a:r>
            <a:br>
              <a:rPr lang="de-DE" smtClean="0"/>
            </a:br>
            <a:r>
              <a:rPr lang="de-DE" smtClean="0"/>
              <a:t>at the population level</a:t>
            </a:r>
          </a:p>
          <a:p>
            <a:pPr marL="0" indent="0" algn="ctr">
              <a:buFont typeface="Arial" pitchFamily="34" charset="0"/>
              <a:buNone/>
            </a:pPr>
            <a:r>
              <a:rPr lang="de-DE" b="1" u="sng" smtClean="0"/>
              <a:t>AVOID FALSE NEGATIVES!</a:t>
            </a:r>
          </a:p>
          <a:p>
            <a:pPr marL="0" indent="0" algn="ctr">
              <a:buFont typeface="Arial" pitchFamily="34" charset="0"/>
              <a:buNone/>
            </a:pPr>
            <a:endParaRPr lang="de-DE" smtClean="0"/>
          </a:p>
          <a:p>
            <a:pPr marL="0" indent="0">
              <a:buFont typeface="Arial" pitchFamily="34" charset="0"/>
              <a:buNone/>
            </a:pPr>
            <a:endParaRPr lang="de-DE" dirty="0"/>
          </a:p>
        </p:txBody>
      </p:sp>
    </p:spTree>
    <p:extLst>
      <p:ext uri="{BB962C8B-B14F-4D97-AF65-F5344CB8AC3E}">
        <p14:creationId xmlns:p14="http://schemas.microsoft.com/office/powerpoint/2010/main" val="33563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607"/>
            <a:ext cx="10515600" cy="1325563"/>
          </a:xfrm>
        </p:spPr>
        <p:txBody>
          <a:bodyPr>
            <a:normAutofit/>
          </a:bodyPr>
          <a:lstStyle/>
          <a:p>
            <a:pPr algn="ctr"/>
            <a:r>
              <a:rPr lang="de-DE" sz="4400" dirty="0" err="1" smtClean="0"/>
              <a:t>Why</a:t>
            </a:r>
            <a:r>
              <a:rPr lang="de-DE" sz="4400" dirty="0" smtClean="0"/>
              <a:t> </a:t>
            </a:r>
            <a:r>
              <a:rPr lang="de-DE" sz="4400" dirty="0" err="1" smtClean="0"/>
              <a:t>more</a:t>
            </a:r>
            <a:r>
              <a:rPr lang="de-DE" sz="4400" dirty="0" smtClean="0"/>
              <a:t> </a:t>
            </a:r>
            <a:r>
              <a:rPr lang="de-DE" sz="4400" dirty="0" err="1" smtClean="0"/>
              <a:t>control</a:t>
            </a:r>
            <a:r>
              <a:rPr lang="de-DE" sz="4400" dirty="0" smtClean="0"/>
              <a:t> </a:t>
            </a:r>
            <a:br>
              <a:rPr lang="de-DE" sz="4400" dirty="0" smtClean="0"/>
            </a:br>
            <a:r>
              <a:rPr lang="de-DE" sz="4400" dirty="0" err="1" smtClean="0"/>
              <a:t>over</a:t>
            </a:r>
            <a:r>
              <a:rPr lang="de-DE" sz="4400" dirty="0" smtClean="0"/>
              <a:t> </a:t>
            </a:r>
            <a:r>
              <a:rPr lang="de-DE" sz="4400" dirty="0" err="1" smtClean="0"/>
              <a:t>False</a:t>
            </a:r>
            <a:r>
              <a:rPr lang="de-DE" sz="4400" dirty="0" smtClean="0"/>
              <a:t> Positives versus </a:t>
            </a:r>
            <a:r>
              <a:rPr lang="de-DE" sz="4400" dirty="0" err="1" smtClean="0"/>
              <a:t>False</a:t>
            </a:r>
            <a:r>
              <a:rPr lang="de-DE" sz="4400" dirty="0" smtClean="0"/>
              <a:t> Negatives?</a:t>
            </a:r>
            <a:endParaRPr lang="de-DE" sz="4400" dirty="0"/>
          </a:p>
        </p:txBody>
      </p:sp>
      <p:sp>
        <p:nvSpPr>
          <p:cNvPr id="112" name="Content Placeholder 3"/>
          <p:cNvSpPr>
            <a:spLocks noGrp="1"/>
          </p:cNvSpPr>
          <p:nvPr>
            <p:ph sz="half" idx="1"/>
          </p:nvPr>
        </p:nvSpPr>
        <p:spPr>
          <a:xfrm>
            <a:off x="6630401" y="1852650"/>
            <a:ext cx="5181600" cy="4351338"/>
          </a:xfrm>
        </p:spPr>
        <p:txBody>
          <a:bodyPr/>
          <a:lstStyle/>
          <a:p>
            <a:pPr marL="0" indent="0" algn="ctr">
              <a:buNone/>
            </a:pPr>
            <a:endParaRPr lang="de-DE" sz="2400" b="1" u="sng" dirty="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a:off x="7728566" y="3043096"/>
            <a:ext cx="3067771" cy="2572764"/>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919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607"/>
            <a:ext cx="10515600" cy="1325563"/>
          </a:xfrm>
        </p:spPr>
        <p:txBody>
          <a:bodyPr>
            <a:normAutofit/>
          </a:bodyPr>
          <a:lstStyle/>
          <a:p>
            <a:pPr algn="ctr"/>
            <a:r>
              <a:rPr lang="de-DE" sz="4400" dirty="0" err="1" smtClean="0"/>
              <a:t>Why</a:t>
            </a:r>
            <a:r>
              <a:rPr lang="de-DE" sz="4400" dirty="0" smtClean="0"/>
              <a:t> </a:t>
            </a:r>
            <a:r>
              <a:rPr lang="de-DE" sz="4400" dirty="0" err="1" smtClean="0"/>
              <a:t>more</a:t>
            </a:r>
            <a:r>
              <a:rPr lang="de-DE" sz="4400" dirty="0" smtClean="0"/>
              <a:t> </a:t>
            </a:r>
            <a:r>
              <a:rPr lang="de-DE" sz="4400" dirty="0" err="1" smtClean="0"/>
              <a:t>control</a:t>
            </a:r>
            <a:r>
              <a:rPr lang="de-DE" sz="4400" dirty="0" smtClean="0"/>
              <a:t> </a:t>
            </a:r>
            <a:br>
              <a:rPr lang="de-DE" sz="4400" dirty="0" smtClean="0"/>
            </a:br>
            <a:r>
              <a:rPr lang="de-DE" sz="4400" dirty="0" err="1" smtClean="0"/>
              <a:t>over</a:t>
            </a:r>
            <a:r>
              <a:rPr lang="de-DE" sz="4400" dirty="0" smtClean="0"/>
              <a:t> </a:t>
            </a:r>
            <a:r>
              <a:rPr lang="de-DE" sz="4400" dirty="0" err="1" smtClean="0"/>
              <a:t>False</a:t>
            </a:r>
            <a:r>
              <a:rPr lang="de-DE" sz="4400" dirty="0" smtClean="0"/>
              <a:t> Positives versus </a:t>
            </a:r>
            <a:r>
              <a:rPr lang="de-DE" sz="4400" dirty="0" err="1" smtClean="0"/>
              <a:t>False</a:t>
            </a:r>
            <a:r>
              <a:rPr lang="de-DE" sz="4400" dirty="0" smtClean="0"/>
              <a:t> Negatives?</a:t>
            </a:r>
            <a:endParaRPr lang="de-DE" sz="4400" dirty="0"/>
          </a:p>
        </p:txBody>
      </p:sp>
      <p:sp>
        <p:nvSpPr>
          <p:cNvPr id="112" name="Content Placeholder 3"/>
          <p:cNvSpPr>
            <a:spLocks noGrp="1"/>
          </p:cNvSpPr>
          <p:nvPr>
            <p:ph sz="half" idx="1"/>
          </p:nvPr>
        </p:nvSpPr>
        <p:spPr>
          <a:xfrm>
            <a:off x="7010400" y="1914525"/>
            <a:ext cx="5181600" cy="4351338"/>
          </a:xfrm>
        </p:spPr>
        <p:txBody>
          <a:bodyPr/>
          <a:lstStyle/>
          <a:p>
            <a:pPr marL="0" indent="0" algn="ctr">
              <a:buNone/>
            </a:pPr>
            <a:endParaRPr lang="de-DE" sz="2400" b="1" u="sng" dirty="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a:off x="7728566" y="3043096"/>
            <a:ext cx="3067771" cy="2572764"/>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tangle 2"/>
          <p:cNvSpPr/>
          <p:nvPr/>
        </p:nvSpPr>
        <p:spPr>
          <a:xfrm>
            <a:off x="0" y="2394002"/>
            <a:ext cx="12192000" cy="1754326"/>
          </a:xfrm>
          <a:prstGeom prst="rect">
            <a:avLst/>
          </a:prstGeom>
          <a:solidFill>
            <a:schemeClr val="bg1">
              <a:lumMod val="75000"/>
            </a:schemeClr>
          </a:solidFill>
        </p:spPr>
        <p:txBody>
          <a:bodyPr wrap="square" anchor="ctr">
            <a:spAutoFit/>
          </a:bodyPr>
          <a:lstStyle/>
          <a:p>
            <a:pPr algn="ctr"/>
            <a:r>
              <a:rPr lang="de-DE" sz="3600" dirty="0" err="1" smtClean="0">
                <a:solidFill>
                  <a:srgbClr val="000000"/>
                </a:solidFill>
                <a:latin typeface="TimesNewRomanPSMT"/>
              </a:rPr>
              <a:t>For</a:t>
            </a:r>
            <a:r>
              <a:rPr lang="de-DE" sz="3600" dirty="0" smtClean="0">
                <a:solidFill>
                  <a:srgbClr val="000000"/>
                </a:solidFill>
                <a:latin typeface="TimesNewRomanPSMT"/>
              </a:rPr>
              <a:t> </a:t>
            </a:r>
            <a:r>
              <a:rPr lang="de-DE" sz="3600" dirty="0" err="1" smtClean="0">
                <a:solidFill>
                  <a:srgbClr val="000000"/>
                </a:solidFill>
                <a:latin typeface="TimesNewRomanPSMT"/>
              </a:rPr>
              <a:t>science</a:t>
            </a:r>
            <a:r>
              <a:rPr lang="de-DE" sz="3600" dirty="0" smtClean="0">
                <a:solidFill>
                  <a:srgbClr val="000000"/>
                </a:solidFill>
                <a:latin typeface="TimesNewRomanPSMT"/>
              </a:rPr>
              <a:t>, </a:t>
            </a:r>
            <a:r>
              <a:rPr lang="de-DE" sz="3600" dirty="0" err="1" smtClean="0">
                <a:solidFill>
                  <a:srgbClr val="000000"/>
                </a:solidFill>
                <a:latin typeface="TimesNewRomanPSMT"/>
              </a:rPr>
              <a:t>false</a:t>
            </a:r>
            <a:r>
              <a:rPr lang="de-DE" sz="3600" dirty="0" smtClean="0">
                <a:solidFill>
                  <a:srgbClr val="000000"/>
                </a:solidFill>
                <a:latin typeface="TimesNewRomanPSMT"/>
              </a:rPr>
              <a:t> positives </a:t>
            </a:r>
            <a:r>
              <a:rPr lang="de-DE" sz="3600" dirty="0" err="1" smtClean="0">
                <a:solidFill>
                  <a:srgbClr val="000000"/>
                </a:solidFill>
                <a:latin typeface="TimesNewRomanPSMT"/>
              </a:rPr>
              <a:t>are</a:t>
            </a:r>
            <a:r>
              <a:rPr lang="de-DE" sz="3600" dirty="0" smtClean="0">
                <a:solidFill>
                  <a:srgbClr val="000000"/>
                </a:solidFill>
                <a:latin typeface="TimesNewRomanPSMT"/>
              </a:rPr>
              <a:t> </a:t>
            </a:r>
            <a:r>
              <a:rPr lang="de-DE" sz="3600" b="1" dirty="0" err="1" smtClean="0">
                <a:solidFill>
                  <a:srgbClr val="000000"/>
                </a:solidFill>
                <a:latin typeface="TimesNewRomanPSMT"/>
              </a:rPr>
              <a:t>four</a:t>
            </a:r>
            <a:r>
              <a:rPr lang="de-DE" sz="3600" b="1" dirty="0" smtClean="0">
                <a:solidFill>
                  <a:srgbClr val="000000"/>
                </a:solidFill>
                <a:latin typeface="TimesNewRomanPSMT"/>
              </a:rPr>
              <a:t> </a:t>
            </a:r>
            <a:r>
              <a:rPr lang="de-DE" sz="3600" b="1" dirty="0" err="1" smtClean="0">
                <a:solidFill>
                  <a:srgbClr val="000000"/>
                </a:solidFill>
                <a:latin typeface="TimesNewRomanPSMT"/>
              </a:rPr>
              <a:t>times</a:t>
            </a:r>
            <a:r>
              <a:rPr lang="de-DE" sz="3600" b="1" dirty="0" smtClean="0">
                <a:solidFill>
                  <a:srgbClr val="000000"/>
                </a:solidFill>
                <a:latin typeface="TimesNewRomanPSMT"/>
              </a:rPr>
              <a:t> </a:t>
            </a:r>
            <a:r>
              <a:rPr lang="de-DE" sz="3600" b="1" dirty="0" err="1" smtClean="0">
                <a:solidFill>
                  <a:srgbClr val="000000"/>
                </a:solidFill>
                <a:latin typeface="TimesNewRomanPSMT"/>
              </a:rPr>
              <a:t>worse</a:t>
            </a:r>
            <a:endParaRPr lang="de-DE" sz="3600" b="1" dirty="0" smtClean="0">
              <a:solidFill>
                <a:srgbClr val="000000"/>
              </a:solidFill>
              <a:latin typeface="TimesNewRomanPSMT"/>
            </a:endParaRPr>
          </a:p>
          <a:p>
            <a:pPr algn="ctr"/>
            <a:r>
              <a:rPr lang="de-DE" sz="3600" dirty="0" err="1" smtClean="0">
                <a:solidFill>
                  <a:srgbClr val="000000"/>
                </a:solidFill>
                <a:latin typeface="TimesNewRomanPSMT"/>
              </a:rPr>
              <a:t>than</a:t>
            </a:r>
            <a:r>
              <a:rPr lang="de-DE" sz="3600" dirty="0" smtClean="0">
                <a:solidFill>
                  <a:srgbClr val="000000"/>
                </a:solidFill>
                <a:latin typeface="TimesNewRomanPSMT"/>
              </a:rPr>
              <a:t> </a:t>
            </a:r>
            <a:r>
              <a:rPr lang="de-DE" sz="3600" dirty="0" err="1" smtClean="0">
                <a:solidFill>
                  <a:srgbClr val="000000"/>
                </a:solidFill>
                <a:latin typeface="TimesNewRomanPSMT"/>
              </a:rPr>
              <a:t>false</a:t>
            </a:r>
            <a:r>
              <a:rPr lang="de-DE" sz="3600" dirty="0" smtClean="0">
                <a:solidFill>
                  <a:srgbClr val="000000"/>
                </a:solidFill>
                <a:latin typeface="TimesNewRomanPSMT"/>
              </a:rPr>
              <a:t> negatives.</a:t>
            </a:r>
          </a:p>
          <a:p>
            <a:pPr algn="ctr"/>
            <a:r>
              <a:rPr lang="de-DE" sz="3600" dirty="0" err="1" smtClean="0">
                <a:solidFill>
                  <a:srgbClr val="000000"/>
                </a:solidFill>
                <a:latin typeface="TimesNewRomanPSMT"/>
              </a:rPr>
              <a:t>Neyman</a:t>
            </a:r>
            <a:r>
              <a:rPr lang="de-DE" sz="3600" dirty="0" smtClean="0">
                <a:solidFill>
                  <a:srgbClr val="000000"/>
                </a:solidFill>
                <a:latin typeface="TimesNewRomanPSMT"/>
              </a:rPr>
              <a:t> &amp; Pearson </a:t>
            </a:r>
            <a:r>
              <a:rPr lang="de-DE" sz="3600" dirty="0">
                <a:solidFill>
                  <a:srgbClr val="000000"/>
                </a:solidFill>
                <a:latin typeface="TimesNewRomanPSMT"/>
              </a:rPr>
              <a:t>(1933)</a:t>
            </a:r>
            <a:r>
              <a:rPr lang="de-DE" sz="3600" dirty="0" smtClean="0"/>
              <a:t> </a:t>
            </a:r>
            <a:endParaRPr lang="de-DE" sz="3600" dirty="0"/>
          </a:p>
        </p:txBody>
      </p:sp>
    </p:spTree>
    <p:extLst>
      <p:ext uri="{BB962C8B-B14F-4D97-AF65-F5344CB8AC3E}">
        <p14:creationId xmlns:p14="http://schemas.microsoft.com/office/powerpoint/2010/main" val="2969106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de-DE"/>
          </a:p>
        </p:txBody>
      </p:sp>
      <p:sp>
        <p:nvSpPr>
          <p:cNvPr id="112" name="Content Placeholder 3"/>
          <p:cNvSpPr>
            <a:spLocks noGrp="1"/>
          </p:cNvSpPr>
          <p:nvPr>
            <p:ph sz="half" idx="1"/>
          </p:nvPr>
        </p:nvSpPr>
        <p:spPr>
          <a:xfrm>
            <a:off x="6615352" y="1852650"/>
            <a:ext cx="5181600" cy="4351338"/>
          </a:xfrm>
        </p:spPr>
        <p:txBody>
          <a:bodyPr/>
          <a:lstStyle/>
          <a:p>
            <a:pPr marL="0" indent="0" algn="ctr">
              <a:buNone/>
            </a:pPr>
            <a:endParaRPr lang="de-DE" sz="2400" b="1" u="sng" dirty="0" smtClean="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214" name="Content Placeholder 3"/>
          <p:cNvSpPr>
            <a:spLocks noGrp="1"/>
          </p:cNvSpPr>
          <p:nvPr>
            <p:ph sz="half" idx="4294967295"/>
          </p:nvPr>
        </p:nvSpPr>
        <p:spPr>
          <a:xfrm>
            <a:off x="6659479" y="1308138"/>
            <a:ext cx="5181600" cy="4351337"/>
          </a:xfrm>
        </p:spPr>
        <p:txBody>
          <a:bodyPr/>
          <a:lstStyle/>
          <a:p>
            <a:pPr marL="0" indent="0" algn="ctr">
              <a:buNone/>
            </a:pPr>
            <a:endParaRPr lang="de-DE" sz="2400" b="1" u="sng" dirty="0" smtClean="0"/>
          </a:p>
          <a:p>
            <a:pPr marL="0" indent="0" algn="ctr">
              <a:buNone/>
            </a:pPr>
            <a:r>
              <a:rPr lang="de-DE" sz="2400" b="1" u="sng" dirty="0" smtClean="0"/>
              <a:t>AVOID FALSE NEGATIVES,</a:t>
            </a:r>
            <a:r>
              <a:rPr lang="de-DE" b="1" u="sng" dirty="0" smtClean="0"/>
              <a:t/>
            </a:r>
            <a:br>
              <a:rPr lang="de-DE" b="1" u="sng" dirty="0" smtClean="0"/>
            </a:br>
            <a:r>
              <a:rPr lang="de-DE" sz="3200" b="1" u="sng" dirty="0" smtClean="0"/>
              <a:t>AND INCREASE TRUE POSITIVES!</a:t>
            </a:r>
            <a:endParaRPr lang="de-DE" b="1" u="sng" dirty="0" smtClean="0"/>
          </a:p>
          <a:p>
            <a:pPr marL="0" indent="0" algn="ctr">
              <a:buNone/>
            </a:pPr>
            <a:endParaRPr lang="de-DE" sz="2400" dirty="0" smtClean="0"/>
          </a:p>
          <a:p>
            <a:pPr marL="0" indent="0" algn="ctr">
              <a:buNone/>
            </a:pPr>
            <a:endParaRPr lang="de-DE" sz="2400"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674932"/>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24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2">
                                            <p:txEl>
                                              <p:pRg st="1" end="1"/>
                                            </p:txEl>
                                          </p:spTgt>
                                        </p:tgtEl>
                                      </p:cBhvr>
                                    </p:animEffect>
                                    <p:set>
                                      <p:cBhvr>
                                        <p:cTn id="7" dur="1" fill="hold">
                                          <p:stCondLst>
                                            <p:cond delay="499"/>
                                          </p:stCondLst>
                                        </p:cTn>
                                        <p:tgtEl>
                                          <p:spTgt spid="112">
                                            <p:txEl>
                                              <p:pRg st="1" end="1"/>
                                            </p:txEl>
                                          </p:spTgt>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animEffect transition="in" filter="fade">
                                      <p:cBhvr>
                                        <p:cTn id="11" dur="500"/>
                                        <p:tgtEl>
                                          <p:spTgt spid="21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213"/>
                                        </p:tgtEl>
                                      </p:cBhvr>
                                    </p:animEffect>
                                    <p:set>
                                      <p:cBhvr>
                                        <p:cTn id="16" dur="1" fill="hold">
                                          <p:stCondLst>
                                            <p:cond delay="499"/>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214" grpId="0" build="p"/>
      <p:bldP spid="2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ontent Placeholder 3"/>
          <p:cNvSpPr>
            <a:spLocks noGrp="1"/>
          </p:cNvSpPr>
          <p:nvPr>
            <p:ph sz="half" idx="1"/>
          </p:nvPr>
        </p:nvSpPr>
        <p:spPr>
          <a:xfrm>
            <a:off x="6664641" y="1308138"/>
            <a:ext cx="5181600" cy="4351337"/>
          </a:xfrm>
        </p:spPr>
        <p:txBody>
          <a:bodyPr/>
          <a:lstStyle/>
          <a:p>
            <a:pPr marL="0" indent="0" algn="ctr">
              <a:buNone/>
            </a:pPr>
            <a:endParaRPr lang="de-DE" sz="2400" b="1" u="sng" dirty="0" smtClean="0"/>
          </a:p>
          <a:p>
            <a:pPr marL="0" indent="0" algn="ctr">
              <a:buNone/>
            </a:pPr>
            <a:r>
              <a:rPr lang="de-DE" sz="2400" b="1" u="sng" dirty="0" smtClean="0"/>
              <a:t>AVOID FALSE NEGATIVES,</a:t>
            </a:r>
            <a:r>
              <a:rPr lang="de-DE" b="1" u="sng" dirty="0" smtClean="0"/>
              <a:t/>
            </a:r>
            <a:br>
              <a:rPr lang="de-DE" b="1" u="sng" dirty="0" smtClean="0"/>
            </a:br>
            <a:r>
              <a:rPr lang="de-DE" sz="3200" b="1" u="sng" dirty="0" smtClean="0"/>
              <a:t>AND INCREASE TRUE POSITIVES!</a:t>
            </a:r>
            <a:endParaRPr lang="de-DE" b="1" u="sng" dirty="0" smtClean="0"/>
          </a:p>
          <a:p>
            <a:pPr marL="0" indent="0" algn="ctr">
              <a:buNone/>
            </a:pPr>
            <a:endParaRPr lang="de-DE" sz="2400" dirty="0" smtClean="0"/>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0216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2301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74385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064700"/>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385544"/>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06388"/>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272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3480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59957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59957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59957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59957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5995776"/>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674932"/>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5995776"/>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5" name="Rectangle 214"/>
          <p:cNvSpPr/>
          <p:nvPr/>
        </p:nvSpPr>
        <p:spPr>
          <a:xfrm>
            <a:off x="5322550" y="422771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a:t>
            </a:r>
            <a:r>
              <a:rPr lang="de-DE" sz="4000" b="1" dirty="0" smtClean="0">
                <a:solidFill>
                  <a:srgbClr val="00B050"/>
                </a:solidFill>
              </a:rPr>
              <a:t>.95</a:t>
            </a:r>
            <a:endParaRPr lang="de-DE" sz="4000" b="1" dirty="0">
              <a:solidFill>
                <a:srgbClr val="00B050"/>
              </a:solidFill>
            </a:endParaRPr>
          </a:p>
        </p:txBody>
      </p:sp>
    </p:spTree>
    <p:extLst>
      <p:ext uri="{BB962C8B-B14F-4D97-AF65-F5344CB8AC3E}">
        <p14:creationId xmlns:p14="http://schemas.microsoft.com/office/powerpoint/2010/main" val="298663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a:spLocks noGrp="1"/>
          </p:cNvSpPr>
          <p:nvPr>
            <p:ph type="title"/>
          </p:nvPr>
        </p:nvSpPr>
        <p:spPr/>
        <p:txBody>
          <a:bodyPr>
            <a:normAutofit/>
          </a:bodyPr>
          <a:lstStyle/>
          <a:p>
            <a:pPr algn="ctr"/>
            <a:r>
              <a:rPr lang="de-DE" sz="4400" dirty="0" err="1" smtClean="0"/>
              <a:t>Why</a:t>
            </a:r>
            <a:r>
              <a:rPr lang="de-DE" sz="4400" dirty="0" smtClean="0"/>
              <a:t> </a:t>
            </a:r>
            <a:r>
              <a:rPr lang="de-DE" sz="4400" dirty="0" err="1" smtClean="0"/>
              <a:t>is</a:t>
            </a:r>
            <a:r>
              <a:rPr lang="de-DE" sz="4400" dirty="0" smtClean="0"/>
              <a:t> </a:t>
            </a:r>
            <a:r>
              <a:rPr lang="de-DE" sz="4400" dirty="0" err="1" smtClean="0"/>
              <a:t>important</a:t>
            </a:r>
            <a:r>
              <a:rPr lang="de-DE" sz="4400" dirty="0" smtClean="0"/>
              <a:t> </a:t>
            </a:r>
            <a:r>
              <a:rPr lang="de-DE" sz="4400" dirty="0" err="1" smtClean="0"/>
              <a:t>to</a:t>
            </a:r>
            <a:r>
              <a:rPr lang="de-DE" sz="4400" dirty="0" smtClean="0"/>
              <a:t> </a:t>
            </a:r>
            <a:r>
              <a:rPr lang="de-DE" sz="4400" dirty="0" err="1" smtClean="0"/>
              <a:t>increase</a:t>
            </a:r>
            <a:r>
              <a:rPr lang="de-DE" sz="4400" dirty="0" smtClean="0"/>
              <a:t> </a:t>
            </a:r>
            <a:br>
              <a:rPr lang="de-DE" sz="4400" dirty="0" smtClean="0"/>
            </a:br>
            <a:r>
              <a:rPr lang="de-DE" sz="4400" dirty="0" err="1" smtClean="0"/>
              <a:t>the</a:t>
            </a:r>
            <a:r>
              <a:rPr lang="de-DE" sz="4400" dirty="0" smtClean="0"/>
              <a:t> </a:t>
            </a:r>
            <a:r>
              <a:rPr lang="de-DE" sz="4400" dirty="0" err="1" smtClean="0"/>
              <a:t>probability</a:t>
            </a:r>
            <a:r>
              <a:rPr lang="de-DE" sz="4400" dirty="0" smtClean="0"/>
              <a:t> </a:t>
            </a:r>
            <a:r>
              <a:rPr lang="de-DE" sz="4400" dirty="0" err="1" smtClean="0"/>
              <a:t>of</a:t>
            </a:r>
            <a:r>
              <a:rPr lang="de-DE" sz="4400" dirty="0" smtClean="0"/>
              <a:t> TRUE POSITIVES?</a:t>
            </a:r>
            <a:endParaRPr lang="de-DE" sz="4400" dirty="0"/>
          </a:p>
        </p:txBody>
      </p:sp>
      <p:sp>
        <p:nvSpPr>
          <p:cNvPr id="219" name="Content Placeholder 3"/>
          <p:cNvSpPr>
            <a:spLocks noGrp="1"/>
          </p:cNvSpPr>
          <p:nvPr>
            <p:ph sz="half" idx="1"/>
          </p:nvPr>
        </p:nvSpPr>
        <p:spPr>
          <a:xfrm>
            <a:off x="7010400" y="2363788"/>
            <a:ext cx="5181600" cy="4351337"/>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TRUE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a:p>
          <a:p>
            <a:pPr marL="0" indent="0">
              <a:buNone/>
            </a:pPr>
            <a:endParaRPr lang="de-DE" dirty="0"/>
          </a:p>
        </p:txBody>
      </p:sp>
      <p:sp>
        <p:nvSpPr>
          <p:cNvPr id="218" name="Content Placeholder 3"/>
          <p:cNvSpPr>
            <a:spLocks noGrp="1"/>
          </p:cNvSpPr>
          <p:nvPr>
            <p:ph sz="half" idx="2"/>
          </p:nvPr>
        </p:nvSpPr>
        <p:spPr>
          <a:xfrm>
            <a:off x="565485" y="2364039"/>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endParaRPr lang="de-DE" sz="2400" dirty="0"/>
          </a:p>
          <a:p>
            <a:pPr marL="0" indent="0">
              <a:buNone/>
            </a:pPr>
            <a:endParaRPr lang="de-DE" dirty="0"/>
          </a:p>
        </p:txBody>
      </p:sp>
      <p:pic>
        <p:nvPicPr>
          <p:cNvPr id="1028" name="Picture 4" descr="question-mark-circle-icon - Information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466" y="1979564"/>
            <a:ext cx="2564865" cy="2051893"/>
          </a:xfrm>
          <a:prstGeom prst="rect">
            <a:avLst/>
          </a:prstGeom>
          <a:noFill/>
          <a:extLst>
            <a:ext uri="{909E8E84-426E-40DD-AFC4-6F175D3DCCD1}">
              <a14:hiddenFill xmlns:a14="http://schemas.microsoft.com/office/drawing/2010/main">
                <a:solidFill>
                  <a:srgbClr val="FFFFFF"/>
                </a:solidFill>
              </a14:hiddenFill>
            </a:ext>
          </a:extLst>
        </p:spPr>
      </p:pic>
      <p:sp>
        <p:nvSpPr>
          <p:cNvPr id="222" name="Rectangle 221"/>
          <p:cNvSpPr/>
          <p:nvPr/>
        </p:nvSpPr>
        <p:spPr>
          <a:xfrm>
            <a:off x="4934952" y="4031457"/>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i="1" dirty="0" smtClean="0">
                <a:solidFill>
                  <a:schemeClr val="tx1"/>
                </a:solidFill>
              </a:rPr>
              <a:t>p</a:t>
            </a:r>
            <a:r>
              <a:rPr lang="de-DE" sz="4800" dirty="0" smtClean="0">
                <a:solidFill>
                  <a:schemeClr val="tx1"/>
                </a:solidFill>
              </a:rPr>
              <a:t> &lt; .05</a:t>
            </a:r>
            <a:endParaRPr lang="de-DE" sz="4800" i="1" dirty="0">
              <a:solidFill>
                <a:schemeClr val="tx1"/>
              </a:solidFill>
            </a:endParaRPr>
          </a:p>
        </p:txBody>
      </p:sp>
      <p:sp>
        <p:nvSpPr>
          <p:cNvPr id="223" name="Rounded Rectangle 222"/>
          <p:cNvSpPr/>
          <p:nvPr/>
        </p:nvSpPr>
        <p:spPr>
          <a:xfrm flipH="1">
            <a:off x="6676152" y="5270527"/>
            <a:ext cx="809088" cy="809088"/>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ounded Rectangle 223"/>
          <p:cNvSpPr/>
          <p:nvPr/>
        </p:nvSpPr>
        <p:spPr>
          <a:xfrm flipH="1">
            <a:off x="1000994" y="5270527"/>
            <a:ext cx="809088" cy="809088"/>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2033054" y="5136462"/>
            <a:ext cx="3002681" cy="1077218"/>
          </a:xfrm>
          <a:prstGeom prst="rect">
            <a:avLst/>
          </a:prstGeom>
        </p:spPr>
        <p:txBody>
          <a:bodyPr wrap="none">
            <a:spAutoFit/>
          </a:bodyPr>
          <a:lstStyle/>
          <a:p>
            <a:pPr algn="ctr"/>
            <a:r>
              <a:rPr lang="de-DE" sz="3200" b="1" dirty="0"/>
              <a:t>AVOID </a:t>
            </a:r>
            <a:endParaRPr lang="de-DE" sz="3200" b="1" dirty="0" smtClean="0"/>
          </a:p>
          <a:p>
            <a:pPr algn="ctr"/>
            <a:r>
              <a:rPr lang="de-DE" sz="3200" b="1" dirty="0" smtClean="0"/>
              <a:t>FALSE </a:t>
            </a:r>
            <a:r>
              <a:rPr lang="de-DE" sz="3200" b="1" dirty="0"/>
              <a:t>POSITIVES</a:t>
            </a:r>
            <a:endParaRPr lang="de-DE" sz="3200" dirty="0"/>
          </a:p>
        </p:txBody>
      </p:sp>
      <p:sp>
        <p:nvSpPr>
          <p:cNvPr id="226" name="Rectangle 225"/>
          <p:cNvSpPr/>
          <p:nvPr/>
        </p:nvSpPr>
        <p:spPr>
          <a:xfrm>
            <a:off x="7691935" y="5136462"/>
            <a:ext cx="3590406" cy="1077218"/>
          </a:xfrm>
          <a:prstGeom prst="rect">
            <a:avLst/>
          </a:prstGeom>
        </p:spPr>
        <p:txBody>
          <a:bodyPr wrap="none">
            <a:spAutoFit/>
          </a:bodyPr>
          <a:lstStyle/>
          <a:p>
            <a:pPr algn="ctr"/>
            <a:r>
              <a:rPr lang="de-DE" sz="3200" b="1" dirty="0" smtClean="0"/>
              <a:t>BE ABLE TO DETECT </a:t>
            </a:r>
          </a:p>
          <a:p>
            <a:pPr algn="ctr"/>
            <a:r>
              <a:rPr lang="de-DE" sz="3200" b="1" dirty="0" smtClean="0"/>
              <a:t>TRUE POSITIVES</a:t>
            </a:r>
            <a:endParaRPr lang="de-DE" sz="3200" dirty="0"/>
          </a:p>
        </p:txBody>
      </p:sp>
      <p:cxnSp>
        <p:nvCxnSpPr>
          <p:cNvPr id="228" name="Elbow Connector 227"/>
          <p:cNvCxnSpPr>
            <a:stCxn id="222" idx="2"/>
            <a:endCxn id="226" idx="0"/>
          </p:cNvCxnSpPr>
          <p:nvPr/>
        </p:nvCxnSpPr>
        <p:spPr>
          <a:xfrm rot="16200000" flipH="1">
            <a:off x="7479824" y="3129147"/>
            <a:ext cx="585391" cy="3429238"/>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229" name="Elbow Connector 228"/>
          <p:cNvCxnSpPr>
            <a:stCxn id="222" idx="2"/>
            <a:endCxn id="225" idx="0"/>
          </p:cNvCxnSpPr>
          <p:nvPr/>
        </p:nvCxnSpPr>
        <p:spPr>
          <a:xfrm rot="5400000">
            <a:off x="4503453" y="3582014"/>
            <a:ext cx="585391" cy="2523505"/>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8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2"/>
                                        </p:tgtEl>
                                        <p:attrNameLst>
                                          <p:attrName>style.visibility</p:attrName>
                                        </p:attrNameLst>
                                      </p:cBhvr>
                                      <p:to>
                                        <p:strVal val="visible"/>
                                      </p:to>
                                    </p:set>
                                    <p:animEffect transition="in" filter="fade">
                                      <p:cBhvr>
                                        <p:cTn id="15" dur="500"/>
                                        <p:tgtEl>
                                          <p:spTgt spid="2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fade">
                                      <p:cBhvr>
                                        <p:cTn id="20" dur="500"/>
                                        <p:tgtEl>
                                          <p:spTgt spid="2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500"/>
                                        <p:tgtEl>
                                          <p:spTgt spid="2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4"/>
                                        </p:tgtEl>
                                        <p:attrNameLst>
                                          <p:attrName>style.visibility</p:attrName>
                                        </p:attrNameLst>
                                      </p:cBhvr>
                                      <p:to>
                                        <p:strVal val="visible"/>
                                      </p:to>
                                    </p:set>
                                    <p:animEffect transition="in" filter="fade">
                                      <p:cBhvr>
                                        <p:cTn id="26" dur="500"/>
                                        <p:tgtEl>
                                          <p:spTgt spid="2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8"/>
                                        </p:tgtEl>
                                        <p:attrNameLst>
                                          <p:attrName>style.visibility</p:attrName>
                                        </p:attrNameLst>
                                      </p:cBhvr>
                                      <p:to>
                                        <p:strVal val="visible"/>
                                      </p:to>
                                    </p:set>
                                    <p:animEffect transition="in" filter="fade">
                                      <p:cBhvr>
                                        <p:cTn id="31" dur="500"/>
                                        <p:tgtEl>
                                          <p:spTgt spid="2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6"/>
                                        </p:tgtEl>
                                        <p:attrNameLst>
                                          <p:attrName>style.visibility</p:attrName>
                                        </p:attrNameLst>
                                      </p:cBhvr>
                                      <p:to>
                                        <p:strVal val="visible"/>
                                      </p:to>
                                    </p:set>
                                    <p:animEffect transition="in" filter="fade">
                                      <p:cBhvr>
                                        <p:cTn id="34" dur="500"/>
                                        <p:tgtEl>
                                          <p:spTgt spid="2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3"/>
                                        </p:tgtEl>
                                        <p:attrNameLst>
                                          <p:attrName>style.visibility</p:attrName>
                                        </p:attrNameLst>
                                      </p:cBhvr>
                                      <p:to>
                                        <p:strVal val="visible"/>
                                      </p:to>
                                    </p:set>
                                    <p:animEffect transition="in" filter="fade">
                                      <p:cBhvr>
                                        <p:cTn id="37"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P spid="218" grpId="0" build="p"/>
      <p:bldP spid="222" grpId="0"/>
      <p:bldP spid="223" grpId="0" animBg="1"/>
      <p:bldP spid="224" grpId="0" animBg="1"/>
      <p:bldP spid="225" grpId="0"/>
      <p:bldP spid="2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055"/>
            <a:ext cx="10515600" cy="1325563"/>
          </a:xfrm>
        </p:spPr>
        <p:txBody>
          <a:bodyPr>
            <a:normAutofit fontScale="90000"/>
          </a:bodyPr>
          <a:lstStyle/>
          <a:p>
            <a:r>
              <a:rPr lang="de-DE" dirty="0" err="1" smtClean="0"/>
              <a:t>What</a:t>
            </a:r>
            <a:r>
              <a:rPr lang="de-DE" dirty="0" smtClean="0"/>
              <a:t> </a:t>
            </a:r>
            <a:r>
              <a:rPr lang="de-DE" dirty="0" err="1" smtClean="0"/>
              <a:t>does</a:t>
            </a:r>
            <a:r>
              <a:rPr lang="de-DE" dirty="0" smtClean="0"/>
              <a:t> Statistical Power </a:t>
            </a:r>
            <a:br>
              <a:rPr lang="de-DE" dirty="0" smtClean="0"/>
            </a:br>
            <a:r>
              <a:rPr lang="de-DE" dirty="0" err="1" smtClean="0"/>
              <a:t>depend</a:t>
            </a:r>
            <a:r>
              <a:rPr lang="de-DE" dirty="0" smtClean="0"/>
              <a:t> on?</a:t>
            </a:r>
            <a:endParaRPr lang="de-DE" dirty="0"/>
          </a:p>
        </p:txBody>
      </p:sp>
      <p:sp>
        <p:nvSpPr>
          <p:cNvPr id="5" name="Rectangle 4"/>
          <p:cNvSpPr/>
          <p:nvPr/>
        </p:nvSpPr>
        <p:spPr>
          <a:xfrm>
            <a:off x="1138459" y="3230558"/>
            <a:ext cx="2467342" cy="1446550"/>
          </a:xfrm>
          <a:prstGeom prst="rect">
            <a:avLst/>
          </a:prstGeom>
        </p:spPr>
        <p:txBody>
          <a:bodyPr wrap="none">
            <a:spAutoFit/>
          </a:bodyPr>
          <a:lstStyle/>
          <a:p>
            <a:r>
              <a:rPr lang="de-DE" sz="8800" dirty="0"/>
              <a:t>1 - </a:t>
            </a:r>
            <a:r>
              <a:rPr lang="el-GR" sz="8800" dirty="0"/>
              <a:t>β</a:t>
            </a:r>
            <a:r>
              <a:rPr lang="de-DE" sz="8800" dirty="0"/>
              <a:t> </a:t>
            </a:r>
          </a:p>
        </p:txBody>
      </p:sp>
      <p:sp>
        <p:nvSpPr>
          <p:cNvPr id="6" name="Rectangle 5"/>
          <p:cNvSpPr/>
          <p:nvPr/>
        </p:nvSpPr>
        <p:spPr>
          <a:xfrm>
            <a:off x="7903613" y="796400"/>
            <a:ext cx="2275879" cy="2154436"/>
          </a:xfrm>
          <a:prstGeom prst="rect">
            <a:avLst/>
          </a:prstGeom>
        </p:spPr>
        <p:txBody>
          <a:bodyPr wrap="none">
            <a:spAutoFit/>
          </a:bodyPr>
          <a:lstStyle/>
          <a:p>
            <a:pPr algn="ctr"/>
            <a:r>
              <a:rPr lang="de-DE" sz="4000" b="1" dirty="0" err="1" smtClean="0"/>
              <a:t>Effect</a:t>
            </a:r>
            <a:endParaRPr lang="de-DE" sz="4000" b="1" dirty="0" smtClean="0"/>
          </a:p>
          <a:p>
            <a:pPr algn="ctr"/>
            <a:r>
              <a:rPr lang="de-DE" sz="4000" b="1" dirty="0" smtClean="0"/>
              <a:t>Size</a:t>
            </a:r>
          </a:p>
          <a:p>
            <a:pPr algn="ctr"/>
            <a:r>
              <a:rPr lang="en-US" i="1" dirty="0" smtClean="0"/>
              <a:t>d</a:t>
            </a:r>
            <a:r>
              <a:rPr lang="en-US" dirty="0" smtClean="0"/>
              <a:t> </a:t>
            </a:r>
            <a:r>
              <a:rPr lang="en-US" dirty="0"/>
              <a:t>for t-test, </a:t>
            </a:r>
            <a:endParaRPr lang="en-US" dirty="0" smtClean="0"/>
          </a:p>
          <a:p>
            <a:pPr algn="ctr"/>
            <a:r>
              <a:rPr lang="en-US" dirty="0" smtClean="0"/>
              <a:t>rho </a:t>
            </a:r>
            <a:r>
              <a:rPr lang="en-US" dirty="0"/>
              <a:t>(ρ) for </a:t>
            </a:r>
            <a:r>
              <a:rPr lang="en-US" dirty="0" smtClean="0"/>
              <a:t>correlation,</a:t>
            </a:r>
          </a:p>
          <a:p>
            <a:pPr algn="ctr"/>
            <a:r>
              <a:rPr lang="el-GR" dirty="0" smtClean="0"/>
              <a:t>η</a:t>
            </a:r>
            <a:r>
              <a:rPr lang="en-US" baseline="-25000" dirty="0" smtClean="0"/>
              <a:t>p</a:t>
            </a:r>
            <a:r>
              <a:rPr lang="en-US" baseline="30000" dirty="0" smtClean="0"/>
              <a:t>2</a:t>
            </a:r>
            <a:r>
              <a:rPr lang="en-US" dirty="0" smtClean="0"/>
              <a:t> for ANOVA…</a:t>
            </a:r>
            <a:endParaRPr lang="en-US" baseline="30000" dirty="0"/>
          </a:p>
        </p:txBody>
      </p:sp>
      <p:sp>
        <p:nvSpPr>
          <p:cNvPr id="7" name="Rectangle 6"/>
          <p:cNvSpPr/>
          <p:nvPr/>
        </p:nvSpPr>
        <p:spPr>
          <a:xfrm>
            <a:off x="9405883" y="3034938"/>
            <a:ext cx="1547218" cy="1200329"/>
          </a:xfrm>
          <a:prstGeom prst="rect">
            <a:avLst/>
          </a:prstGeom>
        </p:spPr>
        <p:txBody>
          <a:bodyPr wrap="none">
            <a:spAutoFit/>
          </a:bodyPr>
          <a:lstStyle/>
          <a:p>
            <a:pPr algn="ctr"/>
            <a:r>
              <a:rPr lang="el-GR" sz="5400" b="1" dirty="0" smtClean="0"/>
              <a:t>α</a:t>
            </a:r>
            <a:endParaRPr lang="de-DE" sz="5400" b="1" dirty="0" smtClean="0"/>
          </a:p>
          <a:p>
            <a:pPr algn="ctr"/>
            <a:r>
              <a:rPr lang="de-DE" dirty="0" err="1" smtClean="0"/>
              <a:t>Usually</a:t>
            </a:r>
            <a:r>
              <a:rPr lang="de-DE" dirty="0" smtClean="0"/>
              <a:t> </a:t>
            </a:r>
            <a:r>
              <a:rPr lang="el-GR" dirty="0" smtClean="0"/>
              <a:t>α</a:t>
            </a:r>
            <a:r>
              <a:rPr lang="de-DE" dirty="0" smtClean="0"/>
              <a:t> = .05</a:t>
            </a:r>
            <a:endParaRPr lang="el-GR" dirty="0" smtClean="0"/>
          </a:p>
        </p:txBody>
      </p:sp>
      <p:sp>
        <p:nvSpPr>
          <p:cNvPr id="8" name="Rectangle 7"/>
          <p:cNvSpPr/>
          <p:nvPr/>
        </p:nvSpPr>
        <p:spPr>
          <a:xfrm>
            <a:off x="7301204" y="4319369"/>
            <a:ext cx="3480696" cy="2431435"/>
          </a:xfrm>
          <a:prstGeom prst="rect">
            <a:avLst/>
          </a:prstGeom>
        </p:spPr>
        <p:txBody>
          <a:bodyPr wrap="none">
            <a:spAutoFit/>
          </a:bodyPr>
          <a:lstStyle/>
          <a:p>
            <a:pPr algn="ctr"/>
            <a:r>
              <a:rPr lang="de-DE" sz="4000" b="1" dirty="0" smtClean="0"/>
              <a:t>Sample</a:t>
            </a:r>
          </a:p>
          <a:p>
            <a:pPr algn="ctr"/>
            <a:r>
              <a:rPr lang="de-DE" sz="4000" b="1" dirty="0" smtClean="0"/>
              <a:t>Size (</a:t>
            </a:r>
            <a:r>
              <a:rPr lang="de-DE" sz="4000" b="1" i="1" dirty="0" smtClean="0"/>
              <a:t>N</a:t>
            </a:r>
            <a:r>
              <a:rPr lang="de-DE" sz="4000" b="1" dirty="0" smtClean="0"/>
              <a:t>)</a:t>
            </a:r>
          </a:p>
          <a:p>
            <a:pPr lvl="1" algn="ctr"/>
            <a:r>
              <a:rPr lang="en-US" b="1" dirty="0"/>
              <a:t>Between-Subject </a:t>
            </a:r>
            <a:r>
              <a:rPr lang="en-US" b="1" dirty="0" smtClean="0"/>
              <a:t>Design</a:t>
            </a:r>
          </a:p>
          <a:p>
            <a:pPr lvl="1" algn="ctr"/>
            <a:r>
              <a:rPr lang="en-US" dirty="0" smtClean="0"/>
              <a:t>(</a:t>
            </a:r>
            <a:r>
              <a:rPr lang="en-US" dirty="0"/>
              <a:t>i.e., number of participants)</a:t>
            </a:r>
          </a:p>
          <a:p>
            <a:pPr lvl="1" algn="ctr"/>
            <a:r>
              <a:rPr lang="en-US" b="1" dirty="0" smtClean="0"/>
              <a:t>Within-Subject Design</a:t>
            </a:r>
          </a:p>
          <a:p>
            <a:pPr lvl="1" algn="ctr"/>
            <a:r>
              <a:rPr lang="en-US" dirty="0" smtClean="0"/>
              <a:t> </a:t>
            </a:r>
            <a:r>
              <a:rPr lang="en-US" dirty="0"/>
              <a:t>(i.e., number of observations)</a:t>
            </a:r>
          </a:p>
        </p:txBody>
      </p:sp>
      <p:cxnSp>
        <p:nvCxnSpPr>
          <p:cNvPr id="12" name="Straight Arrow Connector 11"/>
          <p:cNvCxnSpPr>
            <a:stCxn id="5" idx="3"/>
            <a:endCxn id="6" idx="1"/>
          </p:cNvCxnSpPr>
          <p:nvPr/>
        </p:nvCxnSpPr>
        <p:spPr>
          <a:xfrm flipV="1">
            <a:off x="3605801" y="1873618"/>
            <a:ext cx="4297812" cy="20802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7" idx="1"/>
          </p:cNvCxnSpPr>
          <p:nvPr/>
        </p:nvCxnSpPr>
        <p:spPr>
          <a:xfrm flipV="1">
            <a:off x="3605801" y="3635103"/>
            <a:ext cx="5800082" cy="3187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5" idx="3"/>
            <a:endCxn id="8" idx="1"/>
          </p:cNvCxnSpPr>
          <p:nvPr/>
        </p:nvCxnSpPr>
        <p:spPr>
          <a:xfrm>
            <a:off x="3605801" y="3953833"/>
            <a:ext cx="3695403" cy="158125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765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Ways</a:t>
            </a:r>
            <a:r>
              <a:rPr lang="de-DE" dirty="0" smtClean="0"/>
              <a:t> </a:t>
            </a:r>
            <a:r>
              <a:rPr lang="de-DE" dirty="0" err="1" smtClean="0"/>
              <a:t>of</a:t>
            </a:r>
            <a:r>
              <a:rPr lang="de-DE" dirty="0" smtClean="0"/>
              <a:t> </a:t>
            </a:r>
            <a:r>
              <a:rPr lang="de-DE" dirty="0" err="1" smtClean="0"/>
              <a:t>Assessing</a:t>
            </a:r>
            <a:r>
              <a:rPr lang="de-DE" dirty="0" smtClean="0"/>
              <a:t> Statistical Power</a:t>
            </a:r>
            <a:endParaRPr lang="de-DE" dirty="0"/>
          </a:p>
        </p:txBody>
      </p:sp>
      <p:sp>
        <p:nvSpPr>
          <p:cNvPr id="12" name="Rectangle 11"/>
          <p:cNvSpPr/>
          <p:nvPr/>
        </p:nvSpPr>
        <p:spPr>
          <a:xfrm>
            <a:off x="601133" y="3194755"/>
            <a:ext cx="3496733" cy="2833511"/>
          </a:xfrm>
          <a:prstGeom prst="rect">
            <a:avLst/>
          </a:prstGeom>
          <a:solidFill>
            <a:schemeClr val="bg1"/>
          </a:solid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smtClean="0">
                <a:solidFill>
                  <a:schemeClr val="tx1"/>
                </a:solidFill>
              </a:rPr>
              <a:t>INPUT:</a:t>
            </a:r>
          </a:p>
          <a:p>
            <a:pPr algn="ctr"/>
            <a:r>
              <a:rPr lang="de-DE" sz="2400" dirty="0" err="1" smtClean="0">
                <a:solidFill>
                  <a:schemeClr val="tx1"/>
                </a:solidFill>
              </a:rPr>
              <a:t>Effect</a:t>
            </a:r>
            <a:r>
              <a:rPr lang="de-DE" sz="2400" dirty="0" smtClean="0">
                <a:solidFill>
                  <a:schemeClr val="tx1"/>
                </a:solidFill>
              </a:rPr>
              <a:t> Size</a:t>
            </a:r>
          </a:p>
          <a:p>
            <a:pPr algn="ctr"/>
            <a:r>
              <a:rPr lang="de-DE" sz="2400" dirty="0" smtClean="0">
                <a:solidFill>
                  <a:schemeClr val="tx1"/>
                </a:solidFill>
              </a:rPr>
              <a:t>Alpha</a:t>
            </a:r>
          </a:p>
          <a:p>
            <a:pPr algn="ctr"/>
            <a:r>
              <a:rPr lang="de-DE" sz="2400" dirty="0" err="1" smtClean="0">
                <a:solidFill>
                  <a:schemeClr val="tx1"/>
                </a:solidFill>
              </a:rPr>
              <a:t>Desired</a:t>
            </a:r>
            <a:r>
              <a:rPr lang="de-DE" sz="2400" dirty="0" smtClean="0">
                <a:solidFill>
                  <a:schemeClr val="tx1"/>
                </a:solidFill>
              </a:rPr>
              <a:t> Power</a:t>
            </a:r>
          </a:p>
          <a:p>
            <a:pPr marL="285750" indent="-285750">
              <a:buFont typeface="Arial" panose="020B0604020202020204" pitchFamily="34" charset="0"/>
              <a:buChar char="•"/>
            </a:pPr>
            <a:endParaRPr lang="de-DE" sz="2400" dirty="0">
              <a:solidFill>
                <a:schemeClr val="tx1"/>
              </a:solidFill>
            </a:endParaRPr>
          </a:p>
          <a:p>
            <a:pPr algn="ctr"/>
            <a:r>
              <a:rPr lang="de-DE" sz="2800" b="1" dirty="0" smtClean="0">
                <a:solidFill>
                  <a:schemeClr val="tx1"/>
                </a:solidFill>
              </a:rPr>
              <a:t>OUTPUT:</a:t>
            </a:r>
          </a:p>
          <a:p>
            <a:pPr algn="ctr"/>
            <a:r>
              <a:rPr lang="de-DE" sz="2400" dirty="0" smtClean="0">
                <a:solidFill>
                  <a:schemeClr val="tx1"/>
                </a:solidFill>
              </a:rPr>
              <a:t>Sample Size</a:t>
            </a:r>
            <a:endParaRPr lang="de-DE" sz="2400" dirty="0">
              <a:solidFill>
                <a:schemeClr val="tx1"/>
              </a:solidFill>
            </a:endParaRPr>
          </a:p>
        </p:txBody>
      </p:sp>
      <p:sp>
        <p:nvSpPr>
          <p:cNvPr id="13" name="Rectangle 12"/>
          <p:cNvSpPr/>
          <p:nvPr/>
        </p:nvSpPr>
        <p:spPr>
          <a:xfrm>
            <a:off x="601132" y="1895210"/>
            <a:ext cx="3496733" cy="109502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4" name="Rectangle 13"/>
          <p:cNvSpPr/>
          <p:nvPr/>
        </p:nvSpPr>
        <p:spPr>
          <a:xfrm>
            <a:off x="4433710" y="3194755"/>
            <a:ext cx="3496733" cy="2833511"/>
          </a:xfrm>
          <a:prstGeom prst="rect">
            <a:avLst/>
          </a:prstGeom>
          <a:solidFill>
            <a:schemeClr val="bg1"/>
          </a:solidFill>
          <a:ln w="571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chemeClr val="tx1"/>
                </a:solidFill>
              </a:rPr>
              <a:t>INPUT:</a:t>
            </a:r>
          </a:p>
          <a:p>
            <a:pPr algn="ctr"/>
            <a:r>
              <a:rPr lang="de-DE" sz="2400" dirty="0" smtClean="0">
                <a:solidFill>
                  <a:schemeClr val="tx1"/>
                </a:solidFill>
              </a:rPr>
              <a:t>Sample Size</a:t>
            </a:r>
            <a:endParaRPr lang="de-DE" sz="2400" dirty="0">
              <a:solidFill>
                <a:schemeClr val="tx1"/>
              </a:solidFill>
            </a:endParaRPr>
          </a:p>
          <a:p>
            <a:pPr algn="ctr"/>
            <a:r>
              <a:rPr lang="de-DE" sz="2400" dirty="0">
                <a:solidFill>
                  <a:schemeClr val="tx1"/>
                </a:solidFill>
              </a:rPr>
              <a:t>Alpha</a:t>
            </a:r>
          </a:p>
          <a:p>
            <a:pPr algn="ctr"/>
            <a:r>
              <a:rPr lang="de-DE" sz="2400" dirty="0" err="1">
                <a:solidFill>
                  <a:schemeClr val="tx1"/>
                </a:solidFill>
              </a:rPr>
              <a:t>Desired</a:t>
            </a:r>
            <a:r>
              <a:rPr lang="de-DE" sz="2400" dirty="0">
                <a:solidFill>
                  <a:schemeClr val="tx1"/>
                </a:solidFill>
              </a:rPr>
              <a:t> Power</a:t>
            </a:r>
          </a:p>
          <a:p>
            <a:pPr marL="285750" indent="-285750">
              <a:buFont typeface="Arial" panose="020B0604020202020204" pitchFamily="34" charset="0"/>
              <a:buChar char="•"/>
            </a:pPr>
            <a:endParaRPr lang="de-DE" sz="2400" dirty="0">
              <a:solidFill>
                <a:schemeClr val="tx1"/>
              </a:solidFill>
            </a:endParaRPr>
          </a:p>
          <a:p>
            <a:pPr algn="ctr"/>
            <a:r>
              <a:rPr lang="de-DE" sz="2800" b="1" dirty="0">
                <a:solidFill>
                  <a:schemeClr val="tx1"/>
                </a:solidFill>
              </a:rPr>
              <a:t>OUTPUT:</a:t>
            </a:r>
          </a:p>
          <a:p>
            <a:pPr algn="ctr"/>
            <a:r>
              <a:rPr lang="de-DE" sz="2400" dirty="0" smtClean="0">
                <a:solidFill>
                  <a:schemeClr val="tx1"/>
                </a:solidFill>
              </a:rPr>
              <a:t>(Minimum) </a:t>
            </a:r>
            <a:r>
              <a:rPr lang="de-DE" sz="2400" dirty="0" err="1" smtClean="0">
                <a:solidFill>
                  <a:schemeClr val="tx1"/>
                </a:solidFill>
              </a:rPr>
              <a:t>Effect</a:t>
            </a:r>
            <a:r>
              <a:rPr lang="de-DE" sz="2400" dirty="0" smtClean="0">
                <a:solidFill>
                  <a:schemeClr val="tx1"/>
                </a:solidFill>
              </a:rPr>
              <a:t> Size</a:t>
            </a:r>
            <a:endParaRPr lang="de-DE" sz="2400" dirty="0">
              <a:solidFill>
                <a:schemeClr val="tx1"/>
              </a:solidFill>
            </a:endParaRPr>
          </a:p>
        </p:txBody>
      </p:sp>
      <p:sp>
        <p:nvSpPr>
          <p:cNvPr id="15" name="Rectangle 14"/>
          <p:cNvSpPr/>
          <p:nvPr/>
        </p:nvSpPr>
        <p:spPr>
          <a:xfrm>
            <a:off x="4433709" y="1895210"/>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6" name="Rectangle 15"/>
          <p:cNvSpPr/>
          <p:nvPr/>
        </p:nvSpPr>
        <p:spPr>
          <a:xfrm>
            <a:off x="8226774" y="3194755"/>
            <a:ext cx="3496733" cy="2833511"/>
          </a:xfrm>
          <a:prstGeom prst="rect">
            <a:avLst/>
          </a:prstGeom>
          <a:solidFill>
            <a:schemeClr val="bg1"/>
          </a:solidFill>
          <a:ln w="571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chemeClr val="tx1"/>
                </a:solidFill>
              </a:rPr>
              <a:t>INPUT:</a:t>
            </a:r>
          </a:p>
          <a:p>
            <a:pPr algn="ctr"/>
            <a:r>
              <a:rPr lang="de-DE" sz="2400" dirty="0" err="1" smtClean="0">
                <a:solidFill>
                  <a:schemeClr val="tx1"/>
                </a:solidFill>
              </a:rPr>
              <a:t>Effect</a:t>
            </a:r>
            <a:r>
              <a:rPr lang="de-DE" sz="2400" dirty="0" smtClean="0">
                <a:solidFill>
                  <a:schemeClr val="tx1"/>
                </a:solidFill>
              </a:rPr>
              <a:t> Size</a:t>
            </a:r>
          </a:p>
          <a:p>
            <a:pPr algn="ctr"/>
            <a:r>
              <a:rPr lang="de-DE" sz="2400" dirty="0" smtClean="0">
                <a:solidFill>
                  <a:schemeClr val="tx1"/>
                </a:solidFill>
              </a:rPr>
              <a:t>Sample </a:t>
            </a:r>
            <a:r>
              <a:rPr lang="de-DE" sz="2400" dirty="0">
                <a:solidFill>
                  <a:schemeClr val="tx1"/>
                </a:solidFill>
              </a:rPr>
              <a:t>Size</a:t>
            </a:r>
          </a:p>
          <a:p>
            <a:pPr algn="ctr"/>
            <a:r>
              <a:rPr lang="de-DE" sz="2400" dirty="0">
                <a:solidFill>
                  <a:schemeClr val="tx1"/>
                </a:solidFill>
              </a:rPr>
              <a:t>Alpha</a:t>
            </a:r>
          </a:p>
          <a:p>
            <a:pPr marL="285750" indent="-285750">
              <a:buFont typeface="Arial" panose="020B0604020202020204" pitchFamily="34" charset="0"/>
              <a:buChar char="•"/>
            </a:pPr>
            <a:endParaRPr lang="de-DE" sz="2400" dirty="0">
              <a:solidFill>
                <a:schemeClr val="tx1"/>
              </a:solidFill>
            </a:endParaRPr>
          </a:p>
          <a:p>
            <a:pPr algn="ctr"/>
            <a:r>
              <a:rPr lang="de-DE" sz="2800" b="1" dirty="0">
                <a:solidFill>
                  <a:schemeClr val="tx1"/>
                </a:solidFill>
              </a:rPr>
              <a:t>OUTPUT:</a:t>
            </a:r>
          </a:p>
          <a:p>
            <a:pPr algn="ctr"/>
            <a:r>
              <a:rPr lang="de-DE" sz="2400" dirty="0" err="1" smtClean="0">
                <a:solidFill>
                  <a:schemeClr val="tx1"/>
                </a:solidFill>
              </a:rPr>
              <a:t>Estimated</a:t>
            </a:r>
            <a:r>
              <a:rPr lang="de-DE" sz="2400" dirty="0" smtClean="0">
                <a:solidFill>
                  <a:schemeClr val="tx1"/>
                </a:solidFill>
              </a:rPr>
              <a:t> Power</a:t>
            </a:r>
            <a:endParaRPr lang="de-DE" sz="2400" dirty="0">
              <a:solidFill>
                <a:schemeClr val="tx1"/>
              </a:solidFill>
            </a:endParaRPr>
          </a:p>
        </p:txBody>
      </p:sp>
      <p:sp>
        <p:nvSpPr>
          <p:cNvPr id="17" name="Rectangle 16"/>
          <p:cNvSpPr/>
          <p:nvPr/>
        </p:nvSpPr>
        <p:spPr>
          <a:xfrm>
            <a:off x="8226773" y="1895210"/>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Tree>
    <p:extLst>
      <p:ext uri="{BB962C8B-B14F-4D97-AF65-F5344CB8AC3E}">
        <p14:creationId xmlns:p14="http://schemas.microsoft.com/office/powerpoint/2010/main" val="246157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When</a:t>
            </a:r>
            <a:r>
              <a:rPr lang="de-DE" dirty="0" smtClean="0"/>
              <a:t> </a:t>
            </a:r>
            <a:r>
              <a:rPr lang="de-DE" dirty="0" err="1" smtClean="0"/>
              <a:t>can</a:t>
            </a:r>
            <a:r>
              <a:rPr lang="de-DE" dirty="0" smtClean="0"/>
              <a:t> </a:t>
            </a:r>
            <a:r>
              <a:rPr lang="de-DE" dirty="0" err="1" smtClean="0"/>
              <a:t>we</a:t>
            </a:r>
            <a:r>
              <a:rPr lang="de-DE" dirty="0" smtClean="0"/>
              <a:t> </a:t>
            </a:r>
            <a:r>
              <a:rPr lang="de-DE" dirty="0" err="1"/>
              <a:t>a</a:t>
            </a:r>
            <a:r>
              <a:rPr lang="de-DE" dirty="0" err="1" smtClean="0"/>
              <a:t>ssess</a:t>
            </a:r>
            <a:r>
              <a:rPr lang="de-DE" dirty="0" smtClean="0"/>
              <a:t> Statistical Power?</a:t>
            </a:r>
            <a:endParaRPr lang="de-DE" dirty="0"/>
          </a:p>
        </p:txBody>
      </p:sp>
      <p:cxnSp>
        <p:nvCxnSpPr>
          <p:cNvPr id="5" name="Straight Connector 4"/>
          <p:cNvCxnSpPr>
            <a:stCxn id="2" idx="2"/>
          </p:cNvCxnSpPr>
          <p:nvPr/>
        </p:nvCxnSpPr>
        <p:spPr>
          <a:xfrm>
            <a:off x="6096000" y="1690688"/>
            <a:ext cx="0" cy="4705879"/>
          </a:xfrm>
          <a:prstGeom prst="line">
            <a:avLst/>
          </a:prstGeom>
          <a:ln w="571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49422" y="3251200"/>
            <a:ext cx="3093156" cy="1095023"/>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C00000"/>
                </a:solidFill>
              </a:rPr>
              <a:t>DATA COLLECTION</a:t>
            </a:r>
            <a:endParaRPr lang="de-DE" sz="3200" b="1" dirty="0">
              <a:solidFill>
                <a:srgbClr val="C00000"/>
              </a:solidFill>
            </a:endParaRPr>
          </a:p>
        </p:txBody>
      </p:sp>
      <p:sp>
        <p:nvSpPr>
          <p:cNvPr id="9" name="Rectangle 8"/>
          <p:cNvSpPr/>
          <p:nvPr/>
        </p:nvSpPr>
        <p:spPr>
          <a:xfrm>
            <a:off x="1462617" y="1690688"/>
            <a:ext cx="309315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BEFORE</a:t>
            </a:r>
            <a:endParaRPr lang="de-DE" sz="3200" b="1" dirty="0">
              <a:solidFill>
                <a:schemeClr val="tx1"/>
              </a:solidFill>
            </a:endParaRPr>
          </a:p>
        </p:txBody>
      </p:sp>
      <p:sp>
        <p:nvSpPr>
          <p:cNvPr id="10" name="Rectangle 9"/>
          <p:cNvSpPr/>
          <p:nvPr/>
        </p:nvSpPr>
        <p:spPr>
          <a:xfrm>
            <a:off x="7775221" y="1695035"/>
            <a:ext cx="309315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AFTER</a:t>
            </a:r>
            <a:endParaRPr lang="de-DE" sz="3200" b="1" dirty="0">
              <a:solidFill>
                <a:schemeClr val="tx1"/>
              </a:solidFill>
            </a:endParaRPr>
          </a:p>
        </p:txBody>
      </p:sp>
      <p:sp>
        <p:nvSpPr>
          <p:cNvPr id="11" name="Rectangle 10"/>
          <p:cNvSpPr/>
          <p:nvPr/>
        </p:nvSpPr>
        <p:spPr>
          <a:xfrm>
            <a:off x="838200" y="2488369"/>
            <a:ext cx="3496733" cy="109502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2" name="Rectangle 11"/>
          <p:cNvSpPr/>
          <p:nvPr/>
        </p:nvSpPr>
        <p:spPr>
          <a:xfrm>
            <a:off x="838199" y="3709382"/>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3" name="Rectangle 12"/>
          <p:cNvSpPr/>
          <p:nvPr/>
        </p:nvSpPr>
        <p:spPr>
          <a:xfrm>
            <a:off x="829736" y="4930395"/>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
        <p:nvSpPr>
          <p:cNvPr id="15" name="Rectangle 14"/>
          <p:cNvSpPr/>
          <p:nvPr/>
        </p:nvSpPr>
        <p:spPr>
          <a:xfrm>
            <a:off x="7865532" y="3709382"/>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6" name="Rectangle 15"/>
          <p:cNvSpPr/>
          <p:nvPr/>
        </p:nvSpPr>
        <p:spPr>
          <a:xfrm>
            <a:off x="7857069" y="4930395"/>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Tree>
    <p:extLst>
      <p:ext uri="{BB962C8B-B14F-4D97-AF65-F5344CB8AC3E}">
        <p14:creationId xmlns:p14="http://schemas.microsoft.com/office/powerpoint/2010/main" val="148700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966" y="170650"/>
            <a:ext cx="9144000" cy="2387600"/>
          </a:xfrm>
        </p:spPr>
        <p:txBody>
          <a:bodyPr>
            <a:normAutofit/>
          </a:bodyPr>
          <a:lstStyle/>
          <a:p>
            <a:r>
              <a:rPr lang="de-DE" sz="2400" dirty="0" smtClean="0"/>
              <a:t>JRP WORKSHOP – 21/02/2021</a:t>
            </a:r>
            <a:r>
              <a:rPr lang="de-DE" sz="4800" dirty="0" smtClean="0"/>
              <a:t/>
            </a:r>
            <a:br>
              <a:rPr lang="de-DE" sz="4800" dirty="0" smtClean="0"/>
            </a:br>
            <a:r>
              <a:rPr lang="de-DE" sz="7300" dirty="0" smtClean="0"/>
              <a:t>Power </a:t>
            </a:r>
            <a:r>
              <a:rPr lang="de-DE" sz="7300" dirty="0" err="1" smtClean="0"/>
              <a:t>Simulations</a:t>
            </a:r>
            <a:r>
              <a:rPr lang="de-DE" sz="7300" dirty="0" smtClean="0"/>
              <a:t>:</a:t>
            </a:r>
            <a:br>
              <a:rPr lang="de-DE" sz="7300" dirty="0" smtClean="0"/>
            </a:br>
            <a:r>
              <a:rPr lang="de-DE" sz="5300" dirty="0" err="1" smtClean="0"/>
              <a:t>Going</a:t>
            </a:r>
            <a:r>
              <a:rPr lang="de-DE" sz="5300" dirty="0" smtClean="0"/>
              <a:t> </a:t>
            </a:r>
            <a:r>
              <a:rPr lang="de-DE" sz="5300" dirty="0" err="1" smtClean="0"/>
              <a:t>beyond</a:t>
            </a:r>
            <a:r>
              <a:rPr lang="de-DE" sz="5300" dirty="0" smtClean="0"/>
              <a:t> G Power</a:t>
            </a:r>
            <a:endParaRPr lang="de-DE" sz="6000" dirty="0"/>
          </a:p>
        </p:txBody>
      </p:sp>
      <p:sp>
        <p:nvSpPr>
          <p:cNvPr id="4" name="Title 1"/>
          <p:cNvSpPr txBox="1">
            <a:spLocks/>
          </p:cNvSpPr>
          <p:nvPr/>
        </p:nvSpPr>
        <p:spPr>
          <a:xfrm>
            <a:off x="409966" y="2632236"/>
            <a:ext cx="6269000" cy="15700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smtClean="0">
                <a:solidFill>
                  <a:schemeClr val="bg1"/>
                </a:solidFill>
              </a:rPr>
              <a:t>Daniel Toribio-Flórez</a:t>
            </a:r>
          </a:p>
          <a:p>
            <a:pPr algn="l"/>
            <a:r>
              <a:rPr lang="de-DE" sz="3200" dirty="0" smtClean="0">
                <a:solidFill>
                  <a:schemeClr val="bg1"/>
                </a:solidFill>
              </a:rPr>
              <a:t>Niklas </a:t>
            </a:r>
            <a:r>
              <a:rPr lang="de-DE" sz="3200" dirty="0" err="1" smtClean="0">
                <a:solidFill>
                  <a:schemeClr val="bg1"/>
                </a:solidFill>
              </a:rPr>
              <a:t>Cypris</a:t>
            </a:r>
            <a:endParaRPr lang="de-DE" sz="3200" dirty="0" smtClean="0">
              <a:solidFill>
                <a:schemeClr val="bg1"/>
              </a:solidFill>
            </a:endParaRPr>
          </a:p>
        </p:txBody>
      </p:sp>
      <p:pic>
        <p:nvPicPr>
          <p:cNvPr id="5" name="Picture 4"/>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8658451" y="3700551"/>
            <a:ext cx="5513463" cy="3239253"/>
          </a:xfrm>
          <a:prstGeom prst="rect">
            <a:avLst/>
          </a:prstGeom>
          <a:solidFill>
            <a:schemeClr val="accent1">
              <a:alpha val="0"/>
            </a:schemeClr>
          </a:solidFill>
        </p:spPr>
      </p:pic>
      <p:pic>
        <p:nvPicPr>
          <p:cNvPr id="6" name="Picture 5"/>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6234919" y="3700550"/>
            <a:ext cx="5513463" cy="3239253"/>
          </a:xfrm>
          <a:prstGeom prst="rect">
            <a:avLst/>
          </a:prstGeom>
          <a:solidFill>
            <a:schemeClr val="accent1">
              <a:alpha val="0"/>
            </a:schemeClr>
          </a:solidFill>
        </p:spPr>
      </p:pic>
      <p:pic>
        <p:nvPicPr>
          <p:cNvPr id="3" name="Picture 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75163" y="6126674"/>
            <a:ext cx="1459756" cy="473690"/>
          </a:xfrm>
          <a:prstGeom prst="rect">
            <a:avLst/>
          </a:prstGeom>
        </p:spPr>
      </p:pic>
      <p:pic>
        <p:nvPicPr>
          <p:cNvPr id="18" name="Picture 1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733345" y="6141471"/>
            <a:ext cx="2722136" cy="444095"/>
          </a:xfrm>
          <a:prstGeom prst="rect">
            <a:avLst/>
          </a:prstGeom>
        </p:spPr>
      </p:pic>
      <p:pic>
        <p:nvPicPr>
          <p:cNvPr id="2050" name="Picture 2" descr="Resultado de imagen de junior research program"/>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165004" y="6082922"/>
            <a:ext cx="1248659" cy="56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933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ight Arrow 17"/>
          <p:cNvSpPr/>
          <p:nvPr/>
        </p:nvSpPr>
        <p:spPr>
          <a:xfrm>
            <a:off x="4078874" y="5115491"/>
            <a:ext cx="1865146" cy="72482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a:p>
        </p:txBody>
      </p:sp>
      <p:sp>
        <p:nvSpPr>
          <p:cNvPr id="17" name="Right Arrow 16"/>
          <p:cNvSpPr/>
          <p:nvPr/>
        </p:nvSpPr>
        <p:spPr>
          <a:xfrm>
            <a:off x="4078874" y="3894478"/>
            <a:ext cx="1865146" cy="724829"/>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a:p>
        </p:txBody>
      </p:sp>
      <p:sp>
        <p:nvSpPr>
          <p:cNvPr id="3" name="Right Arrow 2"/>
          <p:cNvSpPr/>
          <p:nvPr/>
        </p:nvSpPr>
        <p:spPr>
          <a:xfrm>
            <a:off x="4078874" y="2673465"/>
            <a:ext cx="1865146" cy="7248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de-DE" dirty="0" err="1" smtClean="0"/>
              <a:t>When</a:t>
            </a:r>
            <a:r>
              <a:rPr lang="de-DE" dirty="0" smtClean="0"/>
              <a:t> </a:t>
            </a:r>
            <a:r>
              <a:rPr lang="de-DE" dirty="0" err="1" smtClean="0"/>
              <a:t>can</a:t>
            </a:r>
            <a:r>
              <a:rPr lang="de-DE" dirty="0" smtClean="0"/>
              <a:t> </a:t>
            </a:r>
            <a:r>
              <a:rPr lang="de-DE" dirty="0" err="1" smtClean="0"/>
              <a:t>we</a:t>
            </a:r>
            <a:r>
              <a:rPr lang="de-DE" dirty="0" smtClean="0"/>
              <a:t> </a:t>
            </a:r>
            <a:r>
              <a:rPr lang="de-DE" dirty="0" err="1" smtClean="0"/>
              <a:t>Assess</a:t>
            </a:r>
            <a:r>
              <a:rPr lang="de-DE" dirty="0" smtClean="0"/>
              <a:t> Statistical Power?</a:t>
            </a:r>
            <a:endParaRPr lang="de-DE" dirty="0"/>
          </a:p>
        </p:txBody>
      </p:sp>
      <p:sp>
        <p:nvSpPr>
          <p:cNvPr id="9" name="Rectangle 8"/>
          <p:cNvSpPr/>
          <p:nvPr/>
        </p:nvSpPr>
        <p:spPr>
          <a:xfrm>
            <a:off x="3498040" y="1690688"/>
            <a:ext cx="5195919"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BEFORE DATA COLLECTION</a:t>
            </a:r>
            <a:endParaRPr lang="de-DE" sz="3200" b="1" dirty="0">
              <a:solidFill>
                <a:schemeClr val="tx1"/>
              </a:solidFill>
            </a:endParaRPr>
          </a:p>
        </p:txBody>
      </p:sp>
      <p:sp>
        <p:nvSpPr>
          <p:cNvPr id="11" name="Rectangle 10"/>
          <p:cNvSpPr/>
          <p:nvPr/>
        </p:nvSpPr>
        <p:spPr>
          <a:xfrm>
            <a:off x="604443" y="2488369"/>
            <a:ext cx="3496733" cy="1095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2" name="Rectangle 11"/>
          <p:cNvSpPr/>
          <p:nvPr/>
        </p:nvSpPr>
        <p:spPr>
          <a:xfrm>
            <a:off x="604442" y="3709382"/>
            <a:ext cx="3496733" cy="1095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t>POWER-DETERMINATION ANALYSIS</a:t>
            </a:r>
          </a:p>
        </p:txBody>
      </p:sp>
      <p:sp>
        <p:nvSpPr>
          <p:cNvPr id="13" name="Rectangle 12"/>
          <p:cNvSpPr/>
          <p:nvPr/>
        </p:nvSpPr>
        <p:spPr>
          <a:xfrm>
            <a:off x="595979" y="4930395"/>
            <a:ext cx="3496733" cy="10950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9" name="Rectangle 18"/>
          <p:cNvSpPr/>
          <p:nvPr/>
        </p:nvSpPr>
        <p:spPr>
          <a:xfrm>
            <a:off x="6006179" y="2814398"/>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i="1" dirty="0" smtClean="0">
                <a:solidFill>
                  <a:schemeClr val="tx1"/>
                </a:solidFill>
              </a:rPr>
              <a:t>d </a:t>
            </a:r>
            <a:r>
              <a:rPr lang="de-DE" sz="2400" dirty="0" smtClean="0">
                <a:solidFill>
                  <a:schemeClr val="tx1"/>
                </a:solidFill>
              </a:rPr>
              <a:t>= .20, </a:t>
            </a:r>
            <a:r>
              <a:rPr lang="el-GR" sz="2400" dirty="0" smtClean="0">
                <a:solidFill>
                  <a:schemeClr val="tx1"/>
                </a:solidFill>
              </a:rPr>
              <a:t>α</a:t>
            </a:r>
            <a:r>
              <a:rPr lang="de-DE" sz="2400" dirty="0" smtClean="0">
                <a:solidFill>
                  <a:schemeClr val="tx1"/>
                </a:solidFill>
              </a:rPr>
              <a:t> = .05, </a:t>
            </a:r>
            <a:r>
              <a:rPr lang="de-DE" sz="2400" dirty="0">
                <a:solidFill>
                  <a:schemeClr val="tx1"/>
                </a:solidFill>
              </a:rPr>
              <a:t>1 – </a:t>
            </a:r>
            <a:r>
              <a:rPr lang="el-GR" sz="2400" dirty="0">
                <a:solidFill>
                  <a:schemeClr val="tx1"/>
                </a:solidFill>
              </a:rPr>
              <a:t>β</a:t>
            </a:r>
            <a:r>
              <a:rPr lang="de-DE" sz="2400" dirty="0">
                <a:solidFill>
                  <a:schemeClr val="tx1"/>
                </a:solidFill>
              </a:rPr>
              <a:t> = .</a:t>
            </a:r>
            <a:r>
              <a:rPr lang="de-DE" sz="2400" dirty="0" smtClean="0">
                <a:solidFill>
                  <a:schemeClr val="tx1"/>
                </a:solidFill>
              </a:rPr>
              <a:t>80</a:t>
            </a:r>
            <a:endParaRPr lang="de-DE" sz="2400" i="1" dirty="0">
              <a:solidFill>
                <a:schemeClr val="tx1"/>
              </a:solidFill>
            </a:endParaRPr>
          </a:p>
        </p:txBody>
      </p:sp>
      <p:sp>
        <p:nvSpPr>
          <p:cNvPr id="20" name="Rectangle 19"/>
          <p:cNvSpPr/>
          <p:nvPr/>
        </p:nvSpPr>
        <p:spPr>
          <a:xfrm>
            <a:off x="9674174" y="2814398"/>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N = 788</a:t>
            </a:r>
            <a:endParaRPr lang="de-DE" sz="3200" b="1" dirty="0">
              <a:solidFill>
                <a:schemeClr val="tx1"/>
              </a:solidFill>
            </a:endParaRPr>
          </a:p>
        </p:txBody>
      </p:sp>
      <p:sp>
        <p:nvSpPr>
          <p:cNvPr id="21" name="Rectangle 20"/>
          <p:cNvSpPr/>
          <p:nvPr/>
        </p:nvSpPr>
        <p:spPr>
          <a:xfrm>
            <a:off x="6006179" y="3993863"/>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i="1" dirty="0" smtClean="0">
                <a:solidFill>
                  <a:schemeClr val="tx1"/>
                </a:solidFill>
              </a:rPr>
              <a:t>d </a:t>
            </a:r>
            <a:r>
              <a:rPr lang="de-DE" sz="2400" dirty="0" smtClean="0">
                <a:solidFill>
                  <a:schemeClr val="tx1"/>
                </a:solidFill>
              </a:rPr>
              <a:t>= .20, </a:t>
            </a:r>
            <a:r>
              <a:rPr lang="el-GR" sz="2400" dirty="0" smtClean="0">
                <a:solidFill>
                  <a:schemeClr val="tx1"/>
                </a:solidFill>
              </a:rPr>
              <a:t>α</a:t>
            </a:r>
            <a:r>
              <a:rPr lang="de-DE" sz="2400" dirty="0" smtClean="0">
                <a:solidFill>
                  <a:schemeClr val="tx1"/>
                </a:solidFill>
              </a:rPr>
              <a:t> = .05, </a:t>
            </a:r>
            <a:r>
              <a:rPr lang="de-DE" sz="2400" b="1" dirty="0" smtClean="0">
                <a:solidFill>
                  <a:schemeClr val="tx1"/>
                </a:solidFill>
              </a:rPr>
              <a:t>N = 500</a:t>
            </a:r>
            <a:endParaRPr lang="de-DE" sz="2400" b="1" i="1" dirty="0">
              <a:solidFill>
                <a:schemeClr val="tx1"/>
              </a:solidFill>
            </a:endParaRPr>
          </a:p>
        </p:txBody>
      </p:sp>
      <p:sp>
        <p:nvSpPr>
          <p:cNvPr id="22" name="Rectangle 21"/>
          <p:cNvSpPr/>
          <p:nvPr/>
        </p:nvSpPr>
        <p:spPr>
          <a:xfrm>
            <a:off x="9674174" y="3993863"/>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solidFill>
                  <a:schemeClr val="tx1"/>
                </a:solidFill>
              </a:rPr>
              <a:t>1 – </a:t>
            </a:r>
            <a:r>
              <a:rPr lang="el-GR" sz="3200" b="1" dirty="0">
                <a:solidFill>
                  <a:schemeClr val="tx1"/>
                </a:solidFill>
              </a:rPr>
              <a:t>β</a:t>
            </a:r>
            <a:r>
              <a:rPr lang="de-DE" sz="3200" b="1" dirty="0">
                <a:solidFill>
                  <a:schemeClr val="tx1"/>
                </a:solidFill>
              </a:rPr>
              <a:t> = </a:t>
            </a:r>
            <a:r>
              <a:rPr lang="de-DE" sz="3200" b="1" dirty="0" smtClean="0">
                <a:solidFill>
                  <a:schemeClr val="tx1"/>
                </a:solidFill>
              </a:rPr>
              <a:t>.61</a:t>
            </a:r>
            <a:endParaRPr lang="de-DE" sz="3200" b="1" i="1" dirty="0">
              <a:solidFill>
                <a:schemeClr val="tx1"/>
              </a:solidFill>
            </a:endParaRPr>
          </a:p>
        </p:txBody>
      </p:sp>
      <p:sp>
        <p:nvSpPr>
          <p:cNvPr id="23" name="Rectangle 22"/>
          <p:cNvSpPr/>
          <p:nvPr/>
        </p:nvSpPr>
        <p:spPr>
          <a:xfrm>
            <a:off x="6006179" y="5227932"/>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tx1"/>
                </a:solidFill>
              </a:rPr>
              <a:t>α</a:t>
            </a:r>
            <a:r>
              <a:rPr lang="de-DE" sz="2400" dirty="0" smtClean="0">
                <a:solidFill>
                  <a:schemeClr val="tx1"/>
                </a:solidFill>
              </a:rPr>
              <a:t> = .05, </a:t>
            </a:r>
            <a:r>
              <a:rPr lang="de-DE" sz="2400" b="1" dirty="0" smtClean="0">
                <a:solidFill>
                  <a:schemeClr val="tx1"/>
                </a:solidFill>
              </a:rPr>
              <a:t>N = 500, </a:t>
            </a:r>
            <a:r>
              <a:rPr lang="de-DE" sz="2400" b="1" dirty="0">
                <a:solidFill>
                  <a:schemeClr val="tx1"/>
                </a:solidFill>
              </a:rPr>
              <a:t>1 – </a:t>
            </a:r>
            <a:r>
              <a:rPr lang="el-GR" sz="2400" b="1" dirty="0">
                <a:solidFill>
                  <a:schemeClr val="tx1"/>
                </a:solidFill>
              </a:rPr>
              <a:t>β</a:t>
            </a:r>
            <a:r>
              <a:rPr lang="de-DE" sz="2400" b="1" dirty="0">
                <a:solidFill>
                  <a:schemeClr val="tx1"/>
                </a:solidFill>
              </a:rPr>
              <a:t> = .</a:t>
            </a:r>
            <a:r>
              <a:rPr lang="de-DE" sz="2400" b="1" dirty="0" smtClean="0">
                <a:solidFill>
                  <a:schemeClr val="tx1"/>
                </a:solidFill>
              </a:rPr>
              <a:t>80</a:t>
            </a:r>
            <a:endParaRPr lang="de-DE" sz="2400" b="1" i="1" dirty="0">
              <a:solidFill>
                <a:schemeClr val="tx1"/>
              </a:solidFill>
            </a:endParaRPr>
          </a:p>
        </p:txBody>
      </p:sp>
      <p:sp>
        <p:nvSpPr>
          <p:cNvPr id="24" name="Rectangle 23"/>
          <p:cNvSpPr/>
          <p:nvPr/>
        </p:nvSpPr>
        <p:spPr>
          <a:xfrm>
            <a:off x="9674174" y="5227932"/>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i="1" dirty="0">
                <a:solidFill>
                  <a:schemeClr val="tx1"/>
                </a:solidFill>
              </a:rPr>
              <a:t>d</a:t>
            </a:r>
            <a:r>
              <a:rPr lang="de-DE" sz="3200" b="1" dirty="0" smtClean="0">
                <a:solidFill>
                  <a:schemeClr val="tx1"/>
                </a:solidFill>
              </a:rPr>
              <a:t> = .25</a:t>
            </a:r>
            <a:endParaRPr lang="de-DE" sz="3200" b="1" i="1" dirty="0">
              <a:solidFill>
                <a:schemeClr val="tx1"/>
              </a:solidFill>
            </a:endParaRPr>
          </a:p>
        </p:txBody>
      </p:sp>
    </p:spTree>
    <p:extLst>
      <p:ext uri="{BB962C8B-B14F-4D97-AF65-F5344CB8AC3E}">
        <p14:creationId xmlns:p14="http://schemas.microsoft.com/office/powerpoint/2010/main" val="1169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3" grpId="0" animBg="1"/>
      <p:bldP spid="19" grpId="0" animBg="1"/>
      <p:bldP spid="20" grpId="0" animBg="1"/>
      <p:bldP spid="21" grpId="0" animBg="1"/>
      <p:bldP spid="22"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78000"/>
            <a:ext cx="9144000" cy="2387600"/>
          </a:xfrm>
        </p:spPr>
        <p:txBody>
          <a:bodyPr/>
          <a:lstStyle/>
          <a:p>
            <a:r>
              <a:rPr lang="de-DE" dirty="0" smtClean="0"/>
              <a:t>The </a:t>
            </a:r>
            <a:r>
              <a:rPr lang="de-DE" dirty="0" err="1" smtClean="0"/>
              <a:t>Logic</a:t>
            </a:r>
            <a:r>
              <a:rPr lang="de-DE" dirty="0" smtClean="0"/>
              <a:t> </a:t>
            </a:r>
            <a:r>
              <a:rPr lang="de-DE" dirty="0" err="1" smtClean="0"/>
              <a:t>of</a:t>
            </a:r>
            <a:r>
              <a:rPr lang="de-DE" dirty="0" smtClean="0"/>
              <a:t> Power </a:t>
            </a:r>
            <a:r>
              <a:rPr lang="de-DE" dirty="0" err="1" smtClean="0"/>
              <a:t>Simulations</a:t>
            </a:r>
            <a:endParaRPr lang="de-DE" dirty="0"/>
          </a:p>
        </p:txBody>
      </p:sp>
    </p:spTree>
    <p:extLst>
      <p:ext uri="{BB962C8B-B14F-4D97-AF65-F5344CB8AC3E}">
        <p14:creationId xmlns:p14="http://schemas.microsoft.com/office/powerpoint/2010/main" val="3714160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Regression </a:t>
            </a:r>
            <a:r>
              <a:rPr lang="de-DE" dirty="0" err="1" smtClean="0"/>
              <a:t>Equation</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2385" y="2620108"/>
                <a:ext cx="5773615" cy="1393948"/>
              </a:xfrm>
            </p:spPr>
            <p:txBody>
              <a:bodyPr>
                <a:normAutofit/>
              </a:bodyPr>
              <a:lstStyle/>
              <a:p>
                <a:pPr marL="0" indent="0">
                  <a:buNone/>
                </a:pPr>
                <a:endParaRPr lang="de-DE" sz="36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sz="3600" i="1" smtClean="0">
                              <a:latin typeface="Cambria Math" panose="02040503050406030204" pitchFamily="18" charset="0"/>
                            </a:rPr>
                          </m:ctrlPr>
                        </m:sSubPr>
                        <m:e>
                          <m:r>
                            <a:rPr lang="de-DE" sz="3600" b="0" i="1" smtClean="0">
                              <a:latin typeface="Cambria Math" panose="02040503050406030204" pitchFamily="18" charset="0"/>
                            </a:rPr>
                            <m:t>𝑦</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0</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1</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𝑥</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𝑒</m:t>
                          </m:r>
                        </m:e>
                        <m:sub>
                          <m:r>
                            <a:rPr lang="de-DE" sz="3600" b="0" i="1" smtClean="0">
                              <a:latin typeface="Cambria Math" panose="02040503050406030204" pitchFamily="18" charset="0"/>
                            </a:rPr>
                            <m:t>𝑚</m:t>
                          </m:r>
                        </m:sub>
                      </m:sSub>
                    </m:oMath>
                  </m:oMathPara>
                </a14:m>
                <a:endParaRPr lang="de-DE" sz="3600" dirty="0" smtClean="0"/>
              </a:p>
              <a:p>
                <a:pPr marL="0" indent="0">
                  <a:buNone/>
                </a:pPr>
                <a:endParaRPr lang="de-DE" sz="3600" dirty="0"/>
              </a:p>
              <a:p>
                <a:pPr marL="0" indent="0">
                  <a:buNone/>
                </a:pPr>
                <a:endParaRPr lang="de-DE"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2385" y="2620108"/>
                <a:ext cx="5773615" cy="1393948"/>
              </a:xfrm>
              <a:blipFill>
                <a:blip r:embed="rId2"/>
                <a:stretch>
                  <a:fillRect/>
                </a:stretch>
              </a:blipFill>
            </p:spPr>
            <p:txBody>
              <a:bodyPr/>
              <a:lstStyle/>
              <a:p>
                <a:r>
                  <a:rPr lang="de-DE">
                    <a:noFill/>
                  </a:rPr>
                  <a:t> </a:t>
                </a:r>
              </a:p>
            </p:txBody>
          </p:sp>
        </mc:Fallback>
      </mc:AlternateContent>
      <p:pic>
        <p:nvPicPr>
          <p:cNvPr id="4" name="Picture 3"/>
          <p:cNvPicPr>
            <a:picLocks noChangeAspect="1"/>
          </p:cNvPicPr>
          <p:nvPr/>
        </p:nvPicPr>
        <p:blipFill>
          <a:blip r:embed="rId3"/>
          <a:stretch>
            <a:fillRect/>
          </a:stretch>
        </p:blipFill>
        <p:spPr>
          <a:xfrm>
            <a:off x="6096000" y="1504066"/>
            <a:ext cx="5019980" cy="5019980"/>
          </a:xfrm>
          <a:prstGeom prst="rect">
            <a:avLst/>
          </a:prstGeom>
        </p:spPr>
      </p:pic>
    </p:spTree>
    <p:extLst>
      <p:ext uri="{BB962C8B-B14F-4D97-AF65-F5344CB8AC3E}">
        <p14:creationId xmlns:p14="http://schemas.microsoft.com/office/powerpoint/2010/main" val="3109150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Regression </a:t>
            </a:r>
            <a:r>
              <a:rPr lang="de-DE" dirty="0" err="1" smtClean="0"/>
              <a:t>Equation</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2385" y="2620108"/>
                <a:ext cx="5773615" cy="1393948"/>
              </a:xfrm>
            </p:spPr>
            <p:txBody>
              <a:bodyPr>
                <a:normAutofit/>
              </a:bodyPr>
              <a:lstStyle/>
              <a:p>
                <a:pPr marL="0" indent="0">
                  <a:buNone/>
                </a:pPr>
                <a:endParaRPr lang="de-DE" sz="36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sz="3600" i="1" smtClean="0">
                              <a:latin typeface="Cambria Math" panose="02040503050406030204" pitchFamily="18" charset="0"/>
                            </a:rPr>
                          </m:ctrlPr>
                        </m:sSubPr>
                        <m:e>
                          <m:r>
                            <a:rPr lang="de-DE" sz="3600" b="0" i="1" smtClean="0">
                              <a:latin typeface="Cambria Math" panose="02040503050406030204" pitchFamily="18" charset="0"/>
                            </a:rPr>
                            <m:t>𝑦</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0</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1</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𝑥</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𝑒</m:t>
                          </m:r>
                        </m:e>
                        <m:sub>
                          <m:r>
                            <a:rPr lang="de-DE" sz="3600" b="0" i="1" smtClean="0">
                              <a:latin typeface="Cambria Math" panose="02040503050406030204" pitchFamily="18" charset="0"/>
                            </a:rPr>
                            <m:t>𝑚</m:t>
                          </m:r>
                        </m:sub>
                      </m:sSub>
                    </m:oMath>
                  </m:oMathPara>
                </a14:m>
                <a:endParaRPr lang="de-DE" sz="3600" dirty="0" smtClean="0"/>
              </a:p>
              <a:p>
                <a:pPr marL="0" indent="0">
                  <a:buNone/>
                </a:pPr>
                <a:endParaRPr lang="de-DE" sz="3600" dirty="0"/>
              </a:p>
              <a:p>
                <a:pPr marL="0" indent="0">
                  <a:buNone/>
                </a:pPr>
                <a:endParaRPr lang="de-DE"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2385" y="2620108"/>
                <a:ext cx="5773615" cy="1393948"/>
              </a:xfrm>
              <a:blipFill>
                <a:blip r:embed="rId2"/>
                <a:stretch>
                  <a:fillRect/>
                </a:stretch>
              </a:blipFill>
            </p:spPr>
            <p:txBody>
              <a:bodyPr/>
              <a:lstStyle/>
              <a:p>
                <a:r>
                  <a:rPr lang="de-DE">
                    <a:noFill/>
                  </a:rPr>
                  <a:t> </a:t>
                </a:r>
              </a:p>
            </p:txBody>
          </p:sp>
        </mc:Fallback>
      </mc:AlternateContent>
      <p:pic>
        <p:nvPicPr>
          <p:cNvPr id="4" name="Picture 3"/>
          <p:cNvPicPr>
            <a:picLocks noChangeAspect="1"/>
          </p:cNvPicPr>
          <p:nvPr/>
        </p:nvPicPr>
        <p:blipFill>
          <a:blip r:embed="rId3"/>
          <a:stretch>
            <a:fillRect/>
          </a:stretch>
        </p:blipFill>
        <p:spPr>
          <a:xfrm>
            <a:off x="6096000" y="1504066"/>
            <a:ext cx="5019980" cy="5019980"/>
          </a:xfrm>
          <a:prstGeom prst="rect">
            <a:avLst/>
          </a:prstGeom>
        </p:spPr>
      </p:pic>
      <p:sp>
        <p:nvSpPr>
          <p:cNvPr id="5" name="Rectangle 4"/>
          <p:cNvSpPr/>
          <p:nvPr/>
        </p:nvSpPr>
        <p:spPr>
          <a:xfrm>
            <a:off x="3824654" y="3209192"/>
            <a:ext cx="641838" cy="457200"/>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44802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de-DE" dirty="0" smtClean="0"/>
                  <a:t>Varying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𝑚</m:t>
                        </m:r>
                      </m:sub>
                    </m:sSub>
                  </m:oMath>
                </a14:m>
                <a:endParaRPr lang="de-D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de-DE">
                    <a:noFill/>
                  </a:rPr>
                  <a:t> </a:t>
                </a:r>
              </a:p>
            </p:txBody>
          </p:sp>
        </mc:Fallback>
      </mc:AlternateContent>
      <p:pic>
        <p:nvPicPr>
          <p:cNvPr id="8" name="Picture 7"/>
          <p:cNvPicPr>
            <a:picLocks noChangeAspect="1"/>
          </p:cNvPicPr>
          <p:nvPr/>
        </p:nvPicPr>
        <p:blipFill>
          <a:blip r:embed="rId3"/>
          <a:stretch>
            <a:fillRect/>
          </a:stretch>
        </p:blipFill>
        <p:spPr>
          <a:xfrm>
            <a:off x="657224" y="2499951"/>
            <a:ext cx="3240000" cy="3240000"/>
          </a:xfrm>
          <a:prstGeom prst="rect">
            <a:avLst/>
          </a:prstGeom>
        </p:spPr>
      </p:pic>
      <p:pic>
        <p:nvPicPr>
          <p:cNvPr id="9" name="Picture 8"/>
          <p:cNvPicPr>
            <a:picLocks noChangeAspect="1"/>
          </p:cNvPicPr>
          <p:nvPr/>
        </p:nvPicPr>
        <p:blipFill>
          <a:blip r:embed="rId4"/>
          <a:stretch>
            <a:fillRect/>
          </a:stretch>
        </p:blipFill>
        <p:spPr>
          <a:xfrm>
            <a:off x="4423611" y="2499951"/>
            <a:ext cx="3240000" cy="3240000"/>
          </a:xfrm>
          <a:prstGeom prst="rect">
            <a:avLst/>
          </a:prstGeom>
        </p:spPr>
      </p:pic>
      <p:pic>
        <p:nvPicPr>
          <p:cNvPr id="10" name="Picture 9"/>
          <p:cNvPicPr>
            <a:picLocks noChangeAspect="1"/>
          </p:cNvPicPr>
          <p:nvPr/>
        </p:nvPicPr>
        <p:blipFill>
          <a:blip r:embed="rId5"/>
          <a:stretch>
            <a:fillRect/>
          </a:stretch>
        </p:blipFill>
        <p:spPr>
          <a:xfrm>
            <a:off x="8189999" y="2499951"/>
            <a:ext cx="3240000" cy="3240000"/>
          </a:xfrm>
          <a:prstGeom prst="rect">
            <a:avLst/>
          </a:prstGeom>
        </p:spPr>
      </p:pic>
    </p:spTree>
    <p:extLst>
      <p:ext uri="{BB962C8B-B14F-4D97-AF65-F5344CB8AC3E}">
        <p14:creationId xmlns:p14="http://schemas.microsoft.com/office/powerpoint/2010/main" val="3885088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Regression </a:t>
            </a:r>
            <a:r>
              <a:rPr lang="de-DE" dirty="0" err="1" smtClean="0"/>
              <a:t>Equation</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2385" y="2620108"/>
                <a:ext cx="5773615" cy="1393948"/>
              </a:xfrm>
            </p:spPr>
            <p:txBody>
              <a:bodyPr>
                <a:normAutofit/>
              </a:bodyPr>
              <a:lstStyle/>
              <a:p>
                <a:pPr marL="0" indent="0">
                  <a:buNone/>
                </a:pPr>
                <a:endParaRPr lang="de-DE" sz="36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sz="3600" i="1" smtClean="0">
                              <a:latin typeface="Cambria Math" panose="02040503050406030204" pitchFamily="18" charset="0"/>
                            </a:rPr>
                          </m:ctrlPr>
                        </m:sSubPr>
                        <m:e>
                          <m:r>
                            <a:rPr lang="de-DE" sz="3600" b="0" i="1" smtClean="0">
                              <a:latin typeface="Cambria Math" panose="02040503050406030204" pitchFamily="18" charset="0"/>
                            </a:rPr>
                            <m:t>𝑦</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0</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1</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𝑥</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𝑒</m:t>
                          </m:r>
                        </m:e>
                        <m:sub>
                          <m:r>
                            <a:rPr lang="de-DE" sz="3600" b="0" i="1" smtClean="0">
                              <a:latin typeface="Cambria Math" panose="02040503050406030204" pitchFamily="18" charset="0"/>
                            </a:rPr>
                            <m:t>𝑚</m:t>
                          </m:r>
                        </m:sub>
                      </m:sSub>
                    </m:oMath>
                  </m:oMathPara>
                </a14:m>
                <a:endParaRPr lang="de-DE" sz="3600" dirty="0" smtClean="0"/>
              </a:p>
              <a:p>
                <a:pPr marL="0" indent="0">
                  <a:buNone/>
                </a:pPr>
                <a:endParaRPr lang="de-DE" sz="3600" dirty="0"/>
              </a:p>
              <a:p>
                <a:pPr marL="0" indent="0">
                  <a:buNone/>
                </a:pPr>
                <a:endParaRPr lang="de-DE"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2385" y="2620108"/>
                <a:ext cx="5773615" cy="1393948"/>
              </a:xfrm>
              <a:blipFill>
                <a:blip r:embed="rId2"/>
                <a:stretch>
                  <a:fillRect/>
                </a:stretch>
              </a:blipFill>
            </p:spPr>
            <p:txBody>
              <a:bodyPr/>
              <a:lstStyle/>
              <a:p>
                <a:r>
                  <a:rPr lang="de-DE">
                    <a:noFill/>
                  </a:rPr>
                  <a:t> </a:t>
                </a:r>
              </a:p>
            </p:txBody>
          </p:sp>
        </mc:Fallback>
      </mc:AlternateContent>
      <p:pic>
        <p:nvPicPr>
          <p:cNvPr id="4" name="Picture 3"/>
          <p:cNvPicPr>
            <a:picLocks noChangeAspect="1"/>
          </p:cNvPicPr>
          <p:nvPr/>
        </p:nvPicPr>
        <p:blipFill>
          <a:blip r:embed="rId3"/>
          <a:stretch>
            <a:fillRect/>
          </a:stretch>
        </p:blipFill>
        <p:spPr>
          <a:xfrm>
            <a:off x="6096000" y="1504066"/>
            <a:ext cx="5019980" cy="5019980"/>
          </a:xfrm>
          <a:prstGeom prst="rect">
            <a:avLst/>
          </a:prstGeom>
        </p:spPr>
      </p:pic>
      <p:sp>
        <p:nvSpPr>
          <p:cNvPr id="5" name="Rectangle 4"/>
          <p:cNvSpPr/>
          <p:nvPr/>
        </p:nvSpPr>
        <p:spPr>
          <a:xfrm>
            <a:off x="3824654" y="3209192"/>
            <a:ext cx="641838" cy="457200"/>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5"/>
          <p:cNvSpPr/>
          <p:nvPr/>
        </p:nvSpPr>
        <p:spPr>
          <a:xfrm>
            <a:off x="4967654" y="3209192"/>
            <a:ext cx="624254" cy="474785"/>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8888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de-DE" dirty="0" smtClean="0"/>
                  <a:t>Varying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oMath>
                </a14:m>
                <a:endParaRPr lang="de-D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3056"/>
                </a:stretch>
              </a:blipFill>
            </p:spPr>
            <p:txBody>
              <a:bodyPr/>
              <a:lstStyle/>
              <a:p>
                <a:r>
                  <a:rPr lang="en-US">
                    <a:noFill/>
                  </a:rPr>
                  <a:t> </a:t>
                </a:r>
              </a:p>
            </p:txBody>
          </p:sp>
        </mc:Fallback>
      </mc:AlternateContent>
      <p:pic>
        <p:nvPicPr>
          <p:cNvPr id="6" name="Picture 5"/>
          <p:cNvPicPr>
            <a:picLocks/>
          </p:cNvPicPr>
          <p:nvPr/>
        </p:nvPicPr>
        <p:blipFill rotWithShape="1">
          <a:blip r:embed="rId3"/>
          <a:srcRect b="4546"/>
          <a:stretch/>
        </p:blipFill>
        <p:spPr>
          <a:xfrm>
            <a:off x="8190000" y="2639510"/>
            <a:ext cx="3240000" cy="3092696"/>
          </a:xfrm>
          <a:prstGeom prst="rect">
            <a:avLst/>
          </a:prstGeom>
        </p:spPr>
      </p:pic>
      <p:pic>
        <p:nvPicPr>
          <p:cNvPr id="3" name="Picture 2"/>
          <p:cNvPicPr>
            <a:picLocks/>
          </p:cNvPicPr>
          <p:nvPr/>
        </p:nvPicPr>
        <p:blipFill rotWithShape="1">
          <a:blip r:embed="rId4"/>
          <a:srcRect b="5154"/>
          <a:stretch/>
        </p:blipFill>
        <p:spPr>
          <a:xfrm>
            <a:off x="4423612" y="2639510"/>
            <a:ext cx="3240000" cy="3073032"/>
          </a:xfrm>
          <a:prstGeom prst="rect">
            <a:avLst/>
          </a:prstGeom>
        </p:spPr>
      </p:pic>
      <p:pic>
        <p:nvPicPr>
          <p:cNvPr id="4" name="Picture 3"/>
          <p:cNvPicPr>
            <a:picLocks/>
          </p:cNvPicPr>
          <p:nvPr/>
        </p:nvPicPr>
        <p:blipFill rotWithShape="1">
          <a:blip r:embed="rId5"/>
          <a:srcRect b="5457"/>
          <a:stretch/>
        </p:blipFill>
        <p:spPr>
          <a:xfrm>
            <a:off x="657224" y="2639510"/>
            <a:ext cx="3240000" cy="3063200"/>
          </a:xfrm>
          <a:prstGeom prst="rect">
            <a:avLst/>
          </a:prstGeom>
        </p:spPr>
      </p:pic>
    </p:spTree>
    <p:extLst>
      <p:ext uri="{BB962C8B-B14F-4D97-AF65-F5344CB8AC3E}">
        <p14:creationId xmlns:p14="http://schemas.microsoft.com/office/powerpoint/2010/main" val="1539548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Lots </a:t>
            </a:r>
            <a:r>
              <a:rPr lang="de-DE" dirty="0" err="1" smtClean="0"/>
              <a:t>of</a:t>
            </a:r>
            <a:r>
              <a:rPr lang="de-DE" dirty="0" smtClean="0"/>
              <a:t> </a:t>
            </a:r>
            <a:r>
              <a:rPr lang="de-DE" dirty="0" err="1" smtClean="0"/>
              <a:t>simulations</a:t>
            </a:r>
            <a:endParaRPr lang="de-DE" dirty="0"/>
          </a:p>
        </p:txBody>
      </p:sp>
      <p:pic>
        <p:nvPicPr>
          <p:cNvPr id="4" name="Picture 3"/>
          <p:cNvPicPr>
            <a:picLocks noChangeAspect="1"/>
          </p:cNvPicPr>
          <p:nvPr/>
        </p:nvPicPr>
        <p:blipFill>
          <a:blip r:embed="rId2"/>
          <a:stretch>
            <a:fillRect/>
          </a:stretch>
        </p:blipFill>
        <p:spPr>
          <a:xfrm>
            <a:off x="6096000" y="1503485"/>
            <a:ext cx="4542692" cy="4542692"/>
          </a:xfrm>
          <a:prstGeom prst="rect">
            <a:avLst/>
          </a:prstGeom>
        </p:spPr>
      </p:pic>
      <p:sp>
        <p:nvSpPr>
          <p:cNvPr id="6" name="TextBox 5"/>
          <p:cNvSpPr txBox="1"/>
          <p:nvPr/>
        </p:nvSpPr>
        <p:spPr>
          <a:xfrm>
            <a:off x="6462346" y="6189785"/>
            <a:ext cx="879231" cy="369332"/>
          </a:xfrm>
          <a:prstGeom prst="rect">
            <a:avLst/>
          </a:prstGeom>
          <a:noFill/>
        </p:spPr>
        <p:txBody>
          <a:bodyPr wrap="square" rtlCol="0">
            <a:spAutoFit/>
          </a:bodyPr>
          <a:lstStyle/>
          <a:p>
            <a:r>
              <a:rPr lang="de-DE" dirty="0" smtClean="0"/>
              <a:t>0.30</a:t>
            </a:r>
            <a:endParaRPr lang="de-DE" dirty="0"/>
          </a:p>
        </p:txBody>
      </p:sp>
      <p:sp>
        <p:nvSpPr>
          <p:cNvPr id="7" name="TextBox 6"/>
          <p:cNvSpPr txBox="1"/>
          <p:nvPr/>
        </p:nvSpPr>
        <p:spPr>
          <a:xfrm>
            <a:off x="7488115" y="6189785"/>
            <a:ext cx="879231" cy="369332"/>
          </a:xfrm>
          <a:prstGeom prst="rect">
            <a:avLst/>
          </a:prstGeom>
          <a:noFill/>
        </p:spPr>
        <p:txBody>
          <a:bodyPr wrap="square" rtlCol="0">
            <a:spAutoFit/>
          </a:bodyPr>
          <a:lstStyle/>
          <a:p>
            <a:r>
              <a:rPr lang="de-DE" dirty="0" smtClean="0"/>
              <a:t>0.52</a:t>
            </a:r>
            <a:endParaRPr lang="de-DE" dirty="0"/>
          </a:p>
        </p:txBody>
      </p:sp>
      <p:sp>
        <p:nvSpPr>
          <p:cNvPr id="8" name="TextBox 7"/>
          <p:cNvSpPr txBox="1"/>
          <p:nvPr/>
        </p:nvSpPr>
        <p:spPr>
          <a:xfrm>
            <a:off x="8513884" y="6189785"/>
            <a:ext cx="879231" cy="369332"/>
          </a:xfrm>
          <a:prstGeom prst="rect">
            <a:avLst/>
          </a:prstGeom>
          <a:noFill/>
        </p:spPr>
        <p:txBody>
          <a:bodyPr wrap="square" rtlCol="0">
            <a:spAutoFit/>
          </a:bodyPr>
          <a:lstStyle/>
          <a:p>
            <a:r>
              <a:rPr lang="de-DE" dirty="0" smtClean="0"/>
              <a:t>0.67</a:t>
            </a:r>
            <a:endParaRPr lang="de-DE" dirty="0"/>
          </a:p>
        </p:txBody>
      </p:sp>
      <p:sp>
        <p:nvSpPr>
          <p:cNvPr id="9" name="TextBox 8"/>
          <p:cNvSpPr txBox="1"/>
          <p:nvPr/>
        </p:nvSpPr>
        <p:spPr>
          <a:xfrm>
            <a:off x="9539653" y="6189785"/>
            <a:ext cx="879231" cy="369332"/>
          </a:xfrm>
          <a:prstGeom prst="rect">
            <a:avLst/>
          </a:prstGeom>
          <a:noFill/>
        </p:spPr>
        <p:txBody>
          <a:bodyPr wrap="square" rtlCol="0">
            <a:spAutoFit/>
          </a:bodyPr>
          <a:lstStyle/>
          <a:p>
            <a:r>
              <a:rPr lang="de-DE" dirty="0" smtClean="0"/>
              <a:t>0.82</a:t>
            </a:r>
            <a:endParaRPr lang="de-DE" dirty="0"/>
          </a:p>
        </p:txBody>
      </p:sp>
      <mc:AlternateContent xmlns:mc="http://schemas.openxmlformats.org/markup-compatibility/2006" xmlns:a14="http://schemas.microsoft.com/office/drawing/2010/main">
        <mc:Choice Requires="a14">
          <p:sp>
            <p:nvSpPr>
              <p:cNvPr id="10" name="TextBox 9"/>
              <p:cNvSpPr txBox="1"/>
              <p:nvPr/>
            </p:nvSpPr>
            <p:spPr>
              <a:xfrm>
                <a:off x="592014" y="2912159"/>
                <a:ext cx="5205046" cy="1033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𝑒𝑠𝑡</m:t>
                      </m:r>
                      <m:r>
                        <a:rPr lang="de-DE" sz="2800" b="0" i="1" smtClean="0">
                          <a:latin typeface="Cambria Math" panose="02040503050406030204" pitchFamily="18" charset="0"/>
                        </a:rPr>
                        <m:t>. </m:t>
                      </m:r>
                      <m:r>
                        <a:rPr lang="de-DE" sz="2800" b="0" i="1" smtClean="0">
                          <a:latin typeface="Cambria Math" panose="02040503050406030204" pitchFamily="18" charset="0"/>
                        </a:rPr>
                        <m:t>𝑃𝑜𝑤𝑒𝑟</m:t>
                      </m:r>
                      <m:r>
                        <a:rPr lang="de-DE" sz="2800" b="0" i="1" smtClean="0">
                          <a:latin typeface="Cambria Math" panose="02040503050406030204" pitchFamily="18" charset="0"/>
                        </a:rPr>
                        <m:t>=</m:t>
                      </m:r>
                      <m:f>
                        <m:fPr>
                          <m:ctrlPr>
                            <a:rPr lang="de-DE" sz="2800" i="1" smtClean="0">
                              <a:latin typeface="Cambria Math" panose="02040503050406030204" pitchFamily="18" charset="0"/>
                            </a:rPr>
                          </m:ctrlPr>
                        </m:fPr>
                        <m:num>
                          <m:sSub>
                            <m:sSubPr>
                              <m:ctrlPr>
                                <a:rPr lang="de-DE" sz="2800" i="1" smtClean="0">
                                  <a:latin typeface="Cambria Math" panose="02040503050406030204" pitchFamily="18" charset="0"/>
                                </a:rPr>
                              </m:ctrlPr>
                            </m:sSubPr>
                            <m:e>
                              <m:r>
                                <a:rPr lang="de-DE" sz="2800" b="0" i="1" smtClean="0">
                                  <a:latin typeface="Cambria Math" panose="02040503050406030204" pitchFamily="18" charset="0"/>
                                </a:rPr>
                                <m:t>𝑁</m:t>
                              </m:r>
                            </m:e>
                            <m:sub>
                              <m:r>
                                <a:rPr lang="de-DE" sz="2800" b="0" i="1" smtClean="0">
                                  <a:latin typeface="Cambria Math" panose="02040503050406030204" pitchFamily="18" charset="0"/>
                                </a:rPr>
                                <m:t>𝑠𝑖𝑔𝑛𝑖𝑓𝑖𝑐𝑎𝑛𝑡</m:t>
                              </m:r>
                            </m:sub>
                          </m:sSub>
                        </m:num>
                        <m:den>
                          <m:sSub>
                            <m:sSubPr>
                              <m:ctrlPr>
                                <a:rPr lang="de-DE" sz="2800" i="1" smtClean="0">
                                  <a:latin typeface="Cambria Math" panose="02040503050406030204" pitchFamily="18" charset="0"/>
                                </a:rPr>
                              </m:ctrlPr>
                            </m:sSubPr>
                            <m:e>
                              <m:r>
                                <a:rPr lang="de-DE" sz="2800" b="0" i="1" smtClean="0">
                                  <a:latin typeface="Cambria Math" panose="02040503050406030204" pitchFamily="18" charset="0"/>
                                </a:rPr>
                                <m:t>𝑁</m:t>
                              </m:r>
                            </m:e>
                            <m:sub>
                              <m:r>
                                <a:rPr lang="de-DE" sz="2800" b="0" i="1" smtClean="0">
                                  <a:latin typeface="Cambria Math" panose="02040503050406030204" pitchFamily="18" charset="0"/>
                                </a:rPr>
                                <m:t>𝑛𝑜𝑛</m:t>
                              </m:r>
                              <m:r>
                                <a:rPr lang="de-DE" sz="2800" b="0" i="1" smtClean="0">
                                  <a:latin typeface="Cambria Math" panose="02040503050406030204" pitchFamily="18" charset="0"/>
                                </a:rPr>
                                <m:t>−</m:t>
                              </m:r>
                              <m:r>
                                <a:rPr lang="de-DE" sz="2800" b="0" i="1" smtClean="0">
                                  <a:latin typeface="Cambria Math" panose="02040503050406030204" pitchFamily="18" charset="0"/>
                                </a:rPr>
                                <m:t>𝑠𝑖𝑔𝑛𝑖𝑓𝑖𝑐𝑎𝑛𝑡</m:t>
                              </m:r>
                            </m:sub>
                          </m:sSub>
                        </m:den>
                      </m:f>
                    </m:oMath>
                  </m:oMathPara>
                </a14:m>
                <a:endParaRPr lang="de-DE"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92014" y="2912159"/>
                <a:ext cx="5205046" cy="1033681"/>
              </a:xfrm>
              <a:prstGeom prst="rect">
                <a:avLst/>
              </a:prstGeom>
              <a:blipFill>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58497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371" y="2079084"/>
            <a:ext cx="9144000" cy="2387600"/>
          </a:xfrm>
        </p:spPr>
        <p:txBody>
          <a:bodyPr/>
          <a:lstStyle/>
          <a:p>
            <a:r>
              <a:rPr lang="de-DE" dirty="0" err="1" smtClean="0"/>
              <a:t>Exercise</a:t>
            </a:r>
            <a:r>
              <a:rPr lang="de-DE" dirty="0" smtClean="0"/>
              <a:t> 1:</a:t>
            </a:r>
            <a:br>
              <a:rPr lang="de-DE" dirty="0" smtClean="0"/>
            </a:br>
            <a:r>
              <a:rPr lang="de-DE" sz="4800" dirty="0" err="1"/>
              <a:t>Your</a:t>
            </a:r>
            <a:r>
              <a:rPr lang="de-DE" sz="4800" dirty="0"/>
              <a:t> First Simulation!</a:t>
            </a:r>
          </a:p>
        </p:txBody>
      </p:sp>
    </p:spTree>
    <p:extLst>
      <p:ext uri="{BB962C8B-B14F-4D97-AF65-F5344CB8AC3E}">
        <p14:creationId xmlns:p14="http://schemas.microsoft.com/office/powerpoint/2010/main" val="634671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371" y="2079084"/>
            <a:ext cx="9144000" cy="2387600"/>
          </a:xfrm>
        </p:spPr>
        <p:txBody>
          <a:bodyPr/>
          <a:lstStyle/>
          <a:p>
            <a:r>
              <a:rPr lang="de-DE" dirty="0" err="1" smtClean="0"/>
              <a:t>Exercise</a:t>
            </a:r>
            <a:r>
              <a:rPr lang="de-DE" dirty="0" smtClean="0"/>
              <a:t> 2:</a:t>
            </a:r>
            <a:br>
              <a:rPr lang="de-DE" dirty="0" smtClean="0"/>
            </a:br>
            <a:r>
              <a:rPr lang="de-DE" sz="4800" dirty="0"/>
              <a:t>Power Simulation </a:t>
            </a:r>
            <a:r>
              <a:rPr lang="de-DE" sz="4800" dirty="0" err="1"/>
              <a:t>for</a:t>
            </a:r>
            <a:r>
              <a:rPr lang="de-DE" sz="4800" dirty="0"/>
              <a:t> </a:t>
            </a:r>
            <a:r>
              <a:rPr lang="de-DE" sz="4800" dirty="0" err="1"/>
              <a:t>one</a:t>
            </a:r>
            <a:r>
              <a:rPr lang="de-DE" sz="4800" dirty="0"/>
              <a:t> real </a:t>
            </a:r>
            <a:r>
              <a:rPr lang="de-DE" sz="4800" dirty="0" err="1"/>
              <a:t>study</a:t>
            </a:r>
            <a:r>
              <a:rPr lang="de-DE" sz="4800" dirty="0" smtClean="0"/>
              <a:t>!</a:t>
            </a:r>
            <a:endParaRPr lang="de-DE" sz="4800" dirty="0"/>
          </a:p>
        </p:txBody>
      </p:sp>
    </p:spTree>
    <p:extLst>
      <p:ext uri="{BB962C8B-B14F-4D97-AF65-F5344CB8AC3E}">
        <p14:creationId xmlns:p14="http://schemas.microsoft.com/office/powerpoint/2010/main" val="3758197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7;p3"/>
          <p:cNvSpPr txBox="1">
            <a:spLocks noGrp="1"/>
          </p:cNvSpPr>
          <p:nvPr>
            <p:ph type="title"/>
          </p:nvPr>
        </p:nvSpPr>
        <p:spPr>
          <a:xfrm>
            <a:off x="319090" y="465495"/>
            <a:ext cx="8508999" cy="410369"/>
          </a:xfrm>
          <a:prstGeom prst="rect">
            <a:avLst/>
          </a:prstGeom>
          <a:noFill/>
          <a:ln>
            <a:noFill/>
          </a:ln>
        </p:spPr>
        <p:txBody>
          <a:bodyPr spcFirstLastPara="1" wrap="square" lIns="0" tIns="0" rIns="0" bIns="0" anchor="t" anchorCtr="0">
            <a:spAutoFit/>
          </a:bodyPr>
          <a:lstStyle/>
          <a:p>
            <a:pPr marL="0" lvl="0" indent="0" algn="l" rtl="0">
              <a:lnSpc>
                <a:spcPct val="106666"/>
              </a:lnSpc>
              <a:spcBef>
                <a:spcPts val="0"/>
              </a:spcBef>
              <a:spcAft>
                <a:spcPts val="0"/>
              </a:spcAft>
              <a:buNone/>
            </a:pPr>
            <a:r>
              <a:rPr lang="de-DE" dirty="0"/>
              <a:t>Time </a:t>
            </a:r>
            <a:r>
              <a:rPr lang="de-DE" dirty="0" err="1"/>
              <a:t>for</a:t>
            </a:r>
            <a:r>
              <a:rPr lang="de-DE" dirty="0"/>
              <a:t> </a:t>
            </a:r>
            <a:r>
              <a:rPr lang="de-DE" dirty="0" err="1"/>
              <a:t>Introductions</a:t>
            </a:r>
            <a:r>
              <a:rPr lang="de-DE" dirty="0"/>
              <a:t>!</a:t>
            </a:r>
            <a:endParaRPr dirty="0"/>
          </a:p>
        </p:txBody>
      </p:sp>
      <p:pic>
        <p:nvPicPr>
          <p:cNvPr id="5" name="Google Shape;88;p3" descr="Niklas Cypris"/>
          <p:cNvPicPr preferRelativeResize="0"/>
          <p:nvPr/>
        </p:nvPicPr>
        <p:blipFill rotWithShape="1">
          <a:blip r:embed="rId3">
            <a:alphaModFix/>
          </a:blip>
          <a:srcRect/>
          <a:stretch/>
        </p:blipFill>
        <p:spPr>
          <a:xfrm>
            <a:off x="545970" y="1665211"/>
            <a:ext cx="1359955" cy="17448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Google Shape;89;p3" descr="Daniel Toribio-Flórez"/>
          <p:cNvPicPr preferRelativeResize="0"/>
          <p:nvPr/>
        </p:nvPicPr>
        <p:blipFill rotWithShape="1">
          <a:blip r:embed="rId4">
            <a:alphaModFix/>
          </a:blip>
          <a:srcRect/>
          <a:stretch/>
        </p:blipFill>
        <p:spPr>
          <a:xfrm>
            <a:off x="545970" y="4096278"/>
            <a:ext cx="1363346" cy="174919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Google Shape;90;p3"/>
          <p:cNvSpPr txBox="1"/>
          <p:nvPr/>
        </p:nvSpPr>
        <p:spPr>
          <a:xfrm>
            <a:off x="2226725" y="4006445"/>
            <a:ext cx="4407831" cy="188788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de-DE" b="1" i="0" u="none" strike="noStrike" cap="none" dirty="0">
                <a:solidFill>
                  <a:srgbClr val="000000"/>
                </a:solidFill>
                <a:latin typeface="+mj-lt"/>
                <a:ea typeface="Arial"/>
                <a:cs typeface="Arial"/>
                <a:sym typeface="Arial"/>
              </a:rPr>
              <a:t>Daniel </a:t>
            </a:r>
            <a:r>
              <a:rPr lang="de-DE" b="1" i="0" u="none" strike="noStrike" cap="none" dirty="0" smtClean="0">
                <a:solidFill>
                  <a:srgbClr val="000000"/>
                </a:solidFill>
                <a:latin typeface="+mj-lt"/>
                <a:ea typeface="Arial"/>
                <a:cs typeface="Arial"/>
                <a:sym typeface="Arial"/>
              </a:rPr>
              <a:t>Toribio-Flórez</a:t>
            </a:r>
            <a:endParaRPr dirty="0">
              <a:latin typeface="+mj-lt"/>
            </a:endParaRPr>
          </a:p>
          <a:p>
            <a:pPr marL="176213" marR="0" lvl="1" indent="0" algn="l" rtl="0">
              <a:lnSpc>
                <a:spcPct val="100000"/>
              </a:lnSpc>
              <a:spcBef>
                <a:spcPts val="0"/>
              </a:spcBef>
              <a:spcAft>
                <a:spcPts val="0"/>
              </a:spcAft>
              <a:buClr>
                <a:schemeClr val="dk1"/>
              </a:buClr>
              <a:buSzPts val="1200"/>
              <a:buFont typeface="Arial"/>
              <a:buNone/>
            </a:pPr>
            <a:r>
              <a:rPr lang="de-DE" sz="1200" b="1" i="0" u="none" strike="noStrike" cap="none" dirty="0">
                <a:solidFill>
                  <a:schemeClr val="dk1"/>
                </a:solidFill>
                <a:latin typeface="+mj-lt"/>
                <a:ea typeface="Arial"/>
                <a:cs typeface="Arial"/>
                <a:sym typeface="Arial"/>
              </a:rPr>
              <a:t>Background: </a:t>
            </a:r>
            <a:endParaRPr dirty="0">
              <a:latin typeface="+mj-lt"/>
            </a:endParaRPr>
          </a:p>
          <a:p>
            <a:pPr marL="461963" marR="0" lvl="1" indent="-285750" algn="l" rtl="0">
              <a:lnSpc>
                <a:spcPct val="100000"/>
              </a:lnSpc>
              <a:spcBef>
                <a:spcPts val="0"/>
              </a:spcBef>
              <a:spcAft>
                <a:spcPts val="0"/>
              </a:spcAft>
              <a:buClr>
                <a:schemeClr val="dk1"/>
              </a:buClr>
              <a:buSzPts val="1200"/>
              <a:buFont typeface="Arial"/>
              <a:buChar char="•"/>
            </a:pPr>
            <a:r>
              <a:rPr lang="de-DE" sz="1200" b="0" i="0" u="none" strike="noStrike" cap="none" dirty="0">
                <a:solidFill>
                  <a:schemeClr val="dk1"/>
                </a:solidFill>
                <a:latin typeface="+mj-lt"/>
                <a:ea typeface="Arial"/>
                <a:cs typeface="Arial"/>
                <a:sym typeface="Arial"/>
              </a:rPr>
              <a:t>4th-year </a:t>
            </a:r>
            <a:r>
              <a:rPr lang="de-DE" sz="1200" b="0" i="0" u="none" strike="noStrike" cap="none" dirty="0" err="1">
                <a:solidFill>
                  <a:schemeClr val="dk1"/>
                </a:solidFill>
                <a:latin typeface="+mj-lt"/>
                <a:ea typeface="Arial"/>
                <a:cs typeface="Arial"/>
                <a:sym typeface="Arial"/>
              </a:rPr>
              <a:t>PhD</a:t>
            </a:r>
            <a:r>
              <a:rPr lang="de-DE" sz="1200" b="0" i="0" u="none" strike="noStrike" cap="none" dirty="0">
                <a:solidFill>
                  <a:schemeClr val="dk1"/>
                </a:solidFill>
                <a:latin typeface="+mj-lt"/>
                <a:ea typeface="Arial"/>
                <a:cs typeface="Arial"/>
                <a:sym typeface="Arial"/>
              </a:rPr>
              <a:t> </a:t>
            </a:r>
            <a:r>
              <a:rPr lang="de-DE" sz="1200" b="0" i="0" u="none" strike="noStrike" cap="none" dirty="0" err="1">
                <a:solidFill>
                  <a:schemeClr val="dk1"/>
                </a:solidFill>
                <a:latin typeface="+mj-lt"/>
                <a:ea typeface="Arial"/>
                <a:cs typeface="Arial"/>
                <a:sym typeface="Arial"/>
              </a:rPr>
              <a:t>student</a:t>
            </a:r>
            <a:r>
              <a:rPr lang="de-DE" sz="1200" b="0" i="0" u="none" strike="noStrike" cap="none" dirty="0">
                <a:solidFill>
                  <a:schemeClr val="dk1"/>
                </a:solidFill>
                <a:latin typeface="+mj-lt"/>
                <a:ea typeface="Arial"/>
                <a:cs typeface="Arial"/>
                <a:sym typeface="Arial"/>
              </a:rPr>
              <a:t> at Max Planck Institute </a:t>
            </a:r>
            <a:r>
              <a:rPr lang="de-DE" sz="1200" b="0" i="0" u="none" strike="noStrike" cap="none" dirty="0" err="1">
                <a:solidFill>
                  <a:schemeClr val="dk1"/>
                </a:solidFill>
                <a:latin typeface="+mj-lt"/>
                <a:ea typeface="Arial"/>
                <a:cs typeface="Arial"/>
                <a:sym typeface="Arial"/>
              </a:rPr>
              <a:t>for</a:t>
            </a:r>
            <a:r>
              <a:rPr lang="de-DE" sz="1200" b="0" i="0" u="none" strike="noStrike" cap="none" dirty="0">
                <a:solidFill>
                  <a:schemeClr val="dk1"/>
                </a:solidFill>
                <a:latin typeface="+mj-lt"/>
                <a:ea typeface="Arial"/>
                <a:cs typeface="Arial"/>
                <a:sym typeface="Arial"/>
              </a:rPr>
              <a:t> Research on Collective </a:t>
            </a:r>
            <a:r>
              <a:rPr lang="de-DE" sz="1200" b="0" i="0" u="none" strike="noStrike" cap="none" dirty="0" err="1">
                <a:solidFill>
                  <a:schemeClr val="dk1"/>
                </a:solidFill>
                <a:latin typeface="+mj-lt"/>
                <a:ea typeface="Arial"/>
                <a:cs typeface="Arial"/>
                <a:sym typeface="Arial"/>
              </a:rPr>
              <a:t>Goods</a:t>
            </a:r>
            <a:r>
              <a:rPr lang="de-DE" sz="1200" b="0" i="0" u="none" strike="noStrike" cap="none" dirty="0">
                <a:solidFill>
                  <a:schemeClr val="dk1"/>
                </a:solidFill>
                <a:latin typeface="+mj-lt"/>
                <a:ea typeface="Arial"/>
                <a:cs typeface="Arial"/>
                <a:sym typeface="Arial"/>
              </a:rPr>
              <a:t> (Bonn, Germany)</a:t>
            </a:r>
            <a:endParaRPr dirty="0">
              <a:latin typeface="+mj-lt"/>
            </a:endParaRPr>
          </a:p>
          <a:p>
            <a:pPr marL="461963" marR="0" lvl="1" indent="-285750" algn="l" rtl="0">
              <a:lnSpc>
                <a:spcPct val="100000"/>
              </a:lnSpc>
              <a:spcBef>
                <a:spcPts val="0"/>
              </a:spcBef>
              <a:spcAft>
                <a:spcPts val="0"/>
              </a:spcAft>
              <a:buClr>
                <a:schemeClr val="dk1"/>
              </a:buClr>
              <a:buSzPts val="1200"/>
              <a:buFont typeface="Arial"/>
              <a:buChar char="•"/>
            </a:pPr>
            <a:r>
              <a:rPr lang="de-DE" sz="1200" b="0" i="0" u="none" strike="noStrike" cap="none" dirty="0" err="1">
                <a:solidFill>
                  <a:schemeClr val="dk1"/>
                </a:solidFill>
                <a:latin typeface="+mj-lt"/>
                <a:ea typeface="Arial"/>
                <a:cs typeface="Arial"/>
                <a:sym typeface="Arial"/>
              </a:rPr>
              <a:t>MRes</a:t>
            </a:r>
            <a:r>
              <a:rPr lang="de-DE" sz="1200" b="0" i="0" u="none" strike="noStrike" cap="none" dirty="0">
                <a:solidFill>
                  <a:schemeClr val="dk1"/>
                </a:solidFill>
                <a:latin typeface="+mj-lt"/>
                <a:ea typeface="Arial"/>
                <a:cs typeface="Arial"/>
                <a:sym typeface="Arial"/>
              </a:rPr>
              <a:t> in </a:t>
            </a:r>
            <a:r>
              <a:rPr lang="de-DE" sz="1200" b="0" i="0" u="none" strike="noStrike" cap="none" dirty="0" err="1">
                <a:solidFill>
                  <a:schemeClr val="dk1"/>
                </a:solidFill>
                <a:latin typeface="+mj-lt"/>
                <a:ea typeface="Arial"/>
                <a:cs typeface="Arial"/>
                <a:sym typeface="Arial"/>
              </a:rPr>
              <a:t>Social</a:t>
            </a:r>
            <a:r>
              <a:rPr lang="de-DE" sz="1200" b="0" i="0" u="none" strike="noStrike" cap="none" dirty="0">
                <a:solidFill>
                  <a:schemeClr val="dk1"/>
                </a:solidFill>
                <a:latin typeface="+mj-lt"/>
                <a:ea typeface="Arial"/>
                <a:cs typeface="Arial"/>
                <a:sym typeface="Arial"/>
              </a:rPr>
              <a:t> </a:t>
            </a:r>
            <a:r>
              <a:rPr lang="de-DE" sz="1200" b="0" i="0" u="none" strike="noStrike" cap="none" dirty="0" err="1">
                <a:solidFill>
                  <a:schemeClr val="dk1"/>
                </a:solidFill>
                <a:latin typeface="+mj-lt"/>
                <a:ea typeface="Arial"/>
                <a:cs typeface="Arial"/>
                <a:sym typeface="Arial"/>
              </a:rPr>
              <a:t>Psychology</a:t>
            </a:r>
            <a:r>
              <a:rPr lang="de-DE" sz="1200" b="0" i="0" u="none" strike="noStrike" cap="none" dirty="0">
                <a:solidFill>
                  <a:schemeClr val="dk1"/>
                </a:solidFill>
                <a:latin typeface="+mj-lt"/>
                <a:ea typeface="Arial"/>
                <a:cs typeface="Arial"/>
                <a:sym typeface="Arial"/>
              </a:rPr>
              <a:t> at </a:t>
            </a:r>
            <a:r>
              <a:rPr lang="de-DE" sz="1200" b="0" i="0" u="none" strike="noStrike" cap="none" dirty="0" err="1">
                <a:solidFill>
                  <a:schemeClr val="dk1"/>
                </a:solidFill>
                <a:latin typeface="+mj-lt"/>
                <a:ea typeface="Arial"/>
                <a:cs typeface="Arial"/>
                <a:sym typeface="Arial"/>
              </a:rPr>
              <a:t>Vrije</a:t>
            </a:r>
            <a:r>
              <a:rPr lang="de-DE" sz="1200" b="0" i="0" u="none" strike="noStrike" cap="none" dirty="0">
                <a:solidFill>
                  <a:schemeClr val="dk1"/>
                </a:solidFill>
                <a:latin typeface="+mj-lt"/>
                <a:ea typeface="Arial"/>
                <a:cs typeface="Arial"/>
                <a:sym typeface="Arial"/>
              </a:rPr>
              <a:t> </a:t>
            </a:r>
            <a:r>
              <a:rPr lang="de-DE" sz="1200" b="0" i="0" u="none" strike="noStrike" cap="none" dirty="0" err="1">
                <a:solidFill>
                  <a:schemeClr val="dk1"/>
                </a:solidFill>
                <a:latin typeface="+mj-lt"/>
                <a:ea typeface="Arial"/>
                <a:cs typeface="Arial"/>
                <a:sym typeface="Arial"/>
              </a:rPr>
              <a:t>Universiteit</a:t>
            </a:r>
            <a:r>
              <a:rPr lang="de-DE" sz="1200" b="0" i="0" u="none" strike="noStrike" cap="none" dirty="0">
                <a:solidFill>
                  <a:schemeClr val="dk1"/>
                </a:solidFill>
                <a:latin typeface="+mj-lt"/>
                <a:ea typeface="Arial"/>
                <a:cs typeface="Arial"/>
                <a:sym typeface="Arial"/>
              </a:rPr>
              <a:t> Amsterdam (</a:t>
            </a:r>
            <a:r>
              <a:rPr lang="de-DE" sz="1200" b="0" i="0" u="none" strike="noStrike" cap="none" dirty="0" err="1">
                <a:solidFill>
                  <a:schemeClr val="dk1"/>
                </a:solidFill>
                <a:latin typeface="+mj-lt"/>
                <a:ea typeface="Arial"/>
                <a:cs typeface="Arial"/>
                <a:sym typeface="Arial"/>
              </a:rPr>
              <a:t>Netherlands</a:t>
            </a:r>
            <a:r>
              <a:rPr lang="de-DE" sz="1200" b="0" i="0" u="none" strike="noStrike" cap="none" dirty="0">
                <a:solidFill>
                  <a:schemeClr val="dk1"/>
                </a:solidFill>
                <a:latin typeface="+mj-lt"/>
                <a:ea typeface="Arial"/>
                <a:cs typeface="Arial"/>
                <a:sym typeface="Arial"/>
              </a:rPr>
              <a:t>)</a:t>
            </a:r>
            <a:endParaRPr dirty="0">
              <a:latin typeface="+mj-lt"/>
            </a:endParaRPr>
          </a:p>
          <a:p>
            <a:pPr marL="461963" marR="0" lvl="1" indent="-285750" algn="l" rtl="0">
              <a:lnSpc>
                <a:spcPct val="100000"/>
              </a:lnSpc>
              <a:spcBef>
                <a:spcPts val="0"/>
              </a:spcBef>
              <a:spcAft>
                <a:spcPts val="0"/>
              </a:spcAft>
              <a:buClr>
                <a:schemeClr val="dk1"/>
              </a:buClr>
              <a:buSzPts val="1200"/>
              <a:buFont typeface="Arial"/>
              <a:buChar char="•"/>
            </a:pPr>
            <a:r>
              <a:rPr lang="de-DE" sz="1200" b="0" i="0" u="none" strike="noStrike" cap="none" dirty="0" err="1">
                <a:solidFill>
                  <a:schemeClr val="dk1"/>
                </a:solidFill>
                <a:latin typeface="+mj-lt"/>
                <a:ea typeface="Arial"/>
                <a:cs typeface="Arial"/>
                <a:sym typeface="Arial"/>
              </a:rPr>
              <a:t>BSc</a:t>
            </a:r>
            <a:r>
              <a:rPr lang="de-DE" sz="1200" b="0" i="0" u="none" strike="noStrike" cap="none" dirty="0">
                <a:solidFill>
                  <a:schemeClr val="dk1"/>
                </a:solidFill>
                <a:latin typeface="+mj-lt"/>
                <a:ea typeface="Arial"/>
                <a:cs typeface="Arial"/>
                <a:sym typeface="Arial"/>
              </a:rPr>
              <a:t> in </a:t>
            </a:r>
            <a:r>
              <a:rPr lang="de-DE" sz="1200" b="0" i="0" u="none" strike="noStrike" cap="none" dirty="0" err="1">
                <a:solidFill>
                  <a:schemeClr val="dk1"/>
                </a:solidFill>
                <a:latin typeface="+mj-lt"/>
                <a:ea typeface="Arial"/>
                <a:cs typeface="Arial"/>
                <a:sym typeface="Arial"/>
              </a:rPr>
              <a:t>Psychology</a:t>
            </a:r>
            <a:r>
              <a:rPr lang="de-DE" sz="1200" b="0" i="0" u="none" strike="noStrike" cap="none" dirty="0">
                <a:solidFill>
                  <a:schemeClr val="dk1"/>
                </a:solidFill>
                <a:latin typeface="+mj-lt"/>
                <a:ea typeface="Arial"/>
                <a:cs typeface="Arial"/>
                <a:sym typeface="Arial"/>
              </a:rPr>
              <a:t> at </a:t>
            </a:r>
            <a:r>
              <a:rPr lang="de-DE" sz="1200" b="0" i="0" u="none" strike="noStrike" cap="none" dirty="0" err="1">
                <a:solidFill>
                  <a:schemeClr val="dk1"/>
                </a:solidFill>
                <a:latin typeface="+mj-lt"/>
                <a:ea typeface="Arial"/>
                <a:cs typeface="Arial"/>
                <a:sym typeface="Arial"/>
              </a:rPr>
              <a:t>Universidad</a:t>
            </a:r>
            <a:r>
              <a:rPr lang="de-DE" sz="1200" b="0" i="0" u="none" strike="noStrike" cap="none" dirty="0">
                <a:solidFill>
                  <a:schemeClr val="dk1"/>
                </a:solidFill>
                <a:latin typeface="+mj-lt"/>
                <a:ea typeface="Arial"/>
                <a:cs typeface="Arial"/>
                <a:sym typeface="Arial"/>
              </a:rPr>
              <a:t> </a:t>
            </a:r>
            <a:r>
              <a:rPr lang="de-DE" sz="1200" b="0" i="0" u="none" strike="noStrike" cap="none" dirty="0" err="1">
                <a:solidFill>
                  <a:schemeClr val="dk1"/>
                </a:solidFill>
                <a:latin typeface="+mj-lt"/>
                <a:ea typeface="Arial"/>
                <a:cs typeface="Arial"/>
                <a:sym typeface="Arial"/>
              </a:rPr>
              <a:t>Autónoma</a:t>
            </a:r>
            <a:r>
              <a:rPr lang="de-DE" sz="1200" b="0" i="0" u="none" strike="noStrike" cap="none" dirty="0">
                <a:solidFill>
                  <a:schemeClr val="dk1"/>
                </a:solidFill>
                <a:latin typeface="+mj-lt"/>
                <a:ea typeface="Arial"/>
                <a:cs typeface="Arial"/>
                <a:sym typeface="Arial"/>
              </a:rPr>
              <a:t> de Madrid (Spain)</a:t>
            </a:r>
            <a:endParaRPr dirty="0">
              <a:latin typeface="+mj-lt"/>
            </a:endParaRPr>
          </a:p>
          <a:p>
            <a:pPr marL="176213" marR="0" lvl="1" indent="0" algn="l" rtl="0">
              <a:lnSpc>
                <a:spcPct val="100000"/>
              </a:lnSpc>
              <a:spcBef>
                <a:spcPts val="0"/>
              </a:spcBef>
              <a:spcAft>
                <a:spcPts val="0"/>
              </a:spcAft>
              <a:buClr>
                <a:schemeClr val="dk1"/>
              </a:buClr>
              <a:buSzPts val="1200"/>
              <a:buFont typeface="Arial"/>
              <a:buNone/>
            </a:pPr>
            <a:endParaRPr sz="1200" b="1" i="0" u="none" strike="noStrike" cap="none" dirty="0">
              <a:solidFill>
                <a:schemeClr val="dk1"/>
              </a:solidFill>
              <a:latin typeface="+mj-lt"/>
              <a:ea typeface="Arial"/>
              <a:cs typeface="Arial"/>
              <a:sym typeface="Arial"/>
            </a:endParaRPr>
          </a:p>
          <a:p>
            <a:pPr marL="176213" marR="0" lvl="1" indent="0" algn="l" rtl="0">
              <a:lnSpc>
                <a:spcPct val="100000"/>
              </a:lnSpc>
              <a:spcBef>
                <a:spcPts val="0"/>
              </a:spcBef>
              <a:spcAft>
                <a:spcPts val="0"/>
              </a:spcAft>
              <a:buClr>
                <a:schemeClr val="dk1"/>
              </a:buClr>
              <a:buSzPts val="1200"/>
              <a:buFont typeface="Arial"/>
              <a:buNone/>
            </a:pPr>
            <a:r>
              <a:rPr lang="de-DE" sz="1200" b="1" i="0" u="none" strike="noStrike" cap="none" dirty="0">
                <a:solidFill>
                  <a:schemeClr val="dk1"/>
                </a:solidFill>
                <a:latin typeface="+mj-lt"/>
                <a:ea typeface="Arial"/>
                <a:cs typeface="Arial"/>
                <a:sym typeface="Arial"/>
              </a:rPr>
              <a:t>Research </a:t>
            </a:r>
            <a:r>
              <a:rPr lang="de-DE" sz="1200" b="1" i="0" u="none" strike="noStrike" cap="none" dirty="0" err="1">
                <a:solidFill>
                  <a:schemeClr val="dk1"/>
                </a:solidFill>
                <a:latin typeface="+mj-lt"/>
                <a:ea typeface="Arial"/>
                <a:cs typeface="Arial"/>
                <a:sym typeface="Arial"/>
              </a:rPr>
              <a:t>interests</a:t>
            </a:r>
            <a:r>
              <a:rPr lang="de-DE" sz="1200" b="1" i="0" u="none" strike="noStrike" cap="none" dirty="0">
                <a:solidFill>
                  <a:schemeClr val="dk1"/>
                </a:solidFill>
                <a:latin typeface="+mj-lt"/>
                <a:ea typeface="Arial"/>
                <a:cs typeface="Arial"/>
                <a:sym typeface="Arial"/>
              </a:rPr>
              <a:t>:</a:t>
            </a:r>
            <a:endParaRPr dirty="0">
              <a:latin typeface="+mj-lt"/>
            </a:endParaRPr>
          </a:p>
          <a:p>
            <a:pPr marL="347663" marR="0" lvl="1" indent="-171450" algn="l" rtl="0">
              <a:lnSpc>
                <a:spcPct val="100000"/>
              </a:lnSpc>
              <a:spcBef>
                <a:spcPts val="0"/>
              </a:spcBef>
              <a:spcAft>
                <a:spcPts val="0"/>
              </a:spcAft>
              <a:buClr>
                <a:schemeClr val="dk1"/>
              </a:buClr>
              <a:buSzPts val="1200"/>
              <a:buFont typeface="Noto Sans Symbols"/>
              <a:buChar char="−"/>
            </a:pPr>
            <a:r>
              <a:rPr lang="de-DE" sz="1200" b="0" i="0" u="none" strike="noStrike" cap="none" dirty="0">
                <a:solidFill>
                  <a:schemeClr val="dk1"/>
                </a:solidFill>
                <a:latin typeface="+mj-lt"/>
                <a:ea typeface="Arial"/>
                <a:cs typeface="Arial"/>
                <a:sym typeface="Arial"/>
              </a:rPr>
              <a:t>Moral Courage </a:t>
            </a:r>
            <a:r>
              <a:rPr lang="de-DE" sz="1200" b="0" i="0" u="none" strike="noStrike" cap="none" dirty="0" err="1">
                <a:solidFill>
                  <a:schemeClr val="dk1"/>
                </a:solidFill>
                <a:latin typeface="+mj-lt"/>
                <a:ea typeface="Arial"/>
                <a:cs typeface="Arial"/>
                <a:sym typeface="Arial"/>
              </a:rPr>
              <a:t>and</a:t>
            </a:r>
            <a:r>
              <a:rPr lang="de-DE" sz="1200" b="0" i="0" u="none" strike="noStrike" cap="none" dirty="0">
                <a:solidFill>
                  <a:schemeClr val="dk1"/>
                </a:solidFill>
                <a:latin typeface="+mj-lt"/>
                <a:ea typeface="Arial"/>
                <a:cs typeface="Arial"/>
                <a:sym typeface="Arial"/>
              </a:rPr>
              <a:t> Intervention </a:t>
            </a:r>
            <a:r>
              <a:rPr lang="de-DE" sz="1200" b="0" i="0" u="none" strike="noStrike" cap="none" dirty="0" err="1">
                <a:solidFill>
                  <a:schemeClr val="dk1"/>
                </a:solidFill>
                <a:latin typeface="+mj-lt"/>
                <a:ea typeface="Arial"/>
                <a:cs typeface="Arial"/>
                <a:sym typeface="Arial"/>
              </a:rPr>
              <a:t>Behavior</a:t>
            </a:r>
            <a:endParaRPr sz="1200" b="0" i="0" u="none" strike="noStrike" cap="none" dirty="0">
              <a:solidFill>
                <a:schemeClr val="dk1"/>
              </a:solidFill>
              <a:latin typeface="+mj-lt"/>
              <a:ea typeface="Arial"/>
              <a:cs typeface="Arial"/>
              <a:sym typeface="Arial"/>
            </a:endParaRPr>
          </a:p>
          <a:p>
            <a:pPr marL="347663" marR="0" lvl="1" indent="-171450" algn="l" rtl="0">
              <a:lnSpc>
                <a:spcPct val="100000"/>
              </a:lnSpc>
              <a:spcBef>
                <a:spcPts val="0"/>
              </a:spcBef>
              <a:spcAft>
                <a:spcPts val="0"/>
              </a:spcAft>
              <a:buClr>
                <a:schemeClr val="dk1"/>
              </a:buClr>
              <a:buSzPts val="1200"/>
              <a:buFont typeface="Noto Sans Symbols"/>
              <a:buChar char="−"/>
            </a:pPr>
            <a:r>
              <a:rPr lang="de-DE" sz="1200" b="0" i="0" u="none" strike="noStrike" cap="none" dirty="0" err="1">
                <a:solidFill>
                  <a:schemeClr val="dk1"/>
                </a:solidFill>
                <a:latin typeface="+mj-lt"/>
                <a:ea typeface="Arial"/>
                <a:cs typeface="Arial"/>
                <a:sym typeface="Arial"/>
              </a:rPr>
              <a:t>Attitudes</a:t>
            </a:r>
            <a:r>
              <a:rPr lang="de-DE" sz="1200" b="0" i="0" u="none" strike="noStrike" cap="none" dirty="0">
                <a:solidFill>
                  <a:schemeClr val="dk1"/>
                </a:solidFill>
                <a:latin typeface="+mj-lt"/>
                <a:ea typeface="Arial"/>
                <a:cs typeface="Arial"/>
                <a:sym typeface="Arial"/>
              </a:rPr>
              <a:t> </a:t>
            </a:r>
            <a:r>
              <a:rPr lang="de-DE" sz="1200" b="0" i="0" u="none" strike="noStrike" cap="none" dirty="0" err="1">
                <a:solidFill>
                  <a:schemeClr val="dk1"/>
                </a:solidFill>
                <a:latin typeface="+mj-lt"/>
                <a:ea typeface="Arial"/>
                <a:cs typeface="Arial"/>
                <a:sym typeface="Arial"/>
              </a:rPr>
              <a:t>and</a:t>
            </a:r>
            <a:r>
              <a:rPr lang="de-DE" sz="1200" b="0" i="0" u="none" strike="noStrike" cap="none" dirty="0">
                <a:solidFill>
                  <a:schemeClr val="dk1"/>
                </a:solidFill>
                <a:latin typeface="+mj-lt"/>
                <a:ea typeface="Arial"/>
                <a:cs typeface="Arial"/>
                <a:sym typeface="Arial"/>
              </a:rPr>
              <a:t> </a:t>
            </a:r>
            <a:r>
              <a:rPr lang="de-DE" sz="1200" b="0" i="0" u="none" strike="noStrike" cap="none" dirty="0" err="1">
                <a:solidFill>
                  <a:schemeClr val="dk1"/>
                </a:solidFill>
                <a:latin typeface="+mj-lt"/>
                <a:ea typeface="Arial"/>
                <a:cs typeface="Arial"/>
                <a:sym typeface="Arial"/>
              </a:rPr>
              <a:t>Attitutinal</a:t>
            </a:r>
            <a:r>
              <a:rPr lang="de-DE" sz="1200" b="0" i="0" u="none" strike="noStrike" cap="none" dirty="0">
                <a:solidFill>
                  <a:schemeClr val="dk1"/>
                </a:solidFill>
                <a:latin typeface="+mj-lt"/>
                <a:ea typeface="Arial"/>
                <a:cs typeface="Arial"/>
                <a:sym typeface="Arial"/>
              </a:rPr>
              <a:t> </a:t>
            </a:r>
            <a:r>
              <a:rPr lang="de-DE" sz="1200" b="0" i="0" u="none" strike="noStrike" cap="none" dirty="0" err="1">
                <a:solidFill>
                  <a:schemeClr val="dk1"/>
                </a:solidFill>
                <a:latin typeface="+mj-lt"/>
                <a:ea typeface="Arial"/>
                <a:cs typeface="Arial"/>
                <a:sym typeface="Arial"/>
              </a:rPr>
              <a:t>Ambivalence</a:t>
            </a:r>
            <a:endParaRPr sz="1200" b="0" i="0" u="none" strike="noStrike" cap="none" dirty="0">
              <a:solidFill>
                <a:schemeClr val="dk1"/>
              </a:solidFill>
              <a:latin typeface="+mj-lt"/>
              <a:ea typeface="Arial"/>
              <a:cs typeface="Arial"/>
              <a:sym typeface="Arial"/>
            </a:endParaRPr>
          </a:p>
          <a:p>
            <a:pPr marL="347663" marR="0" lvl="1" indent="-171450" algn="l" rtl="0">
              <a:lnSpc>
                <a:spcPct val="100000"/>
              </a:lnSpc>
              <a:spcBef>
                <a:spcPts val="0"/>
              </a:spcBef>
              <a:spcAft>
                <a:spcPts val="0"/>
              </a:spcAft>
              <a:buClr>
                <a:schemeClr val="dk1"/>
              </a:buClr>
              <a:buSzPts val="1200"/>
              <a:buFont typeface="Noto Sans Symbols"/>
              <a:buChar char="−"/>
            </a:pPr>
            <a:r>
              <a:rPr lang="de-DE" sz="1200" b="0" i="0" u="none" strike="noStrike" cap="none" dirty="0">
                <a:solidFill>
                  <a:schemeClr val="dk1"/>
                </a:solidFill>
                <a:latin typeface="+mj-lt"/>
                <a:ea typeface="Arial"/>
                <a:cs typeface="Arial"/>
                <a:sym typeface="Arial"/>
              </a:rPr>
              <a:t>Open Science</a:t>
            </a:r>
            <a:r>
              <a:rPr lang="de-DE" sz="1200" b="0" i="0" u="none" strike="noStrike" cap="none" dirty="0" smtClean="0">
                <a:solidFill>
                  <a:schemeClr val="dk1"/>
                </a:solidFill>
                <a:latin typeface="+mj-lt"/>
                <a:ea typeface="Arial"/>
                <a:cs typeface="Arial"/>
                <a:sym typeface="Arial"/>
              </a:rPr>
              <a:t>!</a:t>
            </a:r>
            <a:endParaRPr sz="1200" b="1" i="0" u="none" strike="noStrike" cap="none" dirty="0">
              <a:solidFill>
                <a:schemeClr val="dk1"/>
              </a:solidFill>
              <a:latin typeface="+mj-lt"/>
              <a:ea typeface="Arial"/>
              <a:cs typeface="Arial"/>
              <a:sym typeface="Arial"/>
            </a:endParaRPr>
          </a:p>
        </p:txBody>
      </p:sp>
      <p:sp>
        <p:nvSpPr>
          <p:cNvPr id="8" name="Google Shape;91;p3"/>
          <p:cNvSpPr txBox="1"/>
          <p:nvPr/>
        </p:nvSpPr>
        <p:spPr>
          <a:xfrm>
            <a:off x="2226726" y="1549222"/>
            <a:ext cx="4407830" cy="188788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de-DE" b="1" i="0" u="none" strike="noStrike" cap="none" dirty="0">
                <a:solidFill>
                  <a:srgbClr val="000000"/>
                </a:solidFill>
                <a:latin typeface="+mj-lt"/>
                <a:ea typeface="Arial"/>
                <a:cs typeface="Arial"/>
                <a:sym typeface="Arial"/>
              </a:rPr>
              <a:t>Niklas </a:t>
            </a:r>
            <a:r>
              <a:rPr lang="de-DE" b="1" i="0" u="none" strike="noStrike" cap="none" dirty="0" err="1" smtClean="0">
                <a:solidFill>
                  <a:srgbClr val="000000"/>
                </a:solidFill>
                <a:latin typeface="+mj-lt"/>
                <a:ea typeface="Arial"/>
                <a:cs typeface="Arial"/>
                <a:sym typeface="Arial"/>
              </a:rPr>
              <a:t>Cypris</a:t>
            </a:r>
            <a:endParaRPr b="1" i="0" u="none" strike="noStrike" cap="none" dirty="0">
              <a:solidFill>
                <a:srgbClr val="000000"/>
              </a:solidFill>
              <a:latin typeface="+mj-lt"/>
              <a:ea typeface="Arial"/>
              <a:cs typeface="Arial"/>
              <a:sym typeface="Arial"/>
            </a:endParaRPr>
          </a:p>
          <a:p>
            <a:pPr marL="176212" lvl="1" indent="0" algn="l" rtl="0">
              <a:spcBef>
                <a:spcPts val="0"/>
              </a:spcBef>
              <a:spcAft>
                <a:spcPts val="0"/>
              </a:spcAft>
              <a:buClr>
                <a:schemeClr val="dk1"/>
              </a:buClr>
              <a:buSzPts val="1200"/>
              <a:buFont typeface="Arial"/>
              <a:buNone/>
            </a:pPr>
            <a:r>
              <a:rPr lang="de-DE" sz="1200" b="1" dirty="0">
                <a:solidFill>
                  <a:schemeClr val="dk1"/>
                </a:solidFill>
                <a:latin typeface="+mj-lt"/>
              </a:rPr>
              <a:t>Background: </a:t>
            </a:r>
            <a:endParaRPr dirty="0">
              <a:solidFill>
                <a:schemeClr val="dk1"/>
              </a:solidFill>
              <a:latin typeface="+mj-lt"/>
            </a:endParaRPr>
          </a:p>
          <a:p>
            <a:pPr marL="461962" lvl="1" indent="-285750" algn="l" rtl="0">
              <a:spcBef>
                <a:spcPts val="0"/>
              </a:spcBef>
              <a:spcAft>
                <a:spcPts val="0"/>
              </a:spcAft>
              <a:buClr>
                <a:schemeClr val="dk1"/>
              </a:buClr>
              <a:buSzPts val="1200"/>
              <a:buChar char="•"/>
            </a:pPr>
            <a:r>
              <a:rPr lang="de-DE" sz="1200" dirty="0">
                <a:solidFill>
                  <a:schemeClr val="dk1"/>
                </a:solidFill>
                <a:latin typeface="+mj-lt"/>
              </a:rPr>
              <a:t>1st-year </a:t>
            </a:r>
            <a:r>
              <a:rPr lang="de-DE" sz="1200" dirty="0" err="1">
                <a:solidFill>
                  <a:schemeClr val="dk1"/>
                </a:solidFill>
                <a:latin typeface="+mj-lt"/>
              </a:rPr>
              <a:t>PhD</a:t>
            </a:r>
            <a:r>
              <a:rPr lang="de-DE" sz="1200" dirty="0">
                <a:solidFill>
                  <a:schemeClr val="dk1"/>
                </a:solidFill>
                <a:latin typeface="+mj-lt"/>
              </a:rPr>
              <a:t> </a:t>
            </a:r>
            <a:r>
              <a:rPr lang="de-DE" sz="1200" dirty="0" err="1">
                <a:solidFill>
                  <a:schemeClr val="dk1"/>
                </a:solidFill>
                <a:latin typeface="+mj-lt"/>
              </a:rPr>
              <a:t>student</a:t>
            </a:r>
            <a:r>
              <a:rPr lang="de-DE" sz="1200" dirty="0">
                <a:solidFill>
                  <a:schemeClr val="dk1"/>
                </a:solidFill>
                <a:latin typeface="+mj-lt"/>
              </a:rPr>
              <a:t> at Max Planck Institute </a:t>
            </a:r>
            <a:r>
              <a:rPr lang="de-DE" sz="1200" dirty="0" err="1">
                <a:solidFill>
                  <a:schemeClr val="dk1"/>
                </a:solidFill>
                <a:latin typeface="+mj-lt"/>
              </a:rPr>
              <a:t>for</a:t>
            </a:r>
            <a:r>
              <a:rPr lang="de-DE" sz="1200" dirty="0">
                <a:solidFill>
                  <a:schemeClr val="dk1"/>
                </a:solidFill>
                <a:latin typeface="+mj-lt"/>
              </a:rPr>
              <a:t> Research on Collective </a:t>
            </a:r>
            <a:r>
              <a:rPr lang="de-DE" sz="1200" dirty="0" err="1">
                <a:solidFill>
                  <a:schemeClr val="dk1"/>
                </a:solidFill>
                <a:latin typeface="+mj-lt"/>
              </a:rPr>
              <a:t>Goods</a:t>
            </a:r>
            <a:r>
              <a:rPr lang="de-DE" sz="1200" dirty="0">
                <a:solidFill>
                  <a:schemeClr val="dk1"/>
                </a:solidFill>
                <a:latin typeface="+mj-lt"/>
              </a:rPr>
              <a:t> (Bonn, Germany)</a:t>
            </a:r>
            <a:endParaRPr dirty="0">
              <a:solidFill>
                <a:schemeClr val="dk1"/>
              </a:solidFill>
              <a:latin typeface="+mj-lt"/>
            </a:endParaRPr>
          </a:p>
          <a:p>
            <a:pPr marL="461962" lvl="1" indent="-285750" algn="l" rtl="0">
              <a:spcBef>
                <a:spcPts val="0"/>
              </a:spcBef>
              <a:spcAft>
                <a:spcPts val="0"/>
              </a:spcAft>
              <a:buClr>
                <a:schemeClr val="dk1"/>
              </a:buClr>
              <a:buSzPts val="1200"/>
              <a:buChar char="•"/>
            </a:pPr>
            <a:r>
              <a:rPr lang="de-DE" sz="1200" dirty="0" err="1">
                <a:solidFill>
                  <a:schemeClr val="dk1"/>
                </a:solidFill>
                <a:latin typeface="+mj-lt"/>
              </a:rPr>
              <a:t>M.Sc</a:t>
            </a:r>
            <a:r>
              <a:rPr lang="de-DE" sz="1200" dirty="0">
                <a:solidFill>
                  <a:schemeClr val="dk1"/>
                </a:solidFill>
                <a:latin typeface="+mj-lt"/>
              </a:rPr>
              <a:t>. &amp; </a:t>
            </a:r>
            <a:r>
              <a:rPr lang="de-DE" sz="1200" dirty="0" err="1">
                <a:solidFill>
                  <a:schemeClr val="dk1"/>
                </a:solidFill>
                <a:latin typeface="+mj-lt"/>
              </a:rPr>
              <a:t>B.Sc</a:t>
            </a:r>
            <a:r>
              <a:rPr lang="de-DE" sz="1200" dirty="0">
                <a:solidFill>
                  <a:schemeClr val="dk1"/>
                </a:solidFill>
                <a:latin typeface="+mj-lt"/>
              </a:rPr>
              <a:t>. in </a:t>
            </a:r>
            <a:r>
              <a:rPr lang="de-DE" sz="1200" dirty="0" err="1">
                <a:solidFill>
                  <a:schemeClr val="dk1"/>
                </a:solidFill>
                <a:latin typeface="+mj-lt"/>
              </a:rPr>
              <a:t>Psychology</a:t>
            </a:r>
            <a:r>
              <a:rPr lang="de-DE" sz="1200" dirty="0">
                <a:solidFill>
                  <a:schemeClr val="dk1"/>
                </a:solidFill>
                <a:latin typeface="+mj-lt"/>
              </a:rPr>
              <a:t> at University </a:t>
            </a:r>
            <a:r>
              <a:rPr lang="de-DE" sz="1200" dirty="0" err="1">
                <a:solidFill>
                  <a:schemeClr val="dk1"/>
                </a:solidFill>
                <a:latin typeface="+mj-lt"/>
              </a:rPr>
              <a:t>of</a:t>
            </a:r>
            <a:r>
              <a:rPr lang="de-DE" sz="1200" dirty="0">
                <a:solidFill>
                  <a:schemeClr val="dk1"/>
                </a:solidFill>
                <a:latin typeface="+mj-lt"/>
              </a:rPr>
              <a:t> Cologne (Germany)</a:t>
            </a:r>
            <a:endParaRPr dirty="0">
              <a:solidFill>
                <a:schemeClr val="dk1"/>
              </a:solidFill>
              <a:latin typeface="+mj-lt"/>
            </a:endParaRPr>
          </a:p>
          <a:p>
            <a:pPr marL="176212" lvl="1" indent="0" algn="l" rtl="0">
              <a:spcBef>
                <a:spcPts val="0"/>
              </a:spcBef>
              <a:spcAft>
                <a:spcPts val="0"/>
              </a:spcAft>
              <a:buClr>
                <a:schemeClr val="dk1"/>
              </a:buClr>
              <a:buSzPts val="1200"/>
              <a:buFont typeface="Arial"/>
              <a:buNone/>
            </a:pPr>
            <a:endParaRPr sz="1200" b="1" dirty="0">
              <a:solidFill>
                <a:schemeClr val="dk1"/>
              </a:solidFill>
              <a:latin typeface="+mj-lt"/>
            </a:endParaRPr>
          </a:p>
          <a:p>
            <a:pPr marL="176212" lvl="1" indent="0" algn="l" rtl="0">
              <a:spcBef>
                <a:spcPts val="0"/>
              </a:spcBef>
              <a:spcAft>
                <a:spcPts val="0"/>
              </a:spcAft>
              <a:buClr>
                <a:schemeClr val="dk1"/>
              </a:buClr>
              <a:buSzPts val="1200"/>
              <a:buFont typeface="Arial"/>
              <a:buNone/>
            </a:pPr>
            <a:r>
              <a:rPr lang="de-DE" sz="1200" b="1" dirty="0">
                <a:solidFill>
                  <a:schemeClr val="dk1"/>
                </a:solidFill>
                <a:latin typeface="+mj-lt"/>
              </a:rPr>
              <a:t>Research </a:t>
            </a:r>
            <a:r>
              <a:rPr lang="de-DE" sz="1200" b="1" dirty="0" err="1">
                <a:solidFill>
                  <a:schemeClr val="dk1"/>
                </a:solidFill>
                <a:latin typeface="+mj-lt"/>
              </a:rPr>
              <a:t>interests</a:t>
            </a:r>
            <a:r>
              <a:rPr lang="de-DE" sz="1200" b="1" dirty="0">
                <a:solidFill>
                  <a:schemeClr val="dk1"/>
                </a:solidFill>
                <a:latin typeface="+mj-lt"/>
              </a:rPr>
              <a:t>:</a:t>
            </a:r>
            <a:endParaRPr dirty="0">
              <a:solidFill>
                <a:schemeClr val="dk1"/>
              </a:solidFill>
              <a:latin typeface="+mj-lt"/>
            </a:endParaRPr>
          </a:p>
          <a:p>
            <a:pPr marL="347662" lvl="1" indent="-171450" algn="l" rtl="0">
              <a:spcBef>
                <a:spcPts val="0"/>
              </a:spcBef>
              <a:spcAft>
                <a:spcPts val="0"/>
              </a:spcAft>
              <a:buClr>
                <a:schemeClr val="dk1"/>
              </a:buClr>
              <a:buSzPts val="1200"/>
              <a:buFont typeface="Noto Sans Symbols"/>
              <a:buChar char="−"/>
            </a:pPr>
            <a:r>
              <a:rPr lang="de-DE" sz="1200" dirty="0" err="1">
                <a:solidFill>
                  <a:schemeClr val="dk1"/>
                </a:solidFill>
                <a:latin typeface="+mj-lt"/>
              </a:rPr>
              <a:t>Hate</a:t>
            </a:r>
            <a:r>
              <a:rPr lang="de-DE" sz="1200" dirty="0">
                <a:solidFill>
                  <a:schemeClr val="dk1"/>
                </a:solidFill>
                <a:latin typeface="+mj-lt"/>
              </a:rPr>
              <a:t> Speech &amp; </a:t>
            </a:r>
            <a:r>
              <a:rPr lang="de-DE" sz="1200" dirty="0" err="1">
                <a:solidFill>
                  <a:schemeClr val="dk1"/>
                </a:solidFill>
                <a:latin typeface="+mj-lt"/>
              </a:rPr>
              <a:t>Misinformation</a:t>
            </a:r>
            <a:endParaRPr sz="1200" dirty="0">
              <a:solidFill>
                <a:schemeClr val="dk1"/>
              </a:solidFill>
              <a:latin typeface="+mj-lt"/>
            </a:endParaRPr>
          </a:p>
          <a:p>
            <a:pPr marL="347662" lvl="1" indent="-171450" algn="l" rtl="0">
              <a:spcBef>
                <a:spcPts val="0"/>
              </a:spcBef>
              <a:spcAft>
                <a:spcPts val="0"/>
              </a:spcAft>
              <a:buClr>
                <a:schemeClr val="dk1"/>
              </a:buClr>
              <a:buSzPts val="1200"/>
              <a:buFont typeface="Noto Sans Symbols"/>
              <a:buChar char="−"/>
            </a:pPr>
            <a:r>
              <a:rPr lang="de-DE" sz="1200" dirty="0" err="1">
                <a:solidFill>
                  <a:schemeClr val="dk1"/>
                </a:solidFill>
                <a:latin typeface="+mj-lt"/>
              </a:rPr>
              <a:t>Social</a:t>
            </a:r>
            <a:r>
              <a:rPr lang="de-DE" sz="1200" dirty="0">
                <a:solidFill>
                  <a:schemeClr val="dk1"/>
                </a:solidFill>
                <a:latin typeface="+mj-lt"/>
              </a:rPr>
              <a:t> Identity &amp; </a:t>
            </a:r>
            <a:r>
              <a:rPr lang="de-DE" sz="1200" dirty="0" err="1">
                <a:solidFill>
                  <a:schemeClr val="dk1"/>
                </a:solidFill>
                <a:latin typeface="+mj-lt"/>
              </a:rPr>
              <a:t>Morality</a:t>
            </a:r>
            <a:endParaRPr sz="1200" dirty="0">
              <a:solidFill>
                <a:schemeClr val="dk1"/>
              </a:solidFill>
              <a:latin typeface="+mj-lt"/>
            </a:endParaRPr>
          </a:p>
          <a:p>
            <a:pPr marL="347662" lvl="1" indent="-171450" algn="l" rtl="0">
              <a:spcBef>
                <a:spcPts val="0"/>
              </a:spcBef>
              <a:spcAft>
                <a:spcPts val="0"/>
              </a:spcAft>
              <a:buClr>
                <a:schemeClr val="dk1"/>
              </a:buClr>
              <a:buSzPts val="1200"/>
              <a:buFont typeface="Noto Sans Symbols"/>
              <a:buChar char="−"/>
            </a:pPr>
            <a:r>
              <a:rPr lang="de-DE" sz="1200" dirty="0">
                <a:solidFill>
                  <a:schemeClr val="dk1"/>
                </a:solidFill>
                <a:latin typeface="+mj-lt"/>
              </a:rPr>
              <a:t>Open </a:t>
            </a:r>
            <a:r>
              <a:rPr lang="de-DE" sz="1200" dirty="0" smtClean="0">
                <a:solidFill>
                  <a:schemeClr val="dk1"/>
                </a:solidFill>
                <a:latin typeface="+mj-lt"/>
              </a:rPr>
              <a:t>Science</a:t>
            </a:r>
            <a:endParaRPr dirty="0">
              <a:latin typeface="+mj-lt"/>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0051" y="5286263"/>
            <a:ext cx="4838562" cy="819295"/>
          </a:xfrm>
          <a:prstGeom prst="rect">
            <a:avLst/>
          </a:prstGeom>
        </p:spPr>
      </p:pic>
      <p:pic>
        <p:nvPicPr>
          <p:cNvPr id="1026" name="Picture 2" descr="Aya Adr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4498" y="3836038"/>
            <a:ext cx="923591" cy="1184985"/>
          </a:xfrm>
          <a:prstGeom prst="rect">
            <a:avLst/>
          </a:prstGeom>
          <a:ln>
            <a:noFill/>
          </a:ln>
          <a:effectLst>
            <a:outerShdw blurRad="292100" dist="139700" dir="2700000" sx="94000" sy="94000" algn="tl" rotWithShape="0">
              <a:srgbClr val="333333">
                <a:alpha val="40000"/>
              </a:srgbClr>
            </a:outerShdw>
          </a:effectLst>
          <a:extLst>
            <a:ext uri="{909E8E84-426E-40DD-AFC4-6F175D3DCCD1}">
              <a14:hiddenFill xmlns:a14="http://schemas.microsoft.com/office/drawing/2010/main">
                <a:solidFill>
                  <a:srgbClr val="FFFFFF"/>
                </a:solidFill>
              </a14:hiddenFill>
            </a:ext>
          </a:extLst>
        </p:spPr>
      </p:pic>
      <p:pic>
        <p:nvPicPr>
          <p:cNvPr id="1028" name="Picture 4" descr="Mengyao Li, Ph.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84783" y="2484070"/>
            <a:ext cx="923830" cy="1185291"/>
          </a:xfrm>
          <a:prstGeom prst="rect">
            <a:avLst/>
          </a:prstGeom>
          <a:ln>
            <a:noFill/>
          </a:ln>
          <a:effectLst>
            <a:outerShdw blurRad="292100" dist="139700" dir="2700000" sx="94000" sy="94000" algn="tl" rotWithShape="0">
              <a:srgbClr val="333333">
                <a:alpha val="40000"/>
              </a:srgbClr>
            </a:outerShdw>
          </a:effectLst>
          <a:extLst>
            <a:ext uri="{909E8E84-426E-40DD-AFC4-6F175D3DCCD1}">
              <a14:hiddenFill xmlns:a14="http://schemas.microsoft.com/office/drawing/2010/main">
                <a:solidFill>
                  <a:srgbClr val="FFFFFF"/>
                </a:solidFill>
              </a14:hiddenFill>
            </a:ext>
          </a:extLst>
        </p:spPr>
      </p:pic>
      <p:pic>
        <p:nvPicPr>
          <p:cNvPr id="1030" name="Picture 6" descr="Dr. Julia Sas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1814" y="2487356"/>
            <a:ext cx="923591" cy="1184985"/>
          </a:xfrm>
          <a:prstGeom prst="rect">
            <a:avLst/>
          </a:prstGeom>
          <a:ln>
            <a:noFill/>
          </a:ln>
          <a:effectLst>
            <a:outerShdw blurRad="292100" dist="139700" dir="2700000" sx="94000" sy="94000" algn="tl" rotWithShape="0">
              <a:srgbClr val="333333">
                <a:alpha val="40000"/>
              </a:srgbClr>
            </a:outerShdw>
          </a:effectLst>
          <a:extLst>
            <a:ext uri="{909E8E84-426E-40DD-AFC4-6F175D3DCCD1}">
              <a14:hiddenFill xmlns:a14="http://schemas.microsoft.com/office/drawing/2010/main">
                <a:solidFill>
                  <a:srgbClr val="FFFFFF"/>
                </a:solidFill>
              </a14:hiddenFill>
            </a:ext>
          </a:extLst>
        </p:spPr>
      </p:pic>
      <p:pic>
        <p:nvPicPr>
          <p:cNvPr id="1032" name="Picture 8" descr="Fiona tho Pesch"/>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92099" y="3836038"/>
            <a:ext cx="923591" cy="1184985"/>
          </a:xfrm>
          <a:prstGeom prst="rect">
            <a:avLst/>
          </a:prstGeom>
          <a:ln>
            <a:noFill/>
          </a:ln>
          <a:effectLst>
            <a:outerShdw blurRad="292100" dist="139700" dir="2700000" sx="94000" sy="94000" algn="tl" rotWithShape="0">
              <a:srgbClr val="333333">
                <a:alpha val="40000"/>
              </a:srgbClr>
            </a:outerShdw>
          </a:effectLst>
          <a:extLst>
            <a:ext uri="{909E8E84-426E-40DD-AFC4-6F175D3DCCD1}">
              <a14:hiddenFill xmlns:a14="http://schemas.microsoft.com/office/drawing/2010/main">
                <a:solidFill>
                  <a:srgbClr val="FFFFFF"/>
                </a:solidFill>
              </a14:hiddenFill>
            </a:ext>
          </a:extLst>
        </p:spPr>
      </p:pic>
      <p:pic>
        <p:nvPicPr>
          <p:cNvPr id="1034" name="Picture 10" descr="Resultado de imagen de anna baumer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28089" y="1769728"/>
            <a:ext cx="964010" cy="1205249"/>
          </a:xfrm>
          <a:prstGeom prst="rect">
            <a:avLst/>
          </a:prstGeom>
          <a:ln>
            <a:noFill/>
          </a:ln>
          <a:effectLst>
            <a:outerShdw blurRad="292100" dist="139700" dir="2700000" sx="94000" sy="94000" algn="tl" rotWithShape="0">
              <a:srgbClr val="333333">
                <a:alpha val="40000"/>
              </a:srgbClr>
            </a:outerShdw>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7773489" y="3128166"/>
            <a:ext cx="3073209" cy="592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solidFill>
                  <a:srgbClr val="2E8192"/>
                </a:solidFill>
              </a:rPr>
              <a:t>Moral Courage Research Group</a:t>
            </a:r>
            <a:endParaRPr lang="de-DE" sz="2400" b="1" dirty="0">
              <a:solidFill>
                <a:srgbClr val="2E8192"/>
              </a:solidFill>
            </a:endParaRPr>
          </a:p>
        </p:txBody>
      </p:sp>
    </p:spTree>
    <p:extLst>
      <p:ext uri="{BB962C8B-B14F-4D97-AF65-F5344CB8AC3E}">
        <p14:creationId xmlns:p14="http://schemas.microsoft.com/office/powerpoint/2010/main" val="245504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5" end="5"/>
                                            </p:txEl>
                                          </p:spTgt>
                                        </p:tgtEl>
                                        <p:attrNameLst>
                                          <p:attrName>style.visibility</p:attrName>
                                        </p:attrNameLst>
                                      </p:cBhvr>
                                      <p:to>
                                        <p:strVal val="visible"/>
                                      </p:to>
                                    </p:set>
                                    <p:animEffect transition="in" filter="fade">
                                      <p:cBhvr>
                                        <p:cTn id="16" dur="500"/>
                                        <p:tgtEl>
                                          <p:spTgt spid="8">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500"/>
                                        <p:tgtEl>
                                          <p:spTgt spid="8">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fade">
                                      <p:cBhvr>
                                        <p:cTn id="22" dur="500"/>
                                        <p:tgtEl>
                                          <p:spTgt spid="8">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fade">
                                      <p:cBhvr>
                                        <p:cTn id="25" dur="500"/>
                                        <p:tgtEl>
                                          <p:spTgt spid="8">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fade">
                                      <p:cBhvr>
                                        <p:cTn id="30" dur="500"/>
                                        <p:tgtEl>
                                          <p:spTgt spid="7">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500"/>
                                        <p:tgtEl>
                                          <p:spTgt spid="7">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fade">
                                      <p:cBhvr>
                                        <p:cTn id="36" dur="500"/>
                                        <p:tgtEl>
                                          <p:spTgt spid="7">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fade">
                                      <p:cBhvr>
                                        <p:cTn id="39" dur="500"/>
                                        <p:tgtEl>
                                          <p:spTgt spid="7">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fade">
                                      <p:cBhvr>
                                        <p:cTn id="45" dur="500"/>
                                        <p:tgtEl>
                                          <p:spTgt spid="7">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animEffect transition="in" filter="fade">
                                      <p:cBhvr>
                                        <p:cTn id="48" dur="500"/>
                                        <p:tgtEl>
                                          <p:spTgt spid="7">
                                            <p:txEl>
                                              <p:pRg st="8" end="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animEffect transition="in" filter="fade">
                                      <p:cBhvr>
                                        <p:cTn id="51"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Background Information</a:t>
            </a:r>
            <a:br>
              <a:rPr lang="de-DE" dirty="0" smtClean="0"/>
            </a:br>
            <a:r>
              <a:rPr lang="de-DE" sz="3200" dirty="0" err="1" smtClean="0"/>
              <a:t>Balafoutas</a:t>
            </a:r>
            <a:r>
              <a:rPr lang="de-DE" sz="3200" dirty="0" smtClean="0"/>
              <a:t> et al. (2014)</a:t>
            </a:r>
            <a:endParaRPr lang="de-DE" sz="3200" dirty="0"/>
          </a:p>
        </p:txBody>
      </p:sp>
      <p:pic>
        <p:nvPicPr>
          <p:cNvPr id="4" name="Picture 3"/>
          <p:cNvPicPr>
            <a:picLocks noChangeAspect="1"/>
          </p:cNvPicPr>
          <p:nvPr/>
        </p:nvPicPr>
        <p:blipFill>
          <a:blip r:embed="rId3"/>
          <a:stretch>
            <a:fillRect/>
          </a:stretch>
        </p:blipFill>
        <p:spPr>
          <a:xfrm>
            <a:off x="7032138" y="2012765"/>
            <a:ext cx="4055425" cy="4160566"/>
          </a:xfrm>
          <a:prstGeom prst="rect">
            <a:avLst/>
          </a:prstGeom>
        </p:spPr>
      </p:pic>
      <p:pic>
        <p:nvPicPr>
          <p:cNvPr id="5" name="Picture 4"/>
          <p:cNvPicPr>
            <a:picLocks noChangeAspect="1"/>
          </p:cNvPicPr>
          <p:nvPr/>
        </p:nvPicPr>
        <p:blipFill>
          <a:blip r:embed="rId4"/>
          <a:stretch>
            <a:fillRect/>
          </a:stretch>
        </p:blipFill>
        <p:spPr>
          <a:xfrm>
            <a:off x="7583475" y="6236784"/>
            <a:ext cx="2952750" cy="476250"/>
          </a:xfrm>
          <a:prstGeom prst="rect">
            <a:avLst/>
          </a:prstGeom>
        </p:spPr>
      </p:pic>
      <p:sp>
        <p:nvSpPr>
          <p:cNvPr id="6" name="Rectangle 5"/>
          <p:cNvSpPr/>
          <p:nvPr/>
        </p:nvSpPr>
        <p:spPr>
          <a:xfrm>
            <a:off x="615125" y="1949312"/>
            <a:ext cx="6417013" cy="1261884"/>
          </a:xfrm>
          <a:prstGeom prst="rect">
            <a:avLst/>
          </a:prstGeom>
        </p:spPr>
        <p:txBody>
          <a:bodyPr wrap="square">
            <a:spAutoFit/>
          </a:bodyPr>
          <a:lstStyle/>
          <a:p>
            <a:r>
              <a:rPr lang="de-DE" sz="2800" dirty="0" err="1" smtClean="0"/>
              <a:t>Punishment</a:t>
            </a:r>
            <a:r>
              <a:rPr lang="de-DE" sz="2800" dirty="0" smtClean="0"/>
              <a:t> </a:t>
            </a:r>
            <a:r>
              <a:rPr lang="de-DE" sz="2800" dirty="0" err="1" smtClean="0"/>
              <a:t>rates</a:t>
            </a:r>
            <a:r>
              <a:rPr lang="de-DE" sz="2800" dirty="0" smtClean="0"/>
              <a:t> </a:t>
            </a:r>
            <a:r>
              <a:rPr lang="de-DE" sz="2800" dirty="0" err="1"/>
              <a:t>significantly</a:t>
            </a:r>
            <a:r>
              <a:rPr lang="de-DE" sz="2800" dirty="0"/>
              <a:t> </a:t>
            </a:r>
            <a:r>
              <a:rPr lang="de-DE" sz="2800" dirty="0" err="1"/>
              <a:t>decrease</a:t>
            </a:r>
            <a:r>
              <a:rPr lang="de-DE" sz="2800" dirty="0"/>
              <a:t> </a:t>
            </a:r>
            <a:r>
              <a:rPr lang="de-DE" sz="2800" dirty="0" smtClean="0"/>
              <a:t>in </a:t>
            </a:r>
            <a:r>
              <a:rPr lang="de-DE" sz="2800" dirty="0" err="1"/>
              <a:t>the</a:t>
            </a:r>
            <a:r>
              <a:rPr lang="de-DE" sz="2800" dirty="0"/>
              <a:t> </a:t>
            </a:r>
            <a:r>
              <a:rPr lang="de-DE" sz="2800" dirty="0" err="1"/>
              <a:t>presence</a:t>
            </a:r>
            <a:r>
              <a:rPr lang="de-DE" sz="2800" dirty="0"/>
              <a:t> </a:t>
            </a:r>
            <a:r>
              <a:rPr lang="de-DE" sz="2800" dirty="0" err="1"/>
              <a:t>of</a:t>
            </a:r>
            <a:r>
              <a:rPr lang="de-DE" sz="2800" dirty="0"/>
              <a:t> </a:t>
            </a:r>
            <a:r>
              <a:rPr lang="de-DE" sz="2800" dirty="0" err="1"/>
              <a:t>counterpunishment</a:t>
            </a:r>
            <a:r>
              <a:rPr lang="de-DE" sz="2800" dirty="0" smtClean="0"/>
              <a:t>.</a:t>
            </a:r>
          </a:p>
          <a:p>
            <a:r>
              <a:rPr lang="en-US" sz="2000" b="1" dirty="0" smtClean="0"/>
              <a:t>Fisher’s </a:t>
            </a:r>
            <a:r>
              <a:rPr lang="en-US" sz="2000" b="1" dirty="0"/>
              <a:t>exact test</a:t>
            </a:r>
            <a:r>
              <a:rPr lang="en-US" sz="2000" dirty="0"/>
              <a:t>, two-tailed, p-value &lt; </a:t>
            </a:r>
            <a:r>
              <a:rPr lang="en-US" sz="2000" dirty="0" smtClean="0"/>
              <a:t>0.001</a:t>
            </a:r>
            <a:endParaRPr lang="de-DE" sz="2000" dirty="0"/>
          </a:p>
        </p:txBody>
      </p:sp>
      <p:sp>
        <p:nvSpPr>
          <p:cNvPr id="7" name="Rectangle 6"/>
          <p:cNvSpPr/>
          <p:nvPr/>
        </p:nvSpPr>
        <p:spPr>
          <a:xfrm>
            <a:off x="615125" y="3479039"/>
            <a:ext cx="5819130" cy="2677656"/>
          </a:xfrm>
          <a:prstGeom prst="rect">
            <a:avLst/>
          </a:prstGeom>
        </p:spPr>
        <p:txBody>
          <a:bodyPr wrap="square">
            <a:spAutoFit/>
          </a:bodyPr>
          <a:lstStyle/>
          <a:p>
            <a:pPr marL="342900" indent="-342900">
              <a:buFont typeface="Arial" panose="020B0604020202020204" pitchFamily="34" charset="0"/>
              <a:buChar char="•"/>
            </a:pPr>
            <a:r>
              <a:rPr lang="de-DE" sz="2800" dirty="0" err="1" smtClean="0"/>
              <a:t>Is</a:t>
            </a:r>
            <a:r>
              <a:rPr lang="de-DE" sz="2800" dirty="0" smtClean="0"/>
              <a:t> </a:t>
            </a:r>
            <a:r>
              <a:rPr lang="de-DE" sz="2800" dirty="0" err="1" smtClean="0"/>
              <a:t>Balafoutas</a:t>
            </a:r>
            <a:r>
              <a:rPr lang="de-DE" sz="2800" dirty="0" smtClean="0"/>
              <a:t> et </a:t>
            </a:r>
            <a:r>
              <a:rPr lang="de-DE" sz="2800" dirty="0" err="1" smtClean="0"/>
              <a:t>al.´s</a:t>
            </a:r>
            <a:r>
              <a:rPr lang="de-DE" sz="2800" dirty="0" smtClean="0"/>
              <a:t> </a:t>
            </a:r>
            <a:r>
              <a:rPr lang="de-DE" sz="2800" dirty="0" err="1" smtClean="0"/>
              <a:t>analysis</a:t>
            </a:r>
            <a:r>
              <a:rPr lang="de-DE" sz="2800" dirty="0" smtClean="0"/>
              <a:t> </a:t>
            </a:r>
            <a:r>
              <a:rPr lang="de-DE" sz="2800" dirty="0" err="1" smtClean="0"/>
              <a:t>sufficiently</a:t>
            </a:r>
            <a:r>
              <a:rPr lang="de-DE" sz="2800" dirty="0" smtClean="0"/>
              <a:t> </a:t>
            </a:r>
            <a:r>
              <a:rPr lang="de-DE" sz="2800" dirty="0" err="1" smtClean="0"/>
              <a:t>powered</a:t>
            </a:r>
            <a:r>
              <a:rPr lang="de-DE" sz="2800" dirty="0" smtClean="0"/>
              <a:t>?</a:t>
            </a:r>
          </a:p>
          <a:p>
            <a:pPr marL="342900" indent="-342900">
              <a:buFont typeface="Arial" panose="020B0604020202020204" pitchFamily="34" charset="0"/>
              <a:buChar char="•"/>
            </a:pPr>
            <a:r>
              <a:rPr lang="de-DE" sz="2800" dirty="0" smtClean="0"/>
              <a:t>Can </a:t>
            </a:r>
            <a:r>
              <a:rPr lang="de-DE" sz="2800" dirty="0" err="1" smtClean="0"/>
              <a:t>we</a:t>
            </a:r>
            <a:r>
              <a:rPr lang="de-DE" sz="2800" dirty="0" smtClean="0"/>
              <a:t> </a:t>
            </a:r>
            <a:r>
              <a:rPr lang="de-DE" sz="2800" dirty="0" err="1" smtClean="0"/>
              <a:t>use</a:t>
            </a:r>
            <a:r>
              <a:rPr lang="de-DE" sz="2800" dirty="0" smtClean="0"/>
              <a:t> </a:t>
            </a:r>
            <a:r>
              <a:rPr lang="de-DE" sz="2800" dirty="0" err="1" smtClean="0"/>
              <a:t>their</a:t>
            </a:r>
            <a:r>
              <a:rPr lang="de-DE" sz="2800" dirty="0" smtClean="0"/>
              <a:t> sample </a:t>
            </a:r>
            <a:r>
              <a:rPr lang="de-DE" sz="2800" dirty="0" err="1" smtClean="0"/>
              <a:t>size</a:t>
            </a:r>
            <a:r>
              <a:rPr lang="de-DE" sz="2800" dirty="0" smtClean="0"/>
              <a:t> </a:t>
            </a:r>
            <a:r>
              <a:rPr lang="de-DE" sz="2800" dirty="0" err="1" smtClean="0"/>
              <a:t>for</a:t>
            </a:r>
            <a:r>
              <a:rPr lang="de-DE" sz="2800" dirty="0" smtClean="0"/>
              <a:t> </a:t>
            </a:r>
            <a:r>
              <a:rPr lang="de-DE" sz="2800" dirty="0" err="1" smtClean="0"/>
              <a:t>our</a:t>
            </a:r>
            <a:r>
              <a:rPr lang="de-DE" sz="2800" dirty="0" smtClean="0"/>
              <a:t> </a:t>
            </a:r>
            <a:r>
              <a:rPr lang="de-DE" sz="2800" dirty="0" err="1" smtClean="0"/>
              <a:t>research</a:t>
            </a:r>
            <a:r>
              <a:rPr lang="de-DE" sz="2800" dirty="0" smtClean="0"/>
              <a:t> </a:t>
            </a:r>
            <a:r>
              <a:rPr lang="de-DE" sz="2800" dirty="0" err="1" smtClean="0"/>
              <a:t>purposes</a:t>
            </a:r>
            <a:r>
              <a:rPr lang="de-DE" sz="2800" dirty="0" smtClean="0"/>
              <a:t>?</a:t>
            </a:r>
          </a:p>
          <a:p>
            <a:pPr marL="342900" indent="-342900">
              <a:buFont typeface="Arial" panose="020B0604020202020204" pitchFamily="34" charset="0"/>
              <a:buChar char="•"/>
            </a:pPr>
            <a:r>
              <a:rPr lang="de-DE" sz="2800" dirty="0" err="1" smtClean="0"/>
              <a:t>If</a:t>
            </a:r>
            <a:r>
              <a:rPr lang="de-DE" sz="2800" dirty="0" smtClean="0"/>
              <a:t> not, </a:t>
            </a:r>
            <a:r>
              <a:rPr lang="de-DE" sz="2800" dirty="0" err="1" smtClean="0"/>
              <a:t>which</a:t>
            </a:r>
            <a:r>
              <a:rPr lang="de-DE" sz="2800" dirty="0" smtClean="0"/>
              <a:t> sample </a:t>
            </a:r>
            <a:r>
              <a:rPr lang="de-DE" sz="2800" dirty="0" err="1" smtClean="0"/>
              <a:t>size</a:t>
            </a:r>
            <a:r>
              <a:rPr lang="de-DE" sz="2800" dirty="0" smtClean="0"/>
              <a:t> </a:t>
            </a:r>
            <a:r>
              <a:rPr lang="de-DE" sz="2800" dirty="0" err="1" smtClean="0"/>
              <a:t>should</a:t>
            </a:r>
            <a:r>
              <a:rPr lang="de-DE" sz="2800" dirty="0" smtClean="0"/>
              <a:t> </a:t>
            </a:r>
            <a:r>
              <a:rPr lang="de-DE" sz="2800" dirty="0" err="1" smtClean="0"/>
              <a:t>we</a:t>
            </a:r>
            <a:r>
              <a:rPr lang="de-DE" sz="2800" dirty="0" smtClean="0"/>
              <a:t> </a:t>
            </a:r>
            <a:r>
              <a:rPr lang="de-DE" sz="2800" dirty="0" err="1" smtClean="0"/>
              <a:t>aim</a:t>
            </a:r>
            <a:r>
              <a:rPr lang="de-DE" sz="2800" dirty="0" smtClean="0"/>
              <a:t> </a:t>
            </a:r>
            <a:r>
              <a:rPr lang="de-DE" sz="2800" dirty="0" err="1" smtClean="0"/>
              <a:t>for</a:t>
            </a:r>
            <a:r>
              <a:rPr lang="de-DE" sz="2800" dirty="0" smtClean="0"/>
              <a:t>?</a:t>
            </a:r>
          </a:p>
        </p:txBody>
      </p:sp>
    </p:spTree>
    <p:extLst>
      <p:ext uri="{BB962C8B-B14F-4D97-AF65-F5344CB8AC3E}">
        <p14:creationId xmlns:p14="http://schemas.microsoft.com/office/powerpoint/2010/main" val="590979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371" y="2023243"/>
            <a:ext cx="9144000" cy="2387600"/>
          </a:xfrm>
        </p:spPr>
        <p:txBody>
          <a:bodyPr/>
          <a:lstStyle/>
          <a:p>
            <a:pPr algn="ctr"/>
            <a:r>
              <a:rPr lang="de-DE" sz="13800" dirty="0"/>
              <a:t>Q</a:t>
            </a:r>
            <a:r>
              <a:rPr lang="de-DE" sz="13800" dirty="0" smtClean="0"/>
              <a:t>&amp;A</a:t>
            </a:r>
            <a:endParaRPr lang="de-DE" sz="6600" dirty="0"/>
          </a:p>
        </p:txBody>
      </p:sp>
    </p:spTree>
    <p:extLst>
      <p:ext uri="{BB962C8B-B14F-4D97-AF65-F5344CB8AC3E}">
        <p14:creationId xmlns:p14="http://schemas.microsoft.com/office/powerpoint/2010/main" val="1879328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399172"/>
            <a:ext cx="10772775" cy="1658198"/>
          </a:xfrm>
        </p:spPr>
        <p:txBody>
          <a:bodyPr/>
          <a:lstStyle/>
          <a:p>
            <a:r>
              <a:rPr lang="de-DE" dirty="0" smtClean="0"/>
              <a:t>References </a:t>
            </a:r>
            <a:r>
              <a:rPr lang="de-DE" dirty="0" err="1" smtClean="0"/>
              <a:t>and</a:t>
            </a:r>
            <a:r>
              <a:rPr lang="de-DE" dirty="0" smtClean="0"/>
              <a:t> Resources:</a:t>
            </a:r>
            <a:endParaRPr lang="de-DE" dirty="0"/>
          </a:p>
        </p:txBody>
      </p:sp>
      <p:sp>
        <p:nvSpPr>
          <p:cNvPr id="4" name="Rectangle 3"/>
          <p:cNvSpPr/>
          <p:nvPr/>
        </p:nvSpPr>
        <p:spPr>
          <a:xfrm>
            <a:off x="838200" y="1498600"/>
            <a:ext cx="8305800" cy="646331"/>
          </a:xfrm>
          <a:prstGeom prst="rect">
            <a:avLst/>
          </a:prstGeom>
        </p:spPr>
        <p:txBody>
          <a:bodyPr wrap="square">
            <a:spAutoFit/>
          </a:bodyPr>
          <a:lstStyle/>
          <a:p>
            <a:r>
              <a:rPr lang="en-US" dirty="0" smtClean="0"/>
              <a:t/>
            </a:r>
            <a:br>
              <a:rPr lang="en-US" dirty="0" smtClean="0"/>
            </a:br>
            <a:endParaRPr lang="de-DE" dirty="0"/>
          </a:p>
        </p:txBody>
      </p:sp>
      <p:sp>
        <p:nvSpPr>
          <p:cNvPr id="5" name="Rectangle 4"/>
          <p:cNvSpPr/>
          <p:nvPr/>
        </p:nvSpPr>
        <p:spPr>
          <a:xfrm>
            <a:off x="838200" y="1704534"/>
            <a:ext cx="10617200" cy="467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r>
              <a:rPr lang="en-US" sz="1600" b="1" dirty="0" smtClean="0">
                <a:solidFill>
                  <a:schemeClr val="tx1"/>
                </a:solidFill>
              </a:rPr>
              <a:t>Some references on Statistical Power:</a:t>
            </a:r>
          </a:p>
          <a:p>
            <a:pPr marL="285750" indent="-285750">
              <a:buFont typeface="Arial" panose="020B0604020202020204" pitchFamily="34" charset="0"/>
              <a:buChar char="•"/>
            </a:pPr>
            <a:r>
              <a:rPr lang="en-US" sz="1600" dirty="0" err="1" smtClean="0">
                <a:solidFill>
                  <a:schemeClr val="tx1"/>
                </a:solidFill>
              </a:rPr>
              <a:t>Neyman</a:t>
            </a:r>
            <a:r>
              <a:rPr lang="en-US" sz="1600" dirty="0" smtClean="0">
                <a:solidFill>
                  <a:schemeClr val="tx1"/>
                </a:solidFill>
              </a:rPr>
              <a:t>, J., &amp; Pearson, E. S. (1933, October). The testing of statistical hypotheses in relation to probabilities a priori. In </a:t>
            </a:r>
            <a:r>
              <a:rPr lang="en-US" sz="1600" i="1" dirty="0" smtClean="0">
                <a:solidFill>
                  <a:schemeClr val="tx1"/>
                </a:solidFill>
              </a:rPr>
              <a:t>Mathematical Proceedings of the Cambridge Philosophical Society </a:t>
            </a:r>
            <a:r>
              <a:rPr lang="en-US" sz="1600" dirty="0" smtClean="0">
                <a:solidFill>
                  <a:schemeClr val="tx1"/>
                </a:solidFill>
              </a:rPr>
              <a:t>(Vol. 29, No. 4, pp. 492-510). Cambridge University Press.</a:t>
            </a:r>
          </a:p>
          <a:p>
            <a:pPr marL="285750" indent="-285750">
              <a:buFont typeface="Arial" panose="020B0604020202020204" pitchFamily="34" charset="0"/>
              <a:buChar char="•"/>
            </a:pPr>
            <a:r>
              <a:rPr lang="en-US" sz="1600" dirty="0" err="1" smtClean="0">
                <a:solidFill>
                  <a:schemeClr val="tx1"/>
                </a:solidFill>
              </a:rPr>
              <a:t>Giner-Sorolla</a:t>
            </a:r>
            <a:r>
              <a:rPr lang="en-US" sz="1600" dirty="0" smtClean="0">
                <a:solidFill>
                  <a:schemeClr val="tx1"/>
                </a:solidFill>
              </a:rPr>
              <a:t>, R., Carpenter, T., Lewis, N. A.,… </a:t>
            </a:r>
            <a:r>
              <a:rPr lang="en-US" sz="1600" dirty="0" err="1" smtClean="0">
                <a:solidFill>
                  <a:schemeClr val="tx1"/>
                </a:solidFill>
              </a:rPr>
              <a:t>Sodesberg</a:t>
            </a:r>
            <a:r>
              <a:rPr lang="en-US" sz="1600" dirty="0" smtClean="0">
                <a:solidFill>
                  <a:schemeClr val="tx1"/>
                </a:solidFill>
              </a:rPr>
              <a:t>, C. (2020). </a:t>
            </a:r>
            <a:r>
              <a:rPr lang="en-US" sz="1600" i="1" dirty="0">
                <a:solidFill>
                  <a:schemeClr val="tx1"/>
                </a:solidFill>
              </a:rPr>
              <a:t>Power to Detect What? Considerations for Planning and Evaluating Sample </a:t>
            </a:r>
            <a:r>
              <a:rPr lang="en-US" sz="1600" i="1" dirty="0" smtClean="0">
                <a:solidFill>
                  <a:schemeClr val="tx1"/>
                </a:solidFill>
              </a:rPr>
              <a:t>Size. </a:t>
            </a:r>
            <a:r>
              <a:rPr lang="en-US" sz="1600" dirty="0" smtClean="0">
                <a:solidFill>
                  <a:schemeClr val="tx1"/>
                </a:solidFill>
              </a:rPr>
              <a:t>OSF. </a:t>
            </a:r>
            <a:r>
              <a:rPr lang="en-US" sz="1600" dirty="0" smtClean="0">
                <a:solidFill>
                  <a:schemeClr val="tx1"/>
                </a:solidFill>
                <a:hlinkClick r:id="rId2"/>
              </a:rPr>
              <a:t>https</a:t>
            </a:r>
            <a:r>
              <a:rPr lang="en-US" sz="1600" dirty="0">
                <a:solidFill>
                  <a:schemeClr val="tx1"/>
                </a:solidFill>
                <a:hlinkClick r:id="rId2"/>
              </a:rPr>
              <a:t>://osf.io/d3v8t</a:t>
            </a:r>
            <a:r>
              <a:rPr lang="en-US" sz="1600" dirty="0" smtClean="0">
                <a:solidFill>
                  <a:schemeClr val="tx1"/>
                </a:solidFill>
                <a:hlinkClick r:id="rId2"/>
              </a:rPr>
              <a:t>/</a:t>
            </a:r>
            <a:r>
              <a:rPr lang="en-US" sz="1600" dirty="0" smtClean="0">
                <a:solidFill>
                  <a:schemeClr val="tx1"/>
                </a:solidFill>
              </a:rPr>
              <a:t> </a:t>
            </a:r>
          </a:p>
          <a:p>
            <a:endParaRPr lang="en-US" sz="1600" dirty="0">
              <a:solidFill>
                <a:schemeClr val="tx1"/>
              </a:solidFill>
            </a:endParaRPr>
          </a:p>
          <a:p>
            <a:r>
              <a:rPr lang="de-DE" sz="1600" b="1" dirty="0" smtClean="0">
                <a:solidFill>
                  <a:schemeClr val="tx1"/>
                </a:solidFill>
              </a:rPr>
              <a:t>R </a:t>
            </a:r>
            <a:r>
              <a:rPr lang="de-DE" sz="1600" b="1" dirty="0" err="1" smtClean="0">
                <a:solidFill>
                  <a:schemeClr val="tx1"/>
                </a:solidFill>
              </a:rPr>
              <a:t>packages</a:t>
            </a:r>
            <a:r>
              <a:rPr lang="de-DE" sz="1600" b="1" dirty="0" smtClean="0">
                <a:solidFill>
                  <a:schemeClr val="tx1"/>
                </a:solidFill>
              </a:rPr>
              <a:t> Tutorials:</a:t>
            </a:r>
          </a:p>
          <a:p>
            <a:pPr marL="285750" indent="-285750">
              <a:buFont typeface="Arial" panose="020B0604020202020204" pitchFamily="34" charset="0"/>
              <a:buChar char="•"/>
            </a:pPr>
            <a:r>
              <a:rPr lang="de-DE" sz="1600" b="1" dirty="0" err="1" smtClean="0">
                <a:solidFill>
                  <a:schemeClr val="tx1"/>
                </a:solidFill>
              </a:rPr>
              <a:t>Paramtest</a:t>
            </a:r>
            <a:r>
              <a:rPr lang="de-DE" sz="1600" b="1" dirty="0" smtClean="0">
                <a:solidFill>
                  <a:schemeClr val="tx1"/>
                </a:solidFill>
              </a:rPr>
              <a:t>: </a:t>
            </a:r>
            <a:r>
              <a:rPr lang="de-DE" sz="1600" dirty="0" smtClean="0">
                <a:solidFill>
                  <a:schemeClr val="tx1"/>
                </a:solidFill>
                <a:hlinkClick r:id="rId3"/>
              </a:rPr>
              <a:t>https://cran.r-project.org/web/packages/paramtest/vignettes/Simulating-Power.html</a:t>
            </a:r>
            <a:endParaRPr lang="de-DE" sz="1600" dirty="0">
              <a:solidFill>
                <a:schemeClr val="tx1"/>
              </a:solidFill>
            </a:endParaRPr>
          </a:p>
          <a:p>
            <a:endParaRPr lang="de-DE" sz="1600" b="1" dirty="0" smtClean="0">
              <a:solidFill>
                <a:schemeClr val="tx1"/>
              </a:solidFill>
            </a:endParaRPr>
          </a:p>
          <a:p>
            <a:r>
              <a:rPr lang="de-DE" sz="1600" b="1" dirty="0" smtClean="0">
                <a:solidFill>
                  <a:schemeClr val="tx1"/>
                </a:solidFill>
              </a:rPr>
              <a:t>Power </a:t>
            </a:r>
            <a:r>
              <a:rPr lang="de-DE" sz="1600" b="1" dirty="0" err="1" smtClean="0">
                <a:solidFill>
                  <a:schemeClr val="tx1"/>
                </a:solidFill>
              </a:rPr>
              <a:t>Simulations</a:t>
            </a:r>
            <a:r>
              <a:rPr lang="de-DE" sz="1600" b="1" dirty="0" smtClean="0">
                <a:solidFill>
                  <a:schemeClr val="tx1"/>
                </a:solidFill>
              </a:rPr>
              <a:t> </a:t>
            </a:r>
            <a:r>
              <a:rPr lang="de-DE" sz="1600" b="1" dirty="0" err="1" smtClean="0">
                <a:solidFill>
                  <a:schemeClr val="tx1"/>
                </a:solidFill>
              </a:rPr>
              <a:t>with</a:t>
            </a:r>
            <a:r>
              <a:rPr lang="de-DE" sz="1600" b="1" dirty="0" smtClean="0">
                <a:solidFill>
                  <a:schemeClr val="tx1"/>
                </a:solidFill>
              </a:rPr>
              <a:t> Multilevel Models:</a:t>
            </a:r>
          </a:p>
          <a:p>
            <a:pPr marL="285750" indent="-285750">
              <a:buFont typeface="Arial" panose="020B0604020202020204" pitchFamily="34" charset="0"/>
              <a:buChar char="•"/>
            </a:pPr>
            <a:r>
              <a:rPr lang="en-US" sz="1600" dirty="0" err="1">
                <a:solidFill>
                  <a:schemeClr val="tx1"/>
                </a:solidFill>
              </a:rPr>
              <a:t>DeBruine</a:t>
            </a:r>
            <a:r>
              <a:rPr lang="en-US" sz="1600" dirty="0">
                <a:solidFill>
                  <a:schemeClr val="tx1"/>
                </a:solidFill>
              </a:rPr>
              <a:t>, L. M., &amp; Barr, D. J. (</a:t>
            </a:r>
            <a:r>
              <a:rPr lang="en-US" sz="1600" dirty="0" smtClean="0">
                <a:solidFill>
                  <a:schemeClr val="tx1"/>
                </a:solidFill>
              </a:rPr>
              <a:t>2019). </a:t>
            </a:r>
            <a:r>
              <a:rPr lang="en-US" sz="1600" i="1" dirty="0">
                <a:solidFill>
                  <a:schemeClr val="tx1"/>
                </a:solidFill>
              </a:rPr>
              <a:t>Understanding mixed effects models through data simulation. </a:t>
            </a:r>
            <a:r>
              <a:rPr lang="en-US" sz="1600" dirty="0" err="1" smtClean="0">
                <a:solidFill>
                  <a:schemeClr val="tx1"/>
                </a:solidFill>
              </a:rPr>
              <a:t>PsyArxiv</a:t>
            </a:r>
            <a:r>
              <a:rPr lang="en-US" sz="1600" dirty="0" smtClean="0">
                <a:solidFill>
                  <a:schemeClr val="tx1"/>
                </a:solidFill>
              </a:rPr>
              <a:t>. </a:t>
            </a:r>
            <a:r>
              <a:rPr lang="en-US" sz="1600" dirty="0" smtClean="0">
                <a:solidFill>
                  <a:schemeClr val="tx1"/>
                </a:solidFill>
                <a:hlinkClick r:id="rId4"/>
              </a:rPr>
              <a:t>https</a:t>
            </a:r>
            <a:r>
              <a:rPr lang="en-US" sz="1600" dirty="0">
                <a:solidFill>
                  <a:schemeClr val="tx1"/>
                </a:solidFill>
                <a:hlinkClick r:id="rId4"/>
              </a:rPr>
              <a:t>://</a:t>
            </a:r>
            <a:r>
              <a:rPr lang="en-US" sz="1600" dirty="0" smtClean="0">
                <a:solidFill>
                  <a:schemeClr val="tx1"/>
                </a:solidFill>
                <a:hlinkClick r:id="rId4"/>
              </a:rPr>
              <a:t>doi.org/10.31234/osf.io/xp5cy</a:t>
            </a:r>
            <a:r>
              <a:rPr lang="en-US" sz="1600" dirty="0" smtClean="0">
                <a:solidFill>
                  <a:schemeClr val="tx1"/>
                </a:solidFill>
              </a:rPr>
              <a:t> </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Green, P., &amp; MacLeod, C. J. (2015) SIMR: an R package for power analysis of generalized linear mixed models by simulation. Methods in Ecology and Evolution. Vol. 7, No. 4, pp-493-498. </a:t>
            </a:r>
            <a:r>
              <a:rPr lang="de-DE" sz="1600" dirty="0">
                <a:hlinkClick r:id="rId5"/>
              </a:rPr>
              <a:t>https://</a:t>
            </a:r>
            <a:r>
              <a:rPr lang="de-DE" sz="1600" dirty="0" smtClean="0">
                <a:hlinkClick r:id="rId5"/>
              </a:rPr>
              <a:t>doi.org/10.1111/2041-210X.12504</a:t>
            </a:r>
            <a:endParaRPr lang="de-DE" sz="1600" dirty="0" smtClean="0"/>
          </a:p>
          <a:p>
            <a:pPr marL="285750" indent="-285750">
              <a:buFont typeface="Arial" panose="020B0604020202020204" pitchFamily="34" charset="0"/>
              <a:buChar char="•"/>
            </a:pPr>
            <a:endParaRPr lang="de-DE" sz="1600" dirty="0"/>
          </a:p>
          <a:p>
            <a:r>
              <a:rPr lang="de-DE" sz="1600" b="1" dirty="0" smtClean="0">
                <a:solidFill>
                  <a:schemeClr val="tx1"/>
                </a:solidFill>
              </a:rPr>
              <a:t>Power </a:t>
            </a:r>
            <a:r>
              <a:rPr lang="de-DE" sz="1600" b="1" dirty="0" err="1" smtClean="0">
                <a:solidFill>
                  <a:schemeClr val="tx1"/>
                </a:solidFill>
              </a:rPr>
              <a:t>Simulations</a:t>
            </a:r>
            <a:r>
              <a:rPr lang="de-DE" sz="1600" b="1" dirty="0" smtClean="0">
                <a:solidFill>
                  <a:schemeClr val="tx1"/>
                </a:solidFill>
              </a:rPr>
              <a:t> </a:t>
            </a:r>
            <a:r>
              <a:rPr lang="de-DE" sz="1600" b="1" dirty="0" err="1" smtClean="0">
                <a:solidFill>
                  <a:schemeClr val="tx1"/>
                </a:solidFill>
              </a:rPr>
              <a:t>with</a:t>
            </a:r>
            <a:r>
              <a:rPr lang="de-DE" sz="1600" b="1" dirty="0" smtClean="0">
                <a:solidFill>
                  <a:schemeClr val="tx1"/>
                </a:solidFill>
              </a:rPr>
              <a:t> </a:t>
            </a:r>
            <a:r>
              <a:rPr lang="de-DE" sz="1600" b="1" dirty="0" err="1" smtClean="0">
                <a:solidFill>
                  <a:schemeClr val="tx1"/>
                </a:solidFill>
              </a:rPr>
              <a:t>Structural</a:t>
            </a:r>
            <a:r>
              <a:rPr lang="de-DE" sz="1600" b="1" dirty="0" smtClean="0">
                <a:solidFill>
                  <a:schemeClr val="tx1"/>
                </a:solidFill>
              </a:rPr>
              <a:t> </a:t>
            </a:r>
            <a:r>
              <a:rPr lang="de-DE" sz="1600" b="1" dirty="0" err="1">
                <a:solidFill>
                  <a:schemeClr val="tx1"/>
                </a:solidFill>
              </a:rPr>
              <a:t>Equation</a:t>
            </a:r>
            <a:r>
              <a:rPr lang="de-DE" sz="1600" b="1" dirty="0">
                <a:solidFill>
                  <a:schemeClr val="tx1"/>
                </a:solidFill>
              </a:rPr>
              <a:t> </a:t>
            </a:r>
            <a:r>
              <a:rPr lang="de-DE" sz="1600" b="1" dirty="0" err="1" smtClean="0">
                <a:solidFill>
                  <a:schemeClr val="tx1"/>
                </a:solidFill>
              </a:rPr>
              <a:t>Modelling</a:t>
            </a:r>
            <a:r>
              <a:rPr lang="de-DE" sz="1600" b="1" dirty="0" smtClean="0">
                <a:solidFill>
                  <a:schemeClr val="tx1"/>
                </a:solidFill>
              </a:rPr>
              <a:t> </a:t>
            </a:r>
            <a:r>
              <a:rPr lang="de-DE" sz="1600" dirty="0" smtClean="0">
                <a:solidFill>
                  <a:schemeClr val="tx1"/>
                </a:solidFill>
              </a:rPr>
              <a:t>(</a:t>
            </a:r>
            <a:r>
              <a:rPr lang="de-DE" sz="1600" dirty="0">
                <a:solidFill>
                  <a:schemeClr val="tx1"/>
                </a:solidFill>
              </a:rPr>
              <a:t>e.g., </a:t>
            </a:r>
            <a:r>
              <a:rPr lang="de-DE" sz="1600" dirty="0" err="1">
                <a:solidFill>
                  <a:schemeClr val="tx1"/>
                </a:solidFill>
              </a:rPr>
              <a:t>Mediational</a:t>
            </a:r>
            <a:r>
              <a:rPr lang="de-DE" sz="1600" dirty="0">
                <a:solidFill>
                  <a:schemeClr val="tx1"/>
                </a:solidFill>
              </a:rPr>
              <a:t> </a:t>
            </a:r>
            <a:r>
              <a:rPr lang="de-DE" sz="1600" dirty="0" err="1">
                <a:solidFill>
                  <a:schemeClr val="tx1"/>
                </a:solidFill>
              </a:rPr>
              <a:t>Analyses</a:t>
            </a:r>
            <a:r>
              <a:rPr lang="de-DE" sz="1600" dirty="0">
                <a:solidFill>
                  <a:schemeClr val="tx1"/>
                </a:solidFill>
              </a:rPr>
              <a:t>):</a:t>
            </a:r>
          </a:p>
          <a:p>
            <a:pPr marL="285750" indent="-285750">
              <a:buFont typeface="Arial" panose="020B0604020202020204" pitchFamily="34" charset="0"/>
              <a:buChar char="•"/>
            </a:pPr>
            <a:r>
              <a:rPr lang="en-US" sz="1600" dirty="0">
                <a:solidFill>
                  <a:schemeClr val="tx1"/>
                </a:solidFill>
              </a:rPr>
              <a:t>Wang, Y. A., &amp; </a:t>
            </a:r>
            <a:r>
              <a:rPr lang="en-US" sz="1600" dirty="0" err="1">
                <a:solidFill>
                  <a:schemeClr val="tx1"/>
                </a:solidFill>
              </a:rPr>
              <a:t>Rhemtulla</a:t>
            </a:r>
            <a:r>
              <a:rPr lang="en-US" sz="1600" dirty="0">
                <a:solidFill>
                  <a:schemeClr val="tx1"/>
                </a:solidFill>
              </a:rPr>
              <a:t>, M. (</a:t>
            </a:r>
            <a:r>
              <a:rPr lang="en-US" sz="1600" dirty="0" smtClean="0">
                <a:solidFill>
                  <a:schemeClr val="tx1"/>
                </a:solidFill>
              </a:rPr>
              <a:t>2020). </a:t>
            </a:r>
            <a:r>
              <a:rPr lang="en-US" sz="1600" i="1" dirty="0">
                <a:solidFill>
                  <a:schemeClr val="tx1"/>
                </a:solidFill>
              </a:rPr>
              <a:t>Power analysis for parameter estimation in structural equation modeling: A discussion and tutorial.</a:t>
            </a:r>
            <a:r>
              <a:rPr lang="en-US" sz="1600" dirty="0">
                <a:solidFill>
                  <a:schemeClr val="tx1"/>
                </a:solidFill>
              </a:rPr>
              <a:t> </a:t>
            </a:r>
            <a:r>
              <a:rPr lang="en-US" sz="1600" dirty="0" err="1">
                <a:solidFill>
                  <a:schemeClr val="tx1"/>
                </a:solidFill>
              </a:rPr>
              <a:t>PsyArxiv</a:t>
            </a:r>
            <a:r>
              <a:rPr lang="en-US" sz="1600" i="1" dirty="0">
                <a:solidFill>
                  <a:schemeClr val="tx1"/>
                </a:solidFill>
              </a:rPr>
              <a:t>.</a:t>
            </a:r>
            <a:r>
              <a:rPr lang="en-US" sz="1600" dirty="0">
                <a:solidFill>
                  <a:schemeClr val="tx1"/>
                </a:solidFill>
              </a:rPr>
              <a:t> </a:t>
            </a:r>
            <a:r>
              <a:rPr lang="en-US" sz="1600" dirty="0">
                <a:hlinkClick r:id="rId6"/>
              </a:rPr>
              <a:t>https://doi.org/10.31234/osf.io/pj67b</a:t>
            </a:r>
            <a:endParaRPr lang="de-DE" sz="1600" b="1" dirty="0"/>
          </a:p>
          <a:p>
            <a:pPr marL="285750" indent="-285750">
              <a:buFont typeface="Arial" panose="020B0604020202020204" pitchFamily="34" charset="0"/>
              <a:buChar char="•"/>
            </a:pPr>
            <a:endParaRPr lang="de-DE" sz="1600" dirty="0"/>
          </a:p>
          <a:p>
            <a:endParaRPr lang="de-DE" sz="1400" b="1" dirty="0" smtClean="0">
              <a:solidFill>
                <a:schemeClr val="tx1"/>
              </a:solidFill>
            </a:endParaRPr>
          </a:p>
        </p:txBody>
      </p:sp>
    </p:spTree>
    <p:extLst>
      <p:ext uri="{BB962C8B-B14F-4D97-AF65-F5344CB8AC3E}">
        <p14:creationId xmlns:p14="http://schemas.microsoft.com/office/powerpoint/2010/main" val="895465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61873" y="225452"/>
            <a:ext cx="4763476" cy="6507848"/>
          </a:xfrm>
          <a:prstGeom prst="rect">
            <a:avLst/>
          </a:prstGeom>
        </p:spPr>
      </p:pic>
      <p:sp>
        <p:nvSpPr>
          <p:cNvPr id="6" name="Rectangle 5"/>
          <p:cNvSpPr/>
          <p:nvPr/>
        </p:nvSpPr>
        <p:spPr>
          <a:xfrm>
            <a:off x="8792308" y="6488668"/>
            <a:ext cx="6096000" cy="369332"/>
          </a:xfrm>
          <a:prstGeom prst="rect">
            <a:avLst/>
          </a:prstGeom>
        </p:spPr>
        <p:txBody>
          <a:bodyPr>
            <a:spAutoFit/>
          </a:bodyPr>
          <a:lstStyle/>
          <a:p>
            <a:r>
              <a:rPr lang="en-US" dirty="0" err="1"/>
              <a:t>Giner-Sorolla</a:t>
            </a:r>
            <a:r>
              <a:rPr lang="en-US" dirty="0"/>
              <a:t>, </a:t>
            </a:r>
            <a:r>
              <a:rPr lang="en-US" dirty="0" smtClean="0"/>
              <a:t>R., et al.(2020</a:t>
            </a:r>
            <a:r>
              <a:rPr lang="en-US" dirty="0"/>
              <a:t>)</a:t>
            </a:r>
            <a:endParaRPr lang="de-DE" dirty="0"/>
          </a:p>
        </p:txBody>
      </p:sp>
      <p:sp>
        <p:nvSpPr>
          <p:cNvPr id="3" name="Title 2"/>
          <p:cNvSpPr>
            <a:spLocks noGrp="1"/>
          </p:cNvSpPr>
          <p:nvPr>
            <p:ph type="title"/>
          </p:nvPr>
        </p:nvSpPr>
        <p:spPr/>
        <p:txBody>
          <a:bodyPr/>
          <a:lstStyle/>
          <a:p>
            <a:endParaRPr lang="de-DE"/>
          </a:p>
        </p:txBody>
      </p:sp>
    </p:spTree>
    <p:extLst>
      <p:ext uri="{BB962C8B-B14F-4D97-AF65-F5344CB8AC3E}">
        <p14:creationId xmlns:p14="http://schemas.microsoft.com/office/powerpoint/2010/main" val="2811279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251" y="-873520"/>
            <a:ext cx="9144000" cy="2387600"/>
          </a:xfrm>
        </p:spPr>
        <p:txBody>
          <a:bodyPr/>
          <a:lstStyle/>
          <a:p>
            <a:pPr algn="ctr"/>
            <a:r>
              <a:rPr lang="de-DE" sz="5400" dirty="0" err="1" smtClean="0"/>
              <a:t>Thank</a:t>
            </a:r>
            <a:r>
              <a:rPr lang="de-DE" sz="5400" dirty="0" smtClean="0"/>
              <a:t> </a:t>
            </a:r>
            <a:r>
              <a:rPr lang="de-DE" sz="5400" dirty="0" err="1" smtClean="0"/>
              <a:t>you</a:t>
            </a:r>
            <a:r>
              <a:rPr lang="de-DE" sz="5400" dirty="0" smtClean="0"/>
              <a:t> </a:t>
            </a:r>
            <a:r>
              <a:rPr lang="de-DE" sz="5400" dirty="0" err="1" smtClean="0"/>
              <a:t>for</a:t>
            </a:r>
            <a:r>
              <a:rPr lang="de-DE" sz="5400" dirty="0" smtClean="0"/>
              <a:t> </a:t>
            </a:r>
            <a:r>
              <a:rPr lang="de-DE" sz="5400" dirty="0" err="1" smtClean="0"/>
              <a:t>attending</a:t>
            </a:r>
            <a:r>
              <a:rPr lang="de-DE" sz="5400" dirty="0" smtClean="0"/>
              <a:t> </a:t>
            </a:r>
            <a:r>
              <a:rPr lang="de-DE" sz="5400" dirty="0" err="1" smtClean="0"/>
              <a:t>today</a:t>
            </a:r>
            <a:r>
              <a:rPr lang="de-DE" sz="5400" dirty="0" smtClean="0"/>
              <a:t>!</a:t>
            </a:r>
            <a:endParaRPr lang="de-DE" sz="2800" dirty="0"/>
          </a:p>
        </p:txBody>
      </p:sp>
      <p:pic>
        <p:nvPicPr>
          <p:cNvPr id="4" name="Google Shape;88;p3" descr="Niklas Cypris"/>
          <p:cNvPicPr preferRelativeResize="0"/>
          <p:nvPr/>
        </p:nvPicPr>
        <p:blipFill rotWithShape="1">
          <a:blip r:embed="rId2">
            <a:alphaModFix/>
          </a:blip>
          <a:srcRect/>
          <a:stretch/>
        </p:blipFill>
        <p:spPr>
          <a:xfrm>
            <a:off x="6919268" y="2113862"/>
            <a:ext cx="1979165" cy="25393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Google Shape;89;p3" descr="Daniel Toribio-Flórez"/>
          <p:cNvPicPr preferRelativeResize="0"/>
          <p:nvPr/>
        </p:nvPicPr>
        <p:blipFill rotWithShape="1">
          <a:blip r:embed="rId3">
            <a:alphaModFix/>
          </a:blip>
          <a:srcRect/>
          <a:stretch/>
        </p:blipFill>
        <p:spPr>
          <a:xfrm>
            <a:off x="2801031" y="2107530"/>
            <a:ext cx="1984100" cy="25456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6"/>
          <p:cNvSpPr/>
          <p:nvPr/>
        </p:nvSpPr>
        <p:spPr>
          <a:xfrm>
            <a:off x="2049471" y="5088105"/>
            <a:ext cx="3498971" cy="984885"/>
          </a:xfrm>
          <a:prstGeom prst="rect">
            <a:avLst/>
          </a:prstGeom>
        </p:spPr>
        <p:txBody>
          <a:bodyPr wrap="none">
            <a:spAutoFit/>
          </a:bodyPr>
          <a:lstStyle/>
          <a:p>
            <a:pPr algn="ctr">
              <a:spcAft>
                <a:spcPts val="1200"/>
              </a:spcAft>
            </a:pPr>
            <a:r>
              <a:rPr lang="de-DE" sz="2400" dirty="0" smtClean="0">
                <a:solidFill>
                  <a:schemeClr val="bg1"/>
                </a:solidFill>
                <a:hlinkClick r:id="rId4"/>
              </a:rPr>
              <a:t>toribio-florez@coll.mpg.de</a:t>
            </a:r>
            <a:endParaRPr lang="de-DE" sz="2400" dirty="0" smtClean="0">
              <a:solidFill>
                <a:schemeClr val="bg1"/>
              </a:solidFill>
            </a:endParaRPr>
          </a:p>
          <a:p>
            <a:pPr algn="ctr">
              <a:spcAft>
                <a:spcPts val="1200"/>
              </a:spcAft>
            </a:pPr>
            <a:r>
              <a:rPr lang="de-DE" sz="2400" dirty="0" smtClean="0">
                <a:solidFill>
                  <a:schemeClr val="bg1"/>
                </a:solidFill>
              </a:rPr>
              <a:t>@dtoribio8</a:t>
            </a:r>
            <a:endParaRPr lang="de-DE" sz="2400" dirty="0">
              <a:solidFill>
                <a:schemeClr val="bg1"/>
              </a:solidFill>
            </a:endParaRPr>
          </a:p>
        </p:txBody>
      </p:sp>
      <p:pic>
        <p:nvPicPr>
          <p:cNvPr id="2052" name="Picture 4" descr="Resultado de imagen de twitter"/>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484599" y="5534813"/>
            <a:ext cx="669011" cy="6690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45242" y="4911536"/>
            <a:ext cx="688009" cy="769441"/>
          </a:xfrm>
          <a:prstGeom prst="rect">
            <a:avLst/>
          </a:prstGeom>
        </p:spPr>
        <p:txBody>
          <a:bodyPr wrap="none">
            <a:spAutoFit/>
          </a:bodyPr>
          <a:lstStyle/>
          <a:p>
            <a:r>
              <a:rPr lang="de-DE" sz="4400" dirty="0">
                <a:solidFill>
                  <a:schemeClr val="bg1"/>
                </a:solidFill>
              </a:rPr>
              <a:t>@</a:t>
            </a:r>
            <a:endParaRPr lang="de-DE" sz="4400" dirty="0"/>
          </a:p>
        </p:txBody>
      </p:sp>
      <p:sp>
        <p:nvSpPr>
          <p:cNvPr id="11" name="Rectangle 10"/>
          <p:cNvSpPr/>
          <p:nvPr/>
        </p:nvSpPr>
        <p:spPr>
          <a:xfrm>
            <a:off x="6602146" y="5088105"/>
            <a:ext cx="2613408" cy="984885"/>
          </a:xfrm>
          <a:prstGeom prst="rect">
            <a:avLst/>
          </a:prstGeom>
        </p:spPr>
        <p:txBody>
          <a:bodyPr wrap="none">
            <a:spAutoFit/>
          </a:bodyPr>
          <a:lstStyle/>
          <a:p>
            <a:pPr algn="ctr">
              <a:spcAft>
                <a:spcPts val="1200"/>
              </a:spcAft>
            </a:pPr>
            <a:r>
              <a:rPr lang="de-DE" sz="2400" dirty="0" smtClean="0">
                <a:solidFill>
                  <a:schemeClr val="bg1"/>
                </a:solidFill>
                <a:hlinkClick r:id="rId6"/>
              </a:rPr>
              <a:t>cypris@coll.mpg.de</a:t>
            </a:r>
            <a:endParaRPr lang="de-DE" sz="2400" dirty="0" smtClean="0">
              <a:solidFill>
                <a:schemeClr val="bg1"/>
              </a:solidFill>
            </a:endParaRPr>
          </a:p>
          <a:p>
            <a:pPr algn="ctr">
              <a:spcAft>
                <a:spcPts val="1200"/>
              </a:spcAft>
            </a:pPr>
            <a:r>
              <a:rPr lang="de-DE" sz="2400" dirty="0" smtClean="0">
                <a:solidFill>
                  <a:schemeClr val="bg1"/>
                </a:solidFill>
              </a:rPr>
              <a:t>@</a:t>
            </a:r>
            <a:r>
              <a:rPr lang="de-DE" sz="2400" dirty="0" err="1" smtClean="0">
                <a:solidFill>
                  <a:schemeClr val="bg1"/>
                </a:solidFill>
              </a:rPr>
              <a:t>ncypris</a:t>
            </a:r>
            <a:endParaRPr lang="de-DE" sz="2400" dirty="0">
              <a:solidFill>
                <a:schemeClr val="bg1"/>
              </a:solidFill>
            </a:endParaRPr>
          </a:p>
        </p:txBody>
      </p:sp>
      <p:pic>
        <p:nvPicPr>
          <p:cNvPr id="12" name="Picture 4" descr="Resultado de imagen de twitter"/>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664326" y="5534812"/>
            <a:ext cx="669011" cy="66901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078473" y="4911536"/>
            <a:ext cx="688009" cy="769441"/>
          </a:xfrm>
          <a:prstGeom prst="rect">
            <a:avLst/>
          </a:prstGeom>
        </p:spPr>
        <p:txBody>
          <a:bodyPr wrap="none">
            <a:spAutoFit/>
          </a:bodyPr>
          <a:lstStyle/>
          <a:p>
            <a:r>
              <a:rPr lang="de-DE" sz="4400" dirty="0">
                <a:solidFill>
                  <a:schemeClr val="bg1"/>
                </a:solidFill>
              </a:rPr>
              <a:t>@</a:t>
            </a:r>
            <a:endParaRPr lang="de-DE" sz="4400" dirty="0"/>
          </a:p>
        </p:txBody>
      </p:sp>
    </p:spTree>
    <p:extLst>
      <p:ext uri="{BB962C8B-B14F-4D97-AF65-F5344CB8AC3E}">
        <p14:creationId xmlns:p14="http://schemas.microsoft.com/office/powerpoint/2010/main" val="4216525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320778"/>
            <a:ext cx="10772775" cy="1658198"/>
          </a:xfrm>
        </p:spPr>
        <p:txBody>
          <a:bodyPr/>
          <a:lstStyle/>
          <a:p>
            <a:r>
              <a:rPr lang="de-DE" dirty="0" err="1" smtClean="0"/>
              <a:t>Overview</a:t>
            </a:r>
            <a:endParaRPr lang="de-DE" dirty="0"/>
          </a:p>
        </p:txBody>
      </p:sp>
      <p:sp>
        <p:nvSpPr>
          <p:cNvPr id="3" name="Content Placeholder 2"/>
          <p:cNvSpPr>
            <a:spLocks noGrp="1"/>
          </p:cNvSpPr>
          <p:nvPr>
            <p:ph idx="1"/>
          </p:nvPr>
        </p:nvSpPr>
        <p:spPr>
          <a:xfrm>
            <a:off x="676656" y="1978976"/>
            <a:ext cx="11332464" cy="3766185"/>
          </a:xfrm>
        </p:spPr>
        <p:txBody>
          <a:bodyPr>
            <a:noAutofit/>
          </a:bodyPr>
          <a:lstStyle/>
          <a:p>
            <a:pPr marL="0" indent="0">
              <a:buNone/>
            </a:pPr>
            <a:r>
              <a:rPr lang="de-DE" sz="3200" b="1" dirty="0" err="1" smtClean="0"/>
              <a:t>Theoretical</a:t>
            </a:r>
            <a:r>
              <a:rPr lang="de-DE" sz="3200" b="1" dirty="0" smtClean="0"/>
              <a:t> Part:</a:t>
            </a:r>
          </a:p>
          <a:p>
            <a:r>
              <a:rPr lang="de-DE" sz="3200" dirty="0" smtClean="0"/>
              <a:t>Basics in Statistical Power </a:t>
            </a:r>
            <a:r>
              <a:rPr lang="de-DE" sz="3200" dirty="0" err="1" smtClean="0"/>
              <a:t>and</a:t>
            </a:r>
            <a:r>
              <a:rPr lang="de-DE" sz="3200" dirty="0" smtClean="0"/>
              <a:t> </a:t>
            </a:r>
            <a:r>
              <a:rPr lang="de-DE" sz="3200" dirty="0" err="1" smtClean="0"/>
              <a:t>how</a:t>
            </a:r>
            <a:r>
              <a:rPr lang="de-DE" sz="3200" dirty="0" smtClean="0"/>
              <a:t> </a:t>
            </a:r>
            <a:r>
              <a:rPr lang="de-DE" sz="3200" dirty="0" err="1" smtClean="0"/>
              <a:t>to</a:t>
            </a:r>
            <a:r>
              <a:rPr lang="de-DE" sz="3200" dirty="0" smtClean="0"/>
              <a:t> </a:t>
            </a:r>
            <a:r>
              <a:rPr lang="de-DE" sz="3200" dirty="0" err="1" smtClean="0"/>
              <a:t>assess</a:t>
            </a:r>
            <a:r>
              <a:rPr lang="de-DE" sz="3200" dirty="0" smtClean="0"/>
              <a:t> </a:t>
            </a:r>
            <a:r>
              <a:rPr lang="de-DE" sz="3200" dirty="0" err="1" smtClean="0"/>
              <a:t>it!</a:t>
            </a:r>
            <a:r>
              <a:rPr lang="de-DE" sz="3200" dirty="0" smtClean="0"/>
              <a:t> (≈ 15min)</a:t>
            </a:r>
          </a:p>
          <a:p>
            <a:r>
              <a:rPr lang="de-DE" sz="3200" dirty="0" smtClean="0"/>
              <a:t>The </a:t>
            </a:r>
            <a:r>
              <a:rPr lang="de-DE" sz="3200" dirty="0" err="1" smtClean="0"/>
              <a:t>Logic</a:t>
            </a:r>
            <a:r>
              <a:rPr lang="de-DE" sz="3200" dirty="0" smtClean="0"/>
              <a:t> </a:t>
            </a:r>
            <a:r>
              <a:rPr lang="de-DE" sz="3200" dirty="0" err="1" smtClean="0"/>
              <a:t>of</a:t>
            </a:r>
            <a:r>
              <a:rPr lang="de-DE" sz="3200" dirty="0" smtClean="0"/>
              <a:t> Power Simulation (</a:t>
            </a:r>
            <a:r>
              <a:rPr lang="de-DE" sz="3200" dirty="0"/>
              <a:t>≈ </a:t>
            </a:r>
            <a:r>
              <a:rPr lang="de-DE" sz="3200" dirty="0" smtClean="0"/>
              <a:t>15min)</a:t>
            </a:r>
            <a:endParaRPr lang="de-DE" sz="3600" dirty="0" smtClean="0"/>
          </a:p>
          <a:p>
            <a:pPr marL="0" indent="0">
              <a:buNone/>
            </a:pPr>
            <a:r>
              <a:rPr lang="de-DE" sz="3200" b="1" dirty="0" err="1" smtClean="0"/>
              <a:t>Practical</a:t>
            </a:r>
            <a:r>
              <a:rPr lang="de-DE" sz="3200" b="1" dirty="0" smtClean="0"/>
              <a:t> Part</a:t>
            </a:r>
          </a:p>
          <a:p>
            <a:r>
              <a:rPr lang="de-DE" sz="3200" dirty="0" err="1" smtClean="0"/>
              <a:t>Exercise</a:t>
            </a:r>
            <a:r>
              <a:rPr lang="de-DE" sz="3200" dirty="0" smtClean="0"/>
              <a:t> 1: </a:t>
            </a:r>
            <a:r>
              <a:rPr lang="de-DE" sz="3200" dirty="0" err="1" smtClean="0"/>
              <a:t>Your</a:t>
            </a:r>
            <a:r>
              <a:rPr lang="de-DE" sz="3200" dirty="0" smtClean="0"/>
              <a:t> First Simulation! </a:t>
            </a:r>
            <a:r>
              <a:rPr lang="de-DE" sz="3200" dirty="0"/>
              <a:t>(≈ </a:t>
            </a:r>
            <a:r>
              <a:rPr lang="de-DE" sz="3200" dirty="0" smtClean="0"/>
              <a:t>30min</a:t>
            </a:r>
            <a:r>
              <a:rPr lang="de-DE" sz="3200" dirty="0"/>
              <a:t>)</a:t>
            </a:r>
            <a:endParaRPr lang="de-DE" sz="3200" dirty="0" smtClean="0"/>
          </a:p>
          <a:p>
            <a:r>
              <a:rPr lang="de-DE" sz="3200" dirty="0" err="1" smtClean="0"/>
              <a:t>Exercise</a:t>
            </a:r>
            <a:r>
              <a:rPr lang="de-DE" sz="3200" dirty="0" smtClean="0"/>
              <a:t> 2: Power Simulation </a:t>
            </a:r>
            <a:r>
              <a:rPr lang="de-DE" sz="3200" dirty="0" err="1" smtClean="0"/>
              <a:t>for</a:t>
            </a:r>
            <a:r>
              <a:rPr lang="de-DE" sz="3200" dirty="0" smtClean="0"/>
              <a:t> </a:t>
            </a:r>
            <a:r>
              <a:rPr lang="de-DE" sz="3200" dirty="0" err="1" smtClean="0"/>
              <a:t>one</a:t>
            </a:r>
            <a:r>
              <a:rPr lang="de-DE" sz="3200" dirty="0" smtClean="0"/>
              <a:t> real </a:t>
            </a:r>
            <a:r>
              <a:rPr lang="de-DE" sz="3200" dirty="0" err="1" smtClean="0"/>
              <a:t>study</a:t>
            </a:r>
            <a:r>
              <a:rPr lang="de-DE" sz="3200" dirty="0" smtClean="0"/>
              <a:t>! </a:t>
            </a:r>
            <a:r>
              <a:rPr lang="de-DE" sz="3200" dirty="0"/>
              <a:t>(≈ </a:t>
            </a:r>
            <a:r>
              <a:rPr lang="de-DE" sz="3200" dirty="0" smtClean="0"/>
              <a:t>30min)</a:t>
            </a:r>
            <a:endParaRPr lang="de-DE" sz="3600" dirty="0" smtClean="0"/>
          </a:p>
          <a:p>
            <a:pPr marL="0" indent="0">
              <a:buNone/>
            </a:pPr>
            <a:r>
              <a:rPr lang="de-DE" sz="3200" b="1" dirty="0"/>
              <a:t>Q&amp;A</a:t>
            </a:r>
          </a:p>
        </p:txBody>
      </p:sp>
    </p:spTree>
    <p:extLst>
      <p:ext uri="{BB962C8B-B14F-4D97-AF65-F5344CB8AC3E}">
        <p14:creationId xmlns:p14="http://schemas.microsoft.com/office/powerpoint/2010/main" val="1708127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989873"/>
            <a:ext cx="9827941" cy="2387600"/>
          </a:xfrm>
        </p:spPr>
        <p:txBody>
          <a:bodyPr/>
          <a:lstStyle/>
          <a:p>
            <a:r>
              <a:rPr lang="de-DE" sz="7200" dirty="0" smtClean="0"/>
              <a:t>Basics in Statistical Power</a:t>
            </a:r>
            <a:r>
              <a:rPr lang="de-DE" dirty="0" smtClean="0"/>
              <a:t/>
            </a:r>
            <a:br>
              <a:rPr lang="de-DE" dirty="0" smtClean="0"/>
            </a:br>
            <a:r>
              <a:rPr lang="de-DE" sz="4800" dirty="0" err="1" smtClean="0"/>
              <a:t>and</a:t>
            </a:r>
            <a:r>
              <a:rPr lang="de-DE" sz="4800" dirty="0" smtClean="0"/>
              <a:t> </a:t>
            </a:r>
            <a:r>
              <a:rPr lang="de-DE" sz="4800" dirty="0" err="1" smtClean="0"/>
              <a:t>how</a:t>
            </a:r>
            <a:r>
              <a:rPr lang="de-DE" sz="4800" dirty="0" smtClean="0"/>
              <a:t> </a:t>
            </a:r>
            <a:r>
              <a:rPr lang="de-DE" sz="4800" dirty="0" err="1" smtClean="0"/>
              <a:t>to</a:t>
            </a:r>
            <a:r>
              <a:rPr lang="de-DE" sz="4800" dirty="0" smtClean="0"/>
              <a:t> </a:t>
            </a:r>
            <a:r>
              <a:rPr lang="de-DE" sz="4800" dirty="0" err="1" smtClean="0"/>
              <a:t>assess</a:t>
            </a:r>
            <a:r>
              <a:rPr lang="de-DE" sz="4800" dirty="0" smtClean="0"/>
              <a:t> </a:t>
            </a:r>
            <a:r>
              <a:rPr lang="de-DE" sz="4800" dirty="0" err="1" smtClean="0"/>
              <a:t>it!</a:t>
            </a:r>
            <a:endParaRPr lang="de-DE" sz="4800" dirty="0"/>
          </a:p>
        </p:txBody>
      </p:sp>
    </p:spTree>
    <p:extLst>
      <p:ext uri="{BB962C8B-B14F-4D97-AF65-F5344CB8AC3E}">
        <p14:creationId xmlns:p14="http://schemas.microsoft.com/office/powerpoint/2010/main" val="184006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Goal </a:t>
            </a:r>
            <a:r>
              <a:rPr lang="de-DE" dirty="0" err="1" smtClean="0"/>
              <a:t>of</a:t>
            </a:r>
            <a:r>
              <a:rPr lang="de-DE" dirty="0" smtClean="0"/>
              <a:t> </a:t>
            </a:r>
            <a:r>
              <a:rPr lang="de-DE" dirty="0" err="1" smtClean="0"/>
              <a:t>Inferential</a:t>
            </a:r>
            <a:r>
              <a:rPr lang="de-DE" dirty="0" smtClean="0"/>
              <a:t> </a:t>
            </a:r>
            <a:r>
              <a:rPr lang="de-DE" dirty="0" err="1" smtClean="0"/>
              <a:t>Statistics</a:t>
            </a:r>
            <a:endParaRPr lang="de-DE" dirty="0"/>
          </a:p>
        </p:txBody>
      </p:sp>
      <p:pic>
        <p:nvPicPr>
          <p:cNvPr id="1026" name="Picture 2" descr="Resultado de imagen de gender neutral icon"/>
          <p:cNvPicPr>
            <a:picLocks noGrp="1" noChangeAspect="1" noChangeArrowheads="1"/>
          </p:cNvPicPr>
          <p:nvPr>
            <p:ph idx="1"/>
          </p:nvPr>
        </p:nvPicPr>
        <p:blipFill rotWithShape="1">
          <a:blip r:embed="rId3"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41311" y="235819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de gender neutral icon"/>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98942" y="2362776"/>
            <a:ext cx="613687" cy="673768"/>
          </a:xfrm>
          <a:prstGeom prst="rect">
            <a:avLst/>
          </a:prstGeom>
          <a:noFill/>
          <a:extLst>
            <a:ext uri="{909E8E84-426E-40DD-AFC4-6F175D3DCCD1}">
              <a14:hiddenFill xmlns:a14="http://schemas.microsoft.com/office/drawing/2010/main">
                <a:solidFill>
                  <a:srgbClr val="FFFFFF"/>
                </a:solidFill>
              </a14:hiddenFill>
            </a:ext>
          </a:extLst>
        </p:spPr>
      </p:pic>
      <p:grpSp>
        <p:nvGrpSpPr>
          <p:cNvPr id="1032" name="Group 1031"/>
          <p:cNvGrpSpPr/>
          <p:nvPr/>
        </p:nvGrpSpPr>
        <p:grpSpPr>
          <a:xfrm>
            <a:off x="1655774" y="2012141"/>
            <a:ext cx="2766764" cy="1375038"/>
            <a:chOff x="1655774" y="2012141"/>
            <a:chExt cx="2766764" cy="1375038"/>
          </a:xfrm>
        </p:grpSpPr>
        <p:pic>
          <p:nvPicPr>
            <p:cNvPr id="5"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51220" y="2012141"/>
              <a:ext cx="613687" cy="673768"/>
            </a:xfrm>
            <a:prstGeom prst="rect">
              <a:avLst/>
            </a:prstGeom>
            <a:noFill/>
            <a:extLst>
              <a:ext uri="{909E8E84-426E-40DD-AFC4-6F175D3DCCD1}">
                <a14:hiddenFill xmlns:a14="http://schemas.microsoft.com/office/drawing/2010/main">
                  <a:solidFill>
                    <a:srgbClr val="FFFFFF"/>
                  </a:solidFill>
                </a14:hiddenFill>
              </a:ext>
            </a:extLst>
          </p:spPr>
        </p:pic>
        <p:grpSp>
          <p:nvGrpSpPr>
            <p:cNvPr id="1030" name="Group 1029"/>
            <p:cNvGrpSpPr/>
            <p:nvPr/>
          </p:nvGrpSpPr>
          <p:grpSpPr>
            <a:xfrm>
              <a:off x="1655774" y="2713411"/>
              <a:ext cx="2766764" cy="673768"/>
              <a:chOff x="1655774" y="2713411"/>
              <a:chExt cx="2766764" cy="673768"/>
            </a:xfrm>
          </p:grpSpPr>
          <p:pic>
            <p:nvPicPr>
              <p:cNvPr id="7"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51219" y="271341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808851" y="271341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655774" y="2713411"/>
                <a:ext cx="613687" cy="67376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4"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98942" y="305946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4356573" y="306404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de gender neutral icon"/>
          <p:cNvPicPr>
            <a:picLocks noChangeAspect="1" noChangeArrowheads="1"/>
          </p:cNvPicPr>
          <p:nvPr/>
        </p:nvPicPr>
        <p:blipFill rotWithShape="1">
          <a:blip r:embed="rId7"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808850" y="341468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693588" y="340093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de gender neutral icon"/>
          <p:cNvPicPr>
            <a:picLocks noChangeAspect="1" noChangeArrowheads="1"/>
          </p:cNvPicPr>
          <p:nvPr/>
        </p:nvPicPr>
        <p:blipFill rotWithShape="1">
          <a:blip r:embed="rId7"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03497" y="305488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51219" y="3405515"/>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sultado de imagen de gender neutral icon"/>
          <p:cNvPicPr>
            <a:picLocks noChangeAspect="1" noChangeArrowheads="1"/>
          </p:cNvPicPr>
          <p:nvPr/>
        </p:nvPicPr>
        <p:blipFill rotWithShape="1">
          <a:blip r:embed="rId7"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108052" y="3050295"/>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03496" y="375615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51219" y="412053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61128" y="377448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808850" y="412512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61127" y="447575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4356573" y="3783652"/>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808850" y="4849308"/>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Resultado de imagen de gender neutral icon"/>
          <p:cNvPicPr>
            <a:picLocks noChangeAspect="1" noChangeArrowheads="1"/>
          </p:cNvPicPr>
          <p:nvPr/>
        </p:nvPicPr>
        <p:blipFill rotWithShape="1">
          <a:blip r:embed="rId7"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4318759" y="4503258"/>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Resultado de imagen de gender neutral icon"/>
          <p:cNvPicPr>
            <a:picLocks noChangeAspect="1" noChangeArrowheads="1"/>
          </p:cNvPicPr>
          <p:nvPr/>
        </p:nvPicPr>
        <p:blipFill rotWithShape="1">
          <a:blip r:embed="rId7"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679009" y="412283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26731" y="447346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679008" y="482410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35576" y="522057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esultado de imagen de gender neutral icon"/>
          <p:cNvPicPr>
            <a:picLocks noChangeAspect="1" noChangeArrowheads="1"/>
          </p:cNvPicPr>
          <p:nvPr/>
        </p:nvPicPr>
        <p:blipFill rotWithShape="1">
          <a:blip r:embed="rId7"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45485" y="487452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93207" y="5225155"/>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45484" y="557579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108051" y="3751565"/>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103135" y="4503258"/>
            <a:ext cx="613687" cy="67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65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Goal </a:t>
            </a:r>
            <a:r>
              <a:rPr lang="de-DE" dirty="0" err="1" smtClean="0"/>
              <a:t>of</a:t>
            </a:r>
            <a:r>
              <a:rPr lang="de-DE" dirty="0" smtClean="0"/>
              <a:t> </a:t>
            </a:r>
            <a:r>
              <a:rPr lang="de-DE" dirty="0" err="1" smtClean="0"/>
              <a:t>Inferential</a:t>
            </a:r>
            <a:r>
              <a:rPr lang="de-DE" dirty="0" smtClean="0"/>
              <a:t> </a:t>
            </a:r>
            <a:r>
              <a:rPr lang="de-DE" dirty="0" err="1" smtClean="0"/>
              <a:t>Statistics</a:t>
            </a:r>
            <a:endParaRPr lang="de-DE" dirty="0"/>
          </a:p>
        </p:txBody>
      </p:sp>
      <p:pic>
        <p:nvPicPr>
          <p:cNvPr id="1026" name="Picture 2" descr="Resultado de imagen de gender neutral icon"/>
          <p:cNvPicPr>
            <a:picLocks noGrp="1" noChangeAspect="1" noChangeArrowheads="1"/>
          </p:cNvPicPr>
          <p:nvPr>
            <p:ph idx="1"/>
          </p:nvPr>
        </p:nvPicPr>
        <p:blipFill rotWithShape="1">
          <a:blip r:embed="rId3" cstate="print">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41311" y="235819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98942" y="2362776"/>
            <a:ext cx="613687" cy="673768"/>
          </a:xfrm>
          <a:prstGeom prst="rect">
            <a:avLst/>
          </a:prstGeom>
          <a:noFill/>
          <a:extLst>
            <a:ext uri="{909E8E84-426E-40DD-AFC4-6F175D3DCCD1}">
              <a14:hiddenFill xmlns:a14="http://schemas.microsoft.com/office/drawing/2010/main">
                <a:solidFill>
                  <a:srgbClr val="FFFFFF"/>
                </a:solidFill>
              </a14:hiddenFill>
            </a:ext>
          </a:extLst>
        </p:spPr>
      </p:pic>
      <p:grpSp>
        <p:nvGrpSpPr>
          <p:cNvPr id="1032" name="Group 1031"/>
          <p:cNvGrpSpPr/>
          <p:nvPr/>
        </p:nvGrpSpPr>
        <p:grpSpPr>
          <a:xfrm>
            <a:off x="1655774" y="2012141"/>
            <a:ext cx="2766764" cy="1375038"/>
            <a:chOff x="1655774" y="2012141"/>
            <a:chExt cx="2766764" cy="1375038"/>
          </a:xfrm>
        </p:grpSpPr>
        <p:pic>
          <p:nvPicPr>
            <p:cNvPr id="5"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51220" y="2012141"/>
              <a:ext cx="613687" cy="673768"/>
            </a:xfrm>
            <a:prstGeom prst="rect">
              <a:avLst/>
            </a:prstGeom>
            <a:noFill/>
            <a:extLst>
              <a:ext uri="{909E8E84-426E-40DD-AFC4-6F175D3DCCD1}">
                <a14:hiddenFill xmlns:a14="http://schemas.microsoft.com/office/drawing/2010/main">
                  <a:solidFill>
                    <a:srgbClr val="FFFFFF"/>
                  </a:solidFill>
                </a14:hiddenFill>
              </a:ext>
            </a:extLst>
          </p:spPr>
        </p:pic>
        <p:grpSp>
          <p:nvGrpSpPr>
            <p:cNvPr id="1030" name="Group 1029"/>
            <p:cNvGrpSpPr/>
            <p:nvPr/>
          </p:nvGrpSpPr>
          <p:grpSpPr>
            <a:xfrm>
              <a:off x="1655774" y="2713411"/>
              <a:ext cx="2766764" cy="673768"/>
              <a:chOff x="1655774" y="2713411"/>
              <a:chExt cx="2766764" cy="673768"/>
            </a:xfrm>
          </p:grpSpPr>
          <p:pic>
            <p:nvPicPr>
              <p:cNvPr id="7"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51219" y="271341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808851" y="271341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655774" y="2713411"/>
                <a:ext cx="613687" cy="67376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29" name="Group 1028"/>
          <p:cNvGrpSpPr/>
          <p:nvPr/>
        </p:nvGrpSpPr>
        <p:grpSpPr>
          <a:xfrm>
            <a:off x="1103135" y="3050295"/>
            <a:ext cx="3867125" cy="3199263"/>
            <a:chOff x="1103135" y="3050295"/>
            <a:chExt cx="3867125" cy="3199263"/>
          </a:xfrm>
        </p:grpSpPr>
        <p:pic>
          <p:nvPicPr>
            <p:cNvPr id="14"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98942" y="305946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4356573" y="306404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808850" y="341468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693588" y="340093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03497" y="305488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51219" y="3405515"/>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108052" y="3050295"/>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03496" y="375615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51219" y="412053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61128" y="377448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808850" y="412512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61127" y="447575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4356573" y="3783652"/>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808850" y="4849308"/>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4318759" y="4503258"/>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679009" y="412283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26731" y="447346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679008" y="482410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235576" y="522057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45485" y="487452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3293207" y="5225155"/>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2745484" y="5575790"/>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108051" y="3751565"/>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Resultado de imagen de gender neutral ico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1103135" y="4503258"/>
              <a:ext cx="613687" cy="6737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5" name="Group 1034"/>
          <p:cNvGrpSpPr/>
          <p:nvPr/>
        </p:nvGrpSpPr>
        <p:grpSpPr>
          <a:xfrm>
            <a:off x="8336162" y="3064046"/>
            <a:ext cx="1709132" cy="2085478"/>
            <a:chOff x="8336162" y="3064046"/>
            <a:chExt cx="1709132" cy="2085478"/>
          </a:xfrm>
        </p:grpSpPr>
        <p:pic>
          <p:nvPicPr>
            <p:cNvPr id="47"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8373976" y="341009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8883885" y="306404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9431607" y="341468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8883884" y="376531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8336162" y="4125121"/>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8883884" y="4475756"/>
              <a:ext cx="613687" cy="67376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Resultado de imagen de gender neutral icon"/>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ackgroundRemoval t="5895" b="95579" l="10000" r="90000">
                          <a14:foregroundMark x1="45714" y1="33474" x2="54881" y2="50316"/>
                        </a14:backgroundRemoval>
                      </a14:imgEffect>
                    </a14:imgLayer>
                  </a14:imgProps>
                </a:ext>
                <a:ext uri="{28A0092B-C50C-407E-A947-70E740481C1C}">
                  <a14:useLocalDpi xmlns:a14="http://schemas.microsoft.com/office/drawing/2010/main" val="0"/>
                </a:ext>
              </a:extLst>
            </a:blip>
            <a:srcRect l="27870" t="7017" r="27856" b="7024"/>
            <a:stretch/>
          </p:blipFill>
          <p:spPr bwMode="auto">
            <a:xfrm>
              <a:off x="9431607" y="4134287"/>
              <a:ext cx="613687" cy="673768"/>
            </a:xfrm>
            <a:prstGeom prst="rect">
              <a:avLst/>
            </a:prstGeom>
            <a:noFill/>
            <a:extLst>
              <a:ext uri="{909E8E84-426E-40DD-AFC4-6F175D3DCCD1}">
                <a14:hiddenFill xmlns:a14="http://schemas.microsoft.com/office/drawing/2010/main">
                  <a:solidFill>
                    <a:srgbClr val="FFFFFF"/>
                  </a:solidFill>
                </a14:hiddenFill>
              </a:ext>
            </a:extLst>
          </p:spPr>
        </p:pic>
      </p:grpSp>
      <p:sp>
        <p:nvSpPr>
          <p:cNvPr id="1039" name="Right Arrow 1038"/>
          <p:cNvSpPr/>
          <p:nvPr/>
        </p:nvSpPr>
        <p:spPr>
          <a:xfrm>
            <a:off x="5602145" y="3765316"/>
            <a:ext cx="2216604" cy="737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Rectangle 81"/>
          <p:cNvSpPr/>
          <p:nvPr/>
        </p:nvSpPr>
        <p:spPr>
          <a:xfrm>
            <a:off x="7986870" y="3717482"/>
            <a:ext cx="2407714" cy="769441"/>
          </a:xfrm>
          <a:prstGeom prst="rect">
            <a:avLst/>
          </a:prstGeom>
          <a:solidFill>
            <a:schemeClr val="bg1">
              <a:alpha val="81000"/>
            </a:schemeClr>
          </a:solidFill>
        </p:spPr>
        <p:txBody>
          <a:bodyPr wrap="square">
            <a:spAutoFit/>
          </a:bodyPr>
          <a:lstStyle/>
          <a:p>
            <a:pPr algn="ctr"/>
            <a:r>
              <a:rPr lang="de-DE" sz="4400" i="1" dirty="0" smtClean="0">
                <a:latin typeface="+mj-lt"/>
              </a:rPr>
              <a:t>d</a:t>
            </a:r>
            <a:r>
              <a:rPr lang="de-DE" sz="4400" dirty="0" smtClean="0">
                <a:latin typeface="+mj-lt"/>
              </a:rPr>
              <a:t> = .40</a:t>
            </a:r>
            <a:endParaRPr lang="de-DE" sz="4400" dirty="0">
              <a:latin typeface="+mj-lt"/>
            </a:endParaRPr>
          </a:p>
        </p:txBody>
      </p:sp>
      <mc:AlternateContent xmlns:mc="http://schemas.openxmlformats.org/markup-compatibility/2006" xmlns:a14="http://schemas.microsoft.com/office/drawing/2010/main">
        <mc:Choice Requires="a14">
          <p:sp>
            <p:nvSpPr>
              <p:cNvPr id="84" name="Rectangle 83"/>
              <p:cNvSpPr/>
              <p:nvPr/>
            </p:nvSpPr>
            <p:spPr>
              <a:xfrm>
                <a:off x="2032498" y="3744689"/>
                <a:ext cx="2102103" cy="769441"/>
              </a:xfrm>
              <a:prstGeom prst="rect">
                <a:avLst/>
              </a:prstGeom>
              <a:solidFill>
                <a:schemeClr val="bg1">
                  <a:alpha val="81000"/>
                </a:schemeClr>
              </a:solidFill>
            </p:spPr>
            <p:txBody>
              <a:bodyPr wrap="square">
                <a:spAutoFit/>
              </a:bodyPr>
              <a:lstStyle/>
              <a:p>
                <a:pPr algn="ctr"/>
                <a14:m>
                  <m:oMath xmlns:m="http://schemas.openxmlformats.org/officeDocument/2006/math">
                    <m:r>
                      <m:rPr>
                        <m:nor/>
                      </m:rPr>
                      <a:rPr lang="el-GR" sz="4400"/>
                      <m:t>δ</m:t>
                    </m:r>
                  </m:oMath>
                </a14:m>
                <a:r>
                  <a:rPr lang="de-DE" sz="4400" dirty="0" smtClean="0">
                    <a:latin typeface="+mj-lt"/>
                  </a:rPr>
                  <a:t>= </a:t>
                </a:r>
                <a:r>
                  <a:rPr lang="de-DE" sz="4400" b="1" dirty="0" smtClean="0">
                    <a:latin typeface="+mj-lt"/>
                  </a:rPr>
                  <a:t>???</a:t>
                </a:r>
                <a:endParaRPr lang="de-DE" sz="4400" b="1" dirty="0">
                  <a:latin typeface="+mj-lt"/>
                </a:endParaRPr>
              </a:p>
            </p:txBody>
          </p:sp>
        </mc:Choice>
        <mc:Fallback xmlns="">
          <p:sp>
            <p:nvSpPr>
              <p:cNvPr id="84" name="Rectangle 83"/>
              <p:cNvSpPr>
                <a:spLocks noRot="1" noChangeAspect="1" noMove="1" noResize="1" noEditPoints="1" noAdjustHandles="1" noChangeArrowheads="1" noChangeShapeType="1" noTextEdit="1"/>
              </p:cNvSpPr>
              <p:nvPr/>
            </p:nvSpPr>
            <p:spPr>
              <a:xfrm>
                <a:off x="2032498" y="3744689"/>
                <a:ext cx="2102103" cy="769441"/>
              </a:xfrm>
              <a:prstGeom prst="rect">
                <a:avLst/>
              </a:prstGeom>
              <a:blipFill>
                <a:blip r:embed="rId7"/>
                <a:stretch>
                  <a:fillRect t="-15748" r="-1159" b="-36220"/>
                </a:stretch>
              </a:blipFill>
            </p:spPr>
            <p:txBody>
              <a:bodyPr/>
              <a:lstStyle/>
              <a:p>
                <a:r>
                  <a:rPr lang="de-DE">
                    <a:noFill/>
                  </a:rPr>
                  <a:t> </a:t>
                </a:r>
              </a:p>
            </p:txBody>
          </p:sp>
        </mc:Fallback>
      </mc:AlternateContent>
    </p:spTree>
    <p:extLst>
      <p:ext uri="{BB962C8B-B14F-4D97-AF65-F5344CB8AC3E}">
        <p14:creationId xmlns:p14="http://schemas.microsoft.com/office/powerpoint/2010/main" val="106376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animBg="1"/>
      <p:bldP spid="82" grpId="0" animBg="1"/>
      <p:bldP spid="8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grpSp>
        <p:nvGrpSpPr>
          <p:cNvPr id="112" name="Group 111"/>
          <p:cNvGrpSpPr/>
          <p:nvPr/>
        </p:nvGrpSpPr>
        <p:grpSpPr>
          <a:xfrm>
            <a:off x="1973462" y="3104971"/>
            <a:ext cx="2948439" cy="3102155"/>
            <a:chOff x="1973462" y="3104971"/>
            <a:chExt cx="2948439" cy="3102155"/>
          </a:xfrm>
          <a:solidFill>
            <a:schemeClr val="bg1"/>
          </a:solidFill>
        </p:grpSpPr>
        <p:sp>
          <p:nvSpPr>
            <p:cNvPr id="5" name="Rounded Rectangle 4"/>
            <p:cNvSpPr/>
            <p:nvPr/>
          </p:nvSpPr>
          <p:spPr>
            <a:xfrm flipH="1">
              <a:off x="1973462"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113" name="Rectangle 112"/>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Tree>
    <p:extLst>
      <p:ext uri="{BB962C8B-B14F-4D97-AF65-F5344CB8AC3E}">
        <p14:creationId xmlns:p14="http://schemas.microsoft.com/office/powerpoint/2010/main" val="212521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fade">
                                      <p:cBhvr>
                                        <p:cTn id="15" dur="500"/>
                                        <p:tgtEl>
                                          <p:spTgt spid="1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wipe(up)">
                                      <p:cBhvr>
                                        <p:cTn id="2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Tree>
    <p:extLst>
      <p:ext uri="{BB962C8B-B14F-4D97-AF65-F5344CB8AC3E}">
        <p14:creationId xmlns:p14="http://schemas.microsoft.com/office/powerpoint/2010/main" val="353520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2100</Words>
  <Application>Microsoft Office PowerPoint</Application>
  <PresentationFormat>Widescreen</PresentationFormat>
  <Paragraphs>274</Paragraphs>
  <Slides>34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Noto Sans Symbols</vt:lpstr>
      <vt:lpstr>TimesNewRomanPSMT</vt:lpstr>
      <vt:lpstr>Metropolitan</vt:lpstr>
      <vt:lpstr>PowerPoint Presentation</vt:lpstr>
      <vt:lpstr>JRP WORKSHOP – 21/02/2021 Power Simulations: Going beyond G Power</vt:lpstr>
      <vt:lpstr>Time for Introductions!</vt:lpstr>
      <vt:lpstr>Overview</vt:lpstr>
      <vt:lpstr>Basics in Statistical Power and how to assess it!</vt:lpstr>
      <vt:lpstr>Goal of Inferential Statistics</vt:lpstr>
      <vt:lpstr>Goal of Inferential Statistics</vt:lpstr>
      <vt:lpstr>Two states of the world…</vt:lpstr>
      <vt:lpstr>Two states of the world…</vt:lpstr>
      <vt:lpstr>Two states of the world…</vt:lpstr>
      <vt:lpstr>Two states of the world…</vt:lpstr>
      <vt:lpstr>Why more control  over False Positives versus False Negatives?</vt:lpstr>
      <vt:lpstr>Why more control  over False Positives versus False Negatives?</vt:lpstr>
      <vt:lpstr>PowerPoint Presentation</vt:lpstr>
      <vt:lpstr>PowerPoint Presentation</vt:lpstr>
      <vt:lpstr>Why is important to increase  the probability of TRUE POSITIVES?</vt:lpstr>
      <vt:lpstr>What does Statistical Power  depend on?</vt:lpstr>
      <vt:lpstr>Ways of Assessing Statistical Power</vt:lpstr>
      <vt:lpstr>When can we assess Statistical Power?</vt:lpstr>
      <vt:lpstr>When can we Assess Statistical Power?</vt:lpstr>
      <vt:lpstr>The Logic of Power Simulations</vt:lpstr>
      <vt:lpstr>Regression Equation</vt:lpstr>
      <vt:lpstr>Regression Equation</vt:lpstr>
      <vt:lpstr>Varying x_m</vt:lpstr>
      <vt:lpstr>Regression Equation</vt:lpstr>
      <vt:lpstr>Varying e_m</vt:lpstr>
      <vt:lpstr>Lots of simulations</vt:lpstr>
      <vt:lpstr>Exercise 1: Your First Simulation!</vt:lpstr>
      <vt:lpstr>Exercise 2: Power Simulation for one real study!</vt:lpstr>
      <vt:lpstr>Background Information Balafoutas et al. (2014)</vt:lpstr>
      <vt:lpstr>Q&amp;A</vt:lpstr>
      <vt:lpstr>References and Resources:</vt:lpstr>
      <vt:lpstr>PowerPoint Presentation</vt:lpstr>
      <vt:lpstr>Thank you for attending today!</vt:lpstr>
    </vt:vector>
  </TitlesOfParts>
  <Company>MPI for Research on Collective Goods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Workshop</dc:title>
  <dc:creator>Daniel Toribio Admin</dc:creator>
  <cp:lastModifiedBy>Daniel Toribio Admin</cp:lastModifiedBy>
  <cp:revision>83</cp:revision>
  <dcterms:created xsi:type="dcterms:W3CDTF">2020-09-07T07:39:30Z</dcterms:created>
  <dcterms:modified xsi:type="dcterms:W3CDTF">2021-02-21T09:06:53Z</dcterms:modified>
</cp:coreProperties>
</file>