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86" r:id="rId2"/>
    <p:sldId id="256" r:id="rId3"/>
    <p:sldId id="300" r:id="rId4"/>
    <p:sldId id="284" r:id="rId5"/>
    <p:sldId id="287" r:id="rId6"/>
    <p:sldId id="293" r:id="rId7"/>
    <p:sldId id="294" r:id="rId8"/>
    <p:sldId id="259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57" r:id="rId19"/>
    <p:sldId id="274" r:id="rId20"/>
    <p:sldId id="276" r:id="rId21"/>
    <p:sldId id="277" r:id="rId22"/>
    <p:sldId id="278" r:id="rId23"/>
    <p:sldId id="279" r:id="rId24"/>
    <p:sldId id="297" r:id="rId25"/>
    <p:sldId id="298" r:id="rId26"/>
    <p:sldId id="299" r:id="rId27"/>
    <p:sldId id="282" r:id="rId28"/>
    <p:sldId id="288" r:id="rId29"/>
    <p:sldId id="290" r:id="rId30"/>
    <p:sldId id="289" r:id="rId31"/>
    <p:sldId id="295" r:id="rId32"/>
    <p:sldId id="273" r:id="rId33"/>
    <p:sldId id="292" r:id="rId34"/>
    <p:sldId id="29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192"/>
    <a:srgbClr val="2A7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79141" autoAdjust="0"/>
  </p:normalViewPr>
  <p:slideViewPr>
    <p:cSldViewPr snapToGrid="0">
      <p:cViewPr varScale="1">
        <p:scale>
          <a:sx n="93" d="100"/>
          <a:sy n="93" d="100"/>
        </p:scale>
        <p:origin x="1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57BCF-E6A9-4FCA-B000-9CA3BA9F7368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C54B0-D93D-46F3-9674-34082221F8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64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50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5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17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31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736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39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27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911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53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568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54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4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2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86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29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2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40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906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72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53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20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9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7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6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2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7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59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CD4E711-A61A-48A3-8169-0B01BBE72942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0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ncypris/power_all.gi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10" Type="http://schemas.openxmlformats.org/officeDocument/2006/relationships/image" Target="../media/image14.jpeg"/><Relationship Id="rId4" Type="http://schemas.openxmlformats.org/officeDocument/2006/relationships/image" Target="../media/image8.jpg"/><Relationship Id="rId9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aramtest/vignettes/Simulating-Power.html" TargetMode="External"/><Relationship Id="rId2" Type="http://schemas.openxmlformats.org/officeDocument/2006/relationships/hyperlink" Target="https://osf.io/d3v8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1234/osf.io/pj67b" TargetMode="External"/><Relationship Id="rId5" Type="http://schemas.openxmlformats.org/officeDocument/2006/relationships/hyperlink" Target="https://doi.org/10.1111/2041-210X.12504" TargetMode="External"/><Relationship Id="rId4" Type="http://schemas.openxmlformats.org/officeDocument/2006/relationships/hyperlink" Target="https://doi.org/10.31234/osf.io/xp5cy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ypris@coll.mpg.de" TargetMode="External"/><Relationship Id="rId5" Type="http://schemas.openxmlformats.org/officeDocument/2006/relationships/image" Target="../media/image29.png"/><Relationship Id="rId4" Type="http://schemas.openxmlformats.org/officeDocument/2006/relationships/hyperlink" Target="mailto:toribio-florez@coll.mpg.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4969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41" y="853633"/>
            <a:ext cx="4942401" cy="7072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2541" y="382701"/>
            <a:ext cx="6417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800" dirty="0" smtClean="0"/>
              <a:t>Create an R Project </a:t>
            </a:r>
            <a:r>
              <a:rPr lang="de-DE" sz="2800" dirty="0" err="1" smtClean="0"/>
              <a:t>using</a:t>
            </a:r>
            <a:r>
              <a:rPr lang="de-DE" sz="2800" dirty="0" smtClean="0"/>
              <a:t> Version Control</a:t>
            </a:r>
            <a:endParaRPr lang="de-DE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041" y="1769734"/>
            <a:ext cx="4386977" cy="640710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5505641" y="1452838"/>
            <a:ext cx="720170" cy="7026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162541" y="2954416"/>
            <a:ext cx="64170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/>
              <a:t>2. Select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directory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add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following</a:t>
            </a:r>
            <a:r>
              <a:rPr lang="de-DE" sz="2800" dirty="0" smtClean="0"/>
              <a:t> </a:t>
            </a:r>
            <a:r>
              <a:rPr lang="de-DE" sz="2800" dirty="0" err="1" smtClean="0"/>
              <a:t>Git</a:t>
            </a:r>
            <a:r>
              <a:rPr lang="de-DE" sz="2800" dirty="0" smtClean="0"/>
              <a:t> Repository URL:</a:t>
            </a:r>
          </a:p>
          <a:p>
            <a:r>
              <a:rPr lang="de-DE" sz="2800" dirty="0">
                <a:hlinkClick r:id="rId5"/>
              </a:rPr>
              <a:t>https://</a:t>
            </a:r>
            <a:r>
              <a:rPr lang="de-DE" sz="2800" dirty="0" smtClean="0">
                <a:hlinkClick r:id="rId5"/>
              </a:rPr>
              <a:t>github.com/ncypris/power_sim.git</a:t>
            </a:r>
            <a:endParaRPr lang="de-DE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162541" y="5128115"/>
            <a:ext cx="64170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/>
              <a:t>3. All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files</a:t>
            </a:r>
            <a:r>
              <a:rPr lang="de-DE" sz="2800" dirty="0" smtClean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need</a:t>
            </a:r>
            <a:r>
              <a:rPr lang="de-DE" sz="2800" dirty="0" smtClean="0"/>
              <a:t> will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downloaded</a:t>
            </a:r>
            <a:r>
              <a:rPr lang="de-DE" sz="2800" dirty="0" smtClean="0"/>
              <a:t> </a:t>
            </a:r>
            <a:r>
              <a:rPr lang="de-DE" sz="2800" dirty="0" err="1" smtClean="0"/>
              <a:t>into</a:t>
            </a:r>
            <a:r>
              <a:rPr lang="de-DE" sz="2800" dirty="0" smtClean="0"/>
              <a:t> </a:t>
            </a:r>
            <a:r>
              <a:rPr lang="de-DE" sz="2800" dirty="0" err="1" smtClean="0"/>
              <a:t>your</a:t>
            </a:r>
            <a:r>
              <a:rPr lang="de-DE" sz="2800" dirty="0" smtClean="0"/>
              <a:t> Project </a:t>
            </a:r>
            <a:r>
              <a:rPr lang="de-DE" sz="2800" dirty="0" err="1" smtClean="0"/>
              <a:t>directory</a:t>
            </a:r>
            <a:r>
              <a:rPr lang="de-DE" sz="2800" dirty="0" smtClean="0"/>
              <a:t>,</a:t>
            </a:r>
          </a:p>
          <a:p>
            <a:r>
              <a:rPr lang="de-DE" sz="2800" dirty="0" err="1"/>
              <a:t>i</a:t>
            </a:r>
            <a:r>
              <a:rPr lang="de-DE" sz="2800" dirty="0" err="1" smtClean="0"/>
              <a:t>ncluding</a:t>
            </a:r>
            <a:r>
              <a:rPr lang="de-DE" sz="2800" dirty="0" smtClean="0"/>
              <a:t> </a:t>
            </a:r>
            <a:r>
              <a:rPr lang="de-DE" sz="2800" dirty="0" err="1" smtClean="0"/>
              <a:t>these</a:t>
            </a:r>
            <a:r>
              <a:rPr lang="de-DE" sz="2800" dirty="0" smtClean="0"/>
              <a:t> </a:t>
            </a:r>
            <a:r>
              <a:rPr lang="de-DE" sz="2800" dirty="0" err="1" smtClean="0"/>
              <a:t>slides</a:t>
            </a:r>
            <a:r>
              <a:rPr lang="de-DE" sz="2800" dirty="0" smtClean="0"/>
              <a:t>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3209" y="2410444"/>
            <a:ext cx="3383280" cy="192024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b="1" dirty="0" smtClean="0">
                <a:solidFill>
                  <a:schemeClr val="bg1"/>
                </a:solidFill>
              </a:rPr>
              <a:t>BEFORE </a:t>
            </a:r>
            <a:br>
              <a:rPr lang="de-DE" sz="8000" b="1" dirty="0" smtClean="0">
                <a:solidFill>
                  <a:schemeClr val="bg1"/>
                </a:solidFill>
              </a:rPr>
            </a:br>
            <a:r>
              <a:rPr lang="de-DE" sz="8000" b="1" dirty="0" smtClean="0">
                <a:solidFill>
                  <a:schemeClr val="bg1"/>
                </a:solidFill>
              </a:rPr>
              <a:t>WE </a:t>
            </a:r>
            <a:br>
              <a:rPr lang="de-DE" sz="8000" b="1" dirty="0" smtClean="0">
                <a:solidFill>
                  <a:schemeClr val="bg1"/>
                </a:solidFill>
              </a:rPr>
            </a:br>
            <a:r>
              <a:rPr lang="de-DE" sz="8000" b="1" dirty="0" smtClean="0">
                <a:solidFill>
                  <a:schemeClr val="bg1"/>
                </a:solidFill>
              </a:rPr>
              <a:t>START!</a:t>
            </a:r>
            <a:endParaRPr lang="de-DE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2" name="Content Placeholder 3"/>
          <p:cNvSpPr>
            <a:spLocks noGrp="1"/>
          </p:cNvSpPr>
          <p:nvPr>
            <p:ph sz="half" idx="1"/>
          </p:nvPr>
        </p:nvSpPr>
        <p:spPr>
          <a:xfrm>
            <a:off x="6625481" y="1843176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TRUE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NEGATIVES!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FALSE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POSITIVES!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776692" y="3081543"/>
            <a:ext cx="2948439" cy="3102155"/>
            <a:chOff x="7776692" y="3164043"/>
            <a:chExt cx="2948439" cy="3102155"/>
          </a:xfrm>
        </p:grpSpPr>
        <p:sp>
          <p:nvSpPr>
            <p:cNvPr id="113" name="Rounded Rectangle 112"/>
            <p:cNvSpPr/>
            <p:nvPr/>
          </p:nvSpPr>
          <p:spPr>
            <a:xfrm flipH="1">
              <a:off x="7776692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 flipH="1">
              <a:off x="8081494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 flipH="1">
              <a:off x="7776692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 flipH="1">
              <a:off x="8081494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 flipH="1">
              <a:off x="8382285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 flipH="1">
              <a:off x="8687087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 flipH="1">
              <a:off x="8382285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 flipH="1">
              <a:off x="8687087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 flipH="1">
              <a:off x="8991889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 flipH="1">
              <a:off x="8991889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/>
            <p:cNvSpPr/>
            <p:nvPr/>
          </p:nvSpPr>
          <p:spPr>
            <a:xfrm flipH="1">
              <a:off x="9296691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23"/>
            <p:cNvSpPr/>
            <p:nvPr/>
          </p:nvSpPr>
          <p:spPr>
            <a:xfrm flipH="1">
              <a:off x="9601493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124"/>
            <p:cNvSpPr/>
            <p:nvPr/>
          </p:nvSpPr>
          <p:spPr>
            <a:xfrm flipH="1">
              <a:off x="9296691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 flipH="1">
              <a:off x="9601493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 flipH="1">
              <a:off x="9902284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 flipH="1">
              <a:off x="10207086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 flipH="1">
              <a:off x="9902284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 flipH="1">
              <a:off x="10207086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 flipH="1">
              <a:off x="10511888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 flipH="1">
              <a:off x="10511888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 flipH="1">
              <a:off x="7776692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 flipH="1">
              <a:off x="8081494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 flipH="1">
              <a:off x="7776692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 flipH="1">
              <a:off x="8081494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 flipH="1">
              <a:off x="8382285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 flipH="1">
              <a:off x="8687087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/>
            <p:cNvSpPr/>
            <p:nvPr/>
          </p:nvSpPr>
          <p:spPr>
            <a:xfrm flipH="1">
              <a:off x="8382285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/>
            <p:cNvSpPr/>
            <p:nvPr/>
          </p:nvSpPr>
          <p:spPr>
            <a:xfrm flipH="1">
              <a:off x="8687087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 flipH="1">
              <a:off x="8991889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 flipH="1">
              <a:off x="8991889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 flipH="1">
              <a:off x="9296691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 flipH="1">
              <a:off x="9601493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 flipH="1">
              <a:off x="9296691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 flipH="1">
              <a:off x="9601493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 flipH="1">
              <a:off x="9902284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 flipH="1">
              <a:off x="10207086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 flipH="1">
              <a:off x="9902284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 flipH="1">
              <a:off x="10207086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 flipH="1">
              <a:off x="10511888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 flipH="1">
              <a:off x="10511888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 flipH="1">
              <a:off x="7776692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 flipH="1">
              <a:off x="8081494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 flipH="1">
              <a:off x="7776692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 flipH="1">
              <a:off x="8081494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 flipH="1">
              <a:off x="8382285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/>
            <p:cNvSpPr/>
            <p:nvPr/>
          </p:nvSpPr>
          <p:spPr>
            <a:xfrm flipH="1">
              <a:off x="8687087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158"/>
            <p:cNvSpPr/>
            <p:nvPr/>
          </p:nvSpPr>
          <p:spPr>
            <a:xfrm flipH="1">
              <a:off x="8382285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 flipH="1">
              <a:off x="8687087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 flipH="1">
              <a:off x="8991889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 flipH="1">
              <a:off x="8991889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 flipH="1">
              <a:off x="9296691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 flipH="1">
              <a:off x="9601493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 flipH="1">
              <a:off x="9296691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 flipH="1">
              <a:off x="9601493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 flipH="1">
              <a:off x="9902284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 flipH="1">
              <a:off x="10207086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 flipH="1">
              <a:off x="9902284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ed Rectangle 169"/>
            <p:cNvSpPr/>
            <p:nvPr/>
          </p:nvSpPr>
          <p:spPr>
            <a:xfrm flipH="1">
              <a:off x="10207086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 flipH="1">
              <a:off x="10511888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 flipH="1">
              <a:off x="10511888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 flipH="1">
              <a:off x="7776692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 flipH="1">
              <a:off x="8081494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 flipH="1">
              <a:off x="7776692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 flipH="1">
              <a:off x="8081494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 flipH="1">
              <a:off x="8382285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 flipH="1">
              <a:off x="8687087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 flipH="1">
              <a:off x="8382285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179"/>
            <p:cNvSpPr/>
            <p:nvPr/>
          </p:nvSpPr>
          <p:spPr>
            <a:xfrm flipH="1">
              <a:off x="8687087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/>
            <p:cNvSpPr/>
            <p:nvPr/>
          </p:nvSpPr>
          <p:spPr>
            <a:xfrm flipH="1">
              <a:off x="8991889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 flipH="1">
              <a:off x="8991889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 flipH="1">
              <a:off x="9296691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 flipH="1">
              <a:off x="9601493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 flipH="1">
              <a:off x="9296691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 flipH="1">
              <a:off x="9601493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 flipH="1">
              <a:off x="9902284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 flipH="1">
              <a:off x="10207086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 flipH="1">
              <a:off x="9902284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 flipH="1">
              <a:off x="10207086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 flipH="1">
              <a:off x="10511888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 flipH="1">
              <a:off x="10511888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 flipH="1">
              <a:off x="7781388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193"/>
            <p:cNvSpPr/>
            <p:nvPr/>
          </p:nvSpPr>
          <p:spPr>
            <a:xfrm flipH="1">
              <a:off x="8086190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ounded Rectangle 194"/>
            <p:cNvSpPr/>
            <p:nvPr/>
          </p:nvSpPr>
          <p:spPr>
            <a:xfrm flipH="1">
              <a:off x="7781388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ounded Rectangle 195"/>
            <p:cNvSpPr/>
            <p:nvPr/>
          </p:nvSpPr>
          <p:spPr>
            <a:xfrm flipH="1">
              <a:off x="8086190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ounded Rectangle 196"/>
            <p:cNvSpPr/>
            <p:nvPr/>
          </p:nvSpPr>
          <p:spPr>
            <a:xfrm flipH="1">
              <a:off x="8386981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ounded Rectangle 197"/>
            <p:cNvSpPr/>
            <p:nvPr/>
          </p:nvSpPr>
          <p:spPr>
            <a:xfrm flipH="1">
              <a:off x="8691783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ounded Rectangle 198"/>
            <p:cNvSpPr/>
            <p:nvPr/>
          </p:nvSpPr>
          <p:spPr>
            <a:xfrm flipH="1">
              <a:off x="8386981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 flipH="1">
              <a:off x="8691783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 flipH="1">
              <a:off x="8996585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 flipH="1">
              <a:off x="8996585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 flipH="1">
              <a:off x="9301387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 flipH="1">
              <a:off x="9606189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 flipH="1">
              <a:off x="9301387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 flipH="1">
              <a:off x="9606189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flipH="1">
              <a:off x="9906980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 flipH="1">
              <a:off x="10211782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ounded Rectangle 208"/>
            <p:cNvSpPr/>
            <p:nvPr/>
          </p:nvSpPr>
          <p:spPr>
            <a:xfrm flipH="1">
              <a:off x="9906980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 flipH="1">
              <a:off x="10211782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 flipH="1">
              <a:off x="10516584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ounded Rectangle 211"/>
            <p:cNvSpPr/>
            <p:nvPr/>
          </p:nvSpPr>
          <p:spPr>
            <a:xfrm flipH="1">
              <a:off x="10516584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5314230" y="4230848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1 - </a:t>
            </a:r>
            <a:r>
              <a:rPr lang="el-GR" sz="4000" dirty="0" smtClean="0">
                <a:solidFill>
                  <a:schemeClr val="tx1"/>
                </a:solidFill>
              </a:rPr>
              <a:t>β</a:t>
            </a:r>
            <a:r>
              <a:rPr lang="de-DE" sz="4000" dirty="0" smtClean="0">
                <a:solidFill>
                  <a:schemeClr val="tx1"/>
                </a:solidFill>
              </a:rPr>
              <a:t> = .80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FALSE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POSITIVES!</a:t>
            </a:r>
            <a:endParaRPr lang="de-DE" sz="2400" b="1" u="sng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 flipH="1">
            <a:off x="7776692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 flipH="1">
            <a:off x="8081494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 flipH="1">
            <a:off x="7776692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 flipH="1">
            <a:off x="8081494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 flipH="1">
            <a:off x="8382285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 flipH="1">
            <a:off x="8687087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 flipH="1">
            <a:off x="8382285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flipH="1">
            <a:off x="8687087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 flipH="1">
            <a:off x="8991889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 flipH="1">
            <a:off x="8991889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 flipH="1">
            <a:off x="9296691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 flipH="1">
            <a:off x="9601493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 flipH="1">
            <a:off x="9296691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 flipH="1">
            <a:off x="9601493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 flipH="1">
            <a:off x="9902284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 flipH="1">
            <a:off x="10207086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 flipH="1">
            <a:off x="9902284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 flipH="1">
            <a:off x="10207086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 flipH="1">
            <a:off x="10511888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 flipH="1">
            <a:off x="10511888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 flipH="1">
            <a:off x="7776692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 flipH="1">
            <a:off x="8081494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 flipH="1">
            <a:off x="7776692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 flipH="1">
            <a:off x="8081494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 flipH="1">
            <a:off x="8382285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 flipH="1">
            <a:off x="8687087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 flipH="1">
            <a:off x="8382285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 flipH="1">
            <a:off x="8687087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 flipH="1">
            <a:off x="8991889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 flipH="1">
            <a:off x="8991889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 flipH="1">
            <a:off x="9296691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 flipH="1">
            <a:off x="9601493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 flipH="1">
            <a:off x="9296691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 flipH="1">
            <a:off x="9601493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 flipH="1">
            <a:off x="9902284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 flipH="1">
            <a:off x="10207086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flipH="1">
            <a:off x="9902284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 flipH="1">
            <a:off x="10207086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 flipH="1">
            <a:off x="10511888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 flipH="1">
            <a:off x="10511888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 flipH="1">
            <a:off x="7776692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 flipH="1">
            <a:off x="8081494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 flipH="1">
            <a:off x="7776692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 flipH="1">
            <a:off x="8081494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 flipH="1">
            <a:off x="8382285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 flipH="1">
            <a:off x="8687087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 flipH="1">
            <a:off x="8382285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flipH="1">
            <a:off x="8687087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 flipH="1">
            <a:off x="8991889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 flipH="1">
            <a:off x="8991889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 flipH="1">
            <a:off x="9296691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 flipH="1">
            <a:off x="9601493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 flipH="1">
            <a:off x="9296691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 flipH="1">
            <a:off x="9601493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 flipH="1">
            <a:off x="9902284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 flipH="1">
            <a:off x="10207086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 flipH="1">
            <a:off x="9902284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 flipH="1">
            <a:off x="10207086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 flipH="1">
            <a:off x="10511888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 flipH="1">
            <a:off x="10511888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 flipH="1">
            <a:off x="7776692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 flipH="1">
            <a:off x="8081494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 flipH="1">
            <a:off x="7776692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 flipH="1">
            <a:off x="8081494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 flipH="1">
            <a:off x="8382285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 flipH="1">
            <a:off x="8687087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 flipH="1">
            <a:off x="8382285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flipH="1">
            <a:off x="8687087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 flipH="1">
            <a:off x="8991889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 flipH="1">
            <a:off x="8991889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 flipH="1">
            <a:off x="9296691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 flipH="1">
            <a:off x="9601493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 flipH="1">
            <a:off x="9296691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 flipH="1">
            <a:off x="9601493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 flipH="1">
            <a:off x="9902284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 flipH="1">
            <a:off x="10207086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 flipH="1">
            <a:off x="9902284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/>
          <p:cNvSpPr/>
          <p:nvPr/>
        </p:nvSpPr>
        <p:spPr>
          <a:xfrm flipH="1">
            <a:off x="10207086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 flipH="1">
            <a:off x="10511888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 flipH="1">
            <a:off x="10511888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 flipH="1">
            <a:off x="7781388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 flipH="1">
            <a:off x="8086190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 flipH="1">
            <a:off x="7781388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 flipH="1">
            <a:off x="8086190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flipH="1">
            <a:off x="8386981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 flipH="1">
            <a:off x="8691783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 flipH="1">
            <a:off x="8386981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 flipH="1">
            <a:off x="8691783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 flipH="1">
            <a:off x="8996585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 flipH="1">
            <a:off x="8996585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 flipH="1">
            <a:off x="9301387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 flipH="1">
            <a:off x="9606189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 flipH="1">
            <a:off x="9301387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 flipH="1">
            <a:off x="9606189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 flipH="1">
            <a:off x="9906980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 flipH="1">
            <a:off x="10211782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 flipH="1">
            <a:off x="9906980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 flipH="1">
            <a:off x="10211782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 flipH="1">
            <a:off x="10516584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 flipH="1">
            <a:off x="10516584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314230" y="4230848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1 - </a:t>
            </a:r>
            <a:r>
              <a:rPr lang="el-GR" sz="4000" dirty="0" smtClean="0">
                <a:solidFill>
                  <a:schemeClr val="tx1"/>
                </a:solidFill>
              </a:rPr>
              <a:t>β</a:t>
            </a:r>
            <a:r>
              <a:rPr lang="de-DE" sz="4000" dirty="0" smtClean="0">
                <a:solidFill>
                  <a:schemeClr val="tx1"/>
                </a:solidFill>
              </a:rPr>
              <a:t> = .80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214" name="Content Placeholder 3"/>
          <p:cNvSpPr txBox="1">
            <a:spLocks/>
          </p:cNvSpPr>
          <p:nvPr/>
        </p:nvSpPr>
        <p:spPr>
          <a:xfrm>
            <a:off x="6625481" y="184317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smtClean="0"/>
              <a:t>Our effect is </a:t>
            </a:r>
            <a:r>
              <a:rPr lang="de-DE" b="1" smtClean="0"/>
              <a:t>TRUE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at the population level</a:t>
            </a:r>
          </a:p>
          <a:p>
            <a:pPr marL="0" indent="0" algn="ctr">
              <a:buFont typeface="Arial" pitchFamily="34" charset="0"/>
              <a:buNone/>
            </a:pPr>
            <a:r>
              <a:rPr lang="de-DE" b="1" u="sng" smtClean="0"/>
              <a:t>AVOID FALSE NEGATIVES!</a:t>
            </a:r>
          </a:p>
          <a:p>
            <a:pPr marL="0" indent="0" algn="ctr">
              <a:buFont typeface="Arial" pitchFamily="34" charset="0"/>
              <a:buNone/>
            </a:pPr>
            <a:endParaRPr lang="de-DE" smtClean="0"/>
          </a:p>
          <a:p>
            <a:pPr marL="0" indent="0">
              <a:buFont typeface="Arial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3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6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400" dirty="0" err="1" smtClean="0"/>
              <a:t>Why</a:t>
            </a:r>
            <a:r>
              <a:rPr lang="de-DE" sz="4400" dirty="0" smtClean="0"/>
              <a:t> </a:t>
            </a:r>
            <a:r>
              <a:rPr lang="de-DE" sz="4400" dirty="0" err="1" smtClean="0"/>
              <a:t>more</a:t>
            </a:r>
            <a:r>
              <a:rPr lang="de-DE" sz="4400" dirty="0" smtClean="0"/>
              <a:t> </a:t>
            </a:r>
            <a:r>
              <a:rPr lang="de-DE" sz="4400" dirty="0" err="1" smtClean="0"/>
              <a:t>control</a:t>
            </a:r>
            <a:r>
              <a:rPr lang="de-DE" sz="4400" dirty="0" smtClean="0"/>
              <a:t> </a:t>
            </a:r>
            <a:br>
              <a:rPr lang="de-DE" sz="4400" dirty="0" smtClean="0"/>
            </a:br>
            <a:r>
              <a:rPr lang="de-DE" sz="4400" dirty="0" err="1" smtClean="0"/>
              <a:t>over</a:t>
            </a:r>
            <a:r>
              <a:rPr lang="de-DE" sz="4400" dirty="0" smtClean="0"/>
              <a:t> </a:t>
            </a:r>
            <a:r>
              <a:rPr lang="de-DE" sz="4400" dirty="0" err="1" smtClean="0"/>
              <a:t>False</a:t>
            </a:r>
            <a:r>
              <a:rPr lang="de-DE" sz="4400" dirty="0" smtClean="0"/>
              <a:t> Positives versus </a:t>
            </a:r>
            <a:r>
              <a:rPr lang="de-DE" sz="4400" dirty="0" err="1" smtClean="0"/>
              <a:t>False</a:t>
            </a:r>
            <a:r>
              <a:rPr lang="de-DE" sz="4400" dirty="0" smtClean="0"/>
              <a:t> Negatives?</a:t>
            </a:r>
            <a:endParaRPr lang="de-DE" sz="4400" dirty="0"/>
          </a:p>
        </p:txBody>
      </p:sp>
      <p:sp>
        <p:nvSpPr>
          <p:cNvPr id="112" name="Content Placeholder 3"/>
          <p:cNvSpPr>
            <a:spLocks noGrp="1"/>
          </p:cNvSpPr>
          <p:nvPr>
            <p:ph sz="half" idx="1"/>
          </p:nvPr>
        </p:nvSpPr>
        <p:spPr>
          <a:xfrm>
            <a:off x="6630401" y="1852650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endParaRPr lang="de-DE" sz="2400" b="1" u="sng" dirty="0"/>
          </a:p>
          <a:p>
            <a:pPr marL="0" indent="0" algn="ctr">
              <a:buNone/>
            </a:pPr>
            <a:r>
              <a:rPr lang="de-DE" sz="2400" b="1" u="sng" dirty="0" smtClean="0"/>
              <a:t/>
            </a:r>
            <a:br>
              <a:rPr lang="de-DE" sz="2400" b="1" u="sng" dirty="0" smtClean="0"/>
            </a:br>
            <a:r>
              <a:rPr lang="de-DE" sz="2400" b="1" u="sng" dirty="0" smtClean="0"/>
              <a:t>AVOID FALSE NEGATIVES!</a:t>
            </a:r>
          </a:p>
          <a:p>
            <a:pPr marL="0" indent="0" algn="ctr">
              <a:buNone/>
            </a:pPr>
            <a:endParaRPr lang="de-DE" sz="2400" dirty="0" smtClean="0"/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/>
            </a:r>
            <a:br>
              <a:rPr lang="de-DE" sz="2400" b="1" u="sng" dirty="0" smtClean="0"/>
            </a:br>
            <a:r>
              <a:rPr lang="de-DE" sz="2400" b="1" u="sng" dirty="0" smtClean="0"/>
              <a:t>AVOID FALSE POSITIVES!</a:t>
            </a:r>
            <a:endParaRPr lang="de-DE" sz="2400" b="1" u="sng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 flipH="1">
            <a:off x="7776692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 flipH="1">
            <a:off x="8081494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 flipH="1">
            <a:off x="7776692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 flipH="1">
            <a:off x="8081494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 flipH="1">
            <a:off x="8382285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 flipH="1">
            <a:off x="8687087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 flipH="1">
            <a:off x="8382285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flipH="1">
            <a:off x="8687087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 flipH="1">
            <a:off x="8991889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 flipH="1">
            <a:off x="8991889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 flipH="1">
            <a:off x="9296691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 flipH="1">
            <a:off x="9601493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 flipH="1">
            <a:off x="9296691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 flipH="1">
            <a:off x="9601493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 flipH="1">
            <a:off x="9902284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 flipH="1">
            <a:off x="10207086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 flipH="1">
            <a:off x="9902284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 flipH="1">
            <a:off x="10207086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 flipH="1">
            <a:off x="10511888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 flipH="1">
            <a:off x="10511888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 flipH="1">
            <a:off x="7776692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 flipH="1">
            <a:off x="8081494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 flipH="1">
            <a:off x="7776692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 flipH="1">
            <a:off x="8081494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 flipH="1">
            <a:off x="8382285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 flipH="1">
            <a:off x="8687087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 flipH="1">
            <a:off x="8382285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 flipH="1">
            <a:off x="8687087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 flipH="1">
            <a:off x="8991889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 flipH="1">
            <a:off x="8991889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 flipH="1">
            <a:off x="9296691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 flipH="1">
            <a:off x="9601493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 flipH="1">
            <a:off x="9296691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 flipH="1">
            <a:off x="9601493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 flipH="1">
            <a:off x="9902284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 flipH="1">
            <a:off x="10207086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flipH="1">
            <a:off x="9902284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 flipH="1">
            <a:off x="10207086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 flipH="1">
            <a:off x="10511888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 flipH="1">
            <a:off x="10511888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 flipH="1">
            <a:off x="7776692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 flipH="1">
            <a:off x="8081494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 flipH="1">
            <a:off x="7776692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 flipH="1">
            <a:off x="8081494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 flipH="1">
            <a:off x="8382285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 flipH="1">
            <a:off x="8687087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 flipH="1">
            <a:off x="8382285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flipH="1">
            <a:off x="8687087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 flipH="1">
            <a:off x="8991889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 flipH="1">
            <a:off x="8991889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 flipH="1">
            <a:off x="9296691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 flipH="1">
            <a:off x="9601493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 flipH="1">
            <a:off x="9296691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 flipH="1">
            <a:off x="9601493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 flipH="1">
            <a:off x="9902284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 flipH="1">
            <a:off x="10207086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 flipH="1">
            <a:off x="9902284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 flipH="1">
            <a:off x="10207086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 flipH="1">
            <a:off x="10511888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 flipH="1">
            <a:off x="10511888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 flipH="1">
            <a:off x="7776692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 flipH="1">
            <a:off x="8081494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 flipH="1">
            <a:off x="7776692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 flipH="1">
            <a:off x="8081494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 flipH="1">
            <a:off x="8382285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 flipH="1">
            <a:off x="8687087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 flipH="1">
            <a:off x="8382285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flipH="1">
            <a:off x="8687087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 flipH="1">
            <a:off x="8991889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 flipH="1">
            <a:off x="8991889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 flipH="1">
            <a:off x="9296691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 flipH="1">
            <a:off x="9601493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 flipH="1">
            <a:off x="9296691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 flipH="1">
            <a:off x="9601493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 flipH="1">
            <a:off x="9902284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 flipH="1">
            <a:off x="10207086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 flipH="1">
            <a:off x="9902284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/>
          <p:cNvSpPr/>
          <p:nvPr/>
        </p:nvSpPr>
        <p:spPr>
          <a:xfrm flipH="1">
            <a:off x="10207086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 flipH="1">
            <a:off x="10511888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 flipH="1">
            <a:off x="10511888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 flipH="1">
            <a:off x="7781388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 flipH="1">
            <a:off x="8086190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 flipH="1">
            <a:off x="7781388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 flipH="1">
            <a:off x="8086190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flipH="1">
            <a:off x="8386981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 flipH="1">
            <a:off x="8691783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 flipH="1">
            <a:off x="8386981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 flipH="1">
            <a:off x="8691783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 flipH="1">
            <a:off x="8996585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 flipH="1">
            <a:off x="8996585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 flipH="1">
            <a:off x="9301387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 flipH="1">
            <a:off x="9606189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 flipH="1">
            <a:off x="9301387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 flipH="1">
            <a:off x="9606189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 flipH="1">
            <a:off x="9906980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 flipH="1">
            <a:off x="10211782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 flipH="1">
            <a:off x="9906980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 flipH="1">
            <a:off x="10211782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 flipH="1">
            <a:off x="10516584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 flipH="1">
            <a:off x="10516584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314230" y="4230848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1 - </a:t>
            </a:r>
            <a:r>
              <a:rPr lang="el-GR" sz="4000" dirty="0" smtClean="0">
                <a:solidFill>
                  <a:schemeClr val="tx1"/>
                </a:solidFill>
              </a:rPr>
              <a:t>β</a:t>
            </a:r>
            <a:r>
              <a:rPr lang="de-DE" sz="4000" dirty="0" smtClean="0">
                <a:solidFill>
                  <a:schemeClr val="tx1"/>
                </a:solidFill>
              </a:rPr>
              <a:t> = .80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16505" y="3015823"/>
            <a:ext cx="3400927" cy="3368935"/>
          </a:xfrm>
          <a:custGeom>
            <a:avLst/>
            <a:gdLst>
              <a:gd name="connsiteX0" fmla="*/ 144379 w 3400927"/>
              <a:gd name="connsiteY0" fmla="*/ 80303 h 3368935"/>
              <a:gd name="connsiteX1" fmla="*/ 144379 w 3400927"/>
              <a:gd name="connsiteY1" fmla="*/ 80303 h 3368935"/>
              <a:gd name="connsiteX2" fmla="*/ 128337 w 3400927"/>
              <a:gd name="connsiteY2" fmla="*/ 433230 h 3368935"/>
              <a:gd name="connsiteX3" fmla="*/ 80211 w 3400927"/>
              <a:gd name="connsiteY3" fmla="*/ 770114 h 3368935"/>
              <a:gd name="connsiteX4" fmla="*/ 64169 w 3400927"/>
              <a:gd name="connsiteY4" fmla="*/ 914493 h 3368935"/>
              <a:gd name="connsiteX5" fmla="*/ 80211 w 3400927"/>
              <a:gd name="connsiteY5" fmla="*/ 1508051 h 3368935"/>
              <a:gd name="connsiteX6" fmla="*/ 96253 w 3400927"/>
              <a:gd name="connsiteY6" fmla="*/ 1572219 h 3368935"/>
              <a:gd name="connsiteX7" fmla="*/ 112295 w 3400927"/>
              <a:gd name="connsiteY7" fmla="*/ 1668472 h 3368935"/>
              <a:gd name="connsiteX8" fmla="*/ 144379 w 3400927"/>
              <a:gd name="connsiteY8" fmla="*/ 1716598 h 3368935"/>
              <a:gd name="connsiteX9" fmla="*/ 176463 w 3400927"/>
              <a:gd name="connsiteY9" fmla="*/ 3112261 h 3368935"/>
              <a:gd name="connsiteX10" fmla="*/ 192506 w 3400927"/>
              <a:gd name="connsiteY10" fmla="*/ 3224556 h 3368935"/>
              <a:gd name="connsiteX11" fmla="*/ 208548 w 3400927"/>
              <a:gd name="connsiteY11" fmla="*/ 3272682 h 3368935"/>
              <a:gd name="connsiteX12" fmla="*/ 304800 w 3400927"/>
              <a:gd name="connsiteY12" fmla="*/ 3320809 h 3368935"/>
              <a:gd name="connsiteX13" fmla="*/ 385011 w 3400927"/>
              <a:gd name="connsiteY13" fmla="*/ 3336851 h 3368935"/>
              <a:gd name="connsiteX14" fmla="*/ 529390 w 3400927"/>
              <a:gd name="connsiteY14" fmla="*/ 3368935 h 3368935"/>
              <a:gd name="connsiteX15" fmla="*/ 1443790 w 3400927"/>
              <a:gd name="connsiteY15" fmla="*/ 3352893 h 3368935"/>
              <a:gd name="connsiteX16" fmla="*/ 1572127 w 3400927"/>
              <a:gd name="connsiteY16" fmla="*/ 3320809 h 3368935"/>
              <a:gd name="connsiteX17" fmla="*/ 1636295 w 3400927"/>
              <a:gd name="connsiteY17" fmla="*/ 3304766 h 3368935"/>
              <a:gd name="connsiteX18" fmla="*/ 1716506 w 3400927"/>
              <a:gd name="connsiteY18" fmla="*/ 3240598 h 3368935"/>
              <a:gd name="connsiteX19" fmla="*/ 1732548 w 3400927"/>
              <a:gd name="connsiteY19" fmla="*/ 3192472 h 3368935"/>
              <a:gd name="connsiteX20" fmla="*/ 1716506 w 3400927"/>
              <a:gd name="connsiteY20" fmla="*/ 3048093 h 3368935"/>
              <a:gd name="connsiteX21" fmla="*/ 1700463 w 3400927"/>
              <a:gd name="connsiteY21" fmla="*/ 2983924 h 3368935"/>
              <a:gd name="connsiteX22" fmla="*/ 1732548 w 3400927"/>
              <a:gd name="connsiteY22" fmla="*/ 2935798 h 3368935"/>
              <a:gd name="connsiteX23" fmla="*/ 1796716 w 3400927"/>
              <a:gd name="connsiteY23" fmla="*/ 2951840 h 3368935"/>
              <a:gd name="connsiteX24" fmla="*/ 3031958 w 3400927"/>
              <a:gd name="connsiteY24" fmla="*/ 2919756 h 3368935"/>
              <a:gd name="connsiteX25" fmla="*/ 3320716 w 3400927"/>
              <a:gd name="connsiteY25" fmla="*/ 2903714 h 3368935"/>
              <a:gd name="connsiteX26" fmla="*/ 3352800 w 3400927"/>
              <a:gd name="connsiteY26" fmla="*/ 2855588 h 3368935"/>
              <a:gd name="connsiteX27" fmla="*/ 3368842 w 3400927"/>
              <a:gd name="connsiteY27" fmla="*/ 2197861 h 3368935"/>
              <a:gd name="connsiteX28" fmla="*/ 3400927 w 3400927"/>
              <a:gd name="connsiteY28" fmla="*/ 1315545 h 3368935"/>
              <a:gd name="connsiteX29" fmla="*/ 3384884 w 3400927"/>
              <a:gd name="connsiteY29" fmla="*/ 882409 h 3368935"/>
              <a:gd name="connsiteX30" fmla="*/ 3352800 w 3400927"/>
              <a:gd name="connsiteY30" fmla="*/ 320935 h 3368935"/>
              <a:gd name="connsiteX31" fmla="*/ 3288632 w 3400927"/>
              <a:gd name="connsiteY31" fmla="*/ 112388 h 3368935"/>
              <a:gd name="connsiteX32" fmla="*/ 3224463 w 3400927"/>
              <a:gd name="connsiteY32" fmla="*/ 96345 h 3368935"/>
              <a:gd name="connsiteX33" fmla="*/ 3176337 w 3400927"/>
              <a:gd name="connsiteY33" fmla="*/ 64261 h 3368935"/>
              <a:gd name="connsiteX34" fmla="*/ 2983832 w 3400927"/>
              <a:gd name="connsiteY34" fmla="*/ 32177 h 3368935"/>
              <a:gd name="connsiteX35" fmla="*/ 2662990 w 3400927"/>
              <a:gd name="connsiteY35" fmla="*/ 16135 h 3368935"/>
              <a:gd name="connsiteX36" fmla="*/ 2582779 w 3400927"/>
              <a:gd name="connsiteY36" fmla="*/ 93 h 3368935"/>
              <a:gd name="connsiteX37" fmla="*/ 1973179 w 3400927"/>
              <a:gd name="connsiteY37" fmla="*/ 32177 h 3368935"/>
              <a:gd name="connsiteX38" fmla="*/ 1604211 w 3400927"/>
              <a:gd name="connsiteY38" fmla="*/ 16135 h 3368935"/>
              <a:gd name="connsiteX39" fmla="*/ 1540042 w 3400927"/>
              <a:gd name="connsiteY39" fmla="*/ 93 h 3368935"/>
              <a:gd name="connsiteX40" fmla="*/ 1122948 w 3400927"/>
              <a:gd name="connsiteY40" fmla="*/ 16135 h 3368935"/>
              <a:gd name="connsiteX41" fmla="*/ 1058779 w 3400927"/>
              <a:gd name="connsiteY41" fmla="*/ 32177 h 3368935"/>
              <a:gd name="connsiteX42" fmla="*/ 802106 w 3400927"/>
              <a:gd name="connsiteY42" fmla="*/ 93 h 3368935"/>
              <a:gd name="connsiteX43" fmla="*/ 192506 w 3400927"/>
              <a:gd name="connsiteY43" fmla="*/ 16135 h 3368935"/>
              <a:gd name="connsiteX44" fmla="*/ 144379 w 3400927"/>
              <a:gd name="connsiteY44" fmla="*/ 128430 h 3368935"/>
              <a:gd name="connsiteX45" fmla="*/ 128337 w 3400927"/>
              <a:gd name="connsiteY45" fmla="*/ 176556 h 3368935"/>
              <a:gd name="connsiteX46" fmla="*/ 160421 w 3400927"/>
              <a:gd name="connsiteY46" fmla="*/ 176556 h 3368935"/>
              <a:gd name="connsiteX47" fmla="*/ 80211 w 3400927"/>
              <a:gd name="connsiteY47" fmla="*/ 930535 h 3368935"/>
              <a:gd name="connsiteX48" fmla="*/ 0 w 3400927"/>
              <a:gd name="connsiteY48" fmla="*/ 1315545 h 336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0927" h="3368935">
                <a:moveTo>
                  <a:pt x="144379" y="80303"/>
                </a:moveTo>
                <a:lnTo>
                  <a:pt x="144379" y="80303"/>
                </a:lnTo>
                <a:cubicBezTo>
                  <a:pt x="139032" y="197945"/>
                  <a:pt x="139245" y="315972"/>
                  <a:pt x="128337" y="433230"/>
                </a:cubicBezTo>
                <a:cubicBezTo>
                  <a:pt x="117830" y="546177"/>
                  <a:pt x="92738" y="657373"/>
                  <a:pt x="80211" y="770114"/>
                </a:cubicBezTo>
                <a:lnTo>
                  <a:pt x="64169" y="914493"/>
                </a:lnTo>
                <a:cubicBezTo>
                  <a:pt x="69516" y="1112346"/>
                  <a:pt x="70568" y="1310361"/>
                  <a:pt x="80211" y="1508051"/>
                </a:cubicBezTo>
                <a:cubicBezTo>
                  <a:pt x="81285" y="1530072"/>
                  <a:pt x="91929" y="1550600"/>
                  <a:pt x="96253" y="1572219"/>
                </a:cubicBezTo>
                <a:cubicBezTo>
                  <a:pt x="102632" y="1604114"/>
                  <a:pt x="102009" y="1637614"/>
                  <a:pt x="112295" y="1668472"/>
                </a:cubicBezTo>
                <a:cubicBezTo>
                  <a:pt x="118392" y="1686763"/>
                  <a:pt x="133684" y="1700556"/>
                  <a:pt x="144379" y="1716598"/>
                </a:cubicBezTo>
                <a:cubicBezTo>
                  <a:pt x="190786" y="2412711"/>
                  <a:pt x="136541" y="1535399"/>
                  <a:pt x="176463" y="3112261"/>
                </a:cubicBezTo>
                <a:cubicBezTo>
                  <a:pt x="177420" y="3150061"/>
                  <a:pt x="185090" y="3187479"/>
                  <a:pt x="192506" y="3224556"/>
                </a:cubicBezTo>
                <a:cubicBezTo>
                  <a:pt x="195822" y="3241137"/>
                  <a:pt x="197985" y="3259478"/>
                  <a:pt x="208548" y="3272682"/>
                </a:cubicBezTo>
                <a:cubicBezTo>
                  <a:pt x="228151" y="3297186"/>
                  <a:pt x="275740" y="3313544"/>
                  <a:pt x="304800" y="3320809"/>
                </a:cubicBezTo>
                <a:cubicBezTo>
                  <a:pt x="331252" y="3327422"/>
                  <a:pt x="358394" y="3330936"/>
                  <a:pt x="385011" y="3336851"/>
                </a:cubicBezTo>
                <a:cubicBezTo>
                  <a:pt x="588908" y="3382161"/>
                  <a:pt x="287469" y="3320551"/>
                  <a:pt x="529390" y="3368935"/>
                </a:cubicBezTo>
                <a:cubicBezTo>
                  <a:pt x="834190" y="3363588"/>
                  <a:pt x="1139267" y="3366948"/>
                  <a:pt x="1443790" y="3352893"/>
                </a:cubicBezTo>
                <a:cubicBezTo>
                  <a:pt x="1487839" y="3350860"/>
                  <a:pt x="1529348" y="3331504"/>
                  <a:pt x="1572127" y="3320809"/>
                </a:cubicBezTo>
                <a:lnTo>
                  <a:pt x="1636295" y="3304766"/>
                </a:lnTo>
                <a:cubicBezTo>
                  <a:pt x="1658152" y="3290195"/>
                  <a:pt x="1701267" y="3265995"/>
                  <a:pt x="1716506" y="3240598"/>
                </a:cubicBezTo>
                <a:cubicBezTo>
                  <a:pt x="1725206" y="3226098"/>
                  <a:pt x="1727201" y="3208514"/>
                  <a:pt x="1732548" y="3192472"/>
                </a:cubicBezTo>
                <a:cubicBezTo>
                  <a:pt x="1727201" y="3144346"/>
                  <a:pt x="1723869" y="3095952"/>
                  <a:pt x="1716506" y="3048093"/>
                </a:cubicBezTo>
                <a:cubicBezTo>
                  <a:pt x="1713153" y="3026301"/>
                  <a:pt x="1697345" y="3005750"/>
                  <a:pt x="1700463" y="2983924"/>
                </a:cubicBezTo>
                <a:cubicBezTo>
                  <a:pt x="1703190" y="2964838"/>
                  <a:pt x="1721853" y="2951840"/>
                  <a:pt x="1732548" y="2935798"/>
                </a:cubicBezTo>
                <a:cubicBezTo>
                  <a:pt x="1753937" y="2941145"/>
                  <a:pt x="1774670" y="2952112"/>
                  <a:pt x="1796716" y="2951840"/>
                </a:cubicBezTo>
                <a:cubicBezTo>
                  <a:pt x="2208571" y="2946755"/>
                  <a:pt x="3031958" y="2919756"/>
                  <a:pt x="3031958" y="2919756"/>
                </a:cubicBezTo>
                <a:cubicBezTo>
                  <a:pt x="3128211" y="2914409"/>
                  <a:pt x="3226187" y="2922620"/>
                  <a:pt x="3320716" y="2903714"/>
                </a:cubicBezTo>
                <a:cubicBezTo>
                  <a:pt x="3339622" y="2899933"/>
                  <a:pt x="3351489" y="2874823"/>
                  <a:pt x="3352800" y="2855588"/>
                </a:cubicBezTo>
                <a:cubicBezTo>
                  <a:pt x="3367718" y="2636788"/>
                  <a:pt x="3364127" y="2417118"/>
                  <a:pt x="3368842" y="2197861"/>
                </a:cubicBezTo>
                <a:cubicBezTo>
                  <a:pt x="3387279" y="1340557"/>
                  <a:pt x="3296807" y="1627891"/>
                  <a:pt x="3400927" y="1315545"/>
                </a:cubicBezTo>
                <a:cubicBezTo>
                  <a:pt x="3395579" y="1171166"/>
                  <a:pt x="3389779" y="1026804"/>
                  <a:pt x="3384884" y="882409"/>
                </a:cubicBezTo>
                <a:cubicBezTo>
                  <a:pt x="3366750" y="347468"/>
                  <a:pt x="3423135" y="531939"/>
                  <a:pt x="3352800" y="320935"/>
                </a:cubicBezTo>
                <a:cubicBezTo>
                  <a:pt x="3341724" y="199094"/>
                  <a:pt x="3383711" y="153137"/>
                  <a:pt x="3288632" y="112388"/>
                </a:cubicBezTo>
                <a:cubicBezTo>
                  <a:pt x="3268367" y="103703"/>
                  <a:pt x="3245853" y="101693"/>
                  <a:pt x="3224463" y="96345"/>
                </a:cubicBezTo>
                <a:cubicBezTo>
                  <a:pt x="3208421" y="85650"/>
                  <a:pt x="3193582" y="72883"/>
                  <a:pt x="3176337" y="64261"/>
                </a:cubicBezTo>
                <a:cubicBezTo>
                  <a:pt x="3124148" y="38167"/>
                  <a:pt x="3025105" y="35023"/>
                  <a:pt x="2983832" y="32177"/>
                </a:cubicBezTo>
                <a:cubicBezTo>
                  <a:pt x="2877005" y="24810"/>
                  <a:pt x="2769937" y="21482"/>
                  <a:pt x="2662990" y="16135"/>
                </a:cubicBezTo>
                <a:cubicBezTo>
                  <a:pt x="2636253" y="10788"/>
                  <a:pt x="2610045" y="93"/>
                  <a:pt x="2582779" y="93"/>
                </a:cubicBezTo>
                <a:cubicBezTo>
                  <a:pt x="2168511" y="93"/>
                  <a:pt x="2222115" y="-3385"/>
                  <a:pt x="1973179" y="32177"/>
                </a:cubicBezTo>
                <a:cubicBezTo>
                  <a:pt x="1850190" y="26830"/>
                  <a:pt x="1726980" y="25229"/>
                  <a:pt x="1604211" y="16135"/>
                </a:cubicBezTo>
                <a:cubicBezTo>
                  <a:pt x="1582223" y="14506"/>
                  <a:pt x="1562090" y="93"/>
                  <a:pt x="1540042" y="93"/>
                </a:cubicBezTo>
                <a:cubicBezTo>
                  <a:pt x="1400908" y="93"/>
                  <a:pt x="1261979" y="10788"/>
                  <a:pt x="1122948" y="16135"/>
                </a:cubicBezTo>
                <a:cubicBezTo>
                  <a:pt x="1101558" y="21482"/>
                  <a:pt x="1080827" y="32177"/>
                  <a:pt x="1058779" y="32177"/>
                </a:cubicBezTo>
                <a:cubicBezTo>
                  <a:pt x="915794" y="32177"/>
                  <a:pt x="904263" y="25632"/>
                  <a:pt x="802106" y="93"/>
                </a:cubicBezTo>
                <a:cubicBezTo>
                  <a:pt x="598906" y="5440"/>
                  <a:pt x="395207" y="933"/>
                  <a:pt x="192506" y="16135"/>
                </a:cubicBezTo>
                <a:cubicBezTo>
                  <a:pt x="150559" y="19281"/>
                  <a:pt x="146408" y="120314"/>
                  <a:pt x="144379" y="128430"/>
                </a:cubicBezTo>
                <a:cubicBezTo>
                  <a:pt x="140278" y="144835"/>
                  <a:pt x="122990" y="160514"/>
                  <a:pt x="128337" y="176556"/>
                </a:cubicBezTo>
                <a:cubicBezTo>
                  <a:pt x="131719" y="186702"/>
                  <a:pt x="149726" y="176556"/>
                  <a:pt x="160421" y="176556"/>
                </a:cubicBezTo>
                <a:lnTo>
                  <a:pt x="80211" y="930535"/>
                </a:lnTo>
                <a:lnTo>
                  <a:pt x="0" y="1315545"/>
                </a:lnTo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7728566" y="3043096"/>
            <a:ext cx="3067771" cy="2572764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1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6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400" dirty="0" err="1" smtClean="0"/>
              <a:t>Why</a:t>
            </a:r>
            <a:r>
              <a:rPr lang="de-DE" sz="4400" dirty="0" smtClean="0"/>
              <a:t> </a:t>
            </a:r>
            <a:r>
              <a:rPr lang="de-DE" sz="4400" dirty="0" err="1" smtClean="0"/>
              <a:t>more</a:t>
            </a:r>
            <a:r>
              <a:rPr lang="de-DE" sz="4400" dirty="0" smtClean="0"/>
              <a:t> </a:t>
            </a:r>
            <a:r>
              <a:rPr lang="de-DE" sz="4400" dirty="0" err="1" smtClean="0"/>
              <a:t>control</a:t>
            </a:r>
            <a:r>
              <a:rPr lang="de-DE" sz="4400" dirty="0" smtClean="0"/>
              <a:t> </a:t>
            </a:r>
            <a:br>
              <a:rPr lang="de-DE" sz="4400" dirty="0" smtClean="0"/>
            </a:br>
            <a:r>
              <a:rPr lang="de-DE" sz="4400" dirty="0" err="1" smtClean="0"/>
              <a:t>over</a:t>
            </a:r>
            <a:r>
              <a:rPr lang="de-DE" sz="4400" dirty="0" smtClean="0"/>
              <a:t> </a:t>
            </a:r>
            <a:r>
              <a:rPr lang="de-DE" sz="4400" dirty="0" err="1" smtClean="0"/>
              <a:t>False</a:t>
            </a:r>
            <a:r>
              <a:rPr lang="de-DE" sz="4400" dirty="0" smtClean="0"/>
              <a:t> Positives versus </a:t>
            </a:r>
            <a:r>
              <a:rPr lang="de-DE" sz="4400" dirty="0" err="1" smtClean="0"/>
              <a:t>False</a:t>
            </a:r>
            <a:r>
              <a:rPr lang="de-DE" sz="4400" dirty="0" smtClean="0"/>
              <a:t> Negatives?</a:t>
            </a:r>
            <a:endParaRPr lang="de-DE" sz="4400" dirty="0"/>
          </a:p>
        </p:txBody>
      </p:sp>
      <p:sp>
        <p:nvSpPr>
          <p:cNvPr id="112" name="Content Placeholder 3"/>
          <p:cNvSpPr>
            <a:spLocks noGrp="1"/>
          </p:cNvSpPr>
          <p:nvPr>
            <p:ph sz="half" idx="1"/>
          </p:nvPr>
        </p:nvSpPr>
        <p:spPr>
          <a:xfrm>
            <a:off x="7010400" y="19145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endParaRPr lang="de-DE" sz="2400" b="1" u="sng" dirty="0"/>
          </a:p>
          <a:p>
            <a:pPr marL="0" indent="0" algn="ctr">
              <a:buNone/>
            </a:pPr>
            <a:r>
              <a:rPr lang="de-DE" sz="2400" b="1" u="sng" dirty="0" smtClean="0"/>
              <a:t/>
            </a:r>
            <a:br>
              <a:rPr lang="de-DE" sz="2400" b="1" u="sng" dirty="0" smtClean="0"/>
            </a:br>
            <a:r>
              <a:rPr lang="de-DE" sz="2400" b="1" u="sng" dirty="0" smtClean="0"/>
              <a:t>AVOID FALSE NEGATIVES!</a:t>
            </a:r>
          </a:p>
          <a:p>
            <a:pPr marL="0" indent="0" algn="ctr">
              <a:buNone/>
            </a:pPr>
            <a:endParaRPr lang="de-DE" sz="2400" dirty="0" smtClean="0"/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/>
            </a:r>
            <a:br>
              <a:rPr lang="de-DE" sz="2400" b="1" u="sng" dirty="0" smtClean="0"/>
            </a:br>
            <a:r>
              <a:rPr lang="de-DE" sz="2400" b="1" u="sng" dirty="0" smtClean="0"/>
              <a:t>AVOID FALSE POSITIVES!</a:t>
            </a:r>
            <a:endParaRPr lang="de-DE" sz="2400" b="1" u="sng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 flipH="1">
            <a:off x="7776692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 flipH="1">
            <a:off x="8081494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 flipH="1">
            <a:off x="7776692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 flipH="1">
            <a:off x="8081494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 flipH="1">
            <a:off x="8382285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 flipH="1">
            <a:off x="8687087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 flipH="1">
            <a:off x="8382285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flipH="1">
            <a:off x="8687087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 flipH="1">
            <a:off x="8991889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 flipH="1">
            <a:off x="8991889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 flipH="1">
            <a:off x="9296691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 flipH="1">
            <a:off x="9601493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 flipH="1">
            <a:off x="9296691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 flipH="1">
            <a:off x="9601493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 flipH="1">
            <a:off x="9902284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 flipH="1">
            <a:off x="10207086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 flipH="1">
            <a:off x="9902284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 flipH="1">
            <a:off x="10207086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 flipH="1">
            <a:off x="10511888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 flipH="1">
            <a:off x="10511888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 flipH="1">
            <a:off x="7776692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 flipH="1">
            <a:off x="8081494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 flipH="1">
            <a:off x="7776692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 flipH="1">
            <a:off x="8081494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 flipH="1">
            <a:off x="8382285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 flipH="1">
            <a:off x="8687087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 flipH="1">
            <a:off x="8382285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 flipH="1">
            <a:off x="8687087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 flipH="1">
            <a:off x="8991889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 flipH="1">
            <a:off x="8991889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 flipH="1">
            <a:off x="9296691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 flipH="1">
            <a:off x="9601493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 flipH="1">
            <a:off x="9296691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 flipH="1">
            <a:off x="9601493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 flipH="1">
            <a:off x="9902284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 flipH="1">
            <a:off x="10207086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flipH="1">
            <a:off x="9902284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 flipH="1">
            <a:off x="10207086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 flipH="1">
            <a:off x="10511888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 flipH="1">
            <a:off x="10511888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 flipH="1">
            <a:off x="7776692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 flipH="1">
            <a:off x="8081494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 flipH="1">
            <a:off x="7776692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 flipH="1">
            <a:off x="8081494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 flipH="1">
            <a:off x="8382285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 flipH="1">
            <a:off x="8687087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 flipH="1">
            <a:off x="8382285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flipH="1">
            <a:off x="8687087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 flipH="1">
            <a:off x="8991889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 flipH="1">
            <a:off x="8991889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 flipH="1">
            <a:off x="9296691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 flipH="1">
            <a:off x="9601493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 flipH="1">
            <a:off x="9296691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 flipH="1">
            <a:off x="9601493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 flipH="1">
            <a:off x="9902284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 flipH="1">
            <a:off x="10207086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 flipH="1">
            <a:off x="9902284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 flipH="1">
            <a:off x="10207086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 flipH="1">
            <a:off x="10511888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 flipH="1">
            <a:off x="10511888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 flipH="1">
            <a:off x="7776692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 flipH="1">
            <a:off x="8081494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 flipH="1">
            <a:off x="7776692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 flipH="1">
            <a:off x="8081494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 flipH="1">
            <a:off x="8382285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 flipH="1">
            <a:off x="8687087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 flipH="1">
            <a:off x="8382285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flipH="1">
            <a:off x="8687087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 flipH="1">
            <a:off x="8991889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 flipH="1">
            <a:off x="8991889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 flipH="1">
            <a:off x="9296691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 flipH="1">
            <a:off x="9601493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 flipH="1">
            <a:off x="9296691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 flipH="1">
            <a:off x="9601493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 flipH="1">
            <a:off x="9902284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 flipH="1">
            <a:off x="10207086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 flipH="1">
            <a:off x="9902284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/>
          <p:cNvSpPr/>
          <p:nvPr/>
        </p:nvSpPr>
        <p:spPr>
          <a:xfrm flipH="1">
            <a:off x="10207086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 flipH="1">
            <a:off x="10511888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 flipH="1">
            <a:off x="10511888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 flipH="1">
            <a:off x="7781388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 flipH="1">
            <a:off x="8086190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 flipH="1">
            <a:off x="7781388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 flipH="1">
            <a:off x="8086190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flipH="1">
            <a:off x="8386981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 flipH="1">
            <a:off x="8691783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 flipH="1">
            <a:off x="8386981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 flipH="1">
            <a:off x="8691783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 flipH="1">
            <a:off x="8996585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 flipH="1">
            <a:off x="8996585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 flipH="1">
            <a:off x="9301387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 flipH="1">
            <a:off x="9606189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 flipH="1">
            <a:off x="9301387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 flipH="1">
            <a:off x="9606189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 flipH="1">
            <a:off x="9906980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 flipH="1">
            <a:off x="10211782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 flipH="1">
            <a:off x="9906980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 flipH="1">
            <a:off x="10211782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 flipH="1">
            <a:off x="10516584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 flipH="1">
            <a:off x="10516584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314230" y="4230848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1 - </a:t>
            </a:r>
            <a:r>
              <a:rPr lang="el-GR" sz="4000" dirty="0" smtClean="0">
                <a:solidFill>
                  <a:schemeClr val="tx1"/>
                </a:solidFill>
              </a:rPr>
              <a:t>β</a:t>
            </a:r>
            <a:r>
              <a:rPr lang="de-DE" sz="4000" dirty="0" smtClean="0">
                <a:solidFill>
                  <a:schemeClr val="tx1"/>
                </a:solidFill>
              </a:rPr>
              <a:t> = .80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16505" y="3015823"/>
            <a:ext cx="3400927" cy="3368935"/>
          </a:xfrm>
          <a:custGeom>
            <a:avLst/>
            <a:gdLst>
              <a:gd name="connsiteX0" fmla="*/ 144379 w 3400927"/>
              <a:gd name="connsiteY0" fmla="*/ 80303 h 3368935"/>
              <a:gd name="connsiteX1" fmla="*/ 144379 w 3400927"/>
              <a:gd name="connsiteY1" fmla="*/ 80303 h 3368935"/>
              <a:gd name="connsiteX2" fmla="*/ 128337 w 3400927"/>
              <a:gd name="connsiteY2" fmla="*/ 433230 h 3368935"/>
              <a:gd name="connsiteX3" fmla="*/ 80211 w 3400927"/>
              <a:gd name="connsiteY3" fmla="*/ 770114 h 3368935"/>
              <a:gd name="connsiteX4" fmla="*/ 64169 w 3400927"/>
              <a:gd name="connsiteY4" fmla="*/ 914493 h 3368935"/>
              <a:gd name="connsiteX5" fmla="*/ 80211 w 3400927"/>
              <a:gd name="connsiteY5" fmla="*/ 1508051 h 3368935"/>
              <a:gd name="connsiteX6" fmla="*/ 96253 w 3400927"/>
              <a:gd name="connsiteY6" fmla="*/ 1572219 h 3368935"/>
              <a:gd name="connsiteX7" fmla="*/ 112295 w 3400927"/>
              <a:gd name="connsiteY7" fmla="*/ 1668472 h 3368935"/>
              <a:gd name="connsiteX8" fmla="*/ 144379 w 3400927"/>
              <a:gd name="connsiteY8" fmla="*/ 1716598 h 3368935"/>
              <a:gd name="connsiteX9" fmla="*/ 176463 w 3400927"/>
              <a:gd name="connsiteY9" fmla="*/ 3112261 h 3368935"/>
              <a:gd name="connsiteX10" fmla="*/ 192506 w 3400927"/>
              <a:gd name="connsiteY10" fmla="*/ 3224556 h 3368935"/>
              <a:gd name="connsiteX11" fmla="*/ 208548 w 3400927"/>
              <a:gd name="connsiteY11" fmla="*/ 3272682 h 3368935"/>
              <a:gd name="connsiteX12" fmla="*/ 304800 w 3400927"/>
              <a:gd name="connsiteY12" fmla="*/ 3320809 h 3368935"/>
              <a:gd name="connsiteX13" fmla="*/ 385011 w 3400927"/>
              <a:gd name="connsiteY13" fmla="*/ 3336851 h 3368935"/>
              <a:gd name="connsiteX14" fmla="*/ 529390 w 3400927"/>
              <a:gd name="connsiteY14" fmla="*/ 3368935 h 3368935"/>
              <a:gd name="connsiteX15" fmla="*/ 1443790 w 3400927"/>
              <a:gd name="connsiteY15" fmla="*/ 3352893 h 3368935"/>
              <a:gd name="connsiteX16" fmla="*/ 1572127 w 3400927"/>
              <a:gd name="connsiteY16" fmla="*/ 3320809 h 3368935"/>
              <a:gd name="connsiteX17" fmla="*/ 1636295 w 3400927"/>
              <a:gd name="connsiteY17" fmla="*/ 3304766 h 3368935"/>
              <a:gd name="connsiteX18" fmla="*/ 1716506 w 3400927"/>
              <a:gd name="connsiteY18" fmla="*/ 3240598 h 3368935"/>
              <a:gd name="connsiteX19" fmla="*/ 1732548 w 3400927"/>
              <a:gd name="connsiteY19" fmla="*/ 3192472 h 3368935"/>
              <a:gd name="connsiteX20" fmla="*/ 1716506 w 3400927"/>
              <a:gd name="connsiteY20" fmla="*/ 3048093 h 3368935"/>
              <a:gd name="connsiteX21" fmla="*/ 1700463 w 3400927"/>
              <a:gd name="connsiteY21" fmla="*/ 2983924 h 3368935"/>
              <a:gd name="connsiteX22" fmla="*/ 1732548 w 3400927"/>
              <a:gd name="connsiteY22" fmla="*/ 2935798 h 3368935"/>
              <a:gd name="connsiteX23" fmla="*/ 1796716 w 3400927"/>
              <a:gd name="connsiteY23" fmla="*/ 2951840 h 3368935"/>
              <a:gd name="connsiteX24" fmla="*/ 3031958 w 3400927"/>
              <a:gd name="connsiteY24" fmla="*/ 2919756 h 3368935"/>
              <a:gd name="connsiteX25" fmla="*/ 3320716 w 3400927"/>
              <a:gd name="connsiteY25" fmla="*/ 2903714 h 3368935"/>
              <a:gd name="connsiteX26" fmla="*/ 3352800 w 3400927"/>
              <a:gd name="connsiteY26" fmla="*/ 2855588 h 3368935"/>
              <a:gd name="connsiteX27" fmla="*/ 3368842 w 3400927"/>
              <a:gd name="connsiteY27" fmla="*/ 2197861 h 3368935"/>
              <a:gd name="connsiteX28" fmla="*/ 3400927 w 3400927"/>
              <a:gd name="connsiteY28" fmla="*/ 1315545 h 3368935"/>
              <a:gd name="connsiteX29" fmla="*/ 3384884 w 3400927"/>
              <a:gd name="connsiteY29" fmla="*/ 882409 h 3368935"/>
              <a:gd name="connsiteX30" fmla="*/ 3352800 w 3400927"/>
              <a:gd name="connsiteY30" fmla="*/ 320935 h 3368935"/>
              <a:gd name="connsiteX31" fmla="*/ 3288632 w 3400927"/>
              <a:gd name="connsiteY31" fmla="*/ 112388 h 3368935"/>
              <a:gd name="connsiteX32" fmla="*/ 3224463 w 3400927"/>
              <a:gd name="connsiteY32" fmla="*/ 96345 h 3368935"/>
              <a:gd name="connsiteX33" fmla="*/ 3176337 w 3400927"/>
              <a:gd name="connsiteY33" fmla="*/ 64261 h 3368935"/>
              <a:gd name="connsiteX34" fmla="*/ 2983832 w 3400927"/>
              <a:gd name="connsiteY34" fmla="*/ 32177 h 3368935"/>
              <a:gd name="connsiteX35" fmla="*/ 2662990 w 3400927"/>
              <a:gd name="connsiteY35" fmla="*/ 16135 h 3368935"/>
              <a:gd name="connsiteX36" fmla="*/ 2582779 w 3400927"/>
              <a:gd name="connsiteY36" fmla="*/ 93 h 3368935"/>
              <a:gd name="connsiteX37" fmla="*/ 1973179 w 3400927"/>
              <a:gd name="connsiteY37" fmla="*/ 32177 h 3368935"/>
              <a:gd name="connsiteX38" fmla="*/ 1604211 w 3400927"/>
              <a:gd name="connsiteY38" fmla="*/ 16135 h 3368935"/>
              <a:gd name="connsiteX39" fmla="*/ 1540042 w 3400927"/>
              <a:gd name="connsiteY39" fmla="*/ 93 h 3368935"/>
              <a:gd name="connsiteX40" fmla="*/ 1122948 w 3400927"/>
              <a:gd name="connsiteY40" fmla="*/ 16135 h 3368935"/>
              <a:gd name="connsiteX41" fmla="*/ 1058779 w 3400927"/>
              <a:gd name="connsiteY41" fmla="*/ 32177 h 3368935"/>
              <a:gd name="connsiteX42" fmla="*/ 802106 w 3400927"/>
              <a:gd name="connsiteY42" fmla="*/ 93 h 3368935"/>
              <a:gd name="connsiteX43" fmla="*/ 192506 w 3400927"/>
              <a:gd name="connsiteY43" fmla="*/ 16135 h 3368935"/>
              <a:gd name="connsiteX44" fmla="*/ 144379 w 3400927"/>
              <a:gd name="connsiteY44" fmla="*/ 128430 h 3368935"/>
              <a:gd name="connsiteX45" fmla="*/ 128337 w 3400927"/>
              <a:gd name="connsiteY45" fmla="*/ 176556 h 3368935"/>
              <a:gd name="connsiteX46" fmla="*/ 160421 w 3400927"/>
              <a:gd name="connsiteY46" fmla="*/ 176556 h 3368935"/>
              <a:gd name="connsiteX47" fmla="*/ 80211 w 3400927"/>
              <a:gd name="connsiteY47" fmla="*/ 930535 h 3368935"/>
              <a:gd name="connsiteX48" fmla="*/ 0 w 3400927"/>
              <a:gd name="connsiteY48" fmla="*/ 1315545 h 336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0927" h="3368935">
                <a:moveTo>
                  <a:pt x="144379" y="80303"/>
                </a:moveTo>
                <a:lnTo>
                  <a:pt x="144379" y="80303"/>
                </a:lnTo>
                <a:cubicBezTo>
                  <a:pt x="139032" y="197945"/>
                  <a:pt x="139245" y="315972"/>
                  <a:pt x="128337" y="433230"/>
                </a:cubicBezTo>
                <a:cubicBezTo>
                  <a:pt x="117830" y="546177"/>
                  <a:pt x="92738" y="657373"/>
                  <a:pt x="80211" y="770114"/>
                </a:cubicBezTo>
                <a:lnTo>
                  <a:pt x="64169" y="914493"/>
                </a:lnTo>
                <a:cubicBezTo>
                  <a:pt x="69516" y="1112346"/>
                  <a:pt x="70568" y="1310361"/>
                  <a:pt x="80211" y="1508051"/>
                </a:cubicBezTo>
                <a:cubicBezTo>
                  <a:pt x="81285" y="1530072"/>
                  <a:pt x="91929" y="1550600"/>
                  <a:pt x="96253" y="1572219"/>
                </a:cubicBezTo>
                <a:cubicBezTo>
                  <a:pt x="102632" y="1604114"/>
                  <a:pt x="102009" y="1637614"/>
                  <a:pt x="112295" y="1668472"/>
                </a:cubicBezTo>
                <a:cubicBezTo>
                  <a:pt x="118392" y="1686763"/>
                  <a:pt x="133684" y="1700556"/>
                  <a:pt x="144379" y="1716598"/>
                </a:cubicBezTo>
                <a:cubicBezTo>
                  <a:pt x="190786" y="2412711"/>
                  <a:pt x="136541" y="1535399"/>
                  <a:pt x="176463" y="3112261"/>
                </a:cubicBezTo>
                <a:cubicBezTo>
                  <a:pt x="177420" y="3150061"/>
                  <a:pt x="185090" y="3187479"/>
                  <a:pt x="192506" y="3224556"/>
                </a:cubicBezTo>
                <a:cubicBezTo>
                  <a:pt x="195822" y="3241137"/>
                  <a:pt x="197985" y="3259478"/>
                  <a:pt x="208548" y="3272682"/>
                </a:cubicBezTo>
                <a:cubicBezTo>
                  <a:pt x="228151" y="3297186"/>
                  <a:pt x="275740" y="3313544"/>
                  <a:pt x="304800" y="3320809"/>
                </a:cubicBezTo>
                <a:cubicBezTo>
                  <a:pt x="331252" y="3327422"/>
                  <a:pt x="358394" y="3330936"/>
                  <a:pt x="385011" y="3336851"/>
                </a:cubicBezTo>
                <a:cubicBezTo>
                  <a:pt x="588908" y="3382161"/>
                  <a:pt x="287469" y="3320551"/>
                  <a:pt x="529390" y="3368935"/>
                </a:cubicBezTo>
                <a:cubicBezTo>
                  <a:pt x="834190" y="3363588"/>
                  <a:pt x="1139267" y="3366948"/>
                  <a:pt x="1443790" y="3352893"/>
                </a:cubicBezTo>
                <a:cubicBezTo>
                  <a:pt x="1487839" y="3350860"/>
                  <a:pt x="1529348" y="3331504"/>
                  <a:pt x="1572127" y="3320809"/>
                </a:cubicBezTo>
                <a:lnTo>
                  <a:pt x="1636295" y="3304766"/>
                </a:lnTo>
                <a:cubicBezTo>
                  <a:pt x="1658152" y="3290195"/>
                  <a:pt x="1701267" y="3265995"/>
                  <a:pt x="1716506" y="3240598"/>
                </a:cubicBezTo>
                <a:cubicBezTo>
                  <a:pt x="1725206" y="3226098"/>
                  <a:pt x="1727201" y="3208514"/>
                  <a:pt x="1732548" y="3192472"/>
                </a:cubicBezTo>
                <a:cubicBezTo>
                  <a:pt x="1727201" y="3144346"/>
                  <a:pt x="1723869" y="3095952"/>
                  <a:pt x="1716506" y="3048093"/>
                </a:cubicBezTo>
                <a:cubicBezTo>
                  <a:pt x="1713153" y="3026301"/>
                  <a:pt x="1697345" y="3005750"/>
                  <a:pt x="1700463" y="2983924"/>
                </a:cubicBezTo>
                <a:cubicBezTo>
                  <a:pt x="1703190" y="2964838"/>
                  <a:pt x="1721853" y="2951840"/>
                  <a:pt x="1732548" y="2935798"/>
                </a:cubicBezTo>
                <a:cubicBezTo>
                  <a:pt x="1753937" y="2941145"/>
                  <a:pt x="1774670" y="2952112"/>
                  <a:pt x="1796716" y="2951840"/>
                </a:cubicBezTo>
                <a:cubicBezTo>
                  <a:pt x="2208571" y="2946755"/>
                  <a:pt x="3031958" y="2919756"/>
                  <a:pt x="3031958" y="2919756"/>
                </a:cubicBezTo>
                <a:cubicBezTo>
                  <a:pt x="3128211" y="2914409"/>
                  <a:pt x="3226187" y="2922620"/>
                  <a:pt x="3320716" y="2903714"/>
                </a:cubicBezTo>
                <a:cubicBezTo>
                  <a:pt x="3339622" y="2899933"/>
                  <a:pt x="3351489" y="2874823"/>
                  <a:pt x="3352800" y="2855588"/>
                </a:cubicBezTo>
                <a:cubicBezTo>
                  <a:pt x="3367718" y="2636788"/>
                  <a:pt x="3364127" y="2417118"/>
                  <a:pt x="3368842" y="2197861"/>
                </a:cubicBezTo>
                <a:cubicBezTo>
                  <a:pt x="3387279" y="1340557"/>
                  <a:pt x="3296807" y="1627891"/>
                  <a:pt x="3400927" y="1315545"/>
                </a:cubicBezTo>
                <a:cubicBezTo>
                  <a:pt x="3395579" y="1171166"/>
                  <a:pt x="3389779" y="1026804"/>
                  <a:pt x="3384884" y="882409"/>
                </a:cubicBezTo>
                <a:cubicBezTo>
                  <a:pt x="3366750" y="347468"/>
                  <a:pt x="3423135" y="531939"/>
                  <a:pt x="3352800" y="320935"/>
                </a:cubicBezTo>
                <a:cubicBezTo>
                  <a:pt x="3341724" y="199094"/>
                  <a:pt x="3383711" y="153137"/>
                  <a:pt x="3288632" y="112388"/>
                </a:cubicBezTo>
                <a:cubicBezTo>
                  <a:pt x="3268367" y="103703"/>
                  <a:pt x="3245853" y="101693"/>
                  <a:pt x="3224463" y="96345"/>
                </a:cubicBezTo>
                <a:cubicBezTo>
                  <a:pt x="3208421" y="85650"/>
                  <a:pt x="3193582" y="72883"/>
                  <a:pt x="3176337" y="64261"/>
                </a:cubicBezTo>
                <a:cubicBezTo>
                  <a:pt x="3124148" y="38167"/>
                  <a:pt x="3025105" y="35023"/>
                  <a:pt x="2983832" y="32177"/>
                </a:cubicBezTo>
                <a:cubicBezTo>
                  <a:pt x="2877005" y="24810"/>
                  <a:pt x="2769937" y="21482"/>
                  <a:pt x="2662990" y="16135"/>
                </a:cubicBezTo>
                <a:cubicBezTo>
                  <a:pt x="2636253" y="10788"/>
                  <a:pt x="2610045" y="93"/>
                  <a:pt x="2582779" y="93"/>
                </a:cubicBezTo>
                <a:cubicBezTo>
                  <a:pt x="2168511" y="93"/>
                  <a:pt x="2222115" y="-3385"/>
                  <a:pt x="1973179" y="32177"/>
                </a:cubicBezTo>
                <a:cubicBezTo>
                  <a:pt x="1850190" y="26830"/>
                  <a:pt x="1726980" y="25229"/>
                  <a:pt x="1604211" y="16135"/>
                </a:cubicBezTo>
                <a:cubicBezTo>
                  <a:pt x="1582223" y="14506"/>
                  <a:pt x="1562090" y="93"/>
                  <a:pt x="1540042" y="93"/>
                </a:cubicBezTo>
                <a:cubicBezTo>
                  <a:pt x="1400908" y="93"/>
                  <a:pt x="1261979" y="10788"/>
                  <a:pt x="1122948" y="16135"/>
                </a:cubicBezTo>
                <a:cubicBezTo>
                  <a:pt x="1101558" y="21482"/>
                  <a:pt x="1080827" y="32177"/>
                  <a:pt x="1058779" y="32177"/>
                </a:cubicBezTo>
                <a:cubicBezTo>
                  <a:pt x="915794" y="32177"/>
                  <a:pt x="904263" y="25632"/>
                  <a:pt x="802106" y="93"/>
                </a:cubicBezTo>
                <a:cubicBezTo>
                  <a:pt x="598906" y="5440"/>
                  <a:pt x="395207" y="933"/>
                  <a:pt x="192506" y="16135"/>
                </a:cubicBezTo>
                <a:cubicBezTo>
                  <a:pt x="150559" y="19281"/>
                  <a:pt x="146408" y="120314"/>
                  <a:pt x="144379" y="128430"/>
                </a:cubicBezTo>
                <a:cubicBezTo>
                  <a:pt x="140278" y="144835"/>
                  <a:pt x="122990" y="160514"/>
                  <a:pt x="128337" y="176556"/>
                </a:cubicBezTo>
                <a:cubicBezTo>
                  <a:pt x="131719" y="186702"/>
                  <a:pt x="149726" y="176556"/>
                  <a:pt x="160421" y="176556"/>
                </a:cubicBezTo>
                <a:lnTo>
                  <a:pt x="80211" y="930535"/>
                </a:lnTo>
                <a:lnTo>
                  <a:pt x="0" y="1315545"/>
                </a:lnTo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7728566" y="3043096"/>
            <a:ext cx="3067771" cy="2572764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0" y="2394002"/>
            <a:ext cx="12192000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de-DE" sz="3600" dirty="0" err="1" smtClean="0">
                <a:solidFill>
                  <a:srgbClr val="000000"/>
                </a:solidFill>
                <a:latin typeface="TimesNewRomanPSMT"/>
              </a:rPr>
              <a:t>For</a:t>
            </a:r>
            <a:r>
              <a:rPr lang="de-DE" sz="3600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de-DE" sz="3600" dirty="0" err="1" smtClean="0">
                <a:solidFill>
                  <a:srgbClr val="000000"/>
                </a:solidFill>
                <a:latin typeface="TimesNewRomanPSMT"/>
              </a:rPr>
              <a:t>science</a:t>
            </a:r>
            <a:r>
              <a:rPr lang="de-DE" sz="3600" dirty="0" smtClean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de-DE" sz="3600" dirty="0" err="1" smtClean="0">
                <a:solidFill>
                  <a:srgbClr val="000000"/>
                </a:solidFill>
                <a:latin typeface="TimesNewRomanPSMT"/>
              </a:rPr>
              <a:t>false</a:t>
            </a:r>
            <a:r>
              <a:rPr lang="de-DE" sz="3600" dirty="0" smtClean="0">
                <a:solidFill>
                  <a:srgbClr val="000000"/>
                </a:solidFill>
                <a:latin typeface="TimesNewRomanPSMT"/>
              </a:rPr>
              <a:t> positives </a:t>
            </a:r>
            <a:r>
              <a:rPr lang="de-DE" sz="3600" dirty="0" err="1" smtClean="0">
                <a:solidFill>
                  <a:srgbClr val="000000"/>
                </a:solidFill>
                <a:latin typeface="TimesNewRomanPSMT"/>
              </a:rPr>
              <a:t>are</a:t>
            </a:r>
            <a:r>
              <a:rPr lang="de-DE" sz="3600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de-DE" sz="3600" b="1" dirty="0" err="1" smtClean="0">
                <a:solidFill>
                  <a:srgbClr val="000000"/>
                </a:solidFill>
                <a:latin typeface="TimesNewRomanPSMT"/>
              </a:rPr>
              <a:t>four</a:t>
            </a:r>
            <a:r>
              <a:rPr lang="de-DE" sz="3600" b="1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de-DE" sz="3600" b="1" dirty="0" err="1" smtClean="0">
                <a:solidFill>
                  <a:srgbClr val="000000"/>
                </a:solidFill>
                <a:latin typeface="TimesNewRomanPSMT"/>
              </a:rPr>
              <a:t>times</a:t>
            </a:r>
            <a:r>
              <a:rPr lang="de-DE" sz="3600" b="1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de-DE" sz="3600" b="1" dirty="0" err="1" smtClean="0">
                <a:solidFill>
                  <a:srgbClr val="000000"/>
                </a:solidFill>
                <a:latin typeface="TimesNewRomanPSMT"/>
              </a:rPr>
              <a:t>worse</a:t>
            </a:r>
            <a:endParaRPr lang="de-DE" sz="3600" b="1" dirty="0" smtClean="0">
              <a:solidFill>
                <a:srgbClr val="000000"/>
              </a:solidFill>
              <a:latin typeface="TimesNewRomanPSMT"/>
            </a:endParaRPr>
          </a:p>
          <a:p>
            <a:pPr algn="ctr"/>
            <a:r>
              <a:rPr lang="de-DE" sz="3600" dirty="0" err="1" smtClean="0">
                <a:solidFill>
                  <a:srgbClr val="000000"/>
                </a:solidFill>
                <a:latin typeface="TimesNewRomanPSMT"/>
              </a:rPr>
              <a:t>than</a:t>
            </a:r>
            <a:r>
              <a:rPr lang="de-DE" sz="3600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de-DE" sz="3600" dirty="0" err="1" smtClean="0">
                <a:solidFill>
                  <a:srgbClr val="000000"/>
                </a:solidFill>
                <a:latin typeface="TimesNewRomanPSMT"/>
              </a:rPr>
              <a:t>false</a:t>
            </a:r>
            <a:r>
              <a:rPr lang="de-DE" sz="3600" dirty="0" smtClean="0">
                <a:solidFill>
                  <a:srgbClr val="000000"/>
                </a:solidFill>
                <a:latin typeface="TimesNewRomanPSMT"/>
              </a:rPr>
              <a:t> negatives.</a:t>
            </a:r>
          </a:p>
          <a:p>
            <a:pPr algn="ctr"/>
            <a:r>
              <a:rPr lang="de-DE" sz="3600" dirty="0" err="1" smtClean="0">
                <a:solidFill>
                  <a:srgbClr val="000000"/>
                </a:solidFill>
                <a:latin typeface="TimesNewRomanPSMT"/>
              </a:rPr>
              <a:t>Neyman</a:t>
            </a:r>
            <a:r>
              <a:rPr lang="de-DE" sz="3600" dirty="0" smtClean="0">
                <a:solidFill>
                  <a:srgbClr val="000000"/>
                </a:solidFill>
                <a:latin typeface="TimesNewRomanPSMT"/>
              </a:rPr>
              <a:t> &amp; Pearson </a:t>
            </a:r>
            <a:r>
              <a:rPr lang="de-DE" sz="3600" dirty="0">
                <a:solidFill>
                  <a:srgbClr val="000000"/>
                </a:solidFill>
                <a:latin typeface="TimesNewRomanPSMT"/>
              </a:rPr>
              <a:t>(1933)</a:t>
            </a:r>
            <a:r>
              <a:rPr lang="de-DE" sz="3600" dirty="0" smtClean="0"/>
              <a:t>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9691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2" name="Content Placeholder 3"/>
          <p:cNvSpPr>
            <a:spLocks noGrp="1"/>
          </p:cNvSpPr>
          <p:nvPr>
            <p:ph sz="half" idx="1"/>
          </p:nvPr>
        </p:nvSpPr>
        <p:spPr>
          <a:xfrm>
            <a:off x="6615352" y="1852650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endParaRPr lang="de-DE" sz="2400" b="1" u="sng" dirty="0" smtClean="0"/>
          </a:p>
          <a:p>
            <a:pPr marL="0" indent="0" algn="ctr">
              <a:buNone/>
            </a:pPr>
            <a:r>
              <a:rPr lang="de-DE" sz="2400" b="1" u="sng" dirty="0" smtClean="0"/>
              <a:t/>
            </a:r>
            <a:br>
              <a:rPr lang="de-DE" sz="2400" b="1" u="sng" dirty="0" smtClean="0"/>
            </a:br>
            <a:r>
              <a:rPr lang="de-DE" sz="2400" b="1" u="sng" dirty="0" smtClean="0"/>
              <a:t>AVOID FALSE NEGATIVES!</a:t>
            </a:r>
          </a:p>
          <a:p>
            <a:pPr marL="0" indent="0" algn="ctr">
              <a:buNone/>
            </a:pPr>
            <a:endParaRPr lang="de-DE" sz="2400" dirty="0" smtClean="0"/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/>
            </a:r>
            <a:br>
              <a:rPr lang="de-DE" sz="2400" b="1" u="sng" dirty="0" smtClean="0"/>
            </a:br>
            <a:r>
              <a:rPr lang="de-DE" sz="2400" b="1" u="sng" dirty="0" smtClean="0"/>
              <a:t>AVOID FALSE POSITIVES!</a:t>
            </a:r>
            <a:endParaRPr lang="de-DE" sz="2400" b="1" u="sng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14" name="Content Placeholder 3"/>
          <p:cNvSpPr>
            <a:spLocks noGrp="1"/>
          </p:cNvSpPr>
          <p:nvPr>
            <p:ph sz="half" idx="4294967295"/>
          </p:nvPr>
        </p:nvSpPr>
        <p:spPr>
          <a:xfrm>
            <a:off x="6659479" y="1308138"/>
            <a:ext cx="5181600" cy="4351337"/>
          </a:xfrm>
        </p:spPr>
        <p:txBody>
          <a:bodyPr/>
          <a:lstStyle/>
          <a:p>
            <a:pPr marL="0" indent="0" algn="ctr">
              <a:buNone/>
            </a:pPr>
            <a:endParaRPr lang="de-DE" sz="2400" b="1" u="sng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NEGATIVES,</a:t>
            </a:r>
            <a:r>
              <a:rPr lang="de-DE" b="1" u="sng" dirty="0" smtClean="0"/>
              <a:t/>
            </a:r>
            <a:br>
              <a:rPr lang="de-DE" b="1" u="sng" dirty="0" smtClean="0"/>
            </a:br>
            <a:r>
              <a:rPr lang="de-DE" sz="3200" b="1" u="sng" dirty="0" smtClean="0"/>
              <a:t>AND INCREASE TRUE POSITIVES!</a:t>
            </a:r>
            <a:endParaRPr lang="de-DE" b="1" u="sng" dirty="0" smtClean="0"/>
          </a:p>
          <a:p>
            <a:pPr marL="0" indent="0" algn="ctr">
              <a:buNone/>
            </a:pPr>
            <a:endParaRPr lang="de-DE" sz="2400" dirty="0" smtClean="0"/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 flipH="1">
            <a:off x="7776692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 flipH="1">
            <a:off x="8081494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 flipH="1">
            <a:off x="7776692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 flipH="1">
            <a:off x="8081494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 flipH="1">
            <a:off x="8382285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 flipH="1">
            <a:off x="8687087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 flipH="1">
            <a:off x="8382285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flipH="1">
            <a:off x="8687087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 flipH="1">
            <a:off x="8991889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 flipH="1">
            <a:off x="8991889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 flipH="1">
            <a:off x="9296691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 flipH="1">
            <a:off x="9601493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 flipH="1">
            <a:off x="9296691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 flipH="1">
            <a:off x="9601493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 flipH="1">
            <a:off x="9902284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 flipH="1">
            <a:off x="10207086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 flipH="1">
            <a:off x="9902284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 flipH="1">
            <a:off x="10207086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 flipH="1">
            <a:off x="10511888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 flipH="1">
            <a:off x="10511888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 flipH="1">
            <a:off x="7776692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 flipH="1">
            <a:off x="8081494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 flipH="1">
            <a:off x="7776692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 flipH="1">
            <a:off x="8081494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 flipH="1">
            <a:off x="8382285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 flipH="1">
            <a:off x="8687087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 flipH="1">
            <a:off x="8382285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 flipH="1">
            <a:off x="8687087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 flipH="1">
            <a:off x="8991889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 flipH="1">
            <a:off x="8991889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 flipH="1">
            <a:off x="9296691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 flipH="1">
            <a:off x="9601493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 flipH="1">
            <a:off x="9296691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 flipH="1">
            <a:off x="9601493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 flipH="1">
            <a:off x="9902284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 flipH="1">
            <a:off x="10207086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flipH="1">
            <a:off x="9902284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 flipH="1">
            <a:off x="10207086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 flipH="1">
            <a:off x="10511888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 flipH="1">
            <a:off x="10511888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 flipH="1">
            <a:off x="7776692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 flipH="1">
            <a:off x="8081494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 flipH="1">
            <a:off x="7776692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 flipH="1">
            <a:off x="8081494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 flipH="1">
            <a:off x="8382285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 flipH="1">
            <a:off x="8687087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 flipH="1">
            <a:off x="8382285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flipH="1">
            <a:off x="8687087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 flipH="1">
            <a:off x="8991889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 flipH="1">
            <a:off x="8991889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 flipH="1">
            <a:off x="9296691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 flipH="1">
            <a:off x="9601493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 flipH="1">
            <a:off x="9296691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 flipH="1">
            <a:off x="9601493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 flipH="1">
            <a:off x="9902284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 flipH="1">
            <a:off x="10207086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 flipH="1">
            <a:off x="9902284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 flipH="1">
            <a:off x="10207086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 flipH="1">
            <a:off x="10511888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 flipH="1">
            <a:off x="10511888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 flipH="1">
            <a:off x="7776692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 flipH="1">
            <a:off x="8081494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 flipH="1">
            <a:off x="7776692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 flipH="1">
            <a:off x="8081494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 flipH="1">
            <a:off x="8382285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 flipH="1">
            <a:off x="8687087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 flipH="1">
            <a:off x="8382285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flipH="1">
            <a:off x="8687087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 flipH="1">
            <a:off x="8991889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 flipH="1">
            <a:off x="8991889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 flipH="1">
            <a:off x="9296691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 flipH="1">
            <a:off x="9601493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 flipH="1">
            <a:off x="9296691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 flipH="1">
            <a:off x="9601493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 flipH="1">
            <a:off x="9902284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 flipH="1">
            <a:off x="10207086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 flipH="1">
            <a:off x="9902284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/>
          <p:cNvSpPr/>
          <p:nvPr/>
        </p:nvSpPr>
        <p:spPr>
          <a:xfrm flipH="1">
            <a:off x="10207086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 flipH="1">
            <a:off x="10511888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 flipH="1">
            <a:off x="10511888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 flipH="1">
            <a:off x="7781388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 flipH="1">
            <a:off x="8086190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 flipH="1">
            <a:off x="7781388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 flipH="1">
            <a:off x="8086190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flipH="1">
            <a:off x="8386981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 flipH="1">
            <a:off x="8691783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 flipH="1">
            <a:off x="8386981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 flipH="1">
            <a:off x="8691783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 flipH="1">
            <a:off x="8996585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 flipH="1">
            <a:off x="8996585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 flipH="1">
            <a:off x="9301387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 flipH="1">
            <a:off x="9606189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 flipH="1">
            <a:off x="9301387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 flipH="1">
            <a:off x="9606189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 flipH="1">
            <a:off x="9906980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 flipH="1">
            <a:off x="10211782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 flipH="1">
            <a:off x="9906980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 flipH="1">
            <a:off x="10211782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 flipH="1">
            <a:off x="10516584" y="5674932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 flipH="1">
            <a:off x="10516584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314230" y="4230848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1 - </a:t>
            </a:r>
            <a:r>
              <a:rPr lang="el-GR" sz="4000" dirty="0" smtClean="0">
                <a:solidFill>
                  <a:schemeClr val="tx1"/>
                </a:solidFill>
              </a:rPr>
              <a:t>β</a:t>
            </a:r>
            <a:r>
              <a:rPr lang="de-DE" sz="4000" dirty="0" smtClean="0">
                <a:solidFill>
                  <a:schemeClr val="tx1"/>
                </a:solidFill>
              </a:rPr>
              <a:t> = .80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16505" y="3015823"/>
            <a:ext cx="3400927" cy="3368935"/>
          </a:xfrm>
          <a:custGeom>
            <a:avLst/>
            <a:gdLst>
              <a:gd name="connsiteX0" fmla="*/ 144379 w 3400927"/>
              <a:gd name="connsiteY0" fmla="*/ 80303 h 3368935"/>
              <a:gd name="connsiteX1" fmla="*/ 144379 w 3400927"/>
              <a:gd name="connsiteY1" fmla="*/ 80303 h 3368935"/>
              <a:gd name="connsiteX2" fmla="*/ 128337 w 3400927"/>
              <a:gd name="connsiteY2" fmla="*/ 433230 h 3368935"/>
              <a:gd name="connsiteX3" fmla="*/ 80211 w 3400927"/>
              <a:gd name="connsiteY3" fmla="*/ 770114 h 3368935"/>
              <a:gd name="connsiteX4" fmla="*/ 64169 w 3400927"/>
              <a:gd name="connsiteY4" fmla="*/ 914493 h 3368935"/>
              <a:gd name="connsiteX5" fmla="*/ 80211 w 3400927"/>
              <a:gd name="connsiteY5" fmla="*/ 1508051 h 3368935"/>
              <a:gd name="connsiteX6" fmla="*/ 96253 w 3400927"/>
              <a:gd name="connsiteY6" fmla="*/ 1572219 h 3368935"/>
              <a:gd name="connsiteX7" fmla="*/ 112295 w 3400927"/>
              <a:gd name="connsiteY7" fmla="*/ 1668472 h 3368935"/>
              <a:gd name="connsiteX8" fmla="*/ 144379 w 3400927"/>
              <a:gd name="connsiteY8" fmla="*/ 1716598 h 3368935"/>
              <a:gd name="connsiteX9" fmla="*/ 176463 w 3400927"/>
              <a:gd name="connsiteY9" fmla="*/ 3112261 h 3368935"/>
              <a:gd name="connsiteX10" fmla="*/ 192506 w 3400927"/>
              <a:gd name="connsiteY10" fmla="*/ 3224556 h 3368935"/>
              <a:gd name="connsiteX11" fmla="*/ 208548 w 3400927"/>
              <a:gd name="connsiteY11" fmla="*/ 3272682 h 3368935"/>
              <a:gd name="connsiteX12" fmla="*/ 304800 w 3400927"/>
              <a:gd name="connsiteY12" fmla="*/ 3320809 h 3368935"/>
              <a:gd name="connsiteX13" fmla="*/ 385011 w 3400927"/>
              <a:gd name="connsiteY13" fmla="*/ 3336851 h 3368935"/>
              <a:gd name="connsiteX14" fmla="*/ 529390 w 3400927"/>
              <a:gd name="connsiteY14" fmla="*/ 3368935 h 3368935"/>
              <a:gd name="connsiteX15" fmla="*/ 1443790 w 3400927"/>
              <a:gd name="connsiteY15" fmla="*/ 3352893 h 3368935"/>
              <a:gd name="connsiteX16" fmla="*/ 1572127 w 3400927"/>
              <a:gd name="connsiteY16" fmla="*/ 3320809 h 3368935"/>
              <a:gd name="connsiteX17" fmla="*/ 1636295 w 3400927"/>
              <a:gd name="connsiteY17" fmla="*/ 3304766 h 3368935"/>
              <a:gd name="connsiteX18" fmla="*/ 1716506 w 3400927"/>
              <a:gd name="connsiteY18" fmla="*/ 3240598 h 3368935"/>
              <a:gd name="connsiteX19" fmla="*/ 1732548 w 3400927"/>
              <a:gd name="connsiteY19" fmla="*/ 3192472 h 3368935"/>
              <a:gd name="connsiteX20" fmla="*/ 1716506 w 3400927"/>
              <a:gd name="connsiteY20" fmla="*/ 3048093 h 3368935"/>
              <a:gd name="connsiteX21" fmla="*/ 1700463 w 3400927"/>
              <a:gd name="connsiteY21" fmla="*/ 2983924 h 3368935"/>
              <a:gd name="connsiteX22" fmla="*/ 1732548 w 3400927"/>
              <a:gd name="connsiteY22" fmla="*/ 2935798 h 3368935"/>
              <a:gd name="connsiteX23" fmla="*/ 1796716 w 3400927"/>
              <a:gd name="connsiteY23" fmla="*/ 2951840 h 3368935"/>
              <a:gd name="connsiteX24" fmla="*/ 3031958 w 3400927"/>
              <a:gd name="connsiteY24" fmla="*/ 2919756 h 3368935"/>
              <a:gd name="connsiteX25" fmla="*/ 3320716 w 3400927"/>
              <a:gd name="connsiteY25" fmla="*/ 2903714 h 3368935"/>
              <a:gd name="connsiteX26" fmla="*/ 3352800 w 3400927"/>
              <a:gd name="connsiteY26" fmla="*/ 2855588 h 3368935"/>
              <a:gd name="connsiteX27" fmla="*/ 3368842 w 3400927"/>
              <a:gd name="connsiteY27" fmla="*/ 2197861 h 3368935"/>
              <a:gd name="connsiteX28" fmla="*/ 3400927 w 3400927"/>
              <a:gd name="connsiteY28" fmla="*/ 1315545 h 3368935"/>
              <a:gd name="connsiteX29" fmla="*/ 3384884 w 3400927"/>
              <a:gd name="connsiteY29" fmla="*/ 882409 h 3368935"/>
              <a:gd name="connsiteX30" fmla="*/ 3352800 w 3400927"/>
              <a:gd name="connsiteY30" fmla="*/ 320935 h 3368935"/>
              <a:gd name="connsiteX31" fmla="*/ 3288632 w 3400927"/>
              <a:gd name="connsiteY31" fmla="*/ 112388 h 3368935"/>
              <a:gd name="connsiteX32" fmla="*/ 3224463 w 3400927"/>
              <a:gd name="connsiteY32" fmla="*/ 96345 h 3368935"/>
              <a:gd name="connsiteX33" fmla="*/ 3176337 w 3400927"/>
              <a:gd name="connsiteY33" fmla="*/ 64261 h 3368935"/>
              <a:gd name="connsiteX34" fmla="*/ 2983832 w 3400927"/>
              <a:gd name="connsiteY34" fmla="*/ 32177 h 3368935"/>
              <a:gd name="connsiteX35" fmla="*/ 2662990 w 3400927"/>
              <a:gd name="connsiteY35" fmla="*/ 16135 h 3368935"/>
              <a:gd name="connsiteX36" fmla="*/ 2582779 w 3400927"/>
              <a:gd name="connsiteY36" fmla="*/ 93 h 3368935"/>
              <a:gd name="connsiteX37" fmla="*/ 1973179 w 3400927"/>
              <a:gd name="connsiteY37" fmla="*/ 32177 h 3368935"/>
              <a:gd name="connsiteX38" fmla="*/ 1604211 w 3400927"/>
              <a:gd name="connsiteY38" fmla="*/ 16135 h 3368935"/>
              <a:gd name="connsiteX39" fmla="*/ 1540042 w 3400927"/>
              <a:gd name="connsiteY39" fmla="*/ 93 h 3368935"/>
              <a:gd name="connsiteX40" fmla="*/ 1122948 w 3400927"/>
              <a:gd name="connsiteY40" fmla="*/ 16135 h 3368935"/>
              <a:gd name="connsiteX41" fmla="*/ 1058779 w 3400927"/>
              <a:gd name="connsiteY41" fmla="*/ 32177 h 3368935"/>
              <a:gd name="connsiteX42" fmla="*/ 802106 w 3400927"/>
              <a:gd name="connsiteY42" fmla="*/ 93 h 3368935"/>
              <a:gd name="connsiteX43" fmla="*/ 192506 w 3400927"/>
              <a:gd name="connsiteY43" fmla="*/ 16135 h 3368935"/>
              <a:gd name="connsiteX44" fmla="*/ 144379 w 3400927"/>
              <a:gd name="connsiteY44" fmla="*/ 128430 h 3368935"/>
              <a:gd name="connsiteX45" fmla="*/ 128337 w 3400927"/>
              <a:gd name="connsiteY45" fmla="*/ 176556 h 3368935"/>
              <a:gd name="connsiteX46" fmla="*/ 160421 w 3400927"/>
              <a:gd name="connsiteY46" fmla="*/ 176556 h 3368935"/>
              <a:gd name="connsiteX47" fmla="*/ 80211 w 3400927"/>
              <a:gd name="connsiteY47" fmla="*/ 930535 h 3368935"/>
              <a:gd name="connsiteX48" fmla="*/ 0 w 3400927"/>
              <a:gd name="connsiteY48" fmla="*/ 1315545 h 336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0927" h="3368935">
                <a:moveTo>
                  <a:pt x="144379" y="80303"/>
                </a:moveTo>
                <a:lnTo>
                  <a:pt x="144379" y="80303"/>
                </a:lnTo>
                <a:cubicBezTo>
                  <a:pt x="139032" y="197945"/>
                  <a:pt x="139245" y="315972"/>
                  <a:pt x="128337" y="433230"/>
                </a:cubicBezTo>
                <a:cubicBezTo>
                  <a:pt x="117830" y="546177"/>
                  <a:pt x="92738" y="657373"/>
                  <a:pt x="80211" y="770114"/>
                </a:cubicBezTo>
                <a:lnTo>
                  <a:pt x="64169" y="914493"/>
                </a:lnTo>
                <a:cubicBezTo>
                  <a:pt x="69516" y="1112346"/>
                  <a:pt x="70568" y="1310361"/>
                  <a:pt x="80211" y="1508051"/>
                </a:cubicBezTo>
                <a:cubicBezTo>
                  <a:pt x="81285" y="1530072"/>
                  <a:pt x="91929" y="1550600"/>
                  <a:pt x="96253" y="1572219"/>
                </a:cubicBezTo>
                <a:cubicBezTo>
                  <a:pt x="102632" y="1604114"/>
                  <a:pt x="102009" y="1637614"/>
                  <a:pt x="112295" y="1668472"/>
                </a:cubicBezTo>
                <a:cubicBezTo>
                  <a:pt x="118392" y="1686763"/>
                  <a:pt x="133684" y="1700556"/>
                  <a:pt x="144379" y="1716598"/>
                </a:cubicBezTo>
                <a:cubicBezTo>
                  <a:pt x="190786" y="2412711"/>
                  <a:pt x="136541" y="1535399"/>
                  <a:pt x="176463" y="3112261"/>
                </a:cubicBezTo>
                <a:cubicBezTo>
                  <a:pt x="177420" y="3150061"/>
                  <a:pt x="185090" y="3187479"/>
                  <a:pt x="192506" y="3224556"/>
                </a:cubicBezTo>
                <a:cubicBezTo>
                  <a:pt x="195822" y="3241137"/>
                  <a:pt x="197985" y="3259478"/>
                  <a:pt x="208548" y="3272682"/>
                </a:cubicBezTo>
                <a:cubicBezTo>
                  <a:pt x="228151" y="3297186"/>
                  <a:pt x="275740" y="3313544"/>
                  <a:pt x="304800" y="3320809"/>
                </a:cubicBezTo>
                <a:cubicBezTo>
                  <a:pt x="331252" y="3327422"/>
                  <a:pt x="358394" y="3330936"/>
                  <a:pt x="385011" y="3336851"/>
                </a:cubicBezTo>
                <a:cubicBezTo>
                  <a:pt x="588908" y="3382161"/>
                  <a:pt x="287469" y="3320551"/>
                  <a:pt x="529390" y="3368935"/>
                </a:cubicBezTo>
                <a:cubicBezTo>
                  <a:pt x="834190" y="3363588"/>
                  <a:pt x="1139267" y="3366948"/>
                  <a:pt x="1443790" y="3352893"/>
                </a:cubicBezTo>
                <a:cubicBezTo>
                  <a:pt x="1487839" y="3350860"/>
                  <a:pt x="1529348" y="3331504"/>
                  <a:pt x="1572127" y="3320809"/>
                </a:cubicBezTo>
                <a:lnTo>
                  <a:pt x="1636295" y="3304766"/>
                </a:lnTo>
                <a:cubicBezTo>
                  <a:pt x="1658152" y="3290195"/>
                  <a:pt x="1701267" y="3265995"/>
                  <a:pt x="1716506" y="3240598"/>
                </a:cubicBezTo>
                <a:cubicBezTo>
                  <a:pt x="1725206" y="3226098"/>
                  <a:pt x="1727201" y="3208514"/>
                  <a:pt x="1732548" y="3192472"/>
                </a:cubicBezTo>
                <a:cubicBezTo>
                  <a:pt x="1727201" y="3144346"/>
                  <a:pt x="1723869" y="3095952"/>
                  <a:pt x="1716506" y="3048093"/>
                </a:cubicBezTo>
                <a:cubicBezTo>
                  <a:pt x="1713153" y="3026301"/>
                  <a:pt x="1697345" y="3005750"/>
                  <a:pt x="1700463" y="2983924"/>
                </a:cubicBezTo>
                <a:cubicBezTo>
                  <a:pt x="1703190" y="2964838"/>
                  <a:pt x="1721853" y="2951840"/>
                  <a:pt x="1732548" y="2935798"/>
                </a:cubicBezTo>
                <a:cubicBezTo>
                  <a:pt x="1753937" y="2941145"/>
                  <a:pt x="1774670" y="2952112"/>
                  <a:pt x="1796716" y="2951840"/>
                </a:cubicBezTo>
                <a:cubicBezTo>
                  <a:pt x="2208571" y="2946755"/>
                  <a:pt x="3031958" y="2919756"/>
                  <a:pt x="3031958" y="2919756"/>
                </a:cubicBezTo>
                <a:cubicBezTo>
                  <a:pt x="3128211" y="2914409"/>
                  <a:pt x="3226187" y="2922620"/>
                  <a:pt x="3320716" y="2903714"/>
                </a:cubicBezTo>
                <a:cubicBezTo>
                  <a:pt x="3339622" y="2899933"/>
                  <a:pt x="3351489" y="2874823"/>
                  <a:pt x="3352800" y="2855588"/>
                </a:cubicBezTo>
                <a:cubicBezTo>
                  <a:pt x="3367718" y="2636788"/>
                  <a:pt x="3364127" y="2417118"/>
                  <a:pt x="3368842" y="2197861"/>
                </a:cubicBezTo>
                <a:cubicBezTo>
                  <a:pt x="3387279" y="1340557"/>
                  <a:pt x="3296807" y="1627891"/>
                  <a:pt x="3400927" y="1315545"/>
                </a:cubicBezTo>
                <a:cubicBezTo>
                  <a:pt x="3395579" y="1171166"/>
                  <a:pt x="3389779" y="1026804"/>
                  <a:pt x="3384884" y="882409"/>
                </a:cubicBezTo>
                <a:cubicBezTo>
                  <a:pt x="3366750" y="347468"/>
                  <a:pt x="3423135" y="531939"/>
                  <a:pt x="3352800" y="320935"/>
                </a:cubicBezTo>
                <a:cubicBezTo>
                  <a:pt x="3341724" y="199094"/>
                  <a:pt x="3383711" y="153137"/>
                  <a:pt x="3288632" y="112388"/>
                </a:cubicBezTo>
                <a:cubicBezTo>
                  <a:pt x="3268367" y="103703"/>
                  <a:pt x="3245853" y="101693"/>
                  <a:pt x="3224463" y="96345"/>
                </a:cubicBezTo>
                <a:cubicBezTo>
                  <a:pt x="3208421" y="85650"/>
                  <a:pt x="3193582" y="72883"/>
                  <a:pt x="3176337" y="64261"/>
                </a:cubicBezTo>
                <a:cubicBezTo>
                  <a:pt x="3124148" y="38167"/>
                  <a:pt x="3025105" y="35023"/>
                  <a:pt x="2983832" y="32177"/>
                </a:cubicBezTo>
                <a:cubicBezTo>
                  <a:pt x="2877005" y="24810"/>
                  <a:pt x="2769937" y="21482"/>
                  <a:pt x="2662990" y="16135"/>
                </a:cubicBezTo>
                <a:cubicBezTo>
                  <a:pt x="2636253" y="10788"/>
                  <a:pt x="2610045" y="93"/>
                  <a:pt x="2582779" y="93"/>
                </a:cubicBezTo>
                <a:cubicBezTo>
                  <a:pt x="2168511" y="93"/>
                  <a:pt x="2222115" y="-3385"/>
                  <a:pt x="1973179" y="32177"/>
                </a:cubicBezTo>
                <a:cubicBezTo>
                  <a:pt x="1850190" y="26830"/>
                  <a:pt x="1726980" y="25229"/>
                  <a:pt x="1604211" y="16135"/>
                </a:cubicBezTo>
                <a:cubicBezTo>
                  <a:pt x="1582223" y="14506"/>
                  <a:pt x="1562090" y="93"/>
                  <a:pt x="1540042" y="93"/>
                </a:cubicBezTo>
                <a:cubicBezTo>
                  <a:pt x="1400908" y="93"/>
                  <a:pt x="1261979" y="10788"/>
                  <a:pt x="1122948" y="16135"/>
                </a:cubicBezTo>
                <a:cubicBezTo>
                  <a:pt x="1101558" y="21482"/>
                  <a:pt x="1080827" y="32177"/>
                  <a:pt x="1058779" y="32177"/>
                </a:cubicBezTo>
                <a:cubicBezTo>
                  <a:pt x="915794" y="32177"/>
                  <a:pt x="904263" y="25632"/>
                  <a:pt x="802106" y="93"/>
                </a:cubicBezTo>
                <a:cubicBezTo>
                  <a:pt x="598906" y="5440"/>
                  <a:pt x="395207" y="933"/>
                  <a:pt x="192506" y="16135"/>
                </a:cubicBezTo>
                <a:cubicBezTo>
                  <a:pt x="150559" y="19281"/>
                  <a:pt x="146408" y="120314"/>
                  <a:pt x="144379" y="128430"/>
                </a:cubicBezTo>
                <a:cubicBezTo>
                  <a:pt x="140278" y="144835"/>
                  <a:pt x="122990" y="160514"/>
                  <a:pt x="128337" y="176556"/>
                </a:cubicBezTo>
                <a:cubicBezTo>
                  <a:pt x="131719" y="186702"/>
                  <a:pt x="149726" y="176556"/>
                  <a:pt x="160421" y="176556"/>
                </a:cubicBezTo>
                <a:lnTo>
                  <a:pt x="80211" y="930535"/>
                </a:lnTo>
                <a:lnTo>
                  <a:pt x="0" y="1315545"/>
                </a:lnTo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4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  <p:bldP spid="214" grpId="0" build="p"/>
      <p:bldP spid="2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ntent Placeholder 3"/>
          <p:cNvSpPr>
            <a:spLocks noGrp="1"/>
          </p:cNvSpPr>
          <p:nvPr>
            <p:ph sz="half" idx="1"/>
          </p:nvPr>
        </p:nvSpPr>
        <p:spPr>
          <a:xfrm>
            <a:off x="6664641" y="1308138"/>
            <a:ext cx="5181600" cy="4351337"/>
          </a:xfrm>
        </p:spPr>
        <p:txBody>
          <a:bodyPr/>
          <a:lstStyle/>
          <a:p>
            <a:pPr marL="0" indent="0" algn="ctr">
              <a:buNone/>
            </a:pPr>
            <a:endParaRPr lang="de-DE" sz="2400" b="1" u="sng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NEGATIVES,</a:t>
            </a:r>
            <a:r>
              <a:rPr lang="de-DE" b="1" u="sng" dirty="0" smtClean="0"/>
              <a:t/>
            </a:r>
            <a:br>
              <a:rPr lang="de-DE" b="1" u="sng" dirty="0" smtClean="0"/>
            </a:br>
            <a:r>
              <a:rPr lang="de-DE" sz="3200" b="1" u="sng" dirty="0" smtClean="0"/>
              <a:t>AND INCREASE TRUE POSITIVES!</a:t>
            </a:r>
            <a:endParaRPr lang="de-DE" b="1" u="sng" dirty="0" smtClean="0"/>
          </a:p>
          <a:p>
            <a:pPr marL="0" indent="0" algn="ctr">
              <a:buNone/>
            </a:pPr>
            <a:endParaRPr lang="de-DE" sz="2400" dirty="0" smtClean="0"/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/>
            </a:r>
            <a:br>
              <a:rPr lang="de-DE" sz="2400" b="1" u="sng" dirty="0" smtClean="0"/>
            </a:br>
            <a:r>
              <a:rPr lang="de-DE" sz="2400" b="1" u="sng" dirty="0" smtClean="0"/>
              <a:t>AVOID FALSE POSITIVES!</a:t>
            </a:r>
            <a:endParaRPr lang="de-DE" sz="2400" b="1" u="sng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 flipH="1">
            <a:off x="7776692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 flipH="1">
            <a:off x="8081494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 flipH="1">
            <a:off x="7776692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 flipH="1">
            <a:off x="8081494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 flipH="1">
            <a:off x="8382285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 flipH="1">
            <a:off x="8687087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 flipH="1">
            <a:off x="8382285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flipH="1">
            <a:off x="8687087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 flipH="1">
            <a:off x="8991889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 flipH="1">
            <a:off x="8991889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 flipH="1">
            <a:off x="9296691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 flipH="1">
            <a:off x="9601493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 flipH="1">
            <a:off x="9296691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 flipH="1">
            <a:off x="9601493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 flipH="1">
            <a:off x="9902284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 flipH="1">
            <a:off x="10207086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 flipH="1">
            <a:off x="9902284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 flipH="1">
            <a:off x="10207086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 flipH="1">
            <a:off x="10511888" y="310216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 flipH="1">
            <a:off x="10511888" y="342301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 flipH="1">
            <a:off x="7776692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 flipH="1">
            <a:off x="8081494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 flipH="1">
            <a:off x="7776692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 flipH="1">
            <a:off x="8081494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 flipH="1">
            <a:off x="8382285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 flipH="1">
            <a:off x="8687087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 flipH="1">
            <a:off x="8382285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 flipH="1">
            <a:off x="8687087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 flipH="1">
            <a:off x="8991889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 flipH="1">
            <a:off x="8991889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 flipH="1">
            <a:off x="9296691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 flipH="1">
            <a:off x="9601493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 flipH="1">
            <a:off x="9296691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 flipH="1">
            <a:off x="9601493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 flipH="1">
            <a:off x="9902284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 flipH="1">
            <a:off x="10207086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flipH="1">
            <a:off x="9902284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 flipH="1">
            <a:off x="10207086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 flipH="1">
            <a:off x="10511888" y="374385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 flipH="1">
            <a:off x="10511888" y="4064700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 flipH="1">
            <a:off x="7776692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 flipH="1">
            <a:off x="8081494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 flipH="1">
            <a:off x="7776692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 flipH="1">
            <a:off x="8081494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 flipH="1">
            <a:off x="8382285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 flipH="1">
            <a:off x="8687087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 flipH="1">
            <a:off x="8382285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flipH="1">
            <a:off x="8687087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 flipH="1">
            <a:off x="8991889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 flipH="1">
            <a:off x="8991889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 flipH="1">
            <a:off x="9296691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 flipH="1">
            <a:off x="9601493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 flipH="1">
            <a:off x="9296691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 flipH="1">
            <a:off x="9601493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 flipH="1">
            <a:off x="9902284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 flipH="1">
            <a:off x="10207086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 flipH="1">
            <a:off x="9902284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 flipH="1">
            <a:off x="10207086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 flipH="1">
            <a:off x="10511888" y="4385544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 flipH="1">
            <a:off x="10511888" y="4706388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 flipH="1">
            <a:off x="7776692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 flipH="1">
            <a:off x="8081494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 flipH="1">
            <a:off x="7776692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 flipH="1">
            <a:off x="8081494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 flipH="1">
            <a:off x="8382285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 flipH="1">
            <a:off x="8687087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 flipH="1">
            <a:off x="8382285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flipH="1">
            <a:off x="8687087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 flipH="1">
            <a:off x="8991889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 flipH="1">
            <a:off x="8991889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 flipH="1">
            <a:off x="9296691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 flipH="1">
            <a:off x="9601493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 flipH="1">
            <a:off x="9296691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 flipH="1">
            <a:off x="9601493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 flipH="1">
            <a:off x="9902284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 flipH="1">
            <a:off x="10207086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 flipH="1">
            <a:off x="9902284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/>
          <p:cNvSpPr/>
          <p:nvPr/>
        </p:nvSpPr>
        <p:spPr>
          <a:xfrm flipH="1">
            <a:off x="10207086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 flipH="1">
            <a:off x="10511888" y="50272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 flipH="1">
            <a:off x="10511888" y="53480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 flipH="1">
            <a:off x="7781388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 flipH="1">
            <a:off x="8086190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 flipH="1">
            <a:off x="7781388" y="59957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 flipH="1">
            <a:off x="8086190" y="59957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flipH="1">
            <a:off x="8386981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 flipH="1">
            <a:off x="8691783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 flipH="1">
            <a:off x="8386981" y="59957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 flipH="1">
            <a:off x="8691783" y="59957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 flipH="1">
            <a:off x="8996585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 flipH="1">
            <a:off x="8996585" y="5995776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 flipH="1">
            <a:off x="9301387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 flipH="1">
            <a:off x="9606189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 flipH="1">
            <a:off x="9301387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 flipH="1">
            <a:off x="9606189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 flipH="1">
            <a:off x="9906980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 flipH="1">
            <a:off x="10211782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 flipH="1">
            <a:off x="9906980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 flipH="1">
            <a:off x="10211782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 flipH="1">
            <a:off x="10516584" y="5674932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 flipH="1">
            <a:off x="10516584" y="5995776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16505" y="3015823"/>
            <a:ext cx="3400927" cy="3368935"/>
          </a:xfrm>
          <a:custGeom>
            <a:avLst/>
            <a:gdLst>
              <a:gd name="connsiteX0" fmla="*/ 144379 w 3400927"/>
              <a:gd name="connsiteY0" fmla="*/ 80303 h 3368935"/>
              <a:gd name="connsiteX1" fmla="*/ 144379 w 3400927"/>
              <a:gd name="connsiteY1" fmla="*/ 80303 h 3368935"/>
              <a:gd name="connsiteX2" fmla="*/ 128337 w 3400927"/>
              <a:gd name="connsiteY2" fmla="*/ 433230 h 3368935"/>
              <a:gd name="connsiteX3" fmla="*/ 80211 w 3400927"/>
              <a:gd name="connsiteY3" fmla="*/ 770114 h 3368935"/>
              <a:gd name="connsiteX4" fmla="*/ 64169 w 3400927"/>
              <a:gd name="connsiteY4" fmla="*/ 914493 h 3368935"/>
              <a:gd name="connsiteX5" fmla="*/ 80211 w 3400927"/>
              <a:gd name="connsiteY5" fmla="*/ 1508051 h 3368935"/>
              <a:gd name="connsiteX6" fmla="*/ 96253 w 3400927"/>
              <a:gd name="connsiteY6" fmla="*/ 1572219 h 3368935"/>
              <a:gd name="connsiteX7" fmla="*/ 112295 w 3400927"/>
              <a:gd name="connsiteY7" fmla="*/ 1668472 h 3368935"/>
              <a:gd name="connsiteX8" fmla="*/ 144379 w 3400927"/>
              <a:gd name="connsiteY8" fmla="*/ 1716598 h 3368935"/>
              <a:gd name="connsiteX9" fmla="*/ 176463 w 3400927"/>
              <a:gd name="connsiteY9" fmla="*/ 3112261 h 3368935"/>
              <a:gd name="connsiteX10" fmla="*/ 192506 w 3400927"/>
              <a:gd name="connsiteY10" fmla="*/ 3224556 h 3368935"/>
              <a:gd name="connsiteX11" fmla="*/ 208548 w 3400927"/>
              <a:gd name="connsiteY11" fmla="*/ 3272682 h 3368935"/>
              <a:gd name="connsiteX12" fmla="*/ 304800 w 3400927"/>
              <a:gd name="connsiteY12" fmla="*/ 3320809 h 3368935"/>
              <a:gd name="connsiteX13" fmla="*/ 385011 w 3400927"/>
              <a:gd name="connsiteY13" fmla="*/ 3336851 h 3368935"/>
              <a:gd name="connsiteX14" fmla="*/ 529390 w 3400927"/>
              <a:gd name="connsiteY14" fmla="*/ 3368935 h 3368935"/>
              <a:gd name="connsiteX15" fmla="*/ 1443790 w 3400927"/>
              <a:gd name="connsiteY15" fmla="*/ 3352893 h 3368935"/>
              <a:gd name="connsiteX16" fmla="*/ 1572127 w 3400927"/>
              <a:gd name="connsiteY16" fmla="*/ 3320809 h 3368935"/>
              <a:gd name="connsiteX17" fmla="*/ 1636295 w 3400927"/>
              <a:gd name="connsiteY17" fmla="*/ 3304766 h 3368935"/>
              <a:gd name="connsiteX18" fmla="*/ 1716506 w 3400927"/>
              <a:gd name="connsiteY18" fmla="*/ 3240598 h 3368935"/>
              <a:gd name="connsiteX19" fmla="*/ 1732548 w 3400927"/>
              <a:gd name="connsiteY19" fmla="*/ 3192472 h 3368935"/>
              <a:gd name="connsiteX20" fmla="*/ 1716506 w 3400927"/>
              <a:gd name="connsiteY20" fmla="*/ 3048093 h 3368935"/>
              <a:gd name="connsiteX21" fmla="*/ 1700463 w 3400927"/>
              <a:gd name="connsiteY21" fmla="*/ 2983924 h 3368935"/>
              <a:gd name="connsiteX22" fmla="*/ 1732548 w 3400927"/>
              <a:gd name="connsiteY22" fmla="*/ 2935798 h 3368935"/>
              <a:gd name="connsiteX23" fmla="*/ 1796716 w 3400927"/>
              <a:gd name="connsiteY23" fmla="*/ 2951840 h 3368935"/>
              <a:gd name="connsiteX24" fmla="*/ 3031958 w 3400927"/>
              <a:gd name="connsiteY24" fmla="*/ 2919756 h 3368935"/>
              <a:gd name="connsiteX25" fmla="*/ 3320716 w 3400927"/>
              <a:gd name="connsiteY25" fmla="*/ 2903714 h 3368935"/>
              <a:gd name="connsiteX26" fmla="*/ 3352800 w 3400927"/>
              <a:gd name="connsiteY26" fmla="*/ 2855588 h 3368935"/>
              <a:gd name="connsiteX27" fmla="*/ 3368842 w 3400927"/>
              <a:gd name="connsiteY27" fmla="*/ 2197861 h 3368935"/>
              <a:gd name="connsiteX28" fmla="*/ 3400927 w 3400927"/>
              <a:gd name="connsiteY28" fmla="*/ 1315545 h 3368935"/>
              <a:gd name="connsiteX29" fmla="*/ 3384884 w 3400927"/>
              <a:gd name="connsiteY29" fmla="*/ 882409 h 3368935"/>
              <a:gd name="connsiteX30" fmla="*/ 3352800 w 3400927"/>
              <a:gd name="connsiteY30" fmla="*/ 320935 h 3368935"/>
              <a:gd name="connsiteX31" fmla="*/ 3288632 w 3400927"/>
              <a:gd name="connsiteY31" fmla="*/ 112388 h 3368935"/>
              <a:gd name="connsiteX32" fmla="*/ 3224463 w 3400927"/>
              <a:gd name="connsiteY32" fmla="*/ 96345 h 3368935"/>
              <a:gd name="connsiteX33" fmla="*/ 3176337 w 3400927"/>
              <a:gd name="connsiteY33" fmla="*/ 64261 h 3368935"/>
              <a:gd name="connsiteX34" fmla="*/ 2983832 w 3400927"/>
              <a:gd name="connsiteY34" fmla="*/ 32177 h 3368935"/>
              <a:gd name="connsiteX35" fmla="*/ 2662990 w 3400927"/>
              <a:gd name="connsiteY35" fmla="*/ 16135 h 3368935"/>
              <a:gd name="connsiteX36" fmla="*/ 2582779 w 3400927"/>
              <a:gd name="connsiteY36" fmla="*/ 93 h 3368935"/>
              <a:gd name="connsiteX37" fmla="*/ 1973179 w 3400927"/>
              <a:gd name="connsiteY37" fmla="*/ 32177 h 3368935"/>
              <a:gd name="connsiteX38" fmla="*/ 1604211 w 3400927"/>
              <a:gd name="connsiteY38" fmla="*/ 16135 h 3368935"/>
              <a:gd name="connsiteX39" fmla="*/ 1540042 w 3400927"/>
              <a:gd name="connsiteY39" fmla="*/ 93 h 3368935"/>
              <a:gd name="connsiteX40" fmla="*/ 1122948 w 3400927"/>
              <a:gd name="connsiteY40" fmla="*/ 16135 h 3368935"/>
              <a:gd name="connsiteX41" fmla="*/ 1058779 w 3400927"/>
              <a:gd name="connsiteY41" fmla="*/ 32177 h 3368935"/>
              <a:gd name="connsiteX42" fmla="*/ 802106 w 3400927"/>
              <a:gd name="connsiteY42" fmla="*/ 93 h 3368935"/>
              <a:gd name="connsiteX43" fmla="*/ 192506 w 3400927"/>
              <a:gd name="connsiteY43" fmla="*/ 16135 h 3368935"/>
              <a:gd name="connsiteX44" fmla="*/ 144379 w 3400927"/>
              <a:gd name="connsiteY44" fmla="*/ 128430 h 3368935"/>
              <a:gd name="connsiteX45" fmla="*/ 128337 w 3400927"/>
              <a:gd name="connsiteY45" fmla="*/ 176556 h 3368935"/>
              <a:gd name="connsiteX46" fmla="*/ 160421 w 3400927"/>
              <a:gd name="connsiteY46" fmla="*/ 176556 h 3368935"/>
              <a:gd name="connsiteX47" fmla="*/ 80211 w 3400927"/>
              <a:gd name="connsiteY47" fmla="*/ 930535 h 3368935"/>
              <a:gd name="connsiteX48" fmla="*/ 0 w 3400927"/>
              <a:gd name="connsiteY48" fmla="*/ 1315545 h 336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0927" h="3368935">
                <a:moveTo>
                  <a:pt x="144379" y="80303"/>
                </a:moveTo>
                <a:lnTo>
                  <a:pt x="144379" y="80303"/>
                </a:lnTo>
                <a:cubicBezTo>
                  <a:pt x="139032" y="197945"/>
                  <a:pt x="139245" y="315972"/>
                  <a:pt x="128337" y="433230"/>
                </a:cubicBezTo>
                <a:cubicBezTo>
                  <a:pt x="117830" y="546177"/>
                  <a:pt x="92738" y="657373"/>
                  <a:pt x="80211" y="770114"/>
                </a:cubicBezTo>
                <a:lnTo>
                  <a:pt x="64169" y="914493"/>
                </a:lnTo>
                <a:cubicBezTo>
                  <a:pt x="69516" y="1112346"/>
                  <a:pt x="70568" y="1310361"/>
                  <a:pt x="80211" y="1508051"/>
                </a:cubicBezTo>
                <a:cubicBezTo>
                  <a:pt x="81285" y="1530072"/>
                  <a:pt x="91929" y="1550600"/>
                  <a:pt x="96253" y="1572219"/>
                </a:cubicBezTo>
                <a:cubicBezTo>
                  <a:pt x="102632" y="1604114"/>
                  <a:pt x="102009" y="1637614"/>
                  <a:pt x="112295" y="1668472"/>
                </a:cubicBezTo>
                <a:cubicBezTo>
                  <a:pt x="118392" y="1686763"/>
                  <a:pt x="133684" y="1700556"/>
                  <a:pt x="144379" y="1716598"/>
                </a:cubicBezTo>
                <a:cubicBezTo>
                  <a:pt x="190786" y="2412711"/>
                  <a:pt x="136541" y="1535399"/>
                  <a:pt x="176463" y="3112261"/>
                </a:cubicBezTo>
                <a:cubicBezTo>
                  <a:pt x="177420" y="3150061"/>
                  <a:pt x="185090" y="3187479"/>
                  <a:pt x="192506" y="3224556"/>
                </a:cubicBezTo>
                <a:cubicBezTo>
                  <a:pt x="195822" y="3241137"/>
                  <a:pt x="197985" y="3259478"/>
                  <a:pt x="208548" y="3272682"/>
                </a:cubicBezTo>
                <a:cubicBezTo>
                  <a:pt x="228151" y="3297186"/>
                  <a:pt x="275740" y="3313544"/>
                  <a:pt x="304800" y="3320809"/>
                </a:cubicBezTo>
                <a:cubicBezTo>
                  <a:pt x="331252" y="3327422"/>
                  <a:pt x="358394" y="3330936"/>
                  <a:pt x="385011" y="3336851"/>
                </a:cubicBezTo>
                <a:cubicBezTo>
                  <a:pt x="588908" y="3382161"/>
                  <a:pt x="287469" y="3320551"/>
                  <a:pt x="529390" y="3368935"/>
                </a:cubicBezTo>
                <a:cubicBezTo>
                  <a:pt x="834190" y="3363588"/>
                  <a:pt x="1139267" y="3366948"/>
                  <a:pt x="1443790" y="3352893"/>
                </a:cubicBezTo>
                <a:cubicBezTo>
                  <a:pt x="1487839" y="3350860"/>
                  <a:pt x="1529348" y="3331504"/>
                  <a:pt x="1572127" y="3320809"/>
                </a:cubicBezTo>
                <a:lnTo>
                  <a:pt x="1636295" y="3304766"/>
                </a:lnTo>
                <a:cubicBezTo>
                  <a:pt x="1658152" y="3290195"/>
                  <a:pt x="1701267" y="3265995"/>
                  <a:pt x="1716506" y="3240598"/>
                </a:cubicBezTo>
                <a:cubicBezTo>
                  <a:pt x="1725206" y="3226098"/>
                  <a:pt x="1727201" y="3208514"/>
                  <a:pt x="1732548" y="3192472"/>
                </a:cubicBezTo>
                <a:cubicBezTo>
                  <a:pt x="1727201" y="3144346"/>
                  <a:pt x="1723869" y="3095952"/>
                  <a:pt x="1716506" y="3048093"/>
                </a:cubicBezTo>
                <a:cubicBezTo>
                  <a:pt x="1713153" y="3026301"/>
                  <a:pt x="1697345" y="3005750"/>
                  <a:pt x="1700463" y="2983924"/>
                </a:cubicBezTo>
                <a:cubicBezTo>
                  <a:pt x="1703190" y="2964838"/>
                  <a:pt x="1721853" y="2951840"/>
                  <a:pt x="1732548" y="2935798"/>
                </a:cubicBezTo>
                <a:cubicBezTo>
                  <a:pt x="1753937" y="2941145"/>
                  <a:pt x="1774670" y="2952112"/>
                  <a:pt x="1796716" y="2951840"/>
                </a:cubicBezTo>
                <a:cubicBezTo>
                  <a:pt x="2208571" y="2946755"/>
                  <a:pt x="3031958" y="2919756"/>
                  <a:pt x="3031958" y="2919756"/>
                </a:cubicBezTo>
                <a:cubicBezTo>
                  <a:pt x="3128211" y="2914409"/>
                  <a:pt x="3226187" y="2922620"/>
                  <a:pt x="3320716" y="2903714"/>
                </a:cubicBezTo>
                <a:cubicBezTo>
                  <a:pt x="3339622" y="2899933"/>
                  <a:pt x="3351489" y="2874823"/>
                  <a:pt x="3352800" y="2855588"/>
                </a:cubicBezTo>
                <a:cubicBezTo>
                  <a:pt x="3367718" y="2636788"/>
                  <a:pt x="3364127" y="2417118"/>
                  <a:pt x="3368842" y="2197861"/>
                </a:cubicBezTo>
                <a:cubicBezTo>
                  <a:pt x="3387279" y="1340557"/>
                  <a:pt x="3296807" y="1627891"/>
                  <a:pt x="3400927" y="1315545"/>
                </a:cubicBezTo>
                <a:cubicBezTo>
                  <a:pt x="3395579" y="1171166"/>
                  <a:pt x="3389779" y="1026804"/>
                  <a:pt x="3384884" y="882409"/>
                </a:cubicBezTo>
                <a:cubicBezTo>
                  <a:pt x="3366750" y="347468"/>
                  <a:pt x="3423135" y="531939"/>
                  <a:pt x="3352800" y="320935"/>
                </a:cubicBezTo>
                <a:cubicBezTo>
                  <a:pt x="3341724" y="199094"/>
                  <a:pt x="3383711" y="153137"/>
                  <a:pt x="3288632" y="112388"/>
                </a:cubicBezTo>
                <a:cubicBezTo>
                  <a:pt x="3268367" y="103703"/>
                  <a:pt x="3245853" y="101693"/>
                  <a:pt x="3224463" y="96345"/>
                </a:cubicBezTo>
                <a:cubicBezTo>
                  <a:pt x="3208421" y="85650"/>
                  <a:pt x="3193582" y="72883"/>
                  <a:pt x="3176337" y="64261"/>
                </a:cubicBezTo>
                <a:cubicBezTo>
                  <a:pt x="3124148" y="38167"/>
                  <a:pt x="3025105" y="35023"/>
                  <a:pt x="2983832" y="32177"/>
                </a:cubicBezTo>
                <a:cubicBezTo>
                  <a:pt x="2877005" y="24810"/>
                  <a:pt x="2769937" y="21482"/>
                  <a:pt x="2662990" y="16135"/>
                </a:cubicBezTo>
                <a:cubicBezTo>
                  <a:pt x="2636253" y="10788"/>
                  <a:pt x="2610045" y="93"/>
                  <a:pt x="2582779" y="93"/>
                </a:cubicBezTo>
                <a:cubicBezTo>
                  <a:pt x="2168511" y="93"/>
                  <a:pt x="2222115" y="-3385"/>
                  <a:pt x="1973179" y="32177"/>
                </a:cubicBezTo>
                <a:cubicBezTo>
                  <a:pt x="1850190" y="26830"/>
                  <a:pt x="1726980" y="25229"/>
                  <a:pt x="1604211" y="16135"/>
                </a:cubicBezTo>
                <a:cubicBezTo>
                  <a:pt x="1582223" y="14506"/>
                  <a:pt x="1562090" y="93"/>
                  <a:pt x="1540042" y="93"/>
                </a:cubicBezTo>
                <a:cubicBezTo>
                  <a:pt x="1400908" y="93"/>
                  <a:pt x="1261979" y="10788"/>
                  <a:pt x="1122948" y="16135"/>
                </a:cubicBezTo>
                <a:cubicBezTo>
                  <a:pt x="1101558" y="21482"/>
                  <a:pt x="1080827" y="32177"/>
                  <a:pt x="1058779" y="32177"/>
                </a:cubicBezTo>
                <a:cubicBezTo>
                  <a:pt x="915794" y="32177"/>
                  <a:pt x="904263" y="25632"/>
                  <a:pt x="802106" y="93"/>
                </a:cubicBezTo>
                <a:cubicBezTo>
                  <a:pt x="598906" y="5440"/>
                  <a:pt x="395207" y="933"/>
                  <a:pt x="192506" y="16135"/>
                </a:cubicBezTo>
                <a:cubicBezTo>
                  <a:pt x="150559" y="19281"/>
                  <a:pt x="146408" y="120314"/>
                  <a:pt x="144379" y="128430"/>
                </a:cubicBezTo>
                <a:cubicBezTo>
                  <a:pt x="140278" y="144835"/>
                  <a:pt x="122990" y="160514"/>
                  <a:pt x="128337" y="176556"/>
                </a:cubicBezTo>
                <a:cubicBezTo>
                  <a:pt x="131719" y="186702"/>
                  <a:pt x="149726" y="176556"/>
                  <a:pt x="160421" y="176556"/>
                </a:cubicBezTo>
                <a:lnTo>
                  <a:pt x="80211" y="930535"/>
                </a:lnTo>
                <a:lnTo>
                  <a:pt x="0" y="1315545"/>
                </a:lnTo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322550" y="422771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1 - </a:t>
            </a:r>
            <a:r>
              <a:rPr lang="el-GR" sz="4000" dirty="0" smtClean="0">
                <a:solidFill>
                  <a:schemeClr val="tx1"/>
                </a:solidFill>
              </a:rPr>
              <a:t>β</a:t>
            </a:r>
            <a:r>
              <a:rPr lang="de-DE" sz="4000" dirty="0" smtClean="0">
                <a:solidFill>
                  <a:schemeClr val="tx1"/>
                </a:solidFill>
              </a:rPr>
              <a:t> = </a:t>
            </a:r>
            <a:r>
              <a:rPr lang="de-DE" sz="4000" b="1" dirty="0" smtClean="0">
                <a:solidFill>
                  <a:srgbClr val="00B050"/>
                </a:solidFill>
              </a:rPr>
              <a:t>.95</a:t>
            </a:r>
            <a:endParaRPr lang="de-DE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 err="1" smtClean="0"/>
              <a:t>Why</a:t>
            </a:r>
            <a:r>
              <a:rPr lang="de-DE" sz="4400" dirty="0" smtClean="0"/>
              <a:t> </a:t>
            </a:r>
            <a:r>
              <a:rPr lang="de-DE" sz="4400" dirty="0" err="1" smtClean="0"/>
              <a:t>is</a:t>
            </a:r>
            <a:r>
              <a:rPr lang="de-DE" sz="4400" dirty="0" smtClean="0"/>
              <a:t> </a:t>
            </a:r>
            <a:r>
              <a:rPr lang="de-DE" sz="4400" dirty="0" err="1" smtClean="0"/>
              <a:t>important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increase</a:t>
            </a:r>
            <a:r>
              <a:rPr lang="de-DE" sz="4400" dirty="0" smtClean="0"/>
              <a:t> </a:t>
            </a:r>
            <a:br>
              <a:rPr lang="de-DE" sz="4400" dirty="0" smtClean="0"/>
            </a:br>
            <a:r>
              <a:rPr lang="de-DE" sz="4400" dirty="0" err="1" smtClean="0"/>
              <a:t>the</a:t>
            </a:r>
            <a:r>
              <a:rPr lang="de-DE" sz="4400" dirty="0" smtClean="0"/>
              <a:t> </a:t>
            </a:r>
            <a:r>
              <a:rPr lang="de-DE" sz="4400" dirty="0" err="1" smtClean="0"/>
              <a:t>probability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TRUE POSITIVES?</a:t>
            </a:r>
            <a:endParaRPr lang="de-DE" sz="4400" dirty="0"/>
          </a:p>
        </p:txBody>
      </p:sp>
      <p:sp>
        <p:nvSpPr>
          <p:cNvPr id="219" name="Content Placeholder 3"/>
          <p:cNvSpPr>
            <a:spLocks noGrp="1"/>
          </p:cNvSpPr>
          <p:nvPr>
            <p:ph sz="half" idx="1"/>
          </p:nvPr>
        </p:nvSpPr>
        <p:spPr>
          <a:xfrm>
            <a:off x="7010400" y="2363788"/>
            <a:ext cx="518160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TRUE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18" name="Content Placeholder 3"/>
          <p:cNvSpPr>
            <a:spLocks noGrp="1"/>
          </p:cNvSpPr>
          <p:nvPr>
            <p:ph sz="half" idx="2"/>
          </p:nvPr>
        </p:nvSpPr>
        <p:spPr>
          <a:xfrm>
            <a:off x="565485" y="2364039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FALSE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8" name="Picture 4" descr="question-mark-circle-icon - Information Technolog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6" y="1979564"/>
            <a:ext cx="2564865" cy="205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/>
          <p:cNvSpPr/>
          <p:nvPr/>
        </p:nvSpPr>
        <p:spPr>
          <a:xfrm>
            <a:off x="4934952" y="4031457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i="1" dirty="0" smtClean="0">
                <a:solidFill>
                  <a:schemeClr val="tx1"/>
                </a:solidFill>
              </a:rPr>
              <a:t>p</a:t>
            </a:r>
            <a:r>
              <a:rPr lang="de-DE" sz="4800" dirty="0" smtClean="0">
                <a:solidFill>
                  <a:schemeClr val="tx1"/>
                </a:solidFill>
              </a:rPr>
              <a:t> &lt; .05</a:t>
            </a:r>
            <a:endParaRPr lang="de-DE" sz="4800" i="1" dirty="0">
              <a:solidFill>
                <a:schemeClr val="tx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 flipH="1">
            <a:off x="6676152" y="5270527"/>
            <a:ext cx="809088" cy="80908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223"/>
          <p:cNvSpPr/>
          <p:nvPr/>
        </p:nvSpPr>
        <p:spPr>
          <a:xfrm flipH="1">
            <a:off x="1000994" y="5270527"/>
            <a:ext cx="809088" cy="8090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2033054" y="5136462"/>
            <a:ext cx="3002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3200" b="1" dirty="0"/>
              <a:t>AVOID </a:t>
            </a:r>
            <a:endParaRPr lang="de-DE" sz="3200" b="1" dirty="0" smtClean="0"/>
          </a:p>
          <a:p>
            <a:pPr algn="ctr"/>
            <a:r>
              <a:rPr lang="de-DE" sz="3200" b="1" dirty="0" smtClean="0"/>
              <a:t>FALSE </a:t>
            </a:r>
            <a:r>
              <a:rPr lang="de-DE" sz="3200" b="1" dirty="0"/>
              <a:t>POSITIVES</a:t>
            </a:r>
            <a:endParaRPr lang="de-DE" sz="3200" dirty="0"/>
          </a:p>
        </p:txBody>
      </p:sp>
      <p:sp>
        <p:nvSpPr>
          <p:cNvPr id="226" name="Rectangle 225"/>
          <p:cNvSpPr/>
          <p:nvPr/>
        </p:nvSpPr>
        <p:spPr>
          <a:xfrm>
            <a:off x="7691935" y="5136462"/>
            <a:ext cx="35904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3200" b="1" dirty="0" smtClean="0"/>
              <a:t>BE ABLE TO DETECT </a:t>
            </a:r>
          </a:p>
          <a:p>
            <a:pPr algn="ctr"/>
            <a:r>
              <a:rPr lang="de-DE" sz="3200" b="1" dirty="0" smtClean="0"/>
              <a:t>TRUE POSITIVES</a:t>
            </a:r>
            <a:endParaRPr lang="de-DE" sz="3200" dirty="0"/>
          </a:p>
        </p:txBody>
      </p:sp>
      <p:cxnSp>
        <p:nvCxnSpPr>
          <p:cNvPr id="228" name="Elbow Connector 227"/>
          <p:cNvCxnSpPr>
            <a:stCxn id="222" idx="2"/>
            <a:endCxn id="226" idx="0"/>
          </p:cNvCxnSpPr>
          <p:nvPr/>
        </p:nvCxnSpPr>
        <p:spPr>
          <a:xfrm rot="16200000" flipH="1">
            <a:off x="7479824" y="3129147"/>
            <a:ext cx="585391" cy="342923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222" idx="2"/>
            <a:endCxn id="225" idx="0"/>
          </p:cNvCxnSpPr>
          <p:nvPr/>
        </p:nvCxnSpPr>
        <p:spPr>
          <a:xfrm rot="5400000">
            <a:off x="4503453" y="3582014"/>
            <a:ext cx="585391" cy="252350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218" grpId="0" build="p"/>
      <p:bldP spid="222" grpId="0"/>
      <p:bldP spid="223" grpId="0" animBg="1"/>
      <p:bldP spid="224" grpId="0" animBg="1"/>
      <p:bldP spid="225" grpId="0"/>
      <p:bldP spid="2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0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Statistical Power </a:t>
            </a:r>
            <a:br>
              <a:rPr lang="de-DE" dirty="0" smtClean="0"/>
            </a:br>
            <a:r>
              <a:rPr lang="de-DE" dirty="0" err="1" smtClean="0"/>
              <a:t>depend</a:t>
            </a:r>
            <a:r>
              <a:rPr lang="de-DE" dirty="0" smtClean="0"/>
              <a:t> on?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138459" y="3230558"/>
            <a:ext cx="246734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800" dirty="0"/>
              <a:t>1 - </a:t>
            </a:r>
            <a:r>
              <a:rPr lang="el-GR" sz="8800" dirty="0"/>
              <a:t>β</a:t>
            </a:r>
            <a:r>
              <a:rPr lang="de-DE" sz="88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03613" y="796400"/>
            <a:ext cx="2275879" cy="2154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dirty="0" err="1" smtClean="0"/>
              <a:t>Effect</a:t>
            </a:r>
            <a:endParaRPr lang="de-DE" sz="4000" b="1" dirty="0" smtClean="0"/>
          </a:p>
          <a:p>
            <a:pPr algn="ctr"/>
            <a:r>
              <a:rPr lang="de-DE" sz="4000" b="1" dirty="0" smtClean="0"/>
              <a:t>Size</a:t>
            </a:r>
          </a:p>
          <a:p>
            <a:pPr algn="ctr"/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for t-test, </a:t>
            </a:r>
            <a:endParaRPr lang="en-US" dirty="0" smtClean="0"/>
          </a:p>
          <a:p>
            <a:pPr algn="ctr"/>
            <a:r>
              <a:rPr lang="en-US" dirty="0" smtClean="0"/>
              <a:t>rho </a:t>
            </a:r>
            <a:r>
              <a:rPr lang="en-US" dirty="0"/>
              <a:t>(ρ) for </a:t>
            </a:r>
            <a:r>
              <a:rPr lang="en-US" dirty="0" smtClean="0"/>
              <a:t>correlation,</a:t>
            </a:r>
          </a:p>
          <a:p>
            <a:pPr algn="ctr"/>
            <a:r>
              <a:rPr lang="el-GR" dirty="0" smtClean="0"/>
              <a:t>η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for ANOVA…</a:t>
            </a:r>
            <a:endParaRPr lang="en-US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9405883" y="3034938"/>
            <a:ext cx="15472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5400" b="1" dirty="0" smtClean="0"/>
              <a:t>α</a:t>
            </a:r>
            <a:endParaRPr lang="de-DE" sz="5400" b="1" dirty="0" smtClean="0"/>
          </a:p>
          <a:p>
            <a:pPr algn="ctr"/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el-GR" dirty="0" smtClean="0"/>
              <a:t>α</a:t>
            </a:r>
            <a:r>
              <a:rPr lang="de-DE" dirty="0" smtClean="0"/>
              <a:t> = .05</a:t>
            </a:r>
            <a:endParaRPr lang="el-GR" dirty="0" smtClean="0"/>
          </a:p>
        </p:txBody>
      </p:sp>
      <p:sp>
        <p:nvSpPr>
          <p:cNvPr id="8" name="Rectangle 7"/>
          <p:cNvSpPr/>
          <p:nvPr/>
        </p:nvSpPr>
        <p:spPr>
          <a:xfrm>
            <a:off x="7301204" y="4319369"/>
            <a:ext cx="3480696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dirty="0" smtClean="0"/>
              <a:t>Sample</a:t>
            </a:r>
          </a:p>
          <a:p>
            <a:pPr algn="ctr"/>
            <a:r>
              <a:rPr lang="de-DE" sz="4000" b="1" dirty="0" smtClean="0"/>
              <a:t>Size (</a:t>
            </a:r>
            <a:r>
              <a:rPr lang="de-DE" sz="4000" b="1" i="1" dirty="0" smtClean="0"/>
              <a:t>N</a:t>
            </a:r>
            <a:r>
              <a:rPr lang="de-DE" sz="4000" b="1" dirty="0" smtClean="0"/>
              <a:t>)</a:t>
            </a:r>
          </a:p>
          <a:p>
            <a:pPr lvl="1" algn="ctr"/>
            <a:r>
              <a:rPr lang="en-US" b="1" dirty="0"/>
              <a:t>Between-Subject </a:t>
            </a:r>
            <a:r>
              <a:rPr lang="en-US" b="1" dirty="0" smtClean="0"/>
              <a:t>Design</a:t>
            </a:r>
          </a:p>
          <a:p>
            <a:pPr lvl="1" algn="ctr"/>
            <a:r>
              <a:rPr lang="en-US" dirty="0" smtClean="0"/>
              <a:t>(</a:t>
            </a:r>
            <a:r>
              <a:rPr lang="en-US" dirty="0"/>
              <a:t>i.e., number of participants)</a:t>
            </a:r>
          </a:p>
          <a:p>
            <a:pPr lvl="1" algn="ctr"/>
            <a:r>
              <a:rPr lang="en-US" b="1" dirty="0" smtClean="0"/>
              <a:t>Within-Subject Design</a:t>
            </a:r>
          </a:p>
          <a:p>
            <a:pPr lvl="1" algn="ctr"/>
            <a:r>
              <a:rPr lang="en-US" dirty="0" smtClean="0"/>
              <a:t> </a:t>
            </a:r>
            <a:r>
              <a:rPr lang="en-US" dirty="0"/>
              <a:t>(i.e., number of observations)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605801" y="1873618"/>
            <a:ext cx="4297812" cy="2080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3605801" y="3635103"/>
            <a:ext cx="5800082" cy="318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3605801" y="3953833"/>
            <a:ext cx="3695403" cy="1581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5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Assessing</a:t>
            </a:r>
            <a:r>
              <a:rPr lang="de-DE" dirty="0" smtClean="0"/>
              <a:t> Statistical Power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601133" y="3194755"/>
            <a:ext cx="3496733" cy="283351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INPUT:</a:t>
            </a:r>
          </a:p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Effect</a:t>
            </a:r>
            <a:r>
              <a:rPr lang="de-DE" sz="2400" dirty="0" smtClean="0">
                <a:solidFill>
                  <a:schemeClr val="tx1"/>
                </a:solidFill>
              </a:rPr>
              <a:t> Size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Alpha</a:t>
            </a:r>
          </a:p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Desired</a:t>
            </a:r>
            <a:r>
              <a:rPr lang="de-DE" sz="2400" dirty="0" smtClean="0">
                <a:solidFill>
                  <a:schemeClr val="tx1"/>
                </a:solidFill>
              </a:rPr>
              <a:t>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Sample Size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132" y="1895210"/>
            <a:ext cx="3496733" cy="1095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A PRIORI </a:t>
            </a:r>
          </a:p>
          <a:p>
            <a:pPr algn="ctr"/>
            <a:r>
              <a:rPr lang="de-DE" sz="2400" b="1" dirty="0" smtClean="0"/>
              <a:t>POWER ANALYSIS</a:t>
            </a:r>
            <a:endParaRPr lang="de-DE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4433710" y="3194755"/>
            <a:ext cx="3496733" cy="283351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INPUT: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Sample Size</a:t>
            </a: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Alpha</a:t>
            </a:r>
          </a:p>
          <a:p>
            <a:pPr algn="ctr"/>
            <a:r>
              <a:rPr lang="de-DE" sz="2400" dirty="0" err="1">
                <a:solidFill>
                  <a:schemeClr val="tx1"/>
                </a:solidFill>
              </a:rPr>
              <a:t>Desired</a:t>
            </a:r>
            <a:r>
              <a:rPr lang="de-DE" sz="2400" dirty="0">
                <a:solidFill>
                  <a:schemeClr val="tx1"/>
                </a:solidFill>
              </a:rPr>
              <a:t>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(Minimum) </a:t>
            </a:r>
            <a:r>
              <a:rPr lang="de-DE" sz="2400" dirty="0" err="1" smtClean="0">
                <a:solidFill>
                  <a:schemeClr val="tx1"/>
                </a:solidFill>
              </a:rPr>
              <a:t>Effect</a:t>
            </a:r>
            <a:r>
              <a:rPr lang="de-DE" sz="2400" dirty="0" smtClean="0">
                <a:solidFill>
                  <a:schemeClr val="tx1"/>
                </a:solidFill>
              </a:rPr>
              <a:t> Size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3709" y="1895210"/>
            <a:ext cx="3496733" cy="1095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SENSITIVITY ANALYSIS</a:t>
            </a:r>
            <a:endParaRPr lang="de-DE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226774" y="3194755"/>
            <a:ext cx="3496733" cy="283351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INPUT:</a:t>
            </a:r>
          </a:p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Effect</a:t>
            </a:r>
            <a:r>
              <a:rPr lang="de-DE" sz="2400" dirty="0" smtClean="0">
                <a:solidFill>
                  <a:schemeClr val="tx1"/>
                </a:solidFill>
              </a:rPr>
              <a:t> Size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Sample </a:t>
            </a:r>
            <a:r>
              <a:rPr lang="de-DE" sz="2400" dirty="0">
                <a:solidFill>
                  <a:schemeClr val="tx1"/>
                </a:solidFill>
              </a:rPr>
              <a:t>Size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Alpha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Estimated</a:t>
            </a:r>
            <a:r>
              <a:rPr lang="de-DE" sz="2400" dirty="0" smtClean="0">
                <a:solidFill>
                  <a:schemeClr val="tx1"/>
                </a:solidFill>
              </a:rPr>
              <a:t> Power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6773" y="1895210"/>
            <a:ext cx="3496733" cy="10950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POWER-DETERMINATION ANALYSIS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4615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ssess</a:t>
            </a:r>
            <a:r>
              <a:rPr lang="de-DE" dirty="0" smtClean="0"/>
              <a:t> Statistical Power?</a:t>
            </a:r>
            <a:endParaRPr lang="de-DE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6096000" y="1690688"/>
            <a:ext cx="0" cy="4705879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49422" y="3251200"/>
            <a:ext cx="3093156" cy="109502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C00000"/>
                </a:solidFill>
              </a:rPr>
              <a:t>DATA COLLECTION</a:t>
            </a:r>
            <a:endParaRPr lang="de-DE" sz="32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2617" y="1690688"/>
            <a:ext cx="309315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BEFORE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5221" y="1695035"/>
            <a:ext cx="309315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AFTER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488369"/>
            <a:ext cx="3496733" cy="1095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A PRIORI </a:t>
            </a:r>
          </a:p>
          <a:p>
            <a:pPr algn="ctr"/>
            <a:r>
              <a:rPr lang="de-DE" sz="2400" b="1" dirty="0" smtClean="0"/>
              <a:t>POWER ANALYSIS</a:t>
            </a:r>
            <a:endParaRPr lang="de-DE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838199" y="3709382"/>
            <a:ext cx="3496733" cy="1095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SENSITIVITY ANALYSIS</a:t>
            </a:r>
            <a:endParaRPr lang="de-DE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829736" y="4930395"/>
            <a:ext cx="3496733" cy="10950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POWER-DETERMINATION ANALYSIS</a:t>
            </a:r>
            <a:endParaRPr lang="de-DE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865532" y="3709382"/>
            <a:ext cx="3496733" cy="1095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SENSITIVITY ANALYSIS</a:t>
            </a:r>
            <a:endParaRPr lang="de-DE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7857069" y="4930395"/>
            <a:ext cx="3496733" cy="10950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POWER-DETERMINATION ANALYSIS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4870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966" y="170650"/>
            <a:ext cx="9144000" cy="23876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JRP WORKSHOP – 21/02/2021</a:t>
            </a:r>
            <a:r>
              <a:rPr lang="de-DE" sz="4800" dirty="0" smtClean="0"/>
              <a:t/>
            </a:r>
            <a:br>
              <a:rPr lang="de-DE" sz="4800" dirty="0" smtClean="0"/>
            </a:br>
            <a:r>
              <a:rPr lang="de-DE" sz="7300" dirty="0" smtClean="0"/>
              <a:t>Power </a:t>
            </a:r>
            <a:r>
              <a:rPr lang="de-DE" sz="7300" dirty="0" err="1" smtClean="0"/>
              <a:t>Simulations</a:t>
            </a:r>
            <a:r>
              <a:rPr lang="de-DE" sz="7300" dirty="0" smtClean="0"/>
              <a:t>:</a:t>
            </a:r>
            <a:br>
              <a:rPr lang="de-DE" sz="7300" dirty="0" smtClean="0"/>
            </a:br>
            <a:r>
              <a:rPr lang="de-DE" sz="5300" dirty="0" err="1" smtClean="0"/>
              <a:t>Going</a:t>
            </a:r>
            <a:r>
              <a:rPr lang="de-DE" sz="5300" dirty="0" smtClean="0"/>
              <a:t> </a:t>
            </a:r>
            <a:r>
              <a:rPr lang="de-DE" sz="5300" dirty="0" err="1" smtClean="0"/>
              <a:t>beyond</a:t>
            </a:r>
            <a:r>
              <a:rPr lang="de-DE" sz="5300" dirty="0" smtClean="0"/>
              <a:t> G Power</a:t>
            </a:r>
            <a:endParaRPr lang="de-DE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9966" y="2632236"/>
            <a:ext cx="6269000" cy="1570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Daniel Toribio-Flórez</a:t>
            </a:r>
          </a:p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Niklas </a:t>
            </a:r>
            <a:r>
              <a:rPr lang="de-DE" sz="3200" dirty="0" err="1" smtClean="0">
                <a:solidFill>
                  <a:schemeClr val="bg1"/>
                </a:solidFill>
              </a:rPr>
              <a:t>Cypris</a:t>
            </a:r>
            <a:endParaRPr lang="de-DE" sz="32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8451" y="3700551"/>
            <a:ext cx="5513463" cy="323925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4919" y="3700550"/>
            <a:ext cx="5513463" cy="323925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163" y="6126674"/>
            <a:ext cx="1459756" cy="473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5" y="6141471"/>
            <a:ext cx="2722136" cy="444095"/>
          </a:xfrm>
          <a:prstGeom prst="rect">
            <a:avLst/>
          </a:prstGeom>
        </p:spPr>
      </p:pic>
      <p:pic>
        <p:nvPicPr>
          <p:cNvPr id="2050" name="Picture 2" descr="Resultado de imagen de junior research program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4" y="6082922"/>
            <a:ext cx="1248659" cy="56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4078874" y="5115491"/>
            <a:ext cx="1865146" cy="72482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/>
          </a:p>
        </p:txBody>
      </p:sp>
      <p:sp>
        <p:nvSpPr>
          <p:cNvPr id="17" name="Right Arrow 16"/>
          <p:cNvSpPr/>
          <p:nvPr/>
        </p:nvSpPr>
        <p:spPr>
          <a:xfrm>
            <a:off x="4078874" y="3894478"/>
            <a:ext cx="1865146" cy="72482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/>
          </a:p>
        </p:txBody>
      </p:sp>
      <p:sp>
        <p:nvSpPr>
          <p:cNvPr id="3" name="Right Arrow 2"/>
          <p:cNvSpPr/>
          <p:nvPr/>
        </p:nvSpPr>
        <p:spPr>
          <a:xfrm>
            <a:off x="4078874" y="2673465"/>
            <a:ext cx="1865146" cy="724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Assess</a:t>
            </a:r>
            <a:r>
              <a:rPr lang="de-DE" dirty="0" smtClean="0"/>
              <a:t> Statistical Power?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498040" y="1690688"/>
            <a:ext cx="5195919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BEFORE DATA COLLECTION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4443" y="2488369"/>
            <a:ext cx="3496733" cy="1095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A PRIORI </a:t>
            </a:r>
          </a:p>
          <a:p>
            <a:pPr algn="ctr"/>
            <a:r>
              <a:rPr lang="de-DE" sz="2400" b="1" dirty="0" smtClean="0"/>
              <a:t>POWER ANALYSIS</a:t>
            </a:r>
            <a:endParaRPr lang="de-DE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604442" y="3709382"/>
            <a:ext cx="3496733" cy="10950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POWER-DETERMINATION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5979" y="4930395"/>
            <a:ext cx="3496733" cy="1095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SENSITIVITY ANALYSIS</a:t>
            </a:r>
            <a:endParaRPr lang="de-DE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006179" y="2814398"/>
            <a:ext cx="360583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d </a:t>
            </a:r>
            <a:r>
              <a:rPr lang="de-DE" sz="2400" dirty="0" smtClean="0">
                <a:solidFill>
                  <a:schemeClr val="tx1"/>
                </a:solidFill>
              </a:rPr>
              <a:t>= .20, </a:t>
            </a:r>
            <a:r>
              <a:rPr lang="el-GR" sz="2400" dirty="0" smtClean="0">
                <a:solidFill>
                  <a:schemeClr val="tx1"/>
                </a:solidFill>
              </a:rPr>
              <a:t>α</a:t>
            </a:r>
            <a:r>
              <a:rPr lang="de-DE" sz="2400" dirty="0" smtClean="0">
                <a:solidFill>
                  <a:schemeClr val="tx1"/>
                </a:solidFill>
              </a:rPr>
              <a:t> = .05, </a:t>
            </a:r>
            <a:r>
              <a:rPr lang="de-DE" sz="2400" dirty="0">
                <a:solidFill>
                  <a:schemeClr val="tx1"/>
                </a:solidFill>
              </a:rPr>
              <a:t>1 – </a:t>
            </a:r>
            <a:r>
              <a:rPr lang="el-GR" sz="2400" dirty="0">
                <a:solidFill>
                  <a:schemeClr val="tx1"/>
                </a:solidFill>
              </a:rPr>
              <a:t>β</a:t>
            </a:r>
            <a:r>
              <a:rPr lang="de-DE" sz="2400" dirty="0">
                <a:solidFill>
                  <a:schemeClr val="tx1"/>
                </a:solidFill>
              </a:rPr>
              <a:t> = .</a:t>
            </a:r>
            <a:r>
              <a:rPr lang="de-DE" sz="2400" dirty="0" smtClean="0">
                <a:solidFill>
                  <a:schemeClr val="tx1"/>
                </a:solidFill>
              </a:rPr>
              <a:t>80</a:t>
            </a:r>
            <a:endParaRPr lang="de-DE" sz="2400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74174" y="2814398"/>
            <a:ext cx="2086033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N = 788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06179" y="3993863"/>
            <a:ext cx="360583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d </a:t>
            </a:r>
            <a:r>
              <a:rPr lang="de-DE" sz="2400" dirty="0" smtClean="0">
                <a:solidFill>
                  <a:schemeClr val="tx1"/>
                </a:solidFill>
              </a:rPr>
              <a:t>= .20, </a:t>
            </a:r>
            <a:r>
              <a:rPr lang="el-GR" sz="2400" dirty="0" smtClean="0">
                <a:solidFill>
                  <a:schemeClr val="tx1"/>
                </a:solidFill>
              </a:rPr>
              <a:t>α</a:t>
            </a:r>
            <a:r>
              <a:rPr lang="de-DE" sz="2400" dirty="0" smtClean="0">
                <a:solidFill>
                  <a:schemeClr val="tx1"/>
                </a:solidFill>
              </a:rPr>
              <a:t> = .05, </a:t>
            </a:r>
            <a:r>
              <a:rPr lang="de-DE" sz="2400" b="1" dirty="0" smtClean="0">
                <a:solidFill>
                  <a:schemeClr val="tx1"/>
                </a:solidFill>
              </a:rPr>
              <a:t>N = 500</a:t>
            </a:r>
            <a:endParaRPr lang="de-DE" sz="2400" b="1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74174" y="3993863"/>
            <a:ext cx="2086033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1 – </a:t>
            </a:r>
            <a:r>
              <a:rPr lang="el-GR" sz="3200" b="1" dirty="0">
                <a:solidFill>
                  <a:schemeClr val="tx1"/>
                </a:solidFill>
              </a:rPr>
              <a:t>β</a:t>
            </a:r>
            <a:r>
              <a:rPr lang="de-DE" sz="3200" b="1" dirty="0">
                <a:solidFill>
                  <a:schemeClr val="tx1"/>
                </a:solidFill>
              </a:rPr>
              <a:t> = </a:t>
            </a:r>
            <a:r>
              <a:rPr lang="de-DE" sz="3200" b="1" dirty="0" smtClean="0">
                <a:solidFill>
                  <a:schemeClr val="tx1"/>
                </a:solidFill>
              </a:rPr>
              <a:t>.61</a:t>
            </a:r>
            <a:endParaRPr lang="de-DE" sz="3200" b="1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06179" y="5227932"/>
            <a:ext cx="360583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</a:rPr>
              <a:t>α</a:t>
            </a:r>
            <a:r>
              <a:rPr lang="de-DE" sz="2400" dirty="0" smtClean="0">
                <a:solidFill>
                  <a:schemeClr val="tx1"/>
                </a:solidFill>
              </a:rPr>
              <a:t> = .05, </a:t>
            </a:r>
            <a:r>
              <a:rPr lang="de-DE" sz="2400" b="1" dirty="0" smtClean="0">
                <a:solidFill>
                  <a:schemeClr val="tx1"/>
                </a:solidFill>
              </a:rPr>
              <a:t>N = 500, </a:t>
            </a:r>
            <a:r>
              <a:rPr lang="de-DE" sz="2400" b="1" dirty="0">
                <a:solidFill>
                  <a:schemeClr val="tx1"/>
                </a:solidFill>
              </a:rPr>
              <a:t>1 – </a:t>
            </a:r>
            <a:r>
              <a:rPr lang="el-GR" sz="2400" b="1" dirty="0">
                <a:solidFill>
                  <a:schemeClr val="tx1"/>
                </a:solidFill>
              </a:rPr>
              <a:t>β</a:t>
            </a:r>
            <a:r>
              <a:rPr lang="de-DE" sz="2400" b="1" dirty="0">
                <a:solidFill>
                  <a:schemeClr val="tx1"/>
                </a:solidFill>
              </a:rPr>
              <a:t> = .</a:t>
            </a:r>
            <a:r>
              <a:rPr lang="de-DE" sz="2400" b="1" dirty="0" smtClean="0">
                <a:solidFill>
                  <a:schemeClr val="tx1"/>
                </a:solidFill>
              </a:rPr>
              <a:t>80</a:t>
            </a:r>
            <a:endParaRPr lang="de-DE" sz="2400" b="1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74174" y="5227932"/>
            <a:ext cx="2086033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i="1" dirty="0">
                <a:solidFill>
                  <a:schemeClr val="tx1"/>
                </a:solidFill>
              </a:rPr>
              <a:t>d</a:t>
            </a:r>
            <a:r>
              <a:rPr lang="de-DE" sz="3200" b="1" dirty="0" smtClean="0">
                <a:solidFill>
                  <a:schemeClr val="tx1"/>
                </a:solidFill>
              </a:rPr>
              <a:t> = .25</a:t>
            </a:r>
            <a:endParaRPr lang="de-DE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8000"/>
            <a:ext cx="9144000" cy="2387600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Power </a:t>
            </a:r>
            <a:r>
              <a:rPr lang="de-DE" dirty="0" err="1" smtClean="0"/>
              <a:t>Simulations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1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4654" y="3209192"/>
            <a:ext cx="641838" cy="45720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499951"/>
            <a:ext cx="3240000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11" y="2499951"/>
            <a:ext cx="3240000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99" y="2499951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4654" y="3209192"/>
            <a:ext cx="641838" cy="45720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4967654" y="3209192"/>
            <a:ext cx="624254" cy="474785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8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/>
          </p:cNvPicPr>
          <p:nvPr/>
        </p:nvPicPr>
        <p:blipFill rotWithShape="1">
          <a:blip r:embed="rId3"/>
          <a:srcRect b="4546"/>
          <a:stretch/>
        </p:blipFill>
        <p:spPr>
          <a:xfrm>
            <a:off x="8190000" y="2639510"/>
            <a:ext cx="3240000" cy="3092696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 rotWithShape="1">
          <a:blip r:embed="rId4"/>
          <a:srcRect b="5154"/>
          <a:stretch/>
        </p:blipFill>
        <p:spPr>
          <a:xfrm>
            <a:off x="4423612" y="2639510"/>
            <a:ext cx="3240000" cy="307303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5"/>
          <a:srcRect b="5457"/>
          <a:stretch/>
        </p:blipFill>
        <p:spPr>
          <a:xfrm>
            <a:off x="657224" y="2639510"/>
            <a:ext cx="3240000" cy="30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3485"/>
            <a:ext cx="4542692" cy="4542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2346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0.30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488115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513884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0.67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9539653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0.82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014" y="2912159"/>
                <a:ext cx="5205046" cy="10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𝑠𝑖𝑔𝑛𝑖𝑓𝑖𝑐𝑎𝑛𝑡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𝑠𝑖𝑔𝑛𝑖𝑓𝑖𝑐𝑎𝑛𝑡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4" y="2912159"/>
                <a:ext cx="5205046" cy="1033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9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371" y="2079084"/>
            <a:ext cx="9144000" cy="2387600"/>
          </a:xfrm>
        </p:spPr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1:</a:t>
            </a:r>
            <a:br>
              <a:rPr lang="de-DE" dirty="0" smtClean="0"/>
            </a:br>
            <a:r>
              <a:rPr lang="de-DE" sz="4800" dirty="0" err="1"/>
              <a:t>Your</a:t>
            </a:r>
            <a:r>
              <a:rPr lang="de-DE" sz="4800" dirty="0"/>
              <a:t> First Simulation!</a:t>
            </a:r>
          </a:p>
        </p:txBody>
      </p:sp>
    </p:spTree>
    <p:extLst>
      <p:ext uri="{BB962C8B-B14F-4D97-AF65-F5344CB8AC3E}">
        <p14:creationId xmlns:p14="http://schemas.microsoft.com/office/powerpoint/2010/main" val="6346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371" y="2079084"/>
            <a:ext cx="9144000" cy="2387600"/>
          </a:xfrm>
        </p:spPr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2:</a:t>
            </a:r>
            <a:br>
              <a:rPr lang="de-DE" dirty="0" smtClean="0"/>
            </a:br>
            <a:r>
              <a:rPr lang="de-DE" sz="4800" dirty="0"/>
              <a:t>Power Simulation </a:t>
            </a:r>
            <a:r>
              <a:rPr lang="de-DE" sz="4800" dirty="0" err="1"/>
              <a:t>for</a:t>
            </a:r>
            <a:r>
              <a:rPr lang="de-DE" sz="4800" dirty="0"/>
              <a:t> </a:t>
            </a:r>
            <a:r>
              <a:rPr lang="de-DE" sz="4800" dirty="0" err="1"/>
              <a:t>one</a:t>
            </a:r>
            <a:r>
              <a:rPr lang="de-DE" sz="4800" dirty="0"/>
              <a:t> real </a:t>
            </a:r>
            <a:r>
              <a:rPr lang="de-DE" sz="4800" dirty="0" err="1"/>
              <a:t>study</a:t>
            </a:r>
            <a:r>
              <a:rPr lang="de-DE" sz="4800" dirty="0" smtClean="0"/>
              <a:t>!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7581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3"/>
          <p:cNvSpPr txBox="1">
            <a:spLocks noGrp="1"/>
          </p:cNvSpPr>
          <p:nvPr>
            <p:ph type="title"/>
          </p:nvPr>
        </p:nvSpPr>
        <p:spPr>
          <a:xfrm>
            <a:off x="319090" y="465495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Introductions</a:t>
            </a:r>
            <a:r>
              <a:rPr lang="de-DE" dirty="0"/>
              <a:t>!</a:t>
            </a:r>
            <a:endParaRPr dirty="0"/>
          </a:p>
        </p:txBody>
      </p:sp>
      <p:pic>
        <p:nvPicPr>
          <p:cNvPr id="5" name="Google Shape;88;p3" descr="Niklas Cypri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970" y="1665211"/>
            <a:ext cx="1359955" cy="17448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oogle Shape;89;p3" descr="Daniel Toribio-Flórez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970" y="4096278"/>
            <a:ext cx="1363346" cy="17491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90;p3"/>
          <p:cNvSpPr txBox="1"/>
          <p:nvPr/>
        </p:nvSpPr>
        <p:spPr>
          <a:xfrm>
            <a:off x="2226725" y="4006445"/>
            <a:ext cx="4407831" cy="188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Daniel </a:t>
            </a:r>
            <a:r>
              <a:rPr lang="de-DE" b="1" i="0" u="none" strike="noStrike" cap="none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Toribio-Flórez</a:t>
            </a:r>
            <a:endParaRPr dirty="0">
              <a:latin typeface="+mj-lt"/>
            </a:endParaRPr>
          </a:p>
          <a:p>
            <a:pPr marL="17621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DE" sz="12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Background: </a:t>
            </a:r>
            <a:endParaRPr dirty="0">
              <a:latin typeface="+mj-lt"/>
            </a:endParaRPr>
          </a:p>
          <a:p>
            <a:pPr marL="461963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4th-year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PhD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student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at Max Planck Institute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for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Research on Collective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Goods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(Bonn, Germany)</a:t>
            </a:r>
            <a:endParaRPr dirty="0">
              <a:latin typeface="+mj-lt"/>
            </a:endParaRPr>
          </a:p>
          <a:p>
            <a:pPr marL="461963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MRes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in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Social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Psychology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at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Vrije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Universiteit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Amsterdam (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Netherlands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dirty="0">
              <a:latin typeface="+mj-lt"/>
            </a:endParaRPr>
          </a:p>
          <a:p>
            <a:pPr marL="461963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BSc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in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Psychology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at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Universidad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Autónoma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de Madrid (Spain)</a:t>
            </a:r>
            <a:endParaRPr dirty="0">
              <a:latin typeface="+mj-lt"/>
            </a:endParaRPr>
          </a:p>
          <a:p>
            <a:pPr marL="17621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17621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DE" sz="12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Research </a:t>
            </a:r>
            <a:r>
              <a:rPr lang="de-DE" sz="1200" b="1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interests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endParaRPr dirty="0">
              <a:latin typeface="+mj-lt"/>
            </a:endParaRPr>
          </a:p>
          <a:p>
            <a:pPr marL="347663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</a:pP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Moral Courage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and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Intervention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Behavior</a:t>
            </a:r>
            <a:endParaRPr sz="12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7663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</a:pP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Attitudes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and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Attitutinal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Ambivalence</a:t>
            </a:r>
            <a:endParaRPr sz="12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7663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</a:pPr>
            <a:r>
              <a:rPr lang="de-DE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Open Science</a:t>
            </a:r>
            <a:r>
              <a:rPr lang="de-DE" sz="1200" b="0" i="0" u="none" strike="noStrike" cap="none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!</a:t>
            </a:r>
            <a:endParaRPr sz="1200" b="1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" name="Google Shape;91;p3"/>
          <p:cNvSpPr txBox="1"/>
          <p:nvPr/>
        </p:nvSpPr>
        <p:spPr>
          <a:xfrm>
            <a:off x="2226726" y="1549222"/>
            <a:ext cx="4407830" cy="188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Niklas </a:t>
            </a:r>
            <a:r>
              <a:rPr lang="de-DE" b="1" i="0" u="none" strike="noStrike" cap="none" dirty="0" err="1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Cypris</a:t>
            </a:r>
            <a:endParaRPr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176212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DE" sz="1200" b="1" dirty="0">
                <a:solidFill>
                  <a:schemeClr val="dk1"/>
                </a:solidFill>
                <a:latin typeface="+mj-lt"/>
              </a:rPr>
              <a:t>Background: </a:t>
            </a:r>
            <a:endParaRPr dirty="0">
              <a:solidFill>
                <a:schemeClr val="dk1"/>
              </a:solidFill>
              <a:latin typeface="+mj-lt"/>
            </a:endParaRPr>
          </a:p>
          <a:p>
            <a:pPr marL="461962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de-DE" sz="1200" dirty="0">
                <a:solidFill>
                  <a:schemeClr val="dk1"/>
                </a:solidFill>
                <a:latin typeface="+mj-lt"/>
              </a:rPr>
              <a:t>1st-year </a:t>
            </a:r>
            <a:r>
              <a:rPr lang="de-DE" sz="1200" dirty="0" err="1">
                <a:solidFill>
                  <a:schemeClr val="dk1"/>
                </a:solidFill>
                <a:latin typeface="+mj-lt"/>
              </a:rPr>
              <a:t>PhD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dk1"/>
                </a:solidFill>
                <a:latin typeface="+mj-lt"/>
              </a:rPr>
              <a:t>student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 at Max Planck Institute </a:t>
            </a:r>
            <a:r>
              <a:rPr lang="de-DE" sz="1200" dirty="0" err="1">
                <a:solidFill>
                  <a:schemeClr val="dk1"/>
                </a:solidFill>
                <a:latin typeface="+mj-lt"/>
              </a:rPr>
              <a:t>for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 Research on Collective </a:t>
            </a:r>
            <a:r>
              <a:rPr lang="de-DE" sz="1200" dirty="0" err="1">
                <a:solidFill>
                  <a:schemeClr val="dk1"/>
                </a:solidFill>
                <a:latin typeface="+mj-lt"/>
              </a:rPr>
              <a:t>Goods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 (Bonn, Germany)</a:t>
            </a:r>
            <a:endParaRPr dirty="0">
              <a:solidFill>
                <a:schemeClr val="dk1"/>
              </a:solidFill>
              <a:latin typeface="+mj-lt"/>
            </a:endParaRPr>
          </a:p>
          <a:p>
            <a:pPr marL="461962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de-DE" sz="1200" dirty="0" err="1">
                <a:solidFill>
                  <a:schemeClr val="dk1"/>
                </a:solidFill>
                <a:latin typeface="+mj-lt"/>
              </a:rPr>
              <a:t>M.Sc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. &amp; </a:t>
            </a:r>
            <a:r>
              <a:rPr lang="de-DE" sz="1200" dirty="0" err="1">
                <a:solidFill>
                  <a:schemeClr val="dk1"/>
                </a:solidFill>
                <a:latin typeface="+mj-lt"/>
              </a:rPr>
              <a:t>B.Sc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. in </a:t>
            </a:r>
            <a:r>
              <a:rPr lang="de-DE" sz="1200" dirty="0" err="1">
                <a:solidFill>
                  <a:schemeClr val="dk1"/>
                </a:solidFill>
                <a:latin typeface="+mj-lt"/>
              </a:rPr>
              <a:t>Psychology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 at University </a:t>
            </a:r>
            <a:r>
              <a:rPr lang="de-DE" sz="1200" dirty="0" err="1">
                <a:solidFill>
                  <a:schemeClr val="dk1"/>
                </a:solidFill>
                <a:latin typeface="+mj-lt"/>
              </a:rPr>
              <a:t>of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 Cologne (Germany)</a:t>
            </a:r>
            <a:endParaRPr dirty="0">
              <a:solidFill>
                <a:schemeClr val="dk1"/>
              </a:solidFill>
              <a:latin typeface="+mj-lt"/>
            </a:endParaRPr>
          </a:p>
          <a:p>
            <a:pPr marL="176212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+mj-lt"/>
            </a:endParaRPr>
          </a:p>
          <a:p>
            <a:pPr marL="176212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DE" sz="1200" b="1" dirty="0">
                <a:solidFill>
                  <a:schemeClr val="dk1"/>
                </a:solidFill>
                <a:latin typeface="+mj-lt"/>
              </a:rPr>
              <a:t>Research </a:t>
            </a:r>
            <a:r>
              <a:rPr lang="de-DE" sz="1200" b="1" dirty="0" err="1">
                <a:solidFill>
                  <a:schemeClr val="dk1"/>
                </a:solidFill>
                <a:latin typeface="+mj-lt"/>
              </a:rPr>
              <a:t>interests</a:t>
            </a:r>
            <a:r>
              <a:rPr lang="de-DE" sz="1200" b="1" dirty="0">
                <a:solidFill>
                  <a:schemeClr val="dk1"/>
                </a:solidFill>
                <a:latin typeface="+mj-lt"/>
              </a:rPr>
              <a:t>:</a:t>
            </a:r>
            <a:endParaRPr dirty="0">
              <a:solidFill>
                <a:schemeClr val="dk1"/>
              </a:solidFill>
              <a:latin typeface="+mj-lt"/>
            </a:endParaRPr>
          </a:p>
          <a:p>
            <a:pPr marL="347662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</a:pPr>
            <a:r>
              <a:rPr lang="de-DE" sz="1200" dirty="0" err="1">
                <a:solidFill>
                  <a:schemeClr val="dk1"/>
                </a:solidFill>
                <a:latin typeface="+mj-lt"/>
              </a:rPr>
              <a:t>Hate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 Speech &amp; </a:t>
            </a:r>
            <a:r>
              <a:rPr lang="de-DE" sz="1200" dirty="0" err="1">
                <a:solidFill>
                  <a:schemeClr val="dk1"/>
                </a:solidFill>
                <a:latin typeface="+mj-lt"/>
              </a:rPr>
              <a:t>Misinformation</a:t>
            </a:r>
            <a:endParaRPr sz="1200" dirty="0">
              <a:solidFill>
                <a:schemeClr val="dk1"/>
              </a:solidFill>
              <a:latin typeface="+mj-lt"/>
            </a:endParaRPr>
          </a:p>
          <a:p>
            <a:pPr marL="347662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</a:pPr>
            <a:r>
              <a:rPr lang="de-DE" sz="1200" dirty="0" err="1">
                <a:solidFill>
                  <a:schemeClr val="dk1"/>
                </a:solidFill>
                <a:latin typeface="+mj-lt"/>
              </a:rPr>
              <a:t>Social</a:t>
            </a:r>
            <a:r>
              <a:rPr lang="de-DE" sz="1200" dirty="0">
                <a:solidFill>
                  <a:schemeClr val="dk1"/>
                </a:solidFill>
                <a:latin typeface="+mj-lt"/>
              </a:rPr>
              <a:t> Identity &amp; </a:t>
            </a:r>
            <a:r>
              <a:rPr lang="de-DE" sz="1200" dirty="0" err="1">
                <a:solidFill>
                  <a:schemeClr val="dk1"/>
                </a:solidFill>
                <a:latin typeface="+mj-lt"/>
              </a:rPr>
              <a:t>Morality</a:t>
            </a:r>
            <a:endParaRPr sz="1200" dirty="0">
              <a:solidFill>
                <a:schemeClr val="dk1"/>
              </a:solidFill>
              <a:latin typeface="+mj-lt"/>
            </a:endParaRPr>
          </a:p>
          <a:p>
            <a:pPr marL="347662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</a:pPr>
            <a:r>
              <a:rPr lang="de-DE" sz="1200" dirty="0">
                <a:solidFill>
                  <a:schemeClr val="dk1"/>
                </a:solidFill>
                <a:latin typeface="+mj-lt"/>
              </a:rPr>
              <a:t>Open </a:t>
            </a:r>
            <a:r>
              <a:rPr lang="de-DE" sz="1200" dirty="0" smtClean="0">
                <a:solidFill>
                  <a:schemeClr val="dk1"/>
                </a:solidFill>
                <a:latin typeface="+mj-lt"/>
              </a:rPr>
              <a:t>Science</a:t>
            </a:r>
            <a:endParaRPr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51" y="5286263"/>
            <a:ext cx="4838562" cy="819295"/>
          </a:xfrm>
          <a:prstGeom prst="rect">
            <a:avLst/>
          </a:prstGeom>
        </p:spPr>
      </p:pic>
      <p:pic>
        <p:nvPicPr>
          <p:cNvPr id="1026" name="Picture 2" descr="Aya Adr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98" y="3836038"/>
            <a:ext cx="923591" cy="1184985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gyao Li, Ph.D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783" y="2484070"/>
            <a:ext cx="923830" cy="1185291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. Julia Sas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14" y="2487356"/>
            <a:ext cx="923591" cy="1184985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ona tho Pesch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99" y="3836038"/>
            <a:ext cx="923591" cy="1184985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nna baume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9" y="1769728"/>
            <a:ext cx="964010" cy="1205249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773489" y="3128166"/>
            <a:ext cx="3073209" cy="592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2E8192"/>
                </a:solidFill>
              </a:rPr>
              <a:t>Moral Courage Research Group</a:t>
            </a:r>
            <a:endParaRPr lang="de-DE" sz="2400" b="1" dirty="0">
              <a:solidFill>
                <a:srgbClr val="2E81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4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 Information</a:t>
            </a:r>
            <a:br>
              <a:rPr lang="de-DE" dirty="0" smtClean="0"/>
            </a:br>
            <a:r>
              <a:rPr lang="de-DE" sz="3200" dirty="0" err="1" smtClean="0"/>
              <a:t>Balafoutas</a:t>
            </a:r>
            <a:r>
              <a:rPr lang="de-DE" sz="3200" dirty="0" smtClean="0"/>
              <a:t> et al. (2014)</a:t>
            </a:r>
            <a:endParaRPr lang="de-DE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38" y="2012765"/>
            <a:ext cx="4055425" cy="416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475" y="6236784"/>
            <a:ext cx="2952750" cy="476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5125" y="1949312"/>
            <a:ext cx="641701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err="1" smtClean="0"/>
              <a:t>Punishment</a:t>
            </a:r>
            <a:r>
              <a:rPr lang="de-DE" sz="2800" dirty="0" smtClean="0"/>
              <a:t> </a:t>
            </a:r>
            <a:r>
              <a:rPr lang="de-DE" sz="2800" dirty="0" err="1" smtClean="0"/>
              <a:t>rates</a:t>
            </a:r>
            <a:r>
              <a:rPr lang="de-DE" sz="2800" dirty="0" smtClean="0"/>
              <a:t> </a:t>
            </a:r>
            <a:r>
              <a:rPr lang="de-DE" sz="2800" dirty="0" err="1"/>
              <a:t>significantly</a:t>
            </a:r>
            <a:r>
              <a:rPr lang="de-DE" sz="2800" dirty="0"/>
              <a:t> </a:t>
            </a:r>
            <a:r>
              <a:rPr lang="de-DE" sz="2800" dirty="0" err="1"/>
              <a:t>decrease</a:t>
            </a:r>
            <a:r>
              <a:rPr lang="de-DE" sz="2800" dirty="0"/>
              <a:t> </a:t>
            </a:r>
            <a:r>
              <a:rPr lang="de-DE" sz="2800" dirty="0" smtClean="0"/>
              <a:t>in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presence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counterpunishment</a:t>
            </a:r>
            <a:r>
              <a:rPr lang="de-DE" sz="2800" dirty="0" smtClean="0"/>
              <a:t>.</a:t>
            </a:r>
          </a:p>
          <a:p>
            <a:r>
              <a:rPr lang="en-US" sz="2000" b="1" dirty="0" smtClean="0"/>
              <a:t>Fisher’s </a:t>
            </a:r>
            <a:r>
              <a:rPr lang="en-US" sz="2000" b="1" dirty="0"/>
              <a:t>exact test</a:t>
            </a:r>
            <a:r>
              <a:rPr lang="en-US" sz="2000" dirty="0"/>
              <a:t>, two-tailed, p-value &lt; </a:t>
            </a:r>
            <a:r>
              <a:rPr lang="en-US" sz="2000" dirty="0" smtClean="0"/>
              <a:t>0.001</a:t>
            </a:r>
            <a:endParaRPr lang="de-DE" sz="2000" dirty="0"/>
          </a:p>
        </p:txBody>
      </p:sp>
      <p:sp>
        <p:nvSpPr>
          <p:cNvPr id="7" name="Rectangle 6"/>
          <p:cNvSpPr/>
          <p:nvPr/>
        </p:nvSpPr>
        <p:spPr>
          <a:xfrm>
            <a:off x="615125" y="3479039"/>
            <a:ext cx="5819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Balafoutas</a:t>
            </a:r>
            <a:r>
              <a:rPr lang="de-DE" sz="2800" dirty="0" smtClean="0"/>
              <a:t> et </a:t>
            </a:r>
            <a:r>
              <a:rPr lang="de-DE" sz="2800" dirty="0" err="1" smtClean="0"/>
              <a:t>al.´s</a:t>
            </a:r>
            <a:r>
              <a:rPr lang="de-DE" sz="2800" dirty="0" smtClean="0"/>
              <a:t> </a:t>
            </a:r>
            <a:r>
              <a:rPr lang="de-DE" sz="2800" dirty="0" err="1" smtClean="0"/>
              <a:t>analysis</a:t>
            </a:r>
            <a:r>
              <a:rPr lang="de-DE" sz="2800" dirty="0" smtClean="0"/>
              <a:t> </a:t>
            </a:r>
            <a:r>
              <a:rPr lang="de-DE" sz="2800" dirty="0" err="1" smtClean="0"/>
              <a:t>sufficiently</a:t>
            </a:r>
            <a:r>
              <a:rPr lang="de-DE" sz="2800" dirty="0" smtClean="0"/>
              <a:t> </a:t>
            </a:r>
            <a:r>
              <a:rPr lang="de-DE" sz="2800" dirty="0" err="1" smtClean="0"/>
              <a:t>powered</a:t>
            </a:r>
            <a:r>
              <a:rPr lang="de-DE" sz="28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Can </a:t>
            </a: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use</a:t>
            </a:r>
            <a:r>
              <a:rPr lang="de-DE" sz="2800" dirty="0" smtClean="0"/>
              <a:t> </a:t>
            </a:r>
            <a:r>
              <a:rPr lang="de-DE" sz="2800" dirty="0" err="1" smtClean="0"/>
              <a:t>their</a:t>
            </a:r>
            <a:r>
              <a:rPr lang="de-DE" sz="2800" dirty="0" smtClean="0"/>
              <a:t> sample </a:t>
            </a:r>
            <a:r>
              <a:rPr lang="de-DE" sz="2800" dirty="0" err="1" smtClean="0"/>
              <a:t>size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our</a:t>
            </a:r>
            <a:r>
              <a:rPr lang="de-DE" sz="2800" dirty="0" smtClean="0"/>
              <a:t> </a:t>
            </a:r>
            <a:r>
              <a:rPr lang="de-DE" sz="2800" dirty="0" err="1" smtClean="0"/>
              <a:t>research</a:t>
            </a:r>
            <a:r>
              <a:rPr lang="de-DE" sz="2800" dirty="0" smtClean="0"/>
              <a:t> </a:t>
            </a:r>
            <a:r>
              <a:rPr lang="de-DE" sz="2800" dirty="0" err="1" smtClean="0"/>
              <a:t>purposes</a:t>
            </a:r>
            <a:r>
              <a:rPr lang="de-DE" sz="28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err="1" smtClean="0"/>
              <a:t>If</a:t>
            </a:r>
            <a:r>
              <a:rPr lang="de-DE" sz="2800" dirty="0" smtClean="0"/>
              <a:t> not, </a:t>
            </a:r>
            <a:r>
              <a:rPr lang="de-DE" sz="2800" dirty="0" err="1" smtClean="0"/>
              <a:t>which</a:t>
            </a:r>
            <a:r>
              <a:rPr lang="de-DE" sz="2800" dirty="0" smtClean="0"/>
              <a:t> sample </a:t>
            </a:r>
            <a:r>
              <a:rPr lang="de-DE" sz="2800" dirty="0" err="1" smtClean="0"/>
              <a:t>size</a:t>
            </a:r>
            <a:r>
              <a:rPr lang="de-DE" sz="2800" dirty="0" smtClean="0"/>
              <a:t> </a:t>
            </a:r>
            <a:r>
              <a:rPr lang="de-DE" sz="2800" dirty="0" err="1" smtClean="0"/>
              <a:t>should</a:t>
            </a:r>
            <a:r>
              <a:rPr lang="de-DE" sz="2800" dirty="0" smtClean="0"/>
              <a:t> </a:t>
            </a: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aim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09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371" y="2023243"/>
            <a:ext cx="9144000" cy="2387600"/>
          </a:xfrm>
        </p:spPr>
        <p:txBody>
          <a:bodyPr/>
          <a:lstStyle/>
          <a:p>
            <a:pPr algn="ctr"/>
            <a:r>
              <a:rPr lang="de-DE" sz="13800" dirty="0"/>
              <a:t>Q</a:t>
            </a:r>
            <a:r>
              <a:rPr lang="de-DE" sz="13800" dirty="0" smtClean="0"/>
              <a:t>&amp;A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8793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99172"/>
            <a:ext cx="10772775" cy="1658198"/>
          </a:xfrm>
        </p:spPr>
        <p:txBody>
          <a:bodyPr/>
          <a:lstStyle/>
          <a:p>
            <a:r>
              <a:rPr lang="de-DE" dirty="0" smtClean="0"/>
              <a:t>References </a:t>
            </a:r>
            <a:r>
              <a:rPr lang="de-DE" dirty="0" err="1" smtClean="0"/>
              <a:t>and</a:t>
            </a:r>
            <a:r>
              <a:rPr lang="de-DE" dirty="0" smtClean="0"/>
              <a:t> Resources: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838200" y="1498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38200" y="1704534"/>
            <a:ext cx="10617200" cy="4677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Some references on Statistical Power: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Neyman</a:t>
            </a:r>
            <a:r>
              <a:rPr lang="en-US" sz="1600" dirty="0" smtClean="0">
                <a:solidFill>
                  <a:schemeClr val="tx1"/>
                </a:solidFill>
              </a:rPr>
              <a:t>, J., &amp; Pearson, E. S. (1933, October). The testing of statistical hypotheses in relation to probabilities a priori. In </a:t>
            </a:r>
            <a:r>
              <a:rPr lang="en-US" sz="1600" i="1" dirty="0" smtClean="0">
                <a:solidFill>
                  <a:schemeClr val="tx1"/>
                </a:solidFill>
              </a:rPr>
              <a:t>Mathematical Proceedings of the Cambridge Philosophical Society </a:t>
            </a:r>
            <a:r>
              <a:rPr lang="en-US" sz="1600" dirty="0" smtClean="0">
                <a:solidFill>
                  <a:schemeClr val="tx1"/>
                </a:solidFill>
              </a:rPr>
              <a:t>(Vol. 29, No. 4, pp. 492-510). Cambridge University 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Giner-Sorolla</a:t>
            </a:r>
            <a:r>
              <a:rPr lang="en-US" sz="1600" dirty="0" smtClean="0">
                <a:solidFill>
                  <a:schemeClr val="tx1"/>
                </a:solidFill>
              </a:rPr>
              <a:t>, R., Carpenter, T., Lewis, N. A.,… </a:t>
            </a:r>
            <a:r>
              <a:rPr lang="en-US" sz="1600" dirty="0" err="1" smtClean="0">
                <a:solidFill>
                  <a:schemeClr val="tx1"/>
                </a:solidFill>
              </a:rPr>
              <a:t>Sodesberg</a:t>
            </a:r>
            <a:r>
              <a:rPr lang="en-US" sz="1600" dirty="0" smtClean="0">
                <a:solidFill>
                  <a:schemeClr val="tx1"/>
                </a:solidFill>
              </a:rPr>
              <a:t>, C. (2020). </a:t>
            </a:r>
            <a:r>
              <a:rPr lang="en-US" sz="1600" i="1" dirty="0">
                <a:solidFill>
                  <a:schemeClr val="tx1"/>
                </a:solidFill>
              </a:rPr>
              <a:t>Power to Detect What? Considerations for Planning and Evaluating Sample </a:t>
            </a:r>
            <a:r>
              <a:rPr lang="en-US" sz="1600" i="1" dirty="0" smtClean="0">
                <a:solidFill>
                  <a:schemeClr val="tx1"/>
                </a:solidFill>
              </a:rPr>
              <a:t>Size. </a:t>
            </a:r>
            <a:r>
              <a:rPr lang="en-US" sz="1600" dirty="0" smtClean="0">
                <a:solidFill>
                  <a:schemeClr val="tx1"/>
                </a:solidFill>
              </a:rPr>
              <a:t>OSF.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://osf.io/d3v8t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e-DE" sz="1600" b="1" dirty="0" smtClean="0">
                <a:solidFill>
                  <a:schemeClr val="tx1"/>
                </a:solidFill>
              </a:rPr>
              <a:t>R </a:t>
            </a:r>
            <a:r>
              <a:rPr lang="de-DE" sz="1600" b="1" dirty="0" err="1" smtClean="0">
                <a:solidFill>
                  <a:schemeClr val="tx1"/>
                </a:solidFill>
              </a:rPr>
              <a:t>packages</a:t>
            </a:r>
            <a:r>
              <a:rPr lang="de-DE" sz="1600" b="1" dirty="0" smtClean="0">
                <a:solidFill>
                  <a:schemeClr val="tx1"/>
                </a:solidFill>
              </a:rPr>
              <a:t> Tutorials: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 smtClean="0">
                <a:solidFill>
                  <a:schemeClr val="tx1"/>
                </a:solidFill>
              </a:rPr>
              <a:t>Paramtest</a:t>
            </a:r>
            <a:r>
              <a:rPr lang="de-DE" sz="1600" b="1" dirty="0" smtClean="0">
                <a:solidFill>
                  <a:schemeClr val="tx1"/>
                </a:solidFill>
              </a:rPr>
              <a:t>: </a:t>
            </a:r>
            <a:r>
              <a:rPr lang="de-DE" sz="1600" dirty="0" smtClean="0">
                <a:solidFill>
                  <a:schemeClr val="tx1"/>
                </a:solidFill>
                <a:hlinkClick r:id="rId3"/>
              </a:rPr>
              <a:t>https://cran.r-project.org/web/packages/paramtest/vignettes/Simulating-Power.html</a:t>
            </a:r>
            <a:endParaRPr lang="de-DE" sz="1600" dirty="0">
              <a:solidFill>
                <a:schemeClr val="tx1"/>
              </a:solidFill>
            </a:endParaRPr>
          </a:p>
          <a:p>
            <a:endParaRPr lang="de-DE" sz="1600" b="1" dirty="0" smtClean="0">
              <a:solidFill>
                <a:schemeClr val="tx1"/>
              </a:solidFill>
            </a:endParaRPr>
          </a:p>
          <a:p>
            <a:r>
              <a:rPr lang="de-DE" sz="1600" b="1" dirty="0" smtClean="0">
                <a:solidFill>
                  <a:schemeClr val="tx1"/>
                </a:solidFill>
              </a:rPr>
              <a:t>Power </a:t>
            </a:r>
            <a:r>
              <a:rPr lang="de-DE" sz="1600" b="1" dirty="0" err="1" smtClean="0">
                <a:solidFill>
                  <a:schemeClr val="tx1"/>
                </a:solidFill>
              </a:rPr>
              <a:t>Simulations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with</a:t>
            </a:r>
            <a:r>
              <a:rPr lang="de-DE" sz="1600" b="1" dirty="0" smtClean="0">
                <a:solidFill>
                  <a:schemeClr val="tx1"/>
                </a:solidFill>
              </a:rPr>
              <a:t> Multilevel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DeBruine</a:t>
            </a:r>
            <a:r>
              <a:rPr lang="en-US" sz="1600" dirty="0">
                <a:solidFill>
                  <a:schemeClr val="tx1"/>
                </a:solidFill>
              </a:rPr>
              <a:t>, L. M., &amp; Barr, D. J. (</a:t>
            </a:r>
            <a:r>
              <a:rPr lang="en-US" sz="1600" dirty="0" smtClean="0">
                <a:solidFill>
                  <a:schemeClr val="tx1"/>
                </a:solidFill>
              </a:rPr>
              <a:t>2019). </a:t>
            </a:r>
            <a:r>
              <a:rPr lang="en-US" sz="1600" i="1" dirty="0">
                <a:solidFill>
                  <a:schemeClr val="tx1"/>
                </a:solidFill>
              </a:rPr>
              <a:t>Understanding mixed effects models through data simulation. </a:t>
            </a:r>
            <a:r>
              <a:rPr lang="en-US" sz="1600" dirty="0" err="1" smtClean="0">
                <a:solidFill>
                  <a:schemeClr val="tx1"/>
                </a:solidFill>
              </a:rPr>
              <a:t>PsyArxiv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sz="1600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sz="1600" dirty="0" smtClean="0">
                <a:solidFill>
                  <a:schemeClr val="tx1"/>
                </a:solidFill>
                <a:hlinkClick r:id="rId4"/>
              </a:rPr>
              <a:t>doi.org/10.31234/osf.io/xp5cy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Green, P., &amp; MacLeod, C. J. (2015) SIMR: an R package for power analysis of generalized linear mixed models by simulation. Methods in Ecology and Evolution. Vol. 7, No. 4, pp-493-498. </a:t>
            </a:r>
            <a:r>
              <a:rPr lang="de-DE" sz="1600" dirty="0">
                <a:hlinkClick r:id="rId5"/>
              </a:rPr>
              <a:t>https://</a:t>
            </a:r>
            <a:r>
              <a:rPr lang="de-DE" sz="1600" dirty="0" smtClean="0">
                <a:hlinkClick r:id="rId5"/>
              </a:rPr>
              <a:t>doi.org/10.1111/2041-210X.12504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 smtClean="0">
                <a:solidFill>
                  <a:schemeClr val="tx1"/>
                </a:solidFill>
              </a:rPr>
              <a:t>Power </a:t>
            </a:r>
            <a:r>
              <a:rPr lang="de-DE" sz="1600" b="1" dirty="0" err="1" smtClean="0">
                <a:solidFill>
                  <a:schemeClr val="tx1"/>
                </a:solidFill>
              </a:rPr>
              <a:t>Simulations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with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Structural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Equation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Modelling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(</a:t>
            </a:r>
            <a:r>
              <a:rPr lang="de-DE" sz="1600" dirty="0">
                <a:solidFill>
                  <a:schemeClr val="tx1"/>
                </a:solidFill>
              </a:rPr>
              <a:t>e.g., </a:t>
            </a:r>
            <a:r>
              <a:rPr lang="de-DE" sz="1600" dirty="0" err="1">
                <a:solidFill>
                  <a:schemeClr val="tx1"/>
                </a:solidFill>
              </a:rPr>
              <a:t>Mediational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Analyses</a:t>
            </a:r>
            <a:r>
              <a:rPr lang="de-DE" sz="1600" dirty="0">
                <a:solidFill>
                  <a:schemeClr val="tx1"/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Wang, Y. A., &amp; </a:t>
            </a:r>
            <a:r>
              <a:rPr lang="en-US" sz="1600" dirty="0" err="1">
                <a:solidFill>
                  <a:schemeClr val="tx1"/>
                </a:solidFill>
              </a:rPr>
              <a:t>Rhemtulla</a:t>
            </a:r>
            <a:r>
              <a:rPr lang="en-US" sz="1600" dirty="0">
                <a:solidFill>
                  <a:schemeClr val="tx1"/>
                </a:solidFill>
              </a:rPr>
              <a:t>, M. (</a:t>
            </a:r>
            <a:r>
              <a:rPr lang="en-US" sz="1600" dirty="0" smtClean="0">
                <a:solidFill>
                  <a:schemeClr val="tx1"/>
                </a:solidFill>
              </a:rPr>
              <a:t>2020). </a:t>
            </a:r>
            <a:r>
              <a:rPr lang="en-US" sz="1600" i="1" dirty="0">
                <a:solidFill>
                  <a:schemeClr val="tx1"/>
                </a:solidFill>
              </a:rPr>
              <a:t>Power analysis for parameter estimation in structural equation modeling: A discussion and tutorial.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PsyArxiv</a:t>
            </a:r>
            <a:r>
              <a:rPr lang="en-US" sz="1600" i="1" dirty="0">
                <a:solidFill>
                  <a:schemeClr val="tx1"/>
                </a:solidFill>
              </a:rPr>
              <a:t>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hlinkClick r:id="rId6"/>
              </a:rPr>
              <a:t>https://doi.org/10.31234/osf.io/pj67b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73" y="225452"/>
            <a:ext cx="4763476" cy="65078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92308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Giner-Sorolla</a:t>
            </a:r>
            <a:r>
              <a:rPr lang="en-US" dirty="0"/>
              <a:t>, </a:t>
            </a:r>
            <a:r>
              <a:rPr lang="en-US" dirty="0" smtClean="0"/>
              <a:t>R., et al.(2020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2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251" y="-873520"/>
            <a:ext cx="9144000" cy="2387600"/>
          </a:xfrm>
        </p:spPr>
        <p:txBody>
          <a:bodyPr/>
          <a:lstStyle/>
          <a:p>
            <a:pPr algn="ctr"/>
            <a:r>
              <a:rPr lang="de-DE" sz="5400" dirty="0" err="1" smtClean="0"/>
              <a:t>Thank</a:t>
            </a:r>
            <a:r>
              <a:rPr lang="de-DE" sz="5400" dirty="0" smtClean="0"/>
              <a:t> </a:t>
            </a:r>
            <a:r>
              <a:rPr lang="de-DE" sz="5400" dirty="0" err="1" smtClean="0"/>
              <a:t>you</a:t>
            </a:r>
            <a:r>
              <a:rPr lang="de-DE" sz="5400" dirty="0" smtClean="0"/>
              <a:t> </a:t>
            </a:r>
            <a:r>
              <a:rPr lang="de-DE" sz="5400" dirty="0" err="1" smtClean="0"/>
              <a:t>for</a:t>
            </a:r>
            <a:r>
              <a:rPr lang="de-DE" sz="5400" dirty="0" smtClean="0"/>
              <a:t> </a:t>
            </a:r>
            <a:r>
              <a:rPr lang="de-DE" sz="5400" dirty="0" err="1" smtClean="0"/>
              <a:t>attending</a:t>
            </a:r>
            <a:r>
              <a:rPr lang="de-DE" sz="5400" dirty="0" smtClean="0"/>
              <a:t> </a:t>
            </a:r>
            <a:r>
              <a:rPr lang="de-DE" sz="5400" dirty="0" err="1" smtClean="0"/>
              <a:t>today</a:t>
            </a:r>
            <a:r>
              <a:rPr lang="de-DE" sz="5400" dirty="0" smtClean="0"/>
              <a:t>!</a:t>
            </a:r>
            <a:endParaRPr lang="de-DE" sz="2800" dirty="0"/>
          </a:p>
        </p:txBody>
      </p:sp>
      <p:pic>
        <p:nvPicPr>
          <p:cNvPr id="4" name="Google Shape;88;p3" descr="Niklas Cypri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9268" y="2113862"/>
            <a:ext cx="1979165" cy="2539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oogle Shape;89;p3" descr="Daniel Toribio-Flóre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1031" y="2107530"/>
            <a:ext cx="1984100" cy="25456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049471" y="5088105"/>
            <a:ext cx="3498971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2400" dirty="0" smtClean="0">
                <a:solidFill>
                  <a:schemeClr val="bg1"/>
                </a:solidFill>
                <a:hlinkClick r:id="rId4"/>
              </a:rPr>
              <a:t>toribio-florez@coll.mpg.de</a:t>
            </a:r>
            <a:endParaRPr lang="de-DE" sz="2400" dirty="0" smtClean="0">
              <a:solidFill>
                <a:schemeClr val="bg1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de-DE" sz="2400" dirty="0" smtClean="0">
                <a:solidFill>
                  <a:schemeClr val="bg1"/>
                </a:solidFill>
              </a:rPr>
              <a:t>@dtoribio8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2052" name="Picture 4" descr="Resultado de imagen de twitter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99" y="5534813"/>
            <a:ext cx="669011" cy="66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45242" y="4911536"/>
            <a:ext cx="688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@</a:t>
            </a:r>
            <a:endParaRPr lang="de-DE" sz="4400" dirty="0"/>
          </a:p>
        </p:txBody>
      </p:sp>
      <p:sp>
        <p:nvSpPr>
          <p:cNvPr id="11" name="Rectangle 10"/>
          <p:cNvSpPr/>
          <p:nvPr/>
        </p:nvSpPr>
        <p:spPr>
          <a:xfrm>
            <a:off x="6602146" y="5088105"/>
            <a:ext cx="261340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2400" dirty="0" smtClean="0">
                <a:solidFill>
                  <a:schemeClr val="bg1"/>
                </a:solidFill>
                <a:hlinkClick r:id="rId6"/>
              </a:rPr>
              <a:t>cypris@coll.mpg.de</a:t>
            </a:r>
            <a:endParaRPr lang="de-DE" sz="2400" dirty="0" smtClean="0">
              <a:solidFill>
                <a:schemeClr val="bg1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de-DE" sz="2400" dirty="0" smtClean="0">
                <a:solidFill>
                  <a:schemeClr val="bg1"/>
                </a:solidFill>
              </a:rPr>
              <a:t>@</a:t>
            </a:r>
            <a:r>
              <a:rPr lang="de-DE" sz="2400" dirty="0" err="1" smtClean="0">
                <a:solidFill>
                  <a:schemeClr val="bg1"/>
                </a:solidFill>
              </a:rPr>
              <a:t>ncypris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2" name="Picture 4" descr="Resultado de imagen de twitter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6" y="5534812"/>
            <a:ext cx="669011" cy="66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078473" y="4911536"/>
            <a:ext cx="688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@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42165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20778"/>
            <a:ext cx="10772775" cy="1658198"/>
          </a:xfrm>
        </p:spPr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978976"/>
            <a:ext cx="11332464" cy="3766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 err="1" smtClean="0"/>
              <a:t>Theoretical</a:t>
            </a:r>
            <a:r>
              <a:rPr lang="de-DE" sz="3200" b="1" dirty="0" smtClean="0"/>
              <a:t> Part:</a:t>
            </a:r>
          </a:p>
          <a:p>
            <a:r>
              <a:rPr lang="de-DE" sz="3200" dirty="0" smtClean="0"/>
              <a:t>Basics in Statistical Power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how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assess</a:t>
            </a:r>
            <a:r>
              <a:rPr lang="de-DE" sz="3200" dirty="0" smtClean="0"/>
              <a:t> </a:t>
            </a:r>
            <a:r>
              <a:rPr lang="de-DE" sz="3200" dirty="0" err="1" smtClean="0"/>
              <a:t>it!</a:t>
            </a:r>
            <a:r>
              <a:rPr lang="de-DE" sz="3200" dirty="0" smtClean="0"/>
              <a:t> (≈ 15min)</a:t>
            </a:r>
          </a:p>
          <a:p>
            <a:r>
              <a:rPr lang="de-DE" sz="3200" dirty="0" smtClean="0"/>
              <a:t>The </a:t>
            </a:r>
            <a:r>
              <a:rPr lang="de-DE" sz="3200" dirty="0" err="1" smtClean="0"/>
              <a:t>Logic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Power Simulation (</a:t>
            </a:r>
            <a:r>
              <a:rPr lang="de-DE" sz="3200" dirty="0"/>
              <a:t>≈ </a:t>
            </a:r>
            <a:r>
              <a:rPr lang="de-DE" sz="3200" dirty="0" smtClean="0"/>
              <a:t>15min)</a:t>
            </a:r>
            <a:endParaRPr lang="de-DE" sz="3600" dirty="0" smtClean="0"/>
          </a:p>
          <a:p>
            <a:pPr marL="0" indent="0">
              <a:buNone/>
            </a:pPr>
            <a:r>
              <a:rPr lang="de-DE" sz="3200" b="1" dirty="0" err="1" smtClean="0"/>
              <a:t>Practical</a:t>
            </a:r>
            <a:r>
              <a:rPr lang="de-DE" sz="3200" b="1" dirty="0" smtClean="0"/>
              <a:t> Part</a:t>
            </a:r>
          </a:p>
          <a:p>
            <a:r>
              <a:rPr lang="de-DE" sz="3200" dirty="0" err="1" smtClean="0"/>
              <a:t>Exercise</a:t>
            </a:r>
            <a:r>
              <a:rPr lang="de-DE" sz="3200" dirty="0" smtClean="0"/>
              <a:t> 1: </a:t>
            </a:r>
            <a:r>
              <a:rPr lang="de-DE" sz="3200" dirty="0" err="1" smtClean="0"/>
              <a:t>Your</a:t>
            </a:r>
            <a:r>
              <a:rPr lang="de-DE" sz="3200" dirty="0" smtClean="0"/>
              <a:t> First Simulation! </a:t>
            </a:r>
            <a:r>
              <a:rPr lang="de-DE" sz="3200" dirty="0"/>
              <a:t>(≈ </a:t>
            </a:r>
            <a:r>
              <a:rPr lang="de-DE" sz="3200" dirty="0" smtClean="0"/>
              <a:t>30min</a:t>
            </a:r>
            <a:r>
              <a:rPr lang="de-DE" sz="3200" dirty="0"/>
              <a:t>)</a:t>
            </a:r>
            <a:endParaRPr lang="de-DE" sz="3200" dirty="0" smtClean="0"/>
          </a:p>
          <a:p>
            <a:r>
              <a:rPr lang="de-DE" sz="3200" dirty="0" err="1" smtClean="0"/>
              <a:t>Exercise</a:t>
            </a:r>
            <a:r>
              <a:rPr lang="de-DE" sz="3200" dirty="0" smtClean="0"/>
              <a:t> 2: Power Simulation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one</a:t>
            </a:r>
            <a:r>
              <a:rPr lang="de-DE" sz="3200" dirty="0" smtClean="0"/>
              <a:t> real </a:t>
            </a:r>
            <a:r>
              <a:rPr lang="de-DE" sz="3200" dirty="0" err="1" smtClean="0"/>
              <a:t>study</a:t>
            </a:r>
            <a:r>
              <a:rPr lang="de-DE" sz="3200" dirty="0" smtClean="0"/>
              <a:t>! </a:t>
            </a:r>
            <a:r>
              <a:rPr lang="de-DE" sz="3200" dirty="0"/>
              <a:t>(≈ </a:t>
            </a:r>
            <a:r>
              <a:rPr lang="de-DE" sz="3200" dirty="0" smtClean="0"/>
              <a:t>30min)</a:t>
            </a:r>
            <a:endParaRPr lang="de-DE" sz="3600" dirty="0" smtClean="0"/>
          </a:p>
          <a:p>
            <a:pPr marL="0" indent="0">
              <a:buNone/>
            </a:pPr>
            <a:r>
              <a:rPr lang="de-DE" sz="32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081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989873"/>
            <a:ext cx="9827941" cy="2387600"/>
          </a:xfrm>
        </p:spPr>
        <p:txBody>
          <a:bodyPr/>
          <a:lstStyle/>
          <a:p>
            <a:r>
              <a:rPr lang="de-DE" sz="7200" dirty="0" smtClean="0"/>
              <a:t>Basics in Statistical Power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800" dirty="0" err="1" smtClean="0"/>
              <a:t>and</a:t>
            </a:r>
            <a:r>
              <a:rPr lang="de-DE" sz="4800" dirty="0" smtClean="0"/>
              <a:t> </a:t>
            </a:r>
            <a:r>
              <a:rPr lang="de-DE" sz="4800" dirty="0" err="1" smtClean="0"/>
              <a:t>how</a:t>
            </a:r>
            <a:r>
              <a:rPr lang="de-DE" sz="4800" dirty="0" smtClean="0"/>
              <a:t> </a:t>
            </a:r>
            <a:r>
              <a:rPr lang="de-DE" sz="4800" dirty="0" err="1" smtClean="0"/>
              <a:t>to</a:t>
            </a:r>
            <a:r>
              <a:rPr lang="de-DE" sz="4800" dirty="0" smtClean="0"/>
              <a:t> </a:t>
            </a:r>
            <a:r>
              <a:rPr lang="de-DE" sz="4800" dirty="0" err="1" smtClean="0"/>
              <a:t>assess</a:t>
            </a:r>
            <a:r>
              <a:rPr lang="de-DE" sz="4800" dirty="0" smtClean="0"/>
              <a:t> </a:t>
            </a:r>
            <a:r>
              <a:rPr lang="de-DE" sz="4800" dirty="0" err="1" smtClean="0"/>
              <a:t>it!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840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Inferential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/>
          </a:p>
        </p:txBody>
      </p:sp>
      <p:pic>
        <p:nvPicPr>
          <p:cNvPr id="1026" name="Picture 2" descr="Resultado de imagen de gender neutral ic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41311" y="235819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98942" y="236277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1031"/>
          <p:cNvGrpSpPr/>
          <p:nvPr/>
        </p:nvGrpSpPr>
        <p:grpSpPr>
          <a:xfrm>
            <a:off x="1655774" y="2012141"/>
            <a:ext cx="2766764" cy="1375038"/>
            <a:chOff x="1655774" y="2012141"/>
            <a:chExt cx="2766764" cy="1375038"/>
          </a:xfrm>
        </p:grpSpPr>
        <p:pic>
          <p:nvPicPr>
            <p:cNvPr id="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51220" y="201214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0" name="Group 1029"/>
            <p:cNvGrpSpPr/>
            <p:nvPr/>
          </p:nvGrpSpPr>
          <p:grpSpPr>
            <a:xfrm>
              <a:off x="1655774" y="2713411"/>
              <a:ext cx="2766764" cy="673768"/>
              <a:chOff x="1655774" y="2713411"/>
              <a:chExt cx="2766764" cy="673768"/>
            </a:xfrm>
          </p:grpSpPr>
          <p:pic>
            <p:nvPicPr>
              <p:cNvPr id="7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2751219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3808851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1655774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98942" y="305946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4356573" y="306404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808850" y="341468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693588" y="340093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03497" y="305488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751219" y="3405515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108052" y="3050295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03496" y="375615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751219" y="412053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61128" y="377448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808850" y="412512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61127" y="447575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4356573" y="3783652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808850" y="4849308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4318759" y="4503258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679009" y="412283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26731" y="447346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679008" y="482410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35576" y="522057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745485" y="487452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93207" y="5225155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745484" y="557579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108051" y="3751565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103135" y="4503258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Inferential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/>
          </a:p>
        </p:txBody>
      </p:sp>
      <p:pic>
        <p:nvPicPr>
          <p:cNvPr id="1026" name="Picture 2" descr="Resultado de imagen de gender neutral ic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41311" y="235819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98942" y="236277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1031"/>
          <p:cNvGrpSpPr/>
          <p:nvPr/>
        </p:nvGrpSpPr>
        <p:grpSpPr>
          <a:xfrm>
            <a:off x="1655774" y="2012141"/>
            <a:ext cx="2766764" cy="1375038"/>
            <a:chOff x="1655774" y="2012141"/>
            <a:chExt cx="2766764" cy="1375038"/>
          </a:xfrm>
        </p:grpSpPr>
        <p:pic>
          <p:nvPicPr>
            <p:cNvPr id="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51220" y="201214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0" name="Group 1029"/>
            <p:cNvGrpSpPr/>
            <p:nvPr/>
          </p:nvGrpSpPr>
          <p:grpSpPr>
            <a:xfrm>
              <a:off x="1655774" y="2713411"/>
              <a:ext cx="2766764" cy="673768"/>
              <a:chOff x="1655774" y="2713411"/>
              <a:chExt cx="2766764" cy="673768"/>
            </a:xfrm>
          </p:grpSpPr>
          <p:pic>
            <p:nvPicPr>
              <p:cNvPr id="7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2751219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3808851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1655774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9" name="Group 1028"/>
          <p:cNvGrpSpPr/>
          <p:nvPr/>
        </p:nvGrpSpPr>
        <p:grpSpPr>
          <a:xfrm>
            <a:off x="1103135" y="3050295"/>
            <a:ext cx="3867125" cy="3199263"/>
            <a:chOff x="1103135" y="3050295"/>
            <a:chExt cx="3867125" cy="3199263"/>
          </a:xfrm>
        </p:grpSpPr>
        <p:pic>
          <p:nvPicPr>
            <p:cNvPr id="14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298942" y="305946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4356573" y="306404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808850" y="341468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693588" y="340093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203497" y="305488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51219" y="3405515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108052" y="3050295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203496" y="375615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51219" y="412053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261128" y="377448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808850" y="412512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261127" y="447575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4356573" y="3783652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808850" y="4849308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4318759" y="4503258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679009" y="412283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226731" y="447346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679008" y="482410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235576" y="522057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45485" y="487452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293207" y="5225155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45484" y="557579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108051" y="3751565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103135" y="4503258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5" name="Group 1034"/>
          <p:cNvGrpSpPr/>
          <p:nvPr/>
        </p:nvGrpSpPr>
        <p:grpSpPr>
          <a:xfrm>
            <a:off x="8336162" y="3064046"/>
            <a:ext cx="1709132" cy="2085478"/>
            <a:chOff x="8336162" y="3064046"/>
            <a:chExt cx="1709132" cy="2085478"/>
          </a:xfrm>
        </p:grpSpPr>
        <p:pic>
          <p:nvPicPr>
            <p:cNvPr id="47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373976" y="341009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883885" y="306404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9431607" y="341468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883884" y="376531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336162" y="412512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883884" y="447575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9431607" y="4134287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9" name="Right Arrow 1038"/>
          <p:cNvSpPr/>
          <p:nvPr/>
        </p:nvSpPr>
        <p:spPr>
          <a:xfrm>
            <a:off x="5602145" y="3765316"/>
            <a:ext cx="2216604" cy="73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/>
          <p:cNvSpPr/>
          <p:nvPr/>
        </p:nvSpPr>
        <p:spPr>
          <a:xfrm>
            <a:off x="7986870" y="3717482"/>
            <a:ext cx="2407714" cy="769441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sz="4400" i="1" dirty="0" smtClean="0">
                <a:latin typeface="+mj-lt"/>
              </a:rPr>
              <a:t>d</a:t>
            </a:r>
            <a:r>
              <a:rPr lang="de-DE" sz="4400" dirty="0" smtClean="0">
                <a:latin typeface="+mj-lt"/>
              </a:rPr>
              <a:t> = .40</a:t>
            </a:r>
            <a:endParaRPr lang="de-DE" sz="4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032498" y="3744689"/>
                <a:ext cx="2102103" cy="769441"/>
              </a:xfrm>
              <a:prstGeom prst="rect">
                <a:avLst/>
              </a:prstGeom>
              <a:solidFill>
                <a:schemeClr val="bg1">
                  <a:alpha val="81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4400"/>
                      <m:t>δ</m:t>
                    </m:r>
                  </m:oMath>
                </a14:m>
                <a:r>
                  <a:rPr lang="de-DE" sz="4400" dirty="0" smtClean="0">
                    <a:latin typeface="+mj-lt"/>
                  </a:rPr>
                  <a:t>= </a:t>
                </a:r>
                <a:r>
                  <a:rPr lang="de-DE" sz="4400" b="1" dirty="0" smtClean="0">
                    <a:latin typeface="+mj-lt"/>
                  </a:rPr>
                  <a:t>???</a:t>
                </a:r>
                <a:endParaRPr lang="de-DE" sz="4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498" y="3744689"/>
                <a:ext cx="2102103" cy="769441"/>
              </a:xfrm>
              <a:prstGeom prst="rect">
                <a:avLst/>
              </a:prstGeom>
              <a:blipFill>
                <a:blip r:embed="rId7"/>
                <a:stretch>
                  <a:fillRect t="-15748" r="-1159" b="-362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7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" grpId="0" animBg="1"/>
      <p:bldP spid="82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FALSE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POSITIVES!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1973462" y="3104971"/>
            <a:ext cx="2948439" cy="3102155"/>
            <a:chOff x="1973462" y="3104971"/>
            <a:chExt cx="2948439" cy="3102155"/>
          </a:xfrm>
          <a:solidFill>
            <a:schemeClr val="bg1"/>
          </a:solidFill>
        </p:grpSpPr>
        <p:sp>
          <p:nvSpPr>
            <p:cNvPr id="5" name="Rounded Rectangle 4"/>
            <p:cNvSpPr/>
            <p:nvPr/>
          </p:nvSpPr>
          <p:spPr>
            <a:xfrm flipH="1">
              <a:off x="1973462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flipH="1">
              <a:off x="2278264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1973462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flipH="1">
              <a:off x="2278264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H="1">
              <a:off x="2579055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H="1">
              <a:off x="2883857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H="1">
              <a:off x="2579055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flipH="1">
              <a:off x="2883857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flipH="1">
              <a:off x="3188659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flipH="1">
              <a:off x="3188659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flipH="1">
              <a:off x="3493461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3798263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flipH="1">
              <a:off x="3493461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flipH="1">
              <a:off x="3798263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flipH="1">
              <a:off x="4099054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flipH="1">
              <a:off x="4403856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flipH="1">
              <a:off x="4099054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 flipH="1">
              <a:off x="4403856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flipH="1">
              <a:off x="4708658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 flipH="1">
              <a:off x="4708658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flipH="1">
              <a:off x="1973462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2278264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flipH="1">
              <a:off x="1973462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flipH="1">
              <a:off x="2278264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2579055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flipH="1">
              <a:off x="2883857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flipH="1">
              <a:off x="2579055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flipH="1">
              <a:off x="2883857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flipH="1">
              <a:off x="3188659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flipH="1">
              <a:off x="3188659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flipH="1">
              <a:off x="3493461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flipH="1">
              <a:off x="3798263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 flipH="1">
              <a:off x="3493461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flipH="1">
              <a:off x="3798263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 flipH="1">
              <a:off x="4099054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 flipH="1">
              <a:off x="4403856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flipH="1">
              <a:off x="4099054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H="1">
              <a:off x="4403856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flipH="1">
              <a:off x="4708658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flipH="1">
              <a:off x="4708658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flipH="1">
              <a:off x="1973462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H="1">
              <a:off x="2278264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flipH="1">
              <a:off x="1973462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flipH="1">
              <a:off x="2278264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H="1">
              <a:off x="2579055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H="1">
              <a:off x="2883857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H="1">
              <a:off x="2579055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flipH="1">
              <a:off x="2883857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 flipH="1">
              <a:off x="3188659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flipH="1">
              <a:off x="3188659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 flipH="1">
              <a:off x="3493461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 flipH="1">
              <a:off x="3798263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 flipH="1">
              <a:off x="3493461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 flipH="1">
              <a:off x="3798263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 flipH="1">
              <a:off x="4099054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 flipH="1">
              <a:off x="4403856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flipH="1">
              <a:off x="4099054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flipH="1">
              <a:off x="4403856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flipH="1">
              <a:off x="4708658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 flipH="1">
              <a:off x="4708658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 flipH="1">
              <a:off x="1973462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 flipH="1">
              <a:off x="2278264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 flipH="1">
              <a:off x="1973462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flipH="1">
              <a:off x="2278264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 flipH="1">
              <a:off x="2579055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flipH="1">
              <a:off x="2883857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flipH="1">
              <a:off x="2579055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flipH="1">
              <a:off x="2883857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flipH="1">
              <a:off x="3188659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flipH="1">
              <a:off x="3188659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flipH="1">
              <a:off x="3493461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flipH="1">
              <a:off x="3798263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 flipH="1">
              <a:off x="3493461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 flipH="1">
              <a:off x="3798263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 flipH="1">
              <a:off x="4099054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 flipH="1">
              <a:off x="4403856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 flipH="1">
              <a:off x="4099054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 flipH="1">
              <a:off x="4403856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 flipH="1">
              <a:off x="4708658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 flipH="1">
              <a:off x="4708658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flipH="1">
              <a:off x="1978158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 flipH="1">
              <a:off x="2282960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 flipH="1">
              <a:off x="1978158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flipH="1">
              <a:off x="2282960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flipH="1">
              <a:off x="2583751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flipH="1">
              <a:off x="2888553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flipH="1">
              <a:off x="2583751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flipH="1">
              <a:off x="2888553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flipH="1">
              <a:off x="3193355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 flipH="1">
              <a:off x="3193355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 flipH="1">
              <a:off x="3498157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 flipH="1">
              <a:off x="3802959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 flipH="1">
              <a:off x="3498157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 flipH="1">
              <a:off x="3802959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 flipH="1">
              <a:off x="4103750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 flipH="1">
              <a:off x="4408552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 flipH="1">
              <a:off x="4103750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 flipH="1">
              <a:off x="4408552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 flipH="1">
              <a:off x="4713354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 flipH="1">
              <a:off x="4713354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1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FALSE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POSITIVES!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1279</Words>
  <Application>Microsoft Office PowerPoint</Application>
  <PresentationFormat>Widescreen</PresentationFormat>
  <Paragraphs>243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Noto Sans Symbols</vt:lpstr>
      <vt:lpstr>TimesNewRomanPSMT</vt:lpstr>
      <vt:lpstr>Metropolitan</vt:lpstr>
      <vt:lpstr>PowerPoint Presentation</vt:lpstr>
      <vt:lpstr>JRP WORKSHOP – 21/02/2021 Power Simulations: Going beyond G Power</vt:lpstr>
      <vt:lpstr>Time for Introductions!</vt:lpstr>
      <vt:lpstr>Overview</vt:lpstr>
      <vt:lpstr>Basics in Statistical Power and how to assess it!</vt:lpstr>
      <vt:lpstr>Goal of Inferential Statistics</vt:lpstr>
      <vt:lpstr>Goal of Inferential Statistics</vt:lpstr>
      <vt:lpstr>Two states of the world…</vt:lpstr>
      <vt:lpstr>Two states of the world…</vt:lpstr>
      <vt:lpstr>Two states of the world…</vt:lpstr>
      <vt:lpstr>Two states of the world…</vt:lpstr>
      <vt:lpstr>Why more control  over False Positives versus False Negatives?</vt:lpstr>
      <vt:lpstr>Why more control  over False Positives versus False Negatives?</vt:lpstr>
      <vt:lpstr>PowerPoint Presentation</vt:lpstr>
      <vt:lpstr>PowerPoint Presentation</vt:lpstr>
      <vt:lpstr>Why is important to increase  the probability of TRUE POSITIVES?</vt:lpstr>
      <vt:lpstr>What does Statistical Power  depend on?</vt:lpstr>
      <vt:lpstr>Ways of Assessing Statistical Power</vt:lpstr>
      <vt:lpstr>When can we assess Statistical Power?</vt:lpstr>
      <vt:lpstr>When can we Assess Statistical Power?</vt:lpstr>
      <vt:lpstr>The Logic of Power Simulations</vt:lpstr>
      <vt:lpstr>Regression Equation</vt:lpstr>
      <vt:lpstr>Regression Equation</vt:lpstr>
      <vt:lpstr>Varying x_m</vt:lpstr>
      <vt:lpstr>Regression Equation</vt:lpstr>
      <vt:lpstr>Varying e_m</vt:lpstr>
      <vt:lpstr>Lots of simulations</vt:lpstr>
      <vt:lpstr>Exercise 1: Your First Simulation!</vt:lpstr>
      <vt:lpstr>Exercise 2: Power Simulation for one real study!</vt:lpstr>
      <vt:lpstr>Background Information Balafoutas et al. (2014)</vt:lpstr>
      <vt:lpstr>Q&amp;A</vt:lpstr>
      <vt:lpstr>References and Resources:</vt:lpstr>
      <vt:lpstr>PowerPoint Presentation</vt:lpstr>
      <vt:lpstr>Thank you for attending today!</vt:lpstr>
    </vt:vector>
  </TitlesOfParts>
  <Company>MPI for Research on Collective Goods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Workshop</dc:title>
  <dc:creator>Daniel Toribio Admin</dc:creator>
  <cp:lastModifiedBy>Daniel Toribio Admin</cp:lastModifiedBy>
  <cp:revision>84</cp:revision>
  <dcterms:created xsi:type="dcterms:W3CDTF">2020-09-07T07:39:30Z</dcterms:created>
  <dcterms:modified xsi:type="dcterms:W3CDTF">2021-02-21T09:26:00Z</dcterms:modified>
</cp:coreProperties>
</file>