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1" r:id="rId4"/>
    <p:sldId id="262" r:id="rId5"/>
    <p:sldId id="263" r:id="rId6"/>
    <p:sldId id="265" r:id="rId7"/>
    <p:sldId id="266" r:id="rId8"/>
    <p:sldId id="267" r:id="rId9"/>
    <p:sldId id="268" r:id="rId10"/>
    <p:sldId id="269" r:id="rId11"/>
    <p:sldId id="271" r:id="rId12"/>
    <p:sldId id="257" r:id="rId13"/>
    <p:sldId id="274" r:id="rId14"/>
    <p:sldId id="276" r:id="rId15"/>
    <p:sldId id="275" r:id="rId16"/>
    <p:sldId id="27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594" autoAdjust="0"/>
  </p:normalViewPr>
  <p:slideViewPr>
    <p:cSldViewPr snapToGrid="0">
      <p:cViewPr varScale="1">
        <p:scale>
          <a:sx n="41" d="100"/>
          <a:sy n="41" d="100"/>
        </p:scale>
        <p:origin x="15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57BCF-E6A9-4FCA-B000-9CA3BA9F7368}" type="datetimeFigureOut">
              <a:rPr lang="de-DE" smtClean="0"/>
              <a:t>11.09.2020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C54B0-D93D-46F3-9674-34082221F80A}" type="slidenum">
              <a:rPr lang="de-DE" smtClean="0"/>
              <a:t>‹#›</a:t>
            </a:fld>
            <a:endParaRPr lang="de-DE"/>
          </a:p>
        </p:txBody>
      </p:sp>
    </p:spTree>
    <p:extLst>
      <p:ext uri="{BB962C8B-B14F-4D97-AF65-F5344CB8AC3E}">
        <p14:creationId xmlns:p14="http://schemas.microsoft.com/office/powerpoint/2010/main" val="390664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dirty="0" smtClean="0"/>
              <a:t> </a:t>
            </a:r>
            <a:r>
              <a:rPr lang="de-DE" dirty="0" err="1" smtClean="0"/>
              <a:t>effect</a:t>
            </a:r>
            <a:r>
              <a:rPr lang="de-DE" dirty="0" smtClean="0"/>
              <a:t> </a:t>
            </a:r>
            <a:r>
              <a:rPr lang="de-DE" dirty="0" err="1" smtClean="0"/>
              <a:t>is</a:t>
            </a:r>
            <a:r>
              <a:rPr lang="de-DE" dirty="0" smtClean="0"/>
              <a:t> </a:t>
            </a:r>
            <a:r>
              <a:rPr lang="de-DE" dirty="0" err="1" smtClean="0"/>
              <a:t>false</a:t>
            </a:r>
            <a:r>
              <a:rPr lang="de-DE" dirty="0" smtClean="0"/>
              <a:t> in </a:t>
            </a:r>
            <a:r>
              <a:rPr lang="de-DE" dirty="0" err="1" smtClean="0"/>
              <a:t>the</a:t>
            </a:r>
            <a:r>
              <a:rPr lang="de-DE" baseline="0" dirty="0" smtClean="0"/>
              <a:t> </a:t>
            </a:r>
            <a:r>
              <a:rPr lang="de-DE" baseline="0" dirty="0" err="1" smtClean="0"/>
              <a:t>population</a:t>
            </a:r>
            <a:r>
              <a:rPr lang="de-DE" dirty="0" smtClean="0"/>
              <a:t>,</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positives</a:t>
            </a:r>
            <a:r>
              <a:rPr lang="de-DE"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We</a:t>
            </a:r>
            <a:r>
              <a:rPr lang="de-DE" baseline="0" dirty="0" smtClean="0"/>
              <a:t> </a:t>
            </a:r>
            <a:r>
              <a:rPr lang="de-DE" baseline="0" dirty="0" err="1" smtClean="0"/>
              <a:t>control</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a:t>
            </a:r>
            <a:r>
              <a:rPr lang="de-DE" baseline="0" dirty="0" err="1" smtClean="0"/>
              <a:t>possibility</a:t>
            </a:r>
            <a:r>
              <a:rPr lang="de-DE" baseline="0" dirty="0" smtClean="0"/>
              <a:t> </a:t>
            </a:r>
            <a:r>
              <a:rPr lang="de-DE" baseline="0" dirty="0" err="1" smtClean="0"/>
              <a:t>by</a:t>
            </a:r>
            <a:r>
              <a:rPr lang="de-DE" baseline="0" dirty="0" smtClean="0"/>
              <a:t> </a:t>
            </a:r>
            <a:r>
              <a:rPr lang="de-DE" baseline="0" dirty="0" err="1" smtClean="0"/>
              <a:t>conventionally</a:t>
            </a:r>
            <a:r>
              <a:rPr lang="de-DE" baseline="0" dirty="0" smtClean="0"/>
              <a:t> </a:t>
            </a:r>
            <a:r>
              <a:rPr lang="de-DE" baseline="0" dirty="0" err="1" smtClean="0"/>
              <a:t>establishing</a:t>
            </a:r>
            <a:r>
              <a:rPr lang="de-DE" baseline="0" dirty="0" smtClean="0"/>
              <a:t> </a:t>
            </a:r>
            <a:r>
              <a:rPr lang="el-GR" sz="1200" dirty="0" smtClean="0">
                <a:solidFill>
                  <a:schemeClr val="tx1"/>
                </a:solidFill>
              </a:rPr>
              <a:t>α</a:t>
            </a:r>
            <a:r>
              <a:rPr lang="de-DE" sz="1200" dirty="0" smtClean="0">
                <a:solidFill>
                  <a:schemeClr val="tx1"/>
                </a:solidFill>
              </a:rPr>
              <a:t> = .05.</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2</a:t>
            </a:fld>
            <a:endParaRPr lang="de-DE"/>
          </a:p>
        </p:txBody>
      </p:sp>
    </p:spTree>
    <p:extLst>
      <p:ext uri="{BB962C8B-B14F-4D97-AF65-F5344CB8AC3E}">
        <p14:creationId xmlns:p14="http://schemas.microsoft.com/office/powerpoint/2010/main" val="280442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Others: Complex multivariate models may require other parameters such as correlations among variables.</a:t>
            </a:r>
            <a:endParaRPr lang="en-US" dirty="0"/>
          </a:p>
        </p:txBody>
      </p:sp>
      <p:sp>
        <p:nvSpPr>
          <p:cNvPr id="4" name="Slide Number Placeholder 3"/>
          <p:cNvSpPr>
            <a:spLocks noGrp="1"/>
          </p:cNvSpPr>
          <p:nvPr>
            <p:ph type="sldNum" sz="quarter" idx="10"/>
          </p:nvPr>
        </p:nvSpPr>
        <p:spPr/>
        <p:txBody>
          <a:bodyPr/>
          <a:lstStyle/>
          <a:p>
            <a:fld id="{DEEC54B0-D93D-46F3-9674-34082221F80A}" type="slidenum">
              <a:rPr lang="de-DE" smtClean="0"/>
              <a:t>11</a:t>
            </a:fld>
            <a:endParaRPr lang="de-DE"/>
          </a:p>
        </p:txBody>
      </p:sp>
    </p:spTree>
    <p:extLst>
      <p:ext uri="{BB962C8B-B14F-4D97-AF65-F5344CB8AC3E}">
        <p14:creationId xmlns:p14="http://schemas.microsoft.com/office/powerpoint/2010/main" val="251532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effectLst/>
                <a:latin typeface="Arial" panose="020B0604020202020204" pitchFamily="34" charset="0"/>
              </a:rPr>
              <a:t>When estimating power from collected data, the power estimate </a:t>
            </a:r>
            <a:r>
              <a:rPr lang="en-US" sz="1200" b="0" i="0" kern="1200" dirty="0" smtClean="0">
                <a:solidFill>
                  <a:schemeClr val="tx1"/>
                </a:solidFill>
                <a:effectLst/>
                <a:latin typeface="+mn-lt"/>
                <a:ea typeface="+mn-ea"/>
                <a:cs typeface="+mn-cs"/>
              </a:rPr>
              <a:t>is uninformative, because it is a monotonic function of the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a:t>
            </a:r>
            <a:r>
              <a:rPr lang="en-US" sz="1200" b="0" i="0" kern="1200" baseline="0" dirty="0" smtClean="0">
                <a:solidFill>
                  <a:schemeClr val="tx1"/>
                </a:solidFill>
                <a:effectLst/>
                <a:latin typeface="+mn-lt"/>
                <a:ea typeface="+mn-ea"/>
                <a:cs typeface="+mn-cs"/>
              </a:rPr>
              <a:t> In other words, it</a:t>
            </a:r>
            <a:r>
              <a:rPr lang="en-US" sz="1200" b="0" i="0" kern="1200" dirty="0" smtClean="0">
                <a:solidFill>
                  <a:schemeClr val="tx1"/>
                </a:solidFill>
                <a:effectLst/>
                <a:latin typeface="+mn-lt"/>
                <a:ea typeface="+mn-ea"/>
                <a:cs typeface="+mn-cs"/>
              </a:rPr>
              <a:t> </a:t>
            </a:r>
            <a:r>
              <a:rPr lang="en-US" b="0" i="0" dirty="0" smtClean="0">
                <a:effectLst/>
                <a:latin typeface="Arial" panose="020B0604020202020204" pitchFamily="34" charset="0"/>
              </a:rPr>
              <a:t>is just a transformation of the p-value (&lt;.001 = &gt; 99% power, etc.; Goodman &amp; Berlin, 1994).</a:t>
            </a:r>
          </a:p>
          <a:p>
            <a:endParaRPr lang="en-US" b="0" i="0" dirty="0" smtClean="0">
              <a:effectLst/>
              <a:latin typeface="Arial" panose="020B0604020202020204" pitchFamily="34" charset="0"/>
            </a:endParaRPr>
          </a:p>
          <a:p>
            <a:r>
              <a:rPr lang="en-US" b="0" i="0" dirty="0" smtClean="0">
                <a:effectLst/>
                <a:latin typeface="Arial" panose="020B0604020202020204" pitchFamily="34" charset="0"/>
              </a:rPr>
              <a:t>Post-hoc power analysis should be based on an independently derived effect size.</a:t>
            </a:r>
            <a:r>
              <a:rPr lang="en-US" b="0" i="0" baseline="0" dirty="0" smtClean="0">
                <a:effectLst/>
                <a:latin typeface="Arial" panose="020B0604020202020204" pitchFamily="34" charset="0"/>
              </a:rPr>
              <a:t> </a:t>
            </a:r>
            <a:r>
              <a:rPr lang="en-US" b="0" i="0" dirty="0" smtClean="0">
                <a:effectLst/>
                <a:latin typeface="Arial" panose="020B0604020202020204" pitchFamily="34" charset="0"/>
              </a:rPr>
              <a:t>Or, post-hoc analysis outputting minimum detectable effect </a:t>
            </a:r>
          </a:p>
          <a:p>
            <a:r>
              <a:rPr lang="en-US" b="0" i="0" dirty="0" smtClean="0">
                <a:effectLst/>
                <a:latin typeface="Arial" panose="020B0604020202020204" pitchFamily="34" charset="0"/>
              </a:rPr>
              <a:t>size from power and N (“sensitivity analysis” in G*Power).</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12</a:t>
            </a:fld>
            <a:endParaRPr lang="de-DE"/>
          </a:p>
        </p:txBody>
      </p:sp>
    </p:spTree>
    <p:extLst>
      <p:ext uri="{BB962C8B-B14F-4D97-AF65-F5344CB8AC3E}">
        <p14:creationId xmlns:p14="http://schemas.microsoft.com/office/powerpoint/2010/main" val="4089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13</a:t>
            </a:fld>
            <a:endParaRPr lang="de-DE"/>
          </a:p>
        </p:txBody>
      </p:sp>
    </p:spTree>
    <p:extLst>
      <p:ext uri="{BB962C8B-B14F-4D97-AF65-F5344CB8AC3E}">
        <p14:creationId xmlns:p14="http://schemas.microsoft.com/office/powerpoint/2010/main" val="273175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14</a:t>
            </a:fld>
            <a:endParaRPr lang="de-DE"/>
          </a:p>
        </p:txBody>
      </p:sp>
    </p:spTree>
    <p:extLst>
      <p:ext uri="{BB962C8B-B14F-4D97-AF65-F5344CB8AC3E}">
        <p14:creationId xmlns:p14="http://schemas.microsoft.com/office/powerpoint/2010/main" val="103156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@Niklas, I </a:t>
            </a:r>
            <a:r>
              <a:rPr lang="de-DE" dirty="0" err="1" smtClean="0"/>
              <a:t>think</a:t>
            </a:r>
            <a:r>
              <a:rPr lang="de-DE" dirty="0" smtClean="0"/>
              <a:t> a </a:t>
            </a:r>
            <a:r>
              <a:rPr lang="de-DE" dirty="0" err="1" smtClean="0"/>
              <a:t>slide</a:t>
            </a:r>
            <a:r>
              <a:rPr lang="de-DE" dirty="0" smtClean="0"/>
              <a:t> like</a:t>
            </a:r>
            <a:r>
              <a:rPr lang="de-DE" baseline="0" dirty="0" smtClean="0"/>
              <a:t> </a:t>
            </a:r>
            <a:r>
              <a:rPr lang="de-DE" baseline="0" dirty="0" err="1" smtClean="0"/>
              <a:t>this</a:t>
            </a:r>
            <a:r>
              <a:rPr lang="de-DE" baseline="0" dirty="0" smtClean="0"/>
              <a:t> </a:t>
            </a:r>
            <a:r>
              <a:rPr lang="de-DE" baseline="0" dirty="0" err="1" smtClean="0"/>
              <a:t>would</a:t>
            </a:r>
            <a:r>
              <a:rPr lang="de-DE" baseline="0" dirty="0" smtClean="0"/>
              <a:t> </a:t>
            </a:r>
            <a:r>
              <a:rPr lang="de-DE" baseline="0" dirty="0" err="1" smtClean="0"/>
              <a:t>be</a:t>
            </a:r>
            <a:r>
              <a:rPr lang="de-DE" baseline="0" dirty="0" smtClean="0"/>
              <a:t> </a:t>
            </a:r>
            <a:r>
              <a:rPr lang="de-DE" baseline="0" dirty="0" err="1" smtClean="0"/>
              <a:t>important</a:t>
            </a:r>
            <a:r>
              <a:rPr lang="de-DE" baseline="0" dirty="0" smtClean="0"/>
              <a:t> </a:t>
            </a:r>
            <a:r>
              <a:rPr lang="de-DE" baseline="0" dirty="0" err="1" smtClean="0"/>
              <a:t>for</a:t>
            </a:r>
            <a:r>
              <a:rPr lang="de-DE" baseline="0" dirty="0" smtClean="0"/>
              <a:t> </a:t>
            </a:r>
            <a:r>
              <a:rPr lang="de-DE" baseline="0" dirty="0" err="1" smtClean="0"/>
              <a:t>two</a:t>
            </a:r>
            <a:r>
              <a:rPr lang="de-DE" baseline="0" dirty="0" smtClean="0"/>
              <a:t> </a:t>
            </a:r>
            <a:r>
              <a:rPr lang="de-DE" baseline="0" dirty="0" err="1" smtClean="0"/>
              <a:t>reasons</a:t>
            </a:r>
            <a:r>
              <a:rPr lang="de-DE" baseline="0" dirty="0" smtClean="0"/>
              <a:t>:</a:t>
            </a:r>
          </a:p>
          <a:p>
            <a:pPr marL="171450" indent="-171450">
              <a:buFont typeface="Arial" panose="020B0604020202020204" pitchFamily="34" charset="0"/>
              <a:buChar char="•"/>
            </a:pPr>
            <a:r>
              <a:rPr lang="de-DE" baseline="0" dirty="0" err="1" smtClean="0"/>
              <a:t>It</a:t>
            </a:r>
            <a:r>
              <a:rPr lang="de-DE" baseline="0" dirty="0" smtClean="0"/>
              <a:t> </a:t>
            </a:r>
            <a:r>
              <a:rPr lang="de-DE" baseline="0" dirty="0" err="1" smtClean="0"/>
              <a:t>would</a:t>
            </a:r>
            <a:r>
              <a:rPr lang="de-DE" baseline="0" dirty="0" smtClean="0"/>
              <a:t> </a:t>
            </a:r>
            <a:r>
              <a:rPr lang="de-DE" baseline="0" dirty="0" err="1" smtClean="0"/>
              <a:t>give</a:t>
            </a:r>
            <a:r>
              <a:rPr lang="de-DE" baseline="0" dirty="0" smtClean="0"/>
              <a:t> </a:t>
            </a:r>
            <a:r>
              <a:rPr lang="de-DE" baseline="0" dirty="0" err="1" smtClean="0"/>
              <a:t>people</a:t>
            </a:r>
            <a:r>
              <a:rPr lang="de-DE" baseline="0" dirty="0" smtClean="0"/>
              <a:t> an </a:t>
            </a:r>
            <a:r>
              <a:rPr lang="de-DE" baseline="0" dirty="0" err="1" smtClean="0"/>
              <a:t>idea</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process</a:t>
            </a:r>
            <a:r>
              <a:rPr lang="de-DE" baseline="0" dirty="0" smtClean="0"/>
              <a:t> </a:t>
            </a:r>
            <a:r>
              <a:rPr lang="de-DE" baseline="0" dirty="0" err="1" smtClean="0"/>
              <a:t>flow</a:t>
            </a:r>
            <a:r>
              <a:rPr lang="de-DE" baseline="0" dirty="0" smtClean="0"/>
              <a:t> </a:t>
            </a:r>
            <a:r>
              <a:rPr lang="de-DE" baseline="0" dirty="0" err="1" smtClean="0"/>
              <a:t>of</a:t>
            </a:r>
            <a:r>
              <a:rPr lang="de-DE" baseline="0" dirty="0" smtClean="0"/>
              <a:t> a </a:t>
            </a:r>
            <a:r>
              <a:rPr lang="de-DE" baseline="0" dirty="0" err="1" smtClean="0"/>
              <a:t>regular</a:t>
            </a:r>
            <a:r>
              <a:rPr lang="de-DE" baseline="0" dirty="0" smtClean="0"/>
              <a:t> power </a:t>
            </a:r>
            <a:r>
              <a:rPr lang="de-DE" baseline="0" dirty="0" err="1" smtClean="0"/>
              <a:t>simulation</a:t>
            </a:r>
            <a:r>
              <a:rPr lang="de-DE" baseline="0" dirty="0" smtClean="0"/>
              <a:t>.</a:t>
            </a:r>
          </a:p>
          <a:p>
            <a:pPr marL="171450" indent="-171450">
              <a:buFont typeface="Arial" panose="020B0604020202020204" pitchFamily="34" charset="0"/>
              <a:buChar char="•"/>
            </a:pPr>
            <a:r>
              <a:rPr lang="de-DE" baseline="0" dirty="0" err="1" smtClean="0"/>
              <a:t>It</a:t>
            </a:r>
            <a:r>
              <a:rPr lang="de-DE" baseline="0" dirty="0" smtClean="0"/>
              <a:t> </a:t>
            </a:r>
            <a:r>
              <a:rPr lang="de-DE" baseline="0" dirty="0" err="1" smtClean="0"/>
              <a:t>would</a:t>
            </a:r>
            <a:r>
              <a:rPr lang="de-DE" baseline="0" dirty="0" smtClean="0"/>
              <a:t> </a:t>
            </a:r>
            <a:r>
              <a:rPr lang="de-DE" baseline="0" dirty="0" err="1" smtClean="0"/>
              <a:t>help</a:t>
            </a:r>
            <a:r>
              <a:rPr lang="de-DE" baseline="0" dirty="0" smtClean="0"/>
              <a:t> </a:t>
            </a:r>
            <a:r>
              <a:rPr lang="de-DE" baseline="0" dirty="0" err="1" smtClean="0"/>
              <a:t>them</a:t>
            </a:r>
            <a:r>
              <a:rPr lang="de-DE" baseline="0" dirty="0" smtClean="0"/>
              <a:t> </a:t>
            </a:r>
            <a:r>
              <a:rPr lang="de-DE" baseline="0" dirty="0" err="1" smtClean="0"/>
              <a:t>to</a:t>
            </a:r>
            <a:r>
              <a:rPr lang="de-DE" baseline="0" dirty="0" smtClean="0"/>
              <a:t> </a:t>
            </a:r>
            <a:r>
              <a:rPr lang="de-DE" baseline="0" dirty="0" err="1" smtClean="0"/>
              <a:t>associate</a:t>
            </a:r>
            <a:r>
              <a:rPr lang="de-DE" baseline="0" dirty="0" smtClean="0"/>
              <a:t> </a:t>
            </a:r>
            <a:r>
              <a:rPr lang="de-DE" baseline="0" dirty="0" err="1" smtClean="0"/>
              <a:t>the</a:t>
            </a:r>
            <a:r>
              <a:rPr lang="de-DE" baseline="0" dirty="0" smtClean="0"/>
              <a:t> </a:t>
            </a:r>
            <a:r>
              <a:rPr lang="de-DE" baseline="0" dirty="0" err="1" smtClean="0"/>
              <a:t>steps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process</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a:t>
            </a:r>
            <a:r>
              <a:rPr lang="de-DE" baseline="0" dirty="0" err="1" smtClean="0"/>
              <a:t>elements</a:t>
            </a:r>
            <a:r>
              <a:rPr lang="de-DE" baseline="0" dirty="0" smtClean="0"/>
              <a:t> </a:t>
            </a:r>
            <a:r>
              <a:rPr lang="de-DE" baseline="0" dirty="0" err="1" smtClean="0"/>
              <a:t>that</a:t>
            </a:r>
            <a:r>
              <a:rPr lang="de-DE" baseline="0" dirty="0" smtClean="0"/>
              <a:t> </a:t>
            </a:r>
            <a:r>
              <a:rPr lang="de-DE" baseline="0" dirty="0" err="1" smtClean="0"/>
              <a:t>we</a:t>
            </a:r>
            <a:r>
              <a:rPr lang="de-DE" baseline="0" dirty="0" smtClean="0"/>
              <a:t> </a:t>
            </a:r>
            <a:r>
              <a:rPr lang="de-DE" baseline="0" dirty="0" err="1" smtClean="0"/>
              <a:t>already</a:t>
            </a:r>
            <a:r>
              <a:rPr lang="de-DE" baseline="0" dirty="0" smtClean="0"/>
              <a:t> </a:t>
            </a:r>
            <a:r>
              <a:rPr lang="de-DE" baseline="0" dirty="0" err="1" smtClean="0"/>
              <a:t>highlighted</a:t>
            </a:r>
            <a:r>
              <a:rPr lang="de-DE" baseline="0" dirty="0" smtClean="0"/>
              <a:t> </a:t>
            </a:r>
            <a:r>
              <a:rPr lang="de-DE" baseline="0" dirty="0" err="1" smtClean="0"/>
              <a:t>as</a:t>
            </a:r>
            <a:r>
              <a:rPr lang="de-DE" baseline="0" dirty="0" smtClean="0"/>
              <a:t> </a:t>
            </a:r>
            <a:r>
              <a:rPr lang="de-DE" baseline="0" dirty="0" err="1" smtClean="0"/>
              <a:t>important</a:t>
            </a:r>
            <a:r>
              <a:rPr lang="de-DE" baseline="0" dirty="0" smtClean="0"/>
              <a:t> </a:t>
            </a:r>
            <a:r>
              <a:rPr lang="de-DE" baseline="0" dirty="0" err="1" smtClean="0"/>
              <a:t>when</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to</a:t>
            </a:r>
            <a:r>
              <a:rPr lang="de-DE" baseline="0" dirty="0" smtClean="0"/>
              <a:t> </a:t>
            </a:r>
            <a:r>
              <a:rPr lang="de-DE" baseline="0" dirty="0" err="1" smtClean="0"/>
              <a:t>estimate</a:t>
            </a:r>
            <a:r>
              <a:rPr lang="de-DE" baseline="0" dirty="0" smtClean="0"/>
              <a:t> power (</a:t>
            </a:r>
            <a:r>
              <a:rPr lang="de-DE" baseline="0" dirty="0" err="1" smtClean="0"/>
              <a:t>effect</a:t>
            </a:r>
            <a:r>
              <a:rPr lang="de-DE" baseline="0" dirty="0" smtClean="0"/>
              <a:t> </a:t>
            </a:r>
            <a:r>
              <a:rPr lang="de-DE" baseline="0" dirty="0" err="1" smtClean="0"/>
              <a:t>size</a:t>
            </a:r>
            <a:r>
              <a:rPr lang="de-DE" baseline="0" dirty="0" smtClean="0"/>
              <a:t>, sample </a:t>
            </a:r>
            <a:r>
              <a:rPr lang="de-DE" baseline="0" dirty="0" err="1" smtClean="0"/>
              <a:t>size</a:t>
            </a:r>
            <a:r>
              <a:rPr lang="de-DE" baseline="0" dirty="0" smtClean="0"/>
              <a:t>, </a:t>
            </a:r>
            <a:r>
              <a:rPr lang="de-DE" baseline="0" dirty="0" err="1" smtClean="0"/>
              <a:t>and</a:t>
            </a:r>
            <a:r>
              <a:rPr lang="de-DE" baseline="0" dirty="0" smtClean="0"/>
              <a:t> </a:t>
            </a:r>
            <a:r>
              <a:rPr lang="de-DE" baseline="0" dirty="0" err="1" smtClean="0"/>
              <a:t>alpha</a:t>
            </a:r>
            <a:r>
              <a:rPr lang="de-DE" baseline="0" dirty="0" smtClean="0"/>
              <a:t>).</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err="1" smtClean="0"/>
              <a:t>Please</a:t>
            </a:r>
            <a:r>
              <a:rPr lang="de-DE" baseline="0" dirty="0" smtClean="0"/>
              <a:t>, </a:t>
            </a:r>
            <a:r>
              <a:rPr lang="de-DE" baseline="0" dirty="0" err="1" smtClean="0"/>
              <a:t>take</a:t>
            </a:r>
            <a:r>
              <a:rPr lang="de-DE" baseline="0" dirty="0" smtClean="0"/>
              <a:t> </a:t>
            </a:r>
            <a:r>
              <a:rPr lang="de-DE" baseline="0" dirty="0" err="1" smtClean="0"/>
              <a:t>this</a:t>
            </a:r>
            <a:r>
              <a:rPr lang="de-DE" baseline="0" dirty="0" smtClean="0"/>
              <a:t> just </a:t>
            </a:r>
            <a:r>
              <a:rPr lang="de-DE" baseline="0" dirty="0" err="1" smtClean="0"/>
              <a:t>as</a:t>
            </a:r>
            <a:r>
              <a:rPr lang="de-DE" baseline="0" dirty="0" smtClean="0"/>
              <a:t> a </a:t>
            </a:r>
            <a:r>
              <a:rPr lang="de-DE" baseline="0" dirty="0" err="1" smtClean="0"/>
              <a:t>suggestion</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had</a:t>
            </a:r>
            <a:r>
              <a:rPr lang="de-DE" baseline="0" dirty="0" smtClean="0"/>
              <a:t> a different </a:t>
            </a:r>
            <a:r>
              <a:rPr lang="de-DE" baseline="0" dirty="0" err="1" smtClean="0"/>
              <a:t>idea</a:t>
            </a:r>
            <a:r>
              <a:rPr lang="de-DE" baseline="0" dirty="0" smtClean="0"/>
              <a:t> </a:t>
            </a:r>
            <a:r>
              <a:rPr lang="de-DE" baseline="0" dirty="0" err="1" smtClean="0"/>
              <a:t>of</a:t>
            </a:r>
            <a:r>
              <a:rPr lang="de-DE" baseline="0" dirty="0" smtClean="0"/>
              <a:t> </a:t>
            </a:r>
            <a:r>
              <a:rPr lang="de-DE" baseline="0" dirty="0" err="1" smtClean="0"/>
              <a:t>how</a:t>
            </a:r>
            <a:r>
              <a:rPr lang="de-DE" baseline="0" dirty="0" smtClean="0"/>
              <a:t> </a:t>
            </a:r>
            <a:r>
              <a:rPr lang="de-DE" baseline="0" dirty="0" err="1" smtClean="0"/>
              <a:t>to</a:t>
            </a:r>
            <a:r>
              <a:rPr lang="de-DE" baseline="0" dirty="0" smtClean="0"/>
              <a:t> link </a:t>
            </a:r>
            <a:r>
              <a:rPr lang="de-DE" baseline="0" dirty="0" err="1" smtClean="0"/>
              <a:t>it</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introductory</a:t>
            </a:r>
            <a:r>
              <a:rPr lang="de-DE" baseline="0" dirty="0" smtClean="0"/>
              <a:t> </a:t>
            </a:r>
            <a:r>
              <a:rPr lang="de-DE" baseline="0" dirty="0" err="1" smtClean="0"/>
              <a:t>part</a:t>
            </a:r>
            <a:r>
              <a:rPr lang="de-DE" baseline="0" dirty="0" smtClean="0"/>
              <a:t> </a:t>
            </a:r>
            <a:r>
              <a:rPr lang="de-DE" baseline="0" dirty="0" err="1" smtClean="0"/>
              <a:t>to</a:t>
            </a:r>
            <a:r>
              <a:rPr lang="de-DE" baseline="0" dirty="0" smtClean="0"/>
              <a:t> </a:t>
            </a:r>
            <a:r>
              <a:rPr lang="de-DE" baseline="0" dirty="0" err="1" smtClean="0"/>
              <a:t>the</a:t>
            </a:r>
            <a:r>
              <a:rPr lang="de-DE" baseline="0" dirty="0" smtClean="0"/>
              <a:t> Simulation </a:t>
            </a:r>
            <a:r>
              <a:rPr lang="de-DE" baseline="0" dirty="0" err="1" smtClean="0"/>
              <a:t>part</a:t>
            </a:r>
            <a:r>
              <a:rPr lang="de-DE" baseline="0" dirty="0" smtClean="0"/>
              <a:t>, </a:t>
            </a:r>
            <a:r>
              <a:rPr lang="de-DE" baseline="0" dirty="0" err="1" smtClean="0"/>
              <a:t>feel</a:t>
            </a:r>
            <a:r>
              <a:rPr lang="de-DE" baseline="0" dirty="0" smtClean="0"/>
              <a:t> </a:t>
            </a:r>
            <a:r>
              <a:rPr lang="de-DE" baseline="0" dirty="0" err="1" smtClean="0"/>
              <a:t>free</a:t>
            </a:r>
            <a:r>
              <a:rPr lang="de-DE" baseline="0" dirty="0" smtClean="0"/>
              <a:t> </a:t>
            </a:r>
            <a:r>
              <a:rPr lang="de-DE" baseline="0" dirty="0" err="1" smtClean="0"/>
              <a:t>to</a:t>
            </a:r>
            <a:r>
              <a:rPr lang="de-DE" baseline="0" dirty="0" smtClean="0"/>
              <a:t> do </a:t>
            </a:r>
            <a:r>
              <a:rPr lang="de-DE" baseline="0" dirty="0" err="1" smtClean="0"/>
              <a:t>it</a:t>
            </a:r>
            <a:r>
              <a:rPr lang="de-DE" baseline="0" dirty="0" smtClean="0"/>
              <a:t> </a:t>
            </a:r>
            <a:r>
              <a:rPr lang="de-DE" baseline="0" dirty="0" err="1" smtClean="0"/>
              <a:t>differently</a:t>
            </a:r>
            <a:r>
              <a:rPr lang="de-DE" baseline="0" dirty="0" smtClean="0"/>
              <a:t>! </a:t>
            </a:r>
            <a:r>
              <a:rPr lang="de-DE" baseline="0" dirty="0" smtClean="0">
                <a:sym typeface="Wingdings" panose="05000000000000000000" pitchFamily="2" charset="2"/>
              </a:rPr>
              <a:t></a:t>
            </a:r>
            <a:endParaRPr lang="de-DE" baseline="0" dirty="0" smtClean="0"/>
          </a:p>
          <a:p>
            <a:pPr marL="171450" indent="-171450">
              <a:buFont typeface="Arial" panose="020B0604020202020204" pitchFamily="34" charset="0"/>
              <a:buChar char="•"/>
            </a:pPr>
            <a:endParaRPr lang="de-DE" baseline="0" dirty="0" smtClean="0"/>
          </a:p>
          <a:p>
            <a:pPr marL="171450" indent="-171450">
              <a:buFont typeface="Arial" panose="020B0604020202020204" pitchFamily="34" charset="0"/>
              <a:buChar char="•"/>
            </a:pP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15</a:t>
            </a:fld>
            <a:endParaRPr lang="de-DE"/>
          </a:p>
        </p:txBody>
      </p:sp>
    </p:spTree>
    <p:extLst>
      <p:ext uri="{BB962C8B-B14F-4D97-AF65-F5344CB8AC3E}">
        <p14:creationId xmlns:p14="http://schemas.microsoft.com/office/powerpoint/2010/main" val="36879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Therefore</a:t>
            </a:r>
            <a:r>
              <a:rPr lang="de-DE" dirty="0" smtClean="0"/>
              <a:t>, </a:t>
            </a:r>
            <a:r>
              <a:rPr lang="de-DE" dirty="0" err="1" smtClean="0"/>
              <a:t>if</a:t>
            </a:r>
            <a:r>
              <a:rPr lang="de-DE" dirty="0" smtClean="0"/>
              <a:t> </a:t>
            </a:r>
            <a:r>
              <a:rPr lang="de-DE" dirty="0" err="1" smtClean="0"/>
              <a:t>we</a:t>
            </a:r>
            <a:r>
              <a:rPr lang="de-DE" dirty="0" smtClean="0"/>
              <a:t> </a:t>
            </a:r>
            <a:r>
              <a:rPr lang="de-DE" dirty="0" err="1" smtClean="0"/>
              <a:t>conducted</a:t>
            </a:r>
            <a:r>
              <a:rPr lang="de-DE" dirty="0" smtClean="0"/>
              <a:t> 100 </a:t>
            </a:r>
            <a:r>
              <a:rPr lang="de-DE" dirty="0" err="1" smtClean="0"/>
              <a:t>studies</a:t>
            </a:r>
            <a:r>
              <a:rPr lang="de-DE" dirty="0" smtClean="0"/>
              <a:t>, </a:t>
            </a:r>
            <a:r>
              <a:rPr lang="de-DE" dirty="0" err="1" smtClean="0"/>
              <a:t>only</a:t>
            </a:r>
            <a:r>
              <a:rPr lang="de-DE" dirty="0" smtClean="0"/>
              <a:t> 5 </a:t>
            </a:r>
            <a:r>
              <a:rPr lang="de-DE" dirty="0" err="1" smtClean="0"/>
              <a:t>would</a:t>
            </a:r>
            <a:r>
              <a:rPr lang="de-DE" dirty="0" smtClean="0"/>
              <a:t> </a:t>
            </a:r>
            <a:r>
              <a:rPr lang="de-DE" dirty="0" err="1" smtClean="0"/>
              <a:t>show</a:t>
            </a:r>
            <a:r>
              <a:rPr lang="de-DE" dirty="0" smtClean="0"/>
              <a:t> a </a:t>
            </a:r>
            <a:r>
              <a:rPr lang="de-DE" dirty="0" err="1" smtClean="0"/>
              <a:t>significant</a:t>
            </a:r>
            <a:r>
              <a:rPr lang="de-DE" dirty="0" smtClean="0"/>
              <a:t> </a:t>
            </a:r>
            <a:r>
              <a:rPr lang="de-DE" dirty="0" err="1" smtClean="0"/>
              <a:t>result</a:t>
            </a:r>
            <a:r>
              <a:rPr lang="de-DE" dirty="0" smtClean="0"/>
              <a:t>.</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3</a:t>
            </a:fld>
            <a:endParaRPr lang="de-DE"/>
          </a:p>
        </p:txBody>
      </p:sp>
    </p:spTree>
    <p:extLst>
      <p:ext uri="{BB962C8B-B14F-4D97-AF65-F5344CB8AC3E}">
        <p14:creationId xmlns:p14="http://schemas.microsoft.com/office/powerpoint/2010/main" val="232240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4</a:t>
            </a:fld>
            <a:endParaRPr lang="de-DE"/>
          </a:p>
        </p:txBody>
      </p:sp>
    </p:spTree>
    <p:extLst>
      <p:ext uri="{BB962C8B-B14F-4D97-AF65-F5344CB8AC3E}">
        <p14:creationId xmlns:p14="http://schemas.microsoft.com/office/powerpoint/2010/main" val="33089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With</a:t>
            </a:r>
            <a:r>
              <a:rPr lang="de-DE" baseline="0" dirty="0" smtClean="0"/>
              <a:t> </a:t>
            </a:r>
            <a:r>
              <a:rPr lang="de-DE" baseline="0" dirty="0" err="1" smtClean="0"/>
              <a:t>the</a:t>
            </a:r>
            <a:r>
              <a:rPr lang="de-DE" baseline="0" dirty="0" smtClean="0"/>
              <a:t> </a:t>
            </a:r>
            <a:r>
              <a:rPr lang="de-DE" baseline="0" dirty="0" err="1" smtClean="0"/>
              <a:t>conventional</a:t>
            </a:r>
            <a:r>
              <a:rPr lang="de-DE" baseline="0" dirty="0" smtClean="0"/>
              <a:t> </a:t>
            </a:r>
            <a:r>
              <a:rPr lang="de-DE" baseline="0" dirty="0" err="1" smtClean="0"/>
              <a:t>level</a:t>
            </a:r>
            <a:r>
              <a:rPr lang="de-DE" baseline="0" dirty="0" smtClean="0"/>
              <a:t> </a:t>
            </a:r>
            <a:r>
              <a:rPr lang="de-DE" baseline="0" dirty="0" err="1" smtClean="0"/>
              <a:t>of</a:t>
            </a:r>
            <a:r>
              <a:rPr lang="de-DE" baseline="0" dirty="0" smtClean="0"/>
              <a:t> </a:t>
            </a:r>
            <a:r>
              <a:rPr lang="de-DE" baseline="0" dirty="0" err="1" smtClean="0"/>
              <a:t>statistical</a:t>
            </a:r>
            <a:r>
              <a:rPr lang="de-DE" baseline="0" dirty="0" smtClean="0"/>
              <a:t> power at .80, </a:t>
            </a:r>
            <a:r>
              <a:rPr lang="de-DE" baseline="0" dirty="0" err="1" smtClean="0"/>
              <a:t>we</a:t>
            </a:r>
            <a:r>
              <a:rPr lang="de-DE" baseline="0" dirty="0" smtClean="0"/>
              <a:t> </a:t>
            </a:r>
            <a:r>
              <a:rPr lang="de-DE" baseline="0" dirty="0" err="1" smtClean="0"/>
              <a:t>would</a:t>
            </a:r>
            <a:r>
              <a:rPr lang="de-DE" baseline="0" dirty="0" smtClean="0"/>
              <a:t> </a:t>
            </a:r>
            <a:r>
              <a:rPr lang="de-DE" baseline="0" dirty="0" err="1" smtClean="0"/>
              <a:t>expect</a:t>
            </a:r>
            <a:r>
              <a:rPr lang="de-DE" baseline="0" dirty="0" smtClean="0"/>
              <a:t> </a:t>
            </a:r>
            <a:r>
              <a:rPr lang="de-DE" baseline="0" dirty="0" err="1" smtClean="0"/>
              <a:t>that</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100 </a:t>
            </a:r>
            <a:r>
              <a:rPr lang="de-DE" baseline="0" dirty="0" err="1" smtClean="0"/>
              <a:t>studies</a:t>
            </a:r>
            <a:r>
              <a:rPr lang="de-DE" baseline="0" dirty="0" smtClean="0"/>
              <a:t>, 20 </a:t>
            </a:r>
            <a:r>
              <a:rPr lang="de-DE" baseline="0" dirty="0" err="1" smtClean="0"/>
              <a:t>should</a:t>
            </a:r>
            <a:r>
              <a:rPr lang="de-DE" baseline="0" dirty="0" smtClean="0"/>
              <a:t> </a:t>
            </a:r>
            <a:r>
              <a:rPr lang="de-DE" baseline="0" dirty="0" err="1" smtClean="0"/>
              <a:t>show</a:t>
            </a:r>
            <a:r>
              <a:rPr lang="de-DE" baseline="0" dirty="0" smtClean="0"/>
              <a:t> a </a:t>
            </a:r>
            <a:r>
              <a:rPr lang="de-DE" baseline="0" dirty="0" err="1" smtClean="0"/>
              <a:t>false</a:t>
            </a:r>
            <a:r>
              <a:rPr lang="de-DE" baseline="0" dirty="0" smtClean="0"/>
              <a:t> negative.</a:t>
            </a:r>
            <a:endParaRPr lang="de-DE" dirty="0" smtClean="0"/>
          </a:p>
        </p:txBody>
      </p:sp>
      <p:sp>
        <p:nvSpPr>
          <p:cNvPr id="4" name="Slide Number Placeholder 3"/>
          <p:cNvSpPr>
            <a:spLocks noGrp="1"/>
          </p:cNvSpPr>
          <p:nvPr>
            <p:ph type="sldNum" sz="quarter" idx="10"/>
          </p:nvPr>
        </p:nvSpPr>
        <p:spPr/>
        <p:txBody>
          <a:bodyPr/>
          <a:lstStyle/>
          <a:p>
            <a:fld id="{DEEC54B0-D93D-46F3-9674-34082221F80A}" type="slidenum">
              <a:rPr lang="de-DE" smtClean="0"/>
              <a:t>5</a:t>
            </a:fld>
            <a:endParaRPr lang="de-DE"/>
          </a:p>
        </p:txBody>
      </p:sp>
    </p:spTree>
    <p:extLst>
      <p:ext uri="{BB962C8B-B14F-4D97-AF65-F5344CB8AC3E}">
        <p14:creationId xmlns:p14="http://schemas.microsoft.com/office/powerpoint/2010/main" val="31707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And</a:t>
            </a:r>
            <a:r>
              <a:rPr lang="de-DE" baseline="0" dirty="0" smtClean="0"/>
              <a:t> </a:t>
            </a:r>
            <a:r>
              <a:rPr lang="de-DE" baseline="0" dirty="0" err="1" smtClean="0"/>
              <a:t>now</a:t>
            </a:r>
            <a:r>
              <a:rPr lang="de-DE" baseline="0" dirty="0" smtClean="0"/>
              <a:t>, </a:t>
            </a:r>
            <a:r>
              <a:rPr lang="de-DE" baseline="0" dirty="0" err="1" smtClean="0"/>
              <a:t>question</a:t>
            </a:r>
            <a:r>
              <a:rPr lang="de-DE" baseline="0" dirty="0" smtClean="0"/>
              <a:t>:</a:t>
            </a:r>
          </a:p>
          <a:p>
            <a:r>
              <a:rPr lang="de-DE" baseline="0" dirty="0" err="1" smtClean="0"/>
              <a:t>Why</a:t>
            </a:r>
            <a:r>
              <a:rPr lang="de-DE" baseline="0" dirty="0" smtClean="0"/>
              <a:t> do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this</a:t>
            </a:r>
            <a:r>
              <a:rPr lang="de-DE" baseline="0" dirty="0" smtClean="0"/>
              <a:t> </a:t>
            </a:r>
            <a:r>
              <a:rPr lang="de-DE" baseline="0" dirty="0" err="1" smtClean="0"/>
              <a:t>discrepancy</a:t>
            </a:r>
            <a:r>
              <a:rPr lang="de-DE" baseline="0" dirty="0" smtClean="0"/>
              <a:t> in </a:t>
            </a:r>
            <a:r>
              <a:rPr lang="de-DE" baseline="0" dirty="0" err="1" smtClean="0"/>
              <a:t>the</a:t>
            </a:r>
            <a:r>
              <a:rPr lang="de-DE" baseline="0" dirty="0" smtClean="0"/>
              <a:t> </a:t>
            </a:r>
            <a:r>
              <a:rPr lang="de-DE" baseline="0" dirty="0" err="1" smtClean="0"/>
              <a:t>control</a:t>
            </a:r>
            <a:r>
              <a:rPr lang="de-DE" baseline="0" dirty="0" smtClean="0"/>
              <a:t> </a:t>
            </a:r>
            <a:r>
              <a:rPr lang="de-DE" baseline="0" dirty="0" err="1" smtClean="0"/>
              <a:t>over</a:t>
            </a:r>
            <a:r>
              <a:rPr lang="de-DE" baseline="0" dirty="0" smtClean="0"/>
              <a:t> </a:t>
            </a:r>
            <a:r>
              <a:rPr lang="de-DE" baseline="0" dirty="0" err="1" smtClean="0"/>
              <a:t>false</a:t>
            </a:r>
            <a:r>
              <a:rPr lang="de-DE" baseline="0" dirty="0" smtClean="0"/>
              <a:t> positives versus </a:t>
            </a:r>
            <a:r>
              <a:rPr lang="de-DE" baseline="0" dirty="0" err="1" smtClean="0"/>
              <a:t>false</a:t>
            </a:r>
            <a:r>
              <a:rPr lang="de-DE" baseline="0" dirty="0" smtClean="0"/>
              <a:t> negatives?</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6</a:t>
            </a:fld>
            <a:endParaRPr lang="de-DE"/>
          </a:p>
        </p:txBody>
      </p:sp>
    </p:spTree>
    <p:extLst>
      <p:ext uri="{BB962C8B-B14F-4D97-AF65-F5344CB8AC3E}">
        <p14:creationId xmlns:p14="http://schemas.microsoft.com/office/powerpoint/2010/main" val="227285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dirty="0" smtClean="0"/>
              <a:t>As</a:t>
            </a:r>
            <a:r>
              <a:rPr lang="de-DE" baseline="0" dirty="0" smtClean="0"/>
              <a:t> </a:t>
            </a:r>
            <a:r>
              <a:rPr lang="de-DE" baseline="0" dirty="0" err="1" smtClean="0"/>
              <a:t>many</a:t>
            </a:r>
            <a:r>
              <a:rPr lang="de-DE" baseline="0" dirty="0" smtClean="0"/>
              <a:t> </a:t>
            </a:r>
            <a:r>
              <a:rPr lang="de-DE" baseline="0" dirty="0" err="1" smtClean="0"/>
              <a:t>other</a:t>
            </a:r>
            <a:r>
              <a:rPr lang="de-DE" baseline="0" dirty="0" smtClean="0"/>
              <a:t> </a:t>
            </a:r>
            <a:r>
              <a:rPr lang="de-DE" baseline="0" dirty="0" err="1" smtClean="0"/>
              <a:t>things</a:t>
            </a:r>
            <a:r>
              <a:rPr lang="de-DE" baseline="0" dirty="0" smtClean="0"/>
              <a:t> in </a:t>
            </a:r>
            <a:r>
              <a:rPr lang="de-DE" baseline="0" dirty="0" err="1" smtClean="0"/>
              <a:t>applied</a:t>
            </a:r>
            <a:r>
              <a:rPr lang="de-DE" baseline="0" dirty="0" smtClean="0"/>
              <a:t> </a:t>
            </a:r>
            <a:r>
              <a:rPr lang="de-DE" baseline="0" dirty="0" err="1" smtClean="0"/>
              <a:t>statistics</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from</a:t>
            </a:r>
            <a:r>
              <a:rPr lang="de-DE" baseline="0" dirty="0" smtClean="0"/>
              <a:t> a </a:t>
            </a:r>
            <a:r>
              <a:rPr lang="de-DE" baseline="0" dirty="0" err="1" smtClean="0"/>
              <a:t>convention</a:t>
            </a:r>
            <a:r>
              <a:rPr lang="de-DE" baseline="0" dirty="0" smtClean="0"/>
              <a:t>. This </a:t>
            </a:r>
            <a:r>
              <a:rPr lang="de-DE" baseline="0" dirty="0" err="1" smtClean="0"/>
              <a:t>convention</a:t>
            </a:r>
            <a:r>
              <a:rPr lang="de-DE" baseline="0" dirty="0" smtClean="0"/>
              <a:t> </a:t>
            </a:r>
            <a:r>
              <a:rPr lang="de-DE" baseline="0" dirty="0" err="1" smtClean="0"/>
              <a:t>is</a:t>
            </a:r>
            <a:r>
              <a:rPr lang="de-DE" baseline="0" dirty="0" smtClean="0"/>
              <a:t> </a:t>
            </a:r>
            <a:r>
              <a:rPr lang="de-DE" baseline="0" dirty="0" err="1" smtClean="0"/>
              <a:t>based</a:t>
            </a:r>
            <a:r>
              <a:rPr lang="de-DE" baseline="0" dirty="0" smtClean="0"/>
              <a:t> on </a:t>
            </a:r>
            <a:r>
              <a:rPr lang="de-DE" baseline="0" dirty="0" err="1" smtClean="0"/>
              <a:t>the</a:t>
            </a:r>
            <a:r>
              <a:rPr lang="de-DE" baseline="0" dirty="0" smtClean="0"/>
              <a:t> </a:t>
            </a:r>
            <a:r>
              <a:rPr lang="de-DE" baseline="0" dirty="0" err="1" smtClean="0"/>
              <a:t>claim</a:t>
            </a:r>
            <a:r>
              <a:rPr lang="de-DE" baseline="0" dirty="0" smtClean="0"/>
              <a:t> </a:t>
            </a:r>
            <a:r>
              <a:rPr lang="de-DE" baseline="0" dirty="0" err="1" smtClean="0"/>
              <a:t>by</a:t>
            </a:r>
            <a:r>
              <a:rPr lang="de-DE" baseline="0" dirty="0" smtClean="0"/>
              <a:t> </a:t>
            </a:r>
            <a:r>
              <a:rPr lang="de-DE" baseline="0" dirty="0" err="1" smtClean="0"/>
              <a:t>Neyman</a:t>
            </a:r>
            <a:r>
              <a:rPr lang="de-DE" baseline="0" dirty="0" smtClean="0"/>
              <a:t> </a:t>
            </a:r>
            <a:r>
              <a:rPr lang="de-DE" baseline="0" dirty="0" err="1" smtClean="0"/>
              <a:t>and</a:t>
            </a:r>
            <a:r>
              <a:rPr lang="de-DE" baseline="0" dirty="0" smtClean="0"/>
              <a:t> Person </a:t>
            </a:r>
            <a:r>
              <a:rPr lang="de-DE" baseline="0" dirty="0" err="1" smtClean="0"/>
              <a:t>that</a:t>
            </a:r>
            <a:r>
              <a:rPr lang="de-DE" baseline="0" dirty="0" smtClean="0"/>
              <a:t> </a:t>
            </a:r>
            <a:r>
              <a:rPr lang="de-DE" baseline="0" dirty="0" err="1" smtClean="0"/>
              <a:t>for</a:t>
            </a:r>
            <a:r>
              <a:rPr lang="de-DE" baseline="0" dirty="0" smtClean="0"/>
              <a:t> </a:t>
            </a:r>
            <a:r>
              <a:rPr lang="de-DE" baseline="0" dirty="0" err="1" smtClean="0"/>
              <a:t>science</a:t>
            </a:r>
            <a:r>
              <a:rPr lang="de-DE" baseline="0" dirty="0" smtClean="0"/>
              <a:t> </a:t>
            </a:r>
            <a:r>
              <a:rPr lang="de-DE" sz="1200" dirty="0" err="1" smtClean="0">
                <a:solidFill>
                  <a:srgbClr val="000000"/>
                </a:solidFill>
                <a:latin typeface="TimesNewRomanPSMT"/>
              </a:rPr>
              <a:t>false</a:t>
            </a:r>
            <a:r>
              <a:rPr lang="de-DE" sz="1200" dirty="0" smtClean="0">
                <a:solidFill>
                  <a:srgbClr val="000000"/>
                </a:solidFill>
                <a:latin typeface="TimesNewRomanPSMT"/>
              </a:rPr>
              <a:t> positives </a:t>
            </a:r>
            <a:r>
              <a:rPr lang="de-DE" sz="1200" dirty="0" err="1" smtClean="0">
                <a:solidFill>
                  <a:srgbClr val="000000"/>
                </a:solidFill>
                <a:latin typeface="TimesNewRomanPSMT"/>
              </a:rPr>
              <a:t>are</a:t>
            </a:r>
            <a:r>
              <a:rPr lang="de-DE" sz="1200" dirty="0" smtClean="0">
                <a:solidFill>
                  <a:srgbClr val="000000"/>
                </a:solidFill>
                <a:latin typeface="TimesNewRomanPSMT"/>
              </a:rPr>
              <a:t> </a:t>
            </a:r>
            <a:r>
              <a:rPr lang="de-DE" sz="1200" b="1" dirty="0" err="1" smtClean="0">
                <a:solidFill>
                  <a:srgbClr val="000000"/>
                </a:solidFill>
                <a:latin typeface="TimesNewRomanPSMT"/>
              </a:rPr>
              <a:t>four</a:t>
            </a:r>
            <a:r>
              <a:rPr lang="de-DE" sz="1200" b="1" dirty="0" smtClean="0">
                <a:solidFill>
                  <a:srgbClr val="000000"/>
                </a:solidFill>
                <a:latin typeface="TimesNewRomanPSMT"/>
              </a:rPr>
              <a:t> </a:t>
            </a:r>
            <a:r>
              <a:rPr lang="de-DE" sz="1200" b="1" dirty="0" err="1" smtClean="0">
                <a:solidFill>
                  <a:srgbClr val="000000"/>
                </a:solidFill>
                <a:latin typeface="TimesNewRomanPSMT"/>
              </a:rPr>
              <a:t>times</a:t>
            </a:r>
            <a:r>
              <a:rPr lang="de-DE" sz="1200" b="1" dirty="0" smtClean="0">
                <a:solidFill>
                  <a:srgbClr val="000000"/>
                </a:solidFill>
                <a:latin typeface="TimesNewRomanPSMT"/>
              </a:rPr>
              <a:t> </a:t>
            </a:r>
            <a:r>
              <a:rPr lang="de-DE" sz="1200" b="1" dirty="0" err="1" smtClean="0">
                <a:solidFill>
                  <a:srgbClr val="000000"/>
                </a:solidFill>
                <a:latin typeface="TimesNewRomanPSMT"/>
              </a:rPr>
              <a:t>worse</a:t>
            </a:r>
            <a:r>
              <a:rPr lang="de-DE" sz="1200" b="1" dirty="0" smtClean="0">
                <a:solidFill>
                  <a:srgbClr val="000000"/>
                </a:solidFill>
                <a:latin typeface="TimesNewRomanPSMT"/>
              </a:rPr>
              <a:t> </a:t>
            </a:r>
            <a:r>
              <a:rPr lang="de-DE" sz="1200" dirty="0" err="1" smtClean="0">
                <a:solidFill>
                  <a:srgbClr val="000000"/>
                </a:solidFill>
                <a:latin typeface="TimesNewRomanPSMT"/>
              </a:rPr>
              <a:t>than</a:t>
            </a:r>
            <a:r>
              <a:rPr lang="de-DE" sz="1200" dirty="0" smtClean="0">
                <a:solidFill>
                  <a:srgbClr val="000000"/>
                </a:solidFill>
                <a:latin typeface="TimesNewRomanPSMT"/>
              </a:rPr>
              <a:t> </a:t>
            </a:r>
            <a:r>
              <a:rPr lang="de-DE" sz="1200" dirty="0" err="1" smtClean="0">
                <a:solidFill>
                  <a:srgbClr val="000000"/>
                </a:solidFill>
                <a:latin typeface="TimesNewRomanPSMT"/>
              </a:rPr>
              <a:t>false</a:t>
            </a:r>
            <a:r>
              <a:rPr lang="de-DE" sz="1200" dirty="0" smtClean="0">
                <a:solidFill>
                  <a:srgbClr val="000000"/>
                </a:solidFill>
                <a:latin typeface="TimesNewRomanPSMT"/>
              </a:rPr>
              <a:t> negatives</a:t>
            </a:r>
            <a:r>
              <a:rPr lang="de-DE" sz="1200" baseline="0" dirty="0" smtClean="0">
                <a:solidFill>
                  <a:srgbClr val="000000"/>
                </a:solidFill>
                <a:latin typeface="TimesNewRomanPSMT"/>
              </a:rPr>
              <a:t>.</a:t>
            </a:r>
            <a:endParaRPr lang="de-DE" sz="1200" dirty="0" smtClean="0">
              <a:solidFill>
                <a:srgbClr val="000000"/>
              </a:solidFill>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The </a:t>
            </a:r>
            <a:r>
              <a:rPr lang="de-DE" dirty="0" err="1" smtClean="0"/>
              <a:t>problem</a:t>
            </a:r>
            <a:r>
              <a:rPr lang="de-DE" dirty="0" smtClean="0"/>
              <a:t> </a:t>
            </a:r>
            <a:r>
              <a:rPr lang="de-DE" dirty="0" err="1" smtClean="0"/>
              <a:t>with</a:t>
            </a:r>
            <a:r>
              <a:rPr lang="de-DE" dirty="0" smtClean="0"/>
              <a:t> </a:t>
            </a:r>
            <a:r>
              <a:rPr lang="de-DE" dirty="0" err="1" smtClean="0"/>
              <a:t>this</a:t>
            </a:r>
            <a:r>
              <a:rPr lang="de-DE" dirty="0" smtClean="0"/>
              <a:t> </a:t>
            </a:r>
            <a:r>
              <a:rPr lang="de-DE" dirty="0" err="1" smtClean="0"/>
              <a:t>convention</a:t>
            </a:r>
            <a:r>
              <a:rPr lang="de-DE" dirty="0" smtClean="0"/>
              <a:t> </a:t>
            </a:r>
            <a:r>
              <a:rPr lang="de-DE" dirty="0" err="1" smtClean="0"/>
              <a:t>is</a:t>
            </a:r>
            <a:r>
              <a:rPr lang="de-DE" dirty="0" smtClean="0"/>
              <a:t> not </a:t>
            </a:r>
            <a:r>
              <a:rPr lang="de-DE" dirty="0" err="1" smtClean="0"/>
              <a:t>only</a:t>
            </a:r>
            <a:r>
              <a:rPr lang="de-DE" dirty="0" smtClean="0"/>
              <a:t> </a:t>
            </a:r>
            <a:r>
              <a:rPr lang="de-DE" dirty="0" err="1" smtClean="0"/>
              <a:t>that</a:t>
            </a:r>
            <a:r>
              <a:rPr lang="de-DE" dirty="0" smtClean="0"/>
              <a:t> </a:t>
            </a:r>
            <a:r>
              <a:rPr lang="de-DE" dirty="0" err="1" smtClean="0"/>
              <a:t>false</a:t>
            </a:r>
            <a:r>
              <a:rPr lang="de-DE" baseline="0" dirty="0" smtClean="0"/>
              <a:t> negatives </a:t>
            </a:r>
            <a:r>
              <a:rPr lang="de-DE" baseline="0" dirty="0" err="1" smtClean="0"/>
              <a:t>can</a:t>
            </a:r>
            <a:r>
              <a:rPr lang="de-DE" baseline="0" dirty="0" smtClean="0"/>
              <a:t> also </a:t>
            </a:r>
            <a:r>
              <a:rPr lang="de-DE" baseline="0" dirty="0" err="1" smtClean="0"/>
              <a:t>be</a:t>
            </a:r>
            <a:r>
              <a:rPr lang="de-DE" baseline="0" dirty="0" smtClean="0"/>
              <a:t> </a:t>
            </a:r>
            <a:r>
              <a:rPr lang="de-DE" baseline="0" dirty="0" err="1" smtClean="0"/>
              <a:t>as</a:t>
            </a:r>
            <a:r>
              <a:rPr lang="de-DE" baseline="0" dirty="0" smtClean="0"/>
              <a:t> </a:t>
            </a:r>
            <a:r>
              <a:rPr lang="de-DE" baseline="0" dirty="0" err="1" smtClean="0"/>
              <a:t>problematic</a:t>
            </a:r>
            <a:r>
              <a:rPr lang="de-DE" baseline="0" dirty="0" smtClean="0"/>
              <a:t> </a:t>
            </a:r>
            <a:r>
              <a:rPr lang="de-DE" baseline="0" dirty="0" err="1" smtClean="0"/>
              <a:t>as</a:t>
            </a:r>
            <a:r>
              <a:rPr lang="de-DE" baseline="0" dirty="0" smtClean="0"/>
              <a:t> a </a:t>
            </a:r>
            <a:r>
              <a:rPr lang="de-DE" baseline="0" dirty="0" err="1" smtClean="0"/>
              <a:t>function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field</a:t>
            </a:r>
            <a:r>
              <a:rPr lang="de-DE" baseline="0" dirty="0" smtClean="0"/>
              <a:t>, </a:t>
            </a:r>
            <a:r>
              <a:rPr lang="de-DE" baseline="0" dirty="0" err="1" smtClean="0"/>
              <a:t>the</a:t>
            </a:r>
            <a:r>
              <a:rPr lang="de-DE" baseline="0" dirty="0" smtClean="0"/>
              <a:t> </a:t>
            </a:r>
            <a:r>
              <a:rPr lang="de-DE" baseline="0" dirty="0" err="1" smtClean="0"/>
              <a:t>application</a:t>
            </a:r>
            <a:r>
              <a:rPr lang="de-DE" baseline="0" dirty="0" smtClean="0"/>
              <a:t> </a:t>
            </a:r>
            <a:r>
              <a:rPr lang="de-DE" baseline="0" dirty="0" err="1" smtClean="0"/>
              <a:t>or</a:t>
            </a:r>
            <a:r>
              <a:rPr lang="de-DE" baseline="0" dirty="0" smtClean="0"/>
              <a:t> </a:t>
            </a:r>
            <a:r>
              <a:rPr lang="de-DE" baseline="0" dirty="0" err="1" smtClean="0"/>
              <a:t>implications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etc…</a:t>
            </a:r>
          </a:p>
        </p:txBody>
      </p:sp>
      <p:sp>
        <p:nvSpPr>
          <p:cNvPr id="4" name="Slide Number Placeholder 3"/>
          <p:cNvSpPr>
            <a:spLocks noGrp="1"/>
          </p:cNvSpPr>
          <p:nvPr>
            <p:ph type="sldNum" sz="quarter" idx="10"/>
          </p:nvPr>
        </p:nvSpPr>
        <p:spPr/>
        <p:txBody>
          <a:bodyPr/>
          <a:lstStyle/>
          <a:p>
            <a:fld id="{DEEC54B0-D93D-46F3-9674-34082221F80A}" type="slidenum">
              <a:rPr lang="de-DE" smtClean="0"/>
              <a:t>7</a:t>
            </a:fld>
            <a:endParaRPr lang="de-DE"/>
          </a:p>
        </p:txBody>
      </p:sp>
    </p:spTree>
    <p:extLst>
      <p:ext uri="{BB962C8B-B14F-4D97-AF65-F5344CB8AC3E}">
        <p14:creationId xmlns:p14="http://schemas.microsoft.com/office/powerpoint/2010/main" val="6381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p:txBody>
      </p:sp>
      <p:sp>
        <p:nvSpPr>
          <p:cNvPr id="4" name="Slide Number Placeholder 3"/>
          <p:cNvSpPr>
            <a:spLocks noGrp="1"/>
          </p:cNvSpPr>
          <p:nvPr>
            <p:ph type="sldNum" sz="quarter" idx="10"/>
          </p:nvPr>
        </p:nvSpPr>
        <p:spPr/>
        <p:txBody>
          <a:bodyPr/>
          <a:lstStyle/>
          <a:p>
            <a:fld id="{DEEC54B0-D93D-46F3-9674-34082221F80A}" type="slidenum">
              <a:rPr lang="de-DE" smtClean="0"/>
              <a:t>8</a:t>
            </a:fld>
            <a:endParaRPr lang="de-DE"/>
          </a:p>
        </p:txBody>
      </p:sp>
    </p:spTree>
    <p:extLst>
      <p:ext uri="{BB962C8B-B14F-4D97-AF65-F5344CB8AC3E}">
        <p14:creationId xmlns:p14="http://schemas.microsoft.com/office/powerpoint/2010/main" val="143931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9</a:t>
            </a:fld>
            <a:endParaRPr lang="de-DE"/>
          </a:p>
        </p:txBody>
      </p:sp>
    </p:spTree>
    <p:extLst>
      <p:ext uri="{BB962C8B-B14F-4D97-AF65-F5344CB8AC3E}">
        <p14:creationId xmlns:p14="http://schemas.microsoft.com/office/powerpoint/2010/main" val="200173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truth about a null hypothesis is unknown, then given that “false positives” naturally occur (problems with randomization, measurement error, etc.), it is critical that “true positives” also be detected, ideally in far greater quantities.</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fact,</a:t>
            </a:r>
            <a:r>
              <a:rPr lang="en-US" baseline="0" dirty="0" smtClean="0"/>
              <a:t> </a:t>
            </a:r>
            <a:r>
              <a:rPr lang="en-US" sz="1200" b="0" i="0" kern="1200" baseline="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hen power is low, any significant results obtained are more likely to be false positives, owing to the low probability of “true” positives</a:t>
            </a:r>
            <a:r>
              <a:rPr lang="en-US" sz="1200" b="0" i="0" kern="1200" baseline="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Ioannidis</a:t>
            </a:r>
            <a:r>
              <a:rPr lang="de-DE" sz="1200" b="0" i="0" kern="1200" dirty="0" smtClean="0">
                <a:solidFill>
                  <a:schemeClr val="tx1"/>
                </a:solidFill>
                <a:effectLst/>
                <a:latin typeface="+mn-lt"/>
                <a:ea typeface="+mn-ea"/>
                <a:cs typeface="+mn-cs"/>
              </a:rPr>
              <a:t>, 2005).</a:t>
            </a:r>
            <a:r>
              <a:rPr lang="en-US" dirty="0" smtClean="0"/>
              <a:t/>
            </a:r>
            <a:br>
              <a:rPr lang="en-US" dirty="0" smtClean="0"/>
            </a:br>
            <a:r>
              <a:rPr lang="en-US" dirty="0" smtClean="0"/>
              <a:t/>
            </a:r>
            <a:br>
              <a:rPr lang="en-US" dirty="0" smtClean="0"/>
            </a:br>
            <a:endParaRPr lang="de-DE" dirty="0" smtClean="0"/>
          </a:p>
          <a:p>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10</a:t>
            </a:fld>
            <a:endParaRPr lang="de-DE"/>
          </a:p>
        </p:txBody>
      </p:sp>
    </p:spTree>
    <p:extLst>
      <p:ext uri="{BB962C8B-B14F-4D97-AF65-F5344CB8AC3E}">
        <p14:creationId xmlns:p14="http://schemas.microsoft.com/office/powerpoint/2010/main" val="208139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4CD4E711-A61A-48A3-8169-0B01BBE72942}" type="datetimeFigureOut">
              <a:rPr lang="de-DE" smtClean="0"/>
              <a:t>11.09.2020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408944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CD4E711-A61A-48A3-8169-0B01BBE72942}" type="datetimeFigureOut">
              <a:rPr lang="de-DE" smtClean="0"/>
              <a:t>11.09.2020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00216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CD4E711-A61A-48A3-8169-0B01BBE72942}" type="datetimeFigureOut">
              <a:rPr lang="de-DE" smtClean="0"/>
              <a:t>11.09.2020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20862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CD4E711-A61A-48A3-8169-0B01BBE72942}" type="datetimeFigureOut">
              <a:rPr lang="de-DE" smtClean="0"/>
              <a:t>11.09.2020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64435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4E711-A61A-48A3-8169-0B01BBE72942}" type="datetimeFigureOut">
              <a:rPr lang="de-DE" smtClean="0"/>
              <a:t>11.09.2020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6153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4CD4E711-A61A-48A3-8169-0B01BBE72942}" type="datetimeFigureOut">
              <a:rPr lang="de-DE" smtClean="0"/>
              <a:t>11.09.2020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33410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4CD4E711-A61A-48A3-8169-0B01BBE72942}" type="datetimeFigureOut">
              <a:rPr lang="de-DE" smtClean="0"/>
              <a:t>11.09.2020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5976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4CD4E711-A61A-48A3-8169-0B01BBE72942}" type="datetimeFigureOut">
              <a:rPr lang="de-DE" smtClean="0"/>
              <a:t>11.09.2020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50771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4E711-A61A-48A3-8169-0B01BBE72942}" type="datetimeFigureOut">
              <a:rPr lang="de-DE" smtClean="0"/>
              <a:t>11.09.2020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90765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D4E711-A61A-48A3-8169-0B01BBE72942}" type="datetimeFigureOut">
              <a:rPr lang="de-DE" smtClean="0"/>
              <a:t>11.09.2020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89527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D4E711-A61A-48A3-8169-0B01BBE72942}" type="datetimeFigureOut">
              <a:rPr lang="de-DE" smtClean="0"/>
              <a:t>11.09.2020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1084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4E711-A61A-48A3-8169-0B01BBE72942}" type="datetimeFigureOut">
              <a:rPr lang="de-DE" smtClean="0"/>
              <a:t>11.09.2020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361347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osf.io/d3v8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Power Workshop</a:t>
            </a:r>
            <a:endParaRPr lang="de-DE" dirty="0"/>
          </a:p>
        </p:txBody>
      </p:sp>
      <p:sp>
        <p:nvSpPr>
          <p:cNvPr id="3" name="Subtitle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562933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a:spLocks noGrp="1"/>
          </p:cNvSpPr>
          <p:nvPr>
            <p:ph type="title"/>
          </p:nvPr>
        </p:nvSpPr>
        <p:spPr/>
        <p:txBody>
          <a:bodyPr>
            <a:normAutofit/>
          </a:bodyPr>
          <a:lstStyle/>
          <a:p>
            <a:pPr algn="ctr"/>
            <a:r>
              <a:rPr lang="de-DE" sz="3600" dirty="0" err="1" smtClean="0"/>
              <a:t>Why</a:t>
            </a:r>
            <a:r>
              <a:rPr lang="de-DE" sz="3600" dirty="0" smtClean="0"/>
              <a:t> </a:t>
            </a:r>
            <a:r>
              <a:rPr lang="de-DE" sz="3600" dirty="0" err="1" smtClean="0"/>
              <a:t>is</a:t>
            </a:r>
            <a:r>
              <a:rPr lang="de-DE" sz="3600" dirty="0" smtClean="0"/>
              <a:t> </a:t>
            </a:r>
            <a:r>
              <a:rPr lang="de-DE" sz="3600" dirty="0" err="1" smtClean="0"/>
              <a:t>important</a:t>
            </a:r>
            <a:r>
              <a:rPr lang="de-DE" sz="3600" dirty="0" smtClean="0"/>
              <a:t> </a:t>
            </a:r>
            <a:r>
              <a:rPr lang="de-DE" sz="3600" dirty="0" err="1" smtClean="0"/>
              <a:t>to</a:t>
            </a:r>
            <a:r>
              <a:rPr lang="de-DE" sz="3600" dirty="0" smtClean="0"/>
              <a:t> </a:t>
            </a:r>
            <a:r>
              <a:rPr lang="de-DE" sz="3600" dirty="0" err="1" smtClean="0"/>
              <a:t>increase</a:t>
            </a:r>
            <a:r>
              <a:rPr lang="de-DE" sz="3600" dirty="0" smtClean="0"/>
              <a:t> </a:t>
            </a:r>
            <a:br>
              <a:rPr lang="de-DE" sz="3600" dirty="0" smtClean="0"/>
            </a:br>
            <a:r>
              <a:rPr lang="de-DE" sz="3600" dirty="0" err="1" smtClean="0"/>
              <a:t>the</a:t>
            </a:r>
            <a:r>
              <a:rPr lang="de-DE" sz="3600" dirty="0" smtClean="0"/>
              <a:t> </a:t>
            </a:r>
            <a:r>
              <a:rPr lang="de-DE" sz="3600" dirty="0" err="1" smtClean="0"/>
              <a:t>probability</a:t>
            </a:r>
            <a:r>
              <a:rPr lang="de-DE" sz="3600" dirty="0" smtClean="0"/>
              <a:t> </a:t>
            </a:r>
            <a:r>
              <a:rPr lang="de-DE" sz="3600" dirty="0" err="1" smtClean="0"/>
              <a:t>of</a:t>
            </a:r>
            <a:r>
              <a:rPr lang="de-DE" sz="3600" dirty="0" smtClean="0"/>
              <a:t> TRUE POSITIVES?</a:t>
            </a:r>
            <a:endParaRPr lang="de-DE" sz="3600" dirty="0"/>
          </a:p>
        </p:txBody>
      </p:sp>
      <p:sp>
        <p:nvSpPr>
          <p:cNvPr id="218" name="Content Placeholder 3"/>
          <p:cNvSpPr>
            <a:spLocks noGrp="1"/>
          </p:cNvSpPr>
          <p:nvPr>
            <p:ph sz="half" idx="2"/>
          </p:nvPr>
        </p:nvSpPr>
        <p:spPr>
          <a:xfrm>
            <a:off x="565485" y="2364039"/>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endParaRPr lang="de-DE" sz="2400" dirty="0"/>
          </a:p>
          <a:p>
            <a:pPr marL="0" indent="0">
              <a:buNone/>
            </a:pPr>
            <a:endParaRPr lang="de-DE" dirty="0"/>
          </a:p>
        </p:txBody>
      </p:sp>
      <p:sp>
        <p:nvSpPr>
          <p:cNvPr id="219" name="Content Placeholder 3"/>
          <p:cNvSpPr>
            <a:spLocks noGrp="1"/>
          </p:cNvSpPr>
          <p:nvPr>
            <p:ph sz="half" idx="2"/>
          </p:nvPr>
        </p:nvSpPr>
        <p:spPr>
          <a:xfrm>
            <a:off x="6368715" y="2364039"/>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a:p>
          <a:p>
            <a:pPr marL="0" indent="0">
              <a:buNone/>
            </a:pPr>
            <a:endParaRPr lang="de-DE" dirty="0"/>
          </a:p>
        </p:txBody>
      </p:sp>
      <p:pic>
        <p:nvPicPr>
          <p:cNvPr id="1028" name="Picture 4" descr="question-mark-circle-icon - Information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200" y="1563136"/>
            <a:ext cx="3085400" cy="2468321"/>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4934952" y="4031457"/>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i="1" dirty="0" smtClean="0">
                <a:solidFill>
                  <a:schemeClr val="tx1"/>
                </a:solidFill>
              </a:rPr>
              <a:t>p</a:t>
            </a:r>
            <a:r>
              <a:rPr lang="de-DE" sz="4800" dirty="0" smtClean="0">
                <a:solidFill>
                  <a:schemeClr val="tx1"/>
                </a:solidFill>
              </a:rPr>
              <a:t> &lt; .05</a:t>
            </a:r>
            <a:endParaRPr lang="de-DE" sz="4800" i="1" dirty="0">
              <a:solidFill>
                <a:schemeClr val="tx1"/>
              </a:solidFill>
            </a:endParaRPr>
          </a:p>
        </p:txBody>
      </p:sp>
      <p:sp>
        <p:nvSpPr>
          <p:cNvPr id="223" name="Rounded Rectangle 222"/>
          <p:cNvSpPr/>
          <p:nvPr/>
        </p:nvSpPr>
        <p:spPr>
          <a:xfrm flipH="1">
            <a:off x="6676152" y="5270527"/>
            <a:ext cx="809088" cy="809088"/>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ounded Rectangle 223"/>
          <p:cNvSpPr/>
          <p:nvPr/>
        </p:nvSpPr>
        <p:spPr>
          <a:xfrm flipH="1">
            <a:off x="1000994" y="5270527"/>
            <a:ext cx="809088" cy="809088"/>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033054" y="5136462"/>
            <a:ext cx="3002681" cy="1077218"/>
          </a:xfrm>
          <a:prstGeom prst="rect">
            <a:avLst/>
          </a:prstGeom>
        </p:spPr>
        <p:txBody>
          <a:bodyPr wrap="none">
            <a:spAutoFit/>
          </a:bodyPr>
          <a:lstStyle/>
          <a:p>
            <a:pPr algn="ctr"/>
            <a:r>
              <a:rPr lang="de-DE" sz="3200" b="1" dirty="0"/>
              <a:t>AVOID </a:t>
            </a:r>
            <a:endParaRPr lang="de-DE" sz="3200" b="1" dirty="0" smtClean="0"/>
          </a:p>
          <a:p>
            <a:pPr algn="ctr"/>
            <a:r>
              <a:rPr lang="de-DE" sz="3200" b="1" dirty="0" smtClean="0"/>
              <a:t>FALSE </a:t>
            </a:r>
            <a:r>
              <a:rPr lang="de-DE" sz="3200" b="1" dirty="0"/>
              <a:t>POSITIVES</a:t>
            </a:r>
            <a:endParaRPr lang="de-DE" sz="3200" dirty="0"/>
          </a:p>
        </p:txBody>
      </p:sp>
      <p:sp>
        <p:nvSpPr>
          <p:cNvPr id="226" name="Rectangle 225"/>
          <p:cNvSpPr/>
          <p:nvPr/>
        </p:nvSpPr>
        <p:spPr>
          <a:xfrm>
            <a:off x="7691935" y="5136462"/>
            <a:ext cx="3590406" cy="1077218"/>
          </a:xfrm>
          <a:prstGeom prst="rect">
            <a:avLst/>
          </a:prstGeom>
        </p:spPr>
        <p:txBody>
          <a:bodyPr wrap="none">
            <a:spAutoFit/>
          </a:bodyPr>
          <a:lstStyle/>
          <a:p>
            <a:pPr algn="ctr"/>
            <a:r>
              <a:rPr lang="de-DE" sz="3200" b="1" dirty="0" smtClean="0"/>
              <a:t>BE ABLE TO DETECT </a:t>
            </a:r>
          </a:p>
          <a:p>
            <a:pPr algn="ctr"/>
            <a:r>
              <a:rPr lang="de-DE" sz="3200" b="1" dirty="0" smtClean="0"/>
              <a:t>TRUE POSITIVES</a:t>
            </a:r>
            <a:endParaRPr lang="de-DE" sz="3200" dirty="0"/>
          </a:p>
        </p:txBody>
      </p:sp>
      <p:cxnSp>
        <p:nvCxnSpPr>
          <p:cNvPr id="228" name="Elbow Connector 227"/>
          <p:cNvCxnSpPr>
            <a:stCxn id="222" idx="2"/>
            <a:endCxn id="226" idx="0"/>
          </p:cNvCxnSpPr>
          <p:nvPr/>
        </p:nvCxnSpPr>
        <p:spPr>
          <a:xfrm rot="16200000" flipH="1">
            <a:off x="7479824" y="3129147"/>
            <a:ext cx="585391" cy="3429238"/>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229" name="Elbow Connector 228"/>
          <p:cNvCxnSpPr>
            <a:stCxn id="222" idx="2"/>
            <a:endCxn id="225" idx="0"/>
          </p:cNvCxnSpPr>
          <p:nvPr/>
        </p:nvCxnSpPr>
        <p:spPr>
          <a:xfrm rot="5400000">
            <a:off x="4503453" y="3582014"/>
            <a:ext cx="585391" cy="252350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8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2"/>
                                        </p:tgtEl>
                                        <p:attrNameLst>
                                          <p:attrName>style.visibility</p:attrName>
                                        </p:attrNameLst>
                                      </p:cBhvr>
                                      <p:to>
                                        <p:strVal val="visible"/>
                                      </p:to>
                                    </p:set>
                                    <p:animEffect transition="in" filter="fade">
                                      <p:cBhvr>
                                        <p:cTn id="15" dur="500"/>
                                        <p:tgtEl>
                                          <p:spTgt spid="2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fade">
                                      <p:cBhvr>
                                        <p:cTn id="20" dur="500"/>
                                        <p:tgtEl>
                                          <p:spTgt spid="2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4"/>
                                        </p:tgtEl>
                                        <p:attrNameLst>
                                          <p:attrName>style.visibility</p:attrName>
                                        </p:attrNameLst>
                                      </p:cBhvr>
                                      <p:to>
                                        <p:strVal val="visible"/>
                                      </p:to>
                                    </p:set>
                                    <p:animEffect transition="in" filter="fade">
                                      <p:cBhvr>
                                        <p:cTn id="26" dur="500"/>
                                        <p:tgtEl>
                                          <p:spTgt spid="2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animEffect transition="in" filter="fade">
                                      <p:cBhvr>
                                        <p:cTn id="31" dur="500"/>
                                        <p:tgtEl>
                                          <p:spTgt spid="2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build="p"/>
      <p:bldP spid="219" grpId="0" build="p"/>
      <p:bldP spid="222" grpId="0"/>
      <p:bldP spid="223" grpId="0" animBg="1"/>
      <p:bldP spid="224" grpId="0" animBg="1"/>
      <p:bldP spid="225" grpId="0"/>
      <p:bldP spid="2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55"/>
            <a:ext cx="10515600" cy="1325563"/>
          </a:xfrm>
        </p:spPr>
        <p:txBody>
          <a:bodyPr/>
          <a:lstStyle/>
          <a:p>
            <a:r>
              <a:rPr lang="de-DE" dirty="0" err="1" smtClean="0"/>
              <a:t>What</a:t>
            </a:r>
            <a:r>
              <a:rPr lang="de-DE" dirty="0" smtClean="0"/>
              <a:t> </a:t>
            </a:r>
            <a:r>
              <a:rPr lang="de-DE" dirty="0" err="1" smtClean="0"/>
              <a:t>does</a:t>
            </a:r>
            <a:r>
              <a:rPr lang="de-DE" dirty="0" smtClean="0"/>
              <a:t> Statistical Power </a:t>
            </a:r>
            <a:br>
              <a:rPr lang="de-DE" dirty="0" smtClean="0"/>
            </a:br>
            <a:r>
              <a:rPr lang="de-DE" dirty="0" err="1" smtClean="0"/>
              <a:t>depend</a:t>
            </a:r>
            <a:r>
              <a:rPr lang="de-DE" dirty="0" smtClean="0"/>
              <a:t> on?</a:t>
            </a:r>
            <a:endParaRPr lang="de-DE" dirty="0"/>
          </a:p>
        </p:txBody>
      </p:sp>
      <p:sp>
        <p:nvSpPr>
          <p:cNvPr id="5" name="Rectangle 4"/>
          <p:cNvSpPr/>
          <p:nvPr/>
        </p:nvSpPr>
        <p:spPr>
          <a:xfrm>
            <a:off x="1138459" y="3230558"/>
            <a:ext cx="2467342" cy="1446550"/>
          </a:xfrm>
          <a:prstGeom prst="rect">
            <a:avLst/>
          </a:prstGeom>
        </p:spPr>
        <p:txBody>
          <a:bodyPr wrap="none">
            <a:spAutoFit/>
          </a:bodyPr>
          <a:lstStyle/>
          <a:p>
            <a:r>
              <a:rPr lang="de-DE" sz="8800" dirty="0"/>
              <a:t>1 - </a:t>
            </a:r>
            <a:r>
              <a:rPr lang="el-GR" sz="8800" dirty="0"/>
              <a:t>β</a:t>
            </a:r>
            <a:r>
              <a:rPr lang="de-DE" sz="8800" dirty="0"/>
              <a:t> </a:t>
            </a:r>
          </a:p>
        </p:txBody>
      </p:sp>
      <p:sp>
        <p:nvSpPr>
          <p:cNvPr id="6" name="Rectangle 5"/>
          <p:cNvSpPr/>
          <p:nvPr/>
        </p:nvSpPr>
        <p:spPr>
          <a:xfrm>
            <a:off x="7903613" y="796400"/>
            <a:ext cx="2275879" cy="2154436"/>
          </a:xfrm>
          <a:prstGeom prst="rect">
            <a:avLst/>
          </a:prstGeom>
        </p:spPr>
        <p:txBody>
          <a:bodyPr wrap="none">
            <a:spAutoFit/>
          </a:bodyPr>
          <a:lstStyle/>
          <a:p>
            <a:pPr algn="ctr"/>
            <a:r>
              <a:rPr lang="de-DE" sz="4000" b="1" dirty="0" err="1" smtClean="0"/>
              <a:t>Effect</a:t>
            </a:r>
            <a:endParaRPr lang="de-DE" sz="4000" b="1" dirty="0" smtClean="0"/>
          </a:p>
          <a:p>
            <a:pPr algn="ctr"/>
            <a:r>
              <a:rPr lang="de-DE" sz="4000" b="1" dirty="0" smtClean="0"/>
              <a:t>Size</a:t>
            </a:r>
          </a:p>
          <a:p>
            <a:pPr algn="ctr"/>
            <a:r>
              <a:rPr lang="en-US" i="1" dirty="0" smtClean="0"/>
              <a:t>d</a:t>
            </a:r>
            <a:r>
              <a:rPr lang="en-US" dirty="0" smtClean="0"/>
              <a:t> </a:t>
            </a:r>
            <a:r>
              <a:rPr lang="en-US" dirty="0"/>
              <a:t>for t-test, </a:t>
            </a:r>
            <a:endParaRPr lang="en-US" dirty="0" smtClean="0"/>
          </a:p>
          <a:p>
            <a:pPr algn="ctr"/>
            <a:r>
              <a:rPr lang="en-US" dirty="0" smtClean="0"/>
              <a:t>rho </a:t>
            </a:r>
            <a:r>
              <a:rPr lang="en-US" dirty="0"/>
              <a:t>(ρ) for </a:t>
            </a:r>
            <a:r>
              <a:rPr lang="en-US" dirty="0" smtClean="0"/>
              <a:t>correlation,</a:t>
            </a:r>
          </a:p>
          <a:p>
            <a:pPr algn="ctr"/>
            <a:r>
              <a:rPr lang="el-GR" dirty="0" smtClean="0"/>
              <a:t>η</a:t>
            </a:r>
            <a:r>
              <a:rPr lang="en-US" baseline="-25000" dirty="0" smtClean="0"/>
              <a:t>p</a:t>
            </a:r>
            <a:r>
              <a:rPr lang="en-US" baseline="30000" dirty="0" smtClean="0"/>
              <a:t>2</a:t>
            </a:r>
            <a:r>
              <a:rPr lang="en-US" dirty="0" smtClean="0"/>
              <a:t> for ANOVA…</a:t>
            </a:r>
            <a:endParaRPr lang="en-US" baseline="30000" dirty="0"/>
          </a:p>
        </p:txBody>
      </p:sp>
      <p:sp>
        <p:nvSpPr>
          <p:cNvPr id="7" name="Rectangle 6"/>
          <p:cNvSpPr/>
          <p:nvPr/>
        </p:nvSpPr>
        <p:spPr>
          <a:xfrm>
            <a:off x="9398669" y="3034938"/>
            <a:ext cx="1561646" cy="1200329"/>
          </a:xfrm>
          <a:prstGeom prst="rect">
            <a:avLst/>
          </a:prstGeom>
        </p:spPr>
        <p:txBody>
          <a:bodyPr wrap="none">
            <a:spAutoFit/>
          </a:bodyPr>
          <a:lstStyle/>
          <a:p>
            <a:pPr algn="ctr"/>
            <a:r>
              <a:rPr lang="el-GR" sz="5400" b="1" dirty="0" smtClean="0"/>
              <a:t>α</a:t>
            </a:r>
            <a:endParaRPr lang="de-DE" sz="5400" b="1" dirty="0" smtClean="0"/>
          </a:p>
          <a:p>
            <a:pPr algn="ctr"/>
            <a:r>
              <a:rPr lang="de-DE" dirty="0" err="1" smtClean="0"/>
              <a:t>Usually</a:t>
            </a:r>
            <a:r>
              <a:rPr lang="de-DE" dirty="0" smtClean="0"/>
              <a:t> </a:t>
            </a:r>
            <a:r>
              <a:rPr lang="el-GR" dirty="0" smtClean="0"/>
              <a:t>α</a:t>
            </a:r>
            <a:r>
              <a:rPr lang="de-DE" dirty="0" smtClean="0"/>
              <a:t> = .05</a:t>
            </a:r>
            <a:endParaRPr lang="el-GR" dirty="0" smtClean="0"/>
          </a:p>
        </p:txBody>
      </p:sp>
      <p:sp>
        <p:nvSpPr>
          <p:cNvPr id="8" name="Rectangle 7"/>
          <p:cNvSpPr/>
          <p:nvPr/>
        </p:nvSpPr>
        <p:spPr>
          <a:xfrm>
            <a:off x="7301204" y="4319369"/>
            <a:ext cx="3480696" cy="2431435"/>
          </a:xfrm>
          <a:prstGeom prst="rect">
            <a:avLst/>
          </a:prstGeom>
        </p:spPr>
        <p:txBody>
          <a:bodyPr wrap="none">
            <a:spAutoFit/>
          </a:bodyPr>
          <a:lstStyle/>
          <a:p>
            <a:pPr algn="ctr"/>
            <a:r>
              <a:rPr lang="de-DE" sz="4000" b="1" dirty="0" smtClean="0"/>
              <a:t>Sample</a:t>
            </a:r>
          </a:p>
          <a:p>
            <a:pPr algn="ctr"/>
            <a:r>
              <a:rPr lang="de-DE" sz="4000" b="1" dirty="0" smtClean="0"/>
              <a:t>Size (</a:t>
            </a:r>
            <a:r>
              <a:rPr lang="de-DE" sz="4000" b="1" i="1" dirty="0" smtClean="0"/>
              <a:t>N</a:t>
            </a:r>
            <a:r>
              <a:rPr lang="de-DE" sz="4000" b="1" dirty="0" smtClean="0"/>
              <a:t>)</a:t>
            </a:r>
          </a:p>
          <a:p>
            <a:pPr lvl="1" algn="ctr"/>
            <a:r>
              <a:rPr lang="en-US" b="1" dirty="0"/>
              <a:t>Between-Subject </a:t>
            </a:r>
            <a:r>
              <a:rPr lang="en-US" b="1" dirty="0" smtClean="0"/>
              <a:t>Design</a:t>
            </a:r>
          </a:p>
          <a:p>
            <a:pPr lvl="1" algn="ctr"/>
            <a:r>
              <a:rPr lang="en-US" dirty="0" smtClean="0"/>
              <a:t>(</a:t>
            </a:r>
            <a:r>
              <a:rPr lang="en-US" dirty="0"/>
              <a:t>i.e., number of participants)</a:t>
            </a:r>
          </a:p>
          <a:p>
            <a:pPr lvl="1" algn="ctr"/>
            <a:r>
              <a:rPr lang="en-US" b="1" dirty="0" smtClean="0"/>
              <a:t>Within-Subject Design</a:t>
            </a:r>
          </a:p>
          <a:p>
            <a:pPr lvl="1" algn="ctr"/>
            <a:r>
              <a:rPr lang="en-US" dirty="0" smtClean="0"/>
              <a:t> </a:t>
            </a:r>
            <a:r>
              <a:rPr lang="en-US" dirty="0"/>
              <a:t>(i.e., number of observations)</a:t>
            </a:r>
          </a:p>
        </p:txBody>
      </p:sp>
      <p:cxnSp>
        <p:nvCxnSpPr>
          <p:cNvPr id="12" name="Straight Arrow Connector 11"/>
          <p:cNvCxnSpPr>
            <a:stCxn id="5" idx="3"/>
            <a:endCxn id="6" idx="1"/>
          </p:cNvCxnSpPr>
          <p:nvPr/>
        </p:nvCxnSpPr>
        <p:spPr>
          <a:xfrm flipV="1">
            <a:off x="3605801" y="1873618"/>
            <a:ext cx="4297812" cy="20802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7" idx="1"/>
          </p:cNvCxnSpPr>
          <p:nvPr/>
        </p:nvCxnSpPr>
        <p:spPr>
          <a:xfrm flipV="1">
            <a:off x="3605801" y="3635103"/>
            <a:ext cx="5792868" cy="3187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3"/>
            <a:endCxn id="8" idx="1"/>
          </p:cNvCxnSpPr>
          <p:nvPr/>
        </p:nvCxnSpPr>
        <p:spPr>
          <a:xfrm>
            <a:off x="3605801" y="3953833"/>
            <a:ext cx="3695403" cy="158125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7656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Ways</a:t>
            </a:r>
            <a:r>
              <a:rPr lang="de-DE" dirty="0" smtClean="0"/>
              <a:t> </a:t>
            </a:r>
            <a:r>
              <a:rPr lang="de-DE" dirty="0" err="1" smtClean="0"/>
              <a:t>of</a:t>
            </a:r>
            <a:r>
              <a:rPr lang="de-DE" dirty="0" smtClean="0"/>
              <a:t> </a:t>
            </a:r>
            <a:r>
              <a:rPr lang="de-DE" dirty="0" err="1" smtClean="0"/>
              <a:t>Assessing</a:t>
            </a:r>
            <a:r>
              <a:rPr lang="de-DE" dirty="0" smtClean="0"/>
              <a:t> Statistical Power</a:t>
            </a:r>
            <a:endParaRPr lang="de-DE" dirty="0"/>
          </a:p>
        </p:txBody>
      </p:sp>
      <p:sp>
        <p:nvSpPr>
          <p:cNvPr id="12" name="Rectangle 11"/>
          <p:cNvSpPr/>
          <p:nvPr/>
        </p:nvSpPr>
        <p:spPr>
          <a:xfrm>
            <a:off x="601133" y="3194755"/>
            <a:ext cx="3496733" cy="2833511"/>
          </a:xfrm>
          <a:prstGeom prst="rect">
            <a:avLst/>
          </a:prstGeom>
          <a:solidFill>
            <a:schemeClr val="bg1"/>
          </a:solid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smtClean="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Alpha</a:t>
            </a:r>
          </a:p>
          <a:p>
            <a:pPr algn="ctr"/>
            <a:r>
              <a:rPr lang="de-DE" sz="2400" dirty="0" err="1" smtClean="0">
                <a:solidFill>
                  <a:schemeClr val="tx1"/>
                </a:solidFill>
              </a:rPr>
              <a:t>Desired</a:t>
            </a:r>
            <a:r>
              <a:rPr lang="de-DE" sz="2400" dirty="0" smtClean="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smtClean="0">
                <a:solidFill>
                  <a:schemeClr val="tx1"/>
                </a:solidFill>
              </a:rPr>
              <a:t>OUTPUT:</a:t>
            </a:r>
          </a:p>
          <a:p>
            <a:pPr algn="ctr"/>
            <a:r>
              <a:rPr lang="de-DE" sz="2400" dirty="0" smtClean="0">
                <a:solidFill>
                  <a:schemeClr val="tx1"/>
                </a:solidFill>
              </a:rPr>
              <a:t>Sample Size</a:t>
            </a:r>
            <a:endParaRPr lang="de-DE" sz="2400" dirty="0">
              <a:solidFill>
                <a:schemeClr val="tx1"/>
              </a:solidFill>
            </a:endParaRPr>
          </a:p>
        </p:txBody>
      </p:sp>
      <p:sp>
        <p:nvSpPr>
          <p:cNvPr id="13" name="Rectangle 12"/>
          <p:cNvSpPr/>
          <p:nvPr/>
        </p:nvSpPr>
        <p:spPr>
          <a:xfrm>
            <a:off x="601132" y="1895210"/>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4" name="Rectangle 13"/>
          <p:cNvSpPr/>
          <p:nvPr/>
        </p:nvSpPr>
        <p:spPr>
          <a:xfrm>
            <a:off x="4433710" y="3194755"/>
            <a:ext cx="3496733" cy="2833511"/>
          </a:xfrm>
          <a:prstGeom prst="rect">
            <a:avLst/>
          </a:prstGeom>
          <a:solidFill>
            <a:schemeClr val="bg1"/>
          </a:solidFill>
          <a:ln w="571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smtClean="0">
                <a:solidFill>
                  <a:schemeClr val="tx1"/>
                </a:solidFill>
              </a:rPr>
              <a:t>Sample Size</a:t>
            </a:r>
            <a:endParaRPr lang="de-DE" sz="2400" dirty="0">
              <a:solidFill>
                <a:schemeClr val="tx1"/>
              </a:solidFill>
            </a:endParaRPr>
          </a:p>
          <a:p>
            <a:pPr algn="ctr"/>
            <a:r>
              <a:rPr lang="de-DE" sz="2400" dirty="0">
                <a:solidFill>
                  <a:schemeClr val="tx1"/>
                </a:solidFill>
              </a:rPr>
              <a:t>Alpha</a:t>
            </a:r>
          </a:p>
          <a:p>
            <a:pPr algn="ctr"/>
            <a:r>
              <a:rPr lang="de-DE" sz="2400" dirty="0" err="1">
                <a:solidFill>
                  <a:schemeClr val="tx1"/>
                </a:solidFill>
              </a:rPr>
              <a:t>Desired</a:t>
            </a:r>
            <a:r>
              <a:rPr lang="de-DE" sz="2400" dirty="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smtClean="0">
                <a:solidFill>
                  <a:schemeClr val="tx1"/>
                </a:solidFill>
              </a:rPr>
              <a:t>(Minimum) </a:t>
            </a:r>
            <a:r>
              <a:rPr lang="de-DE" sz="2400" dirty="0" err="1" smtClean="0">
                <a:solidFill>
                  <a:schemeClr val="tx1"/>
                </a:solidFill>
              </a:rPr>
              <a:t>Effect</a:t>
            </a:r>
            <a:r>
              <a:rPr lang="de-DE" sz="2400" dirty="0" smtClean="0">
                <a:solidFill>
                  <a:schemeClr val="tx1"/>
                </a:solidFill>
              </a:rPr>
              <a:t> Size</a:t>
            </a:r>
            <a:endParaRPr lang="de-DE" sz="2400" dirty="0">
              <a:solidFill>
                <a:schemeClr val="tx1"/>
              </a:solidFill>
            </a:endParaRPr>
          </a:p>
        </p:txBody>
      </p:sp>
      <p:sp>
        <p:nvSpPr>
          <p:cNvPr id="15" name="Rectangle 14"/>
          <p:cNvSpPr/>
          <p:nvPr/>
        </p:nvSpPr>
        <p:spPr>
          <a:xfrm>
            <a:off x="4433709" y="1895210"/>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8226774" y="3194755"/>
            <a:ext cx="3496733" cy="2833511"/>
          </a:xfrm>
          <a:prstGeom prst="rect">
            <a:avLst/>
          </a:prstGeom>
          <a:solidFill>
            <a:schemeClr val="bg1"/>
          </a:solidFill>
          <a:ln w="571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Sample </a:t>
            </a:r>
            <a:r>
              <a:rPr lang="de-DE" sz="2400" dirty="0">
                <a:solidFill>
                  <a:schemeClr val="tx1"/>
                </a:solidFill>
              </a:rPr>
              <a:t>Size</a:t>
            </a:r>
          </a:p>
          <a:p>
            <a:pPr algn="ctr"/>
            <a:r>
              <a:rPr lang="de-DE" sz="2400" dirty="0">
                <a:solidFill>
                  <a:schemeClr val="tx1"/>
                </a:solidFill>
              </a:rPr>
              <a:t>Alpha</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err="1" smtClean="0">
                <a:solidFill>
                  <a:schemeClr val="tx1"/>
                </a:solidFill>
              </a:rPr>
              <a:t>Estimated</a:t>
            </a:r>
            <a:r>
              <a:rPr lang="de-DE" sz="2400" dirty="0" smtClean="0">
                <a:solidFill>
                  <a:schemeClr val="tx1"/>
                </a:solidFill>
              </a:rPr>
              <a:t> Power</a:t>
            </a:r>
            <a:endParaRPr lang="de-DE" sz="2400" dirty="0">
              <a:solidFill>
                <a:schemeClr val="tx1"/>
              </a:solidFill>
            </a:endParaRPr>
          </a:p>
        </p:txBody>
      </p:sp>
      <p:sp>
        <p:nvSpPr>
          <p:cNvPr id="17" name="Rectangle 16"/>
          <p:cNvSpPr/>
          <p:nvPr/>
        </p:nvSpPr>
        <p:spPr>
          <a:xfrm>
            <a:off x="8226773" y="1895210"/>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2461570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smtClean="0"/>
              <a:t>Assess</a:t>
            </a:r>
            <a:r>
              <a:rPr lang="de-DE" dirty="0" smtClean="0"/>
              <a:t> Statistical Power?</a:t>
            </a:r>
            <a:endParaRPr lang="de-DE" dirty="0"/>
          </a:p>
        </p:txBody>
      </p:sp>
      <p:cxnSp>
        <p:nvCxnSpPr>
          <p:cNvPr id="5" name="Straight Connector 4"/>
          <p:cNvCxnSpPr>
            <a:stCxn id="2" idx="2"/>
          </p:cNvCxnSpPr>
          <p:nvPr/>
        </p:nvCxnSpPr>
        <p:spPr>
          <a:xfrm>
            <a:off x="6096000" y="1690688"/>
            <a:ext cx="0" cy="4705879"/>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49422" y="3251200"/>
            <a:ext cx="3093156" cy="1095023"/>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C00000"/>
                </a:solidFill>
              </a:rPr>
              <a:t>DATA COLLECTION</a:t>
            </a:r>
            <a:endParaRPr lang="de-DE" sz="3200" b="1" dirty="0">
              <a:solidFill>
                <a:srgbClr val="C00000"/>
              </a:solidFill>
            </a:endParaRPr>
          </a:p>
        </p:txBody>
      </p:sp>
      <p:sp>
        <p:nvSpPr>
          <p:cNvPr id="9" name="Rectangle 8"/>
          <p:cNvSpPr/>
          <p:nvPr/>
        </p:nvSpPr>
        <p:spPr>
          <a:xfrm>
            <a:off x="1462617" y="1690688"/>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a:t>
            </a:r>
            <a:endParaRPr lang="de-DE" sz="3200" b="1" dirty="0">
              <a:solidFill>
                <a:schemeClr val="tx1"/>
              </a:solidFill>
            </a:endParaRPr>
          </a:p>
        </p:txBody>
      </p:sp>
      <p:sp>
        <p:nvSpPr>
          <p:cNvPr id="10" name="Rectangle 9"/>
          <p:cNvSpPr/>
          <p:nvPr/>
        </p:nvSpPr>
        <p:spPr>
          <a:xfrm>
            <a:off x="7775221" y="1695035"/>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AFTER</a:t>
            </a:r>
            <a:endParaRPr lang="de-DE" sz="3200" b="1" dirty="0">
              <a:solidFill>
                <a:schemeClr val="tx1"/>
              </a:solidFill>
            </a:endParaRPr>
          </a:p>
        </p:txBody>
      </p:sp>
      <p:sp>
        <p:nvSpPr>
          <p:cNvPr id="11" name="Rectangle 10"/>
          <p:cNvSpPr/>
          <p:nvPr/>
        </p:nvSpPr>
        <p:spPr>
          <a:xfrm>
            <a:off x="838200" y="2488369"/>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838199"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3" name="Rectangle 12"/>
          <p:cNvSpPr/>
          <p:nvPr/>
        </p:nvSpPr>
        <p:spPr>
          <a:xfrm>
            <a:off x="829736"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
        <p:nvSpPr>
          <p:cNvPr id="15" name="Rectangle 14"/>
          <p:cNvSpPr/>
          <p:nvPr/>
        </p:nvSpPr>
        <p:spPr>
          <a:xfrm>
            <a:off x="7865532"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7857069"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148700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Arrow 17"/>
          <p:cNvSpPr/>
          <p:nvPr/>
        </p:nvSpPr>
        <p:spPr>
          <a:xfrm>
            <a:off x="4312631" y="5115491"/>
            <a:ext cx="1865146" cy="72482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17" name="Right Arrow 16"/>
          <p:cNvSpPr/>
          <p:nvPr/>
        </p:nvSpPr>
        <p:spPr>
          <a:xfrm>
            <a:off x="4312631" y="3894478"/>
            <a:ext cx="1865146" cy="724829"/>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3" name="Right Arrow 2"/>
          <p:cNvSpPr/>
          <p:nvPr/>
        </p:nvSpPr>
        <p:spPr>
          <a:xfrm>
            <a:off x="4312631" y="2673465"/>
            <a:ext cx="1865146" cy="7248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smtClean="0"/>
              <a:t>Assess</a:t>
            </a:r>
            <a:r>
              <a:rPr lang="de-DE" dirty="0" smtClean="0"/>
              <a:t> Statistical Power?</a:t>
            </a:r>
            <a:endParaRPr lang="de-DE" dirty="0"/>
          </a:p>
        </p:txBody>
      </p:sp>
      <p:sp>
        <p:nvSpPr>
          <p:cNvPr id="9" name="Rectangle 8"/>
          <p:cNvSpPr/>
          <p:nvPr/>
        </p:nvSpPr>
        <p:spPr>
          <a:xfrm>
            <a:off x="3498040" y="1690688"/>
            <a:ext cx="5195919"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 DATA COLLECTION</a:t>
            </a:r>
            <a:endParaRPr lang="de-DE" sz="3200" b="1" dirty="0">
              <a:solidFill>
                <a:schemeClr val="tx1"/>
              </a:solidFill>
            </a:endParaRPr>
          </a:p>
        </p:txBody>
      </p:sp>
      <p:sp>
        <p:nvSpPr>
          <p:cNvPr id="11" name="Rectangle 10"/>
          <p:cNvSpPr/>
          <p:nvPr/>
        </p:nvSpPr>
        <p:spPr>
          <a:xfrm>
            <a:off x="838200" y="2488369"/>
            <a:ext cx="3496733" cy="1095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838199" y="3709382"/>
            <a:ext cx="3496733" cy="1095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POWER-DETERMINATION ANALYSIS</a:t>
            </a:r>
          </a:p>
        </p:txBody>
      </p:sp>
      <p:sp>
        <p:nvSpPr>
          <p:cNvPr id="13" name="Rectangle 12"/>
          <p:cNvSpPr/>
          <p:nvPr/>
        </p:nvSpPr>
        <p:spPr>
          <a:xfrm>
            <a:off x="829736" y="4930395"/>
            <a:ext cx="3496733" cy="10950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9" name="Rectangle 18"/>
          <p:cNvSpPr/>
          <p:nvPr/>
        </p:nvSpPr>
        <p:spPr>
          <a:xfrm>
            <a:off x="6239936" y="2814398"/>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dirty="0">
                <a:solidFill>
                  <a:schemeClr val="tx1"/>
                </a:solidFill>
              </a:rPr>
              <a:t>1 – </a:t>
            </a:r>
            <a:r>
              <a:rPr lang="el-GR" sz="2400" dirty="0">
                <a:solidFill>
                  <a:schemeClr val="tx1"/>
                </a:solidFill>
              </a:rPr>
              <a:t>β</a:t>
            </a:r>
            <a:r>
              <a:rPr lang="de-DE" sz="2400" dirty="0">
                <a:solidFill>
                  <a:schemeClr val="tx1"/>
                </a:solidFill>
              </a:rPr>
              <a:t> = .</a:t>
            </a:r>
            <a:r>
              <a:rPr lang="de-DE" sz="2400" dirty="0" smtClean="0">
                <a:solidFill>
                  <a:schemeClr val="tx1"/>
                </a:solidFill>
              </a:rPr>
              <a:t>80</a:t>
            </a:r>
            <a:endParaRPr lang="de-DE" sz="2400" i="1" dirty="0">
              <a:solidFill>
                <a:schemeClr val="tx1"/>
              </a:solidFill>
            </a:endParaRPr>
          </a:p>
        </p:txBody>
      </p:sp>
      <p:sp>
        <p:nvSpPr>
          <p:cNvPr id="20" name="Rectangle 19"/>
          <p:cNvSpPr/>
          <p:nvPr/>
        </p:nvSpPr>
        <p:spPr>
          <a:xfrm>
            <a:off x="9907931" y="2814398"/>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N = 788</a:t>
            </a:r>
            <a:endParaRPr lang="de-DE" sz="3200" b="1" dirty="0">
              <a:solidFill>
                <a:schemeClr val="tx1"/>
              </a:solidFill>
            </a:endParaRPr>
          </a:p>
        </p:txBody>
      </p:sp>
      <p:sp>
        <p:nvSpPr>
          <p:cNvPr id="21" name="Rectangle 20"/>
          <p:cNvSpPr/>
          <p:nvPr/>
        </p:nvSpPr>
        <p:spPr>
          <a:xfrm>
            <a:off x="6239936" y="3993863"/>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a:t>
            </a:r>
            <a:endParaRPr lang="de-DE" sz="2400" b="1" i="1" dirty="0">
              <a:solidFill>
                <a:schemeClr val="tx1"/>
              </a:solidFill>
            </a:endParaRPr>
          </a:p>
        </p:txBody>
      </p:sp>
      <p:sp>
        <p:nvSpPr>
          <p:cNvPr id="22" name="Rectangle 21"/>
          <p:cNvSpPr/>
          <p:nvPr/>
        </p:nvSpPr>
        <p:spPr>
          <a:xfrm>
            <a:off x="9907931" y="3993863"/>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solidFill>
                  <a:schemeClr val="tx1"/>
                </a:solidFill>
              </a:rPr>
              <a:t>1 – </a:t>
            </a:r>
            <a:r>
              <a:rPr lang="el-GR" sz="3200" b="1" dirty="0">
                <a:solidFill>
                  <a:schemeClr val="tx1"/>
                </a:solidFill>
              </a:rPr>
              <a:t>β</a:t>
            </a:r>
            <a:r>
              <a:rPr lang="de-DE" sz="3200" b="1" dirty="0">
                <a:solidFill>
                  <a:schemeClr val="tx1"/>
                </a:solidFill>
              </a:rPr>
              <a:t> = </a:t>
            </a:r>
            <a:r>
              <a:rPr lang="de-DE" sz="3200" b="1" dirty="0" smtClean="0">
                <a:solidFill>
                  <a:schemeClr val="tx1"/>
                </a:solidFill>
              </a:rPr>
              <a:t>.61</a:t>
            </a:r>
            <a:endParaRPr lang="de-DE" sz="3200" b="1" i="1" dirty="0">
              <a:solidFill>
                <a:schemeClr val="tx1"/>
              </a:solidFill>
            </a:endParaRPr>
          </a:p>
        </p:txBody>
      </p:sp>
      <p:sp>
        <p:nvSpPr>
          <p:cNvPr id="23" name="Rectangle 22"/>
          <p:cNvSpPr/>
          <p:nvPr/>
        </p:nvSpPr>
        <p:spPr>
          <a:xfrm>
            <a:off x="6239936" y="5227932"/>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 </a:t>
            </a:r>
            <a:r>
              <a:rPr lang="de-DE" sz="2400" b="1" dirty="0">
                <a:solidFill>
                  <a:schemeClr val="tx1"/>
                </a:solidFill>
              </a:rPr>
              <a:t>1 – </a:t>
            </a:r>
            <a:r>
              <a:rPr lang="el-GR" sz="2400" b="1" dirty="0">
                <a:solidFill>
                  <a:schemeClr val="tx1"/>
                </a:solidFill>
              </a:rPr>
              <a:t>β</a:t>
            </a:r>
            <a:r>
              <a:rPr lang="de-DE" sz="2400" b="1" dirty="0">
                <a:solidFill>
                  <a:schemeClr val="tx1"/>
                </a:solidFill>
              </a:rPr>
              <a:t> = .</a:t>
            </a:r>
            <a:r>
              <a:rPr lang="de-DE" sz="2400" b="1" dirty="0" smtClean="0">
                <a:solidFill>
                  <a:schemeClr val="tx1"/>
                </a:solidFill>
              </a:rPr>
              <a:t>80</a:t>
            </a:r>
            <a:endParaRPr lang="de-DE" sz="2400" b="1" i="1" dirty="0">
              <a:solidFill>
                <a:schemeClr val="tx1"/>
              </a:solidFill>
            </a:endParaRPr>
          </a:p>
        </p:txBody>
      </p:sp>
      <p:sp>
        <p:nvSpPr>
          <p:cNvPr id="24" name="Rectangle 23"/>
          <p:cNvSpPr/>
          <p:nvPr/>
        </p:nvSpPr>
        <p:spPr>
          <a:xfrm>
            <a:off x="9907931" y="5227932"/>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i="1" dirty="0">
                <a:solidFill>
                  <a:schemeClr val="tx1"/>
                </a:solidFill>
              </a:rPr>
              <a:t>d</a:t>
            </a:r>
            <a:r>
              <a:rPr lang="de-DE" sz="3200" b="1" dirty="0" smtClean="0">
                <a:solidFill>
                  <a:schemeClr val="tx1"/>
                </a:solidFill>
              </a:rPr>
              <a:t> = .25</a:t>
            </a:r>
            <a:endParaRPr lang="de-DE" sz="3200" b="1" i="1" dirty="0">
              <a:solidFill>
                <a:schemeClr val="tx1"/>
              </a:solidFill>
            </a:endParaRPr>
          </a:p>
        </p:txBody>
      </p:sp>
    </p:spTree>
    <p:extLst>
      <p:ext uri="{BB962C8B-B14F-4D97-AF65-F5344CB8AC3E}">
        <p14:creationId xmlns:p14="http://schemas.microsoft.com/office/powerpoint/2010/main" val="1169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3" grpId="0" animBg="1"/>
      <p:bldP spid="19" grpId="0" animBg="1"/>
      <p:bldP spid="20"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de-DE" dirty="0" err="1" smtClean="0"/>
              <a:t>How</a:t>
            </a:r>
            <a:r>
              <a:rPr lang="de-DE" dirty="0" smtClean="0"/>
              <a:t> </a:t>
            </a:r>
            <a:r>
              <a:rPr lang="de-DE" dirty="0" err="1" smtClean="0"/>
              <a:t>can</a:t>
            </a:r>
            <a:r>
              <a:rPr lang="de-DE" dirty="0" smtClean="0"/>
              <a:t> Data Simulation </a:t>
            </a:r>
            <a:r>
              <a:rPr lang="de-DE" dirty="0" err="1" smtClean="0"/>
              <a:t>help</a:t>
            </a:r>
            <a:r>
              <a:rPr lang="de-DE" dirty="0" smtClean="0"/>
              <a:t> </a:t>
            </a:r>
            <a:r>
              <a:rPr lang="de-DE" dirty="0" err="1" smtClean="0"/>
              <a:t>us</a:t>
            </a:r>
            <a:r>
              <a:rPr lang="de-DE" dirty="0" smtClean="0"/>
              <a:t> </a:t>
            </a:r>
            <a:r>
              <a:rPr lang="de-DE" dirty="0" err="1" smtClean="0"/>
              <a:t>with</a:t>
            </a:r>
            <a:r>
              <a:rPr lang="de-DE" dirty="0" smtClean="0"/>
              <a:t> </a:t>
            </a:r>
            <a:r>
              <a:rPr lang="de-DE" dirty="0" err="1" smtClean="0"/>
              <a:t>the</a:t>
            </a:r>
            <a:r>
              <a:rPr lang="de-DE" dirty="0" smtClean="0"/>
              <a:t> Assessment </a:t>
            </a:r>
            <a:r>
              <a:rPr lang="de-DE" dirty="0" err="1" smtClean="0"/>
              <a:t>of</a:t>
            </a:r>
            <a:r>
              <a:rPr lang="de-DE" dirty="0" smtClean="0"/>
              <a:t> Statistical Power?</a:t>
            </a:r>
            <a:endParaRPr lang="de-DE" dirty="0"/>
          </a:p>
        </p:txBody>
      </p:sp>
      <p:sp>
        <p:nvSpPr>
          <p:cNvPr id="6" name="Title 1"/>
          <p:cNvSpPr txBox="1">
            <a:spLocks/>
          </p:cNvSpPr>
          <p:nvPr/>
        </p:nvSpPr>
        <p:spPr>
          <a:xfrm>
            <a:off x="838200" y="311576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smtClean="0"/>
              <a:t>Basic </a:t>
            </a:r>
            <a:r>
              <a:rPr lang="de-DE" sz="3200" dirty="0" err="1" smtClean="0"/>
              <a:t>Logic-flow</a:t>
            </a:r>
            <a:r>
              <a:rPr lang="de-DE" sz="3200" dirty="0" smtClean="0"/>
              <a:t> </a:t>
            </a:r>
            <a:r>
              <a:rPr lang="de-DE" sz="3200" dirty="0" err="1" smtClean="0"/>
              <a:t>of</a:t>
            </a:r>
            <a:r>
              <a:rPr lang="de-DE" sz="3200" dirty="0" smtClean="0"/>
              <a:t> Simulation </a:t>
            </a:r>
            <a:r>
              <a:rPr lang="de-DE" sz="3200" dirty="0" err="1" smtClean="0"/>
              <a:t>for</a:t>
            </a:r>
            <a:r>
              <a:rPr lang="de-DE" sz="3200" dirty="0"/>
              <a:t> </a:t>
            </a:r>
            <a:r>
              <a:rPr lang="de-DE" sz="3200" dirty="0" err="1" smtClean="0"/>
              <a:t>Estimation</a:t>
            </a:r>
            <a:r>
              <a:rPr lang="de-DE" sz="3200" dirty="0" smtClean="0"/>
              <a:t> </a:t>
            </a:r>
            <a:r>
              <a:rPr lang="de-DE" sz="3200" dirty="0" err="1" smtClean="0"/>
              <a:t>of</a:t>
            </a:r>
            <a:r>
              <a:rPr lang="de-DE" sz="3200" dirty="0" smtClean="0"/>
              <a:t> Statistical Power</a:t>
            </a:r>
          </a:p>
          <a:p>
            <a:pPr marL="514350" indent="-514350">
              <a:buFont typeface="+mj-lt"/>
              <a:buAutoNum type="arabicPeriod"/>
            </a:pPr>
            <a:r>
              <a:rPr lang="de-DE" sz="3200" dirty="0" err="1" smtClean="0"/>
              <a:t>Estimate</a:t>
            </a:r>
            <a:r>
              <a:rPr lang="de-DE" sz="3200" dirty="0" smtClean="0"/>
              <a:t> </a:t>
            </a:r>
            <a:r>
              <a:rPr lang="de-DE" sz="3200" dirty="0" err="1" smtClean="0"/>
              <a:t>parameters</a:t>
            </a:r>
            <a:r>
              <a:rPr lang="de-DE" sz="3200" smtClean="0"/>
              <a:t> </a:t>
            </a:r>
            <a:r>
              <a:rPr lang="de-DE" sz="3200" smtClean="0">
                <a:solidFill>
                  <a:srgbClr val="C00000"/>
                </a:solidFill>
              </a:rPr>
              <a:t>(</a:t>
            </a:r>
            <a:r>
              <a:rPr lang="de-DE" sz="3200" b="1" smtClean="0">
                <a:solidFill>
                  <a:srgbClr val="C00000"/>
                </a:solidFill>
              </a:rPr>
              <a:t>EFFECT </a:t>
            </a:r>
            <a:r>
              <a:rPr lang="de-DE" sz="3200" b="1" dirty="0" smtClean="0">
                <a:solidFill>
                  <a:srgbClr val="C00000"/>
                </a:solidFill>
              </a:rPr>
              <a:t>SIZE</a:t>
            </a:r>
            <a:r>
              <a:rPr lang="de-DE" sz="3200" dirty="0" smtClean="0">
                <a:solidFill>
                  <a:srgbClr val="C00000"/>
                </a:solidFill>
              </a:rPr>
              <a:t>)</a:t>
            </a:r>
          </a:p>
          <a:p>
            <a:pPr marL="514350" indent="-514350">
              <a:buFont typeface="+mj-lt"/>
              <a:buAutoNum type="arabicPeriod"/>
            </a:pPr>
            <a:r>
              <a:rPr lang="de-DE" sz="3200" dirty="0" err="1" smtClean="0"/>
              <a:t>Simulate</a:t>
            </a:r>
            <a:r>
              <a:rPr lang="de-DE" sz="3200" dirty="0" smtClean="0"/>
              <a:t> </a:t>
            </a:r>
            <a:r>
              <a:rPr lang="de-DE" sz="3200" dirty="0" err="1" smtClean="0"/>
              <a:t>new</a:t>
            </a:r>
            <a:r>
              <a:rPr lang="de-DE" sz="3200" dirty="0" smtClean="0"/>
              <a:t> „</a:t>
            </a:r>
            <a:r>
              <a:rPr lang="de-DE" sz="3200" dirty="0" err="1" smtClean="0"/>
              <a:t>random</a:t>
            </a:r>
            <a:r>
              <a:rPr lang="de-DE" sz="3200" dirty="0" smtClean="0"/>
              <a:t>“ </a:t>
            </a:r>
            <a:r>
              <a:rPr lang="de-DE" sz="3200" dirty="0" err="1" smtClean="0"/>
              <a:t>data</a:t>
            </a:r>
            <a:r>
              <a:rPr lang="de-DE" sz="3200" dirty="0" smtClean="0"/>
              <a:t> (</a:t>
            </a:r>
            <a:r>
              <a:rPr lang="de-DE" sz="3200" i="1" dirty="0" smtClean="0"/>
              <a:t>i</a:t>
            </a:r>
            <a:r>
              <a:rPr lang="de-DE" sz="3200" dirty="0" smtClean="0"/>
              <a:t> </a:t>
            </a:r>
            <a:r>
              <a:rPr lang="de-DE" sz="3200" dirty="0" err="1" smtClean="0"/>
              <a:t>samples</a:t>
            </a:r>
            <a:r>
              <a:rPr lang="de-DE" sz="3200" dirty="0" smtClean="0"/>
              <a:t> </a:t>
            </a:r>
            <a:r>
              <a:rPr lang="de-DE" sz="3200" dirty="0" err="1" smtClean="0"/>
              <a:t>of</a:t>
            </a:r>
            <a:r>
              <a:rPr lang="de-DE" sz="3200" dirty="0" smtClean="0"/>
              <a:t> </a:t>
            </a:r>
            <a:r>
              <a:rPr lang="de-DE" sz="3200" dirty="0" err="1" smtClean="0"/>
              <a:t>size</a:t>
            </a:r>
            <a:r>
              <a:rPr lang="de-DE" sz="3200" dirty="0" smtClean="0"/>
              <a:t> </a:t>
            </a:r>
            <a:r>
              <a:rPr lang="de-DE" sz="3200" i="1" dirty="0" smtClean="0"/>
              <a:t>N</a:t>
            </a:r>
            <a:r>
              <a:rPr lang="de-DE" sz="3200" dirty="0" smtClean="0"/>
              <a:t>) </a:t>
            </a:r>
            <a:r>
              <a:rPr lang="de-DE" sz="3200" dirty="0" err="1" smtClean="0"/>
              <a:t>based</a:t>
            </a:r>
            <a:r>
              <a:rPr lang="de-DE" sz="3200" dirty="0" smtClean="0"/>
              <a:t> on </a:t>
            </a:r>
            <a:r>
              <a:rPr lang="de-DE" sz="3200" dirty="0" err="1" smtClean="0"/>
              <a:t>statistical</a:t>
            </a:r>
            <a:r>
              <a:rPr lang="de-DE" sz="3200" dirty="0" smtClean="0"/>
              <a:t> </a:t>
            </a:r>
            <a:r>
              <a:rPr lang="de-DE" sz="3200" dirty="0" err="1" smtClean="0"/>
              <a:t>model</a:t>
            </a:r>
            <a:r>
              <a:rPr lang="de-DE" sz="3200" dirty="0" smtClean="0"/>
              <a:t> </a:t>
            </a:r>
            <a:r>
              <a:rPr lang="de-DE" sz="3200" dirty="0" smtClean="0">
                <a:solidFill>
                  <a:srgbClr val="C00000"/>
                </a:solidFill>
              </a:rPr>
              <a:t>(</a:t>
            </a:r>
            <a:r>
              <a:rPr lang="de-DE" sz="3200" b="1" dirty="0" smtClean="0">
                <a:solidFill>
                  <a:srgbClr val="C00000"/>
                </a:solidFill>
              </a:rPr>
              <a:t>SAMPLE SIZE)</a:t>
            </a:r>
            <a:endParaRPr lang="de-DE" sz="3200" dirty="0">
              <a:solidFill>
                <a:srgbClr val="C00000"/>
              </a:solidFill>
            </a:endParaRPr>
          </a:p>
          <a:p>
            <a:pPr marL="514350" indent="-514350">
              <a:buFont typeface="+mj-lt"/>
              <a:buAutoNum type="arabicPeriod"/>
            </a:pPr>
            <a:r>
              <a:rPr lang="de-DE" sz="3200" dirty="0" smtClean="0"/>
              <a:t>Test </a:t>
            </a:r>
            <a:r>
              <a:rPr lang="de-DE" sz="3200" dirty="0" err="1" smtClean="0"/>
              <a:t>our</a:t>
            </a:r>
            <a:r>
              <a:rPr lang="de-DE" sz="3200" dirty="0" smtClean="0"/>
              <a:t> </a:t>
            </a:r>
            <a:r>
              <a:rPr lang="de-DE" sz="3200" dirty="0" err="1" smtClean="0"/>
              <a:t>model</a:t>
            </a:r>
            <a:r>
              <a:rPr lang="de-DE" sz="3200" dirty="0" smtClean="0"/>
              <a:t> </a:t>
            </a:r>
            <a:r>
              <a:rPr lang="de-DE" sz="3200" i="1" dirty="0" smtClean="0"/>
              <a:t>i</a:t>
            </a:r>
            <a:r>
              <a:rPr lang="de-DE" sz="3200" dirty="0" smtClean="0"/>
              <a:t> </a:t>
            </a:r>
            <a:r>
              <a:rPr lang="de-DE" sz="3200" dirty="0" err="1" smtClean="0"/>
              <a:t>times</a:t>
            </a:r>
            <a:endParaRPr lang="de-DE" sz="3200" dirty="0"/>
          </a:p>
          <a:p>
            <a:pPr marL="514350" indent="-514350">
              <a:buFont typeface="+mj-lt"/>
              <a:buAutoNum type="arabicPeriod"/>
            </a:pPr>
            <a:r>
              <a:rPr lang="de-DE" sz="3200" dirty="0" err="1" smtClean="0"/>
              <a:t>Calculate</a:t>
            </a:r>
            <a:r>
              <a:rPr lang="de-DE" sz="3200" dirty="0" smtClean="0"/>
              <a:t> </a:t>
            </a:r>
            <a:r>
              <a:rPr lang="de-DE" sz="3200" dirty="0" err="1" smtClean="0"/>
              <a:t>proportion</a:t>
            </a:r>
            <a:r>
              <a:rPr lang="de-DE" sz="3200" dirty="0" smtClean="0"/>
              <a:t> </a:t>
            </a:r>
            <a:r>
              <a:rPr lang="de-DE" sz="3200" dirty="0" err="1" smtClean="0"/>
              <a:t>of</a:t>
            </a:r>
            <a:r>
              <a:rPr lang="de-DE" sz="3200" dirty="0" smtClean="0"/>
              <a:t> positive </a:t>
            </a:r>
            <a:r>
              <a:rPr lang="de-DE" sz="3200" dirty="0" err="1" smtClean="0"/>
              <a:t>results</a:t>
            </a:r>
            <a:r>
              <a:rPr lang="de-DE" sz="3200" dirty="0" smtClean="0"/>
              <a:t> (i.e., p &lt; .05) </a:t>
            </a:r>
            <a:r>
              <a:rPr lang="de-DE" sz="3200" b="1" dirty="0" smtClean="0">
                <a:solidFill>
                  <a:srgbClr val="C00000"/>
                </a:solidFill>
              </a:rPr>
              <a:t>(ALPHA)</a:t>
            </a:r>
            <a:r>
              <a:rPr lang="de-DE" sz="3200" dirty="0" smtClean="0"/>
              <a:t>.</a:t>
            </a:r>
            <a:endParaRPr lang="de-DE" sz="3200" dirty="0"/>
          </a:p>
        </p:txBody>
      </p:sp>
    </p:spTree>
    <p:extLst>
      <p:ext uri="{BB962C8B-B14F-4D97-AF65-F5344CB8AC3E}">
        <p14:creationId xmlns:p14="http://schemas.microsoft.com/office/powerpoint/2010/main" val="3941462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References</a:t>
            </a:r>
            <a:endParaRPr lang="de-DE" dirty="0"/>
          </a:p>
        </p:txBody>
      </p:sp>
      <p:sp>
        <p:nvSpPr>
          <p:cNvPr id="4" name="Rectangle 3"/>
          <p:cNvSpPr/>
          <p:nvPr/>
        </p:nvSpPr>
        <p:spPr>
          <a:xfrm>
            <a:off x="838200" y="1498600"/>
            <a:ext cx="8305800" cy="646331"/>
          </a:xfrm>
          <a:prstGeom prst="rect">
            <a:avLst/>
          </a:prstGeom>
        </p:spPr>
        <p:txBody>
          <a:bodyPr wrap="square">
            <a:spAutoFit/>
          </a:bodyPr>
          <a:lstStyle/>
          <a:p>
            <a:r>
              <a:rPr lang="en-US" dirty="0" smtClean="0"/>
              <a:t/>
            </a:r>
            <a:br>
              <a:rPr lang="en-US" dirty="0" smtClean="0"/>
            </a:br>
            <a:endParaRPr lang="de-DE" dirty="0"/>
          </a:p>
        </p:txBody>
      </p:sp>
      <p:sp>
        <p:nvSpPr>
          <p:cNvPr id="5" name="Rectangle 4"/>
          <p:cNvSpPr/>
          <p:nvPr/>
        </p:nvSpPr>
        <p:spPr>
          <a:xfrm>
            <a:off x="838200" y="1456144"/>
            <a:ext cx="10617200" cy="467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en-US" dirty="0" err="1" smtClean="0">
                <a:solidFill>
                  <a:schemeClr val="tx1"/>
                </a:solidFill>
              </a:rPr>
              <a:t>Neyman</a:t>
            </a:r>
            <a:r>
              <a:rPr lang="en-US" dirty="0" smtClean="0">
                <a:solidFill>
                  <a:schemeClr val="tx1"/>
                </a:solidFill>
              </a:rPr>
              <a:t>, J., &amp; Pearson, E. S. (1933, October). The testing of statistical hypotheses in relation to probabilities a priori. In </a:t>
            </a:r>
            <a:r>
              <a:rPr lang="en-US" i="1" dirty="0" smtClean="0">
                <a:solidFill>
                  <a:schemeClr val="tx1"/>
                </a:solidFill>
              </a:rPr>
              <a:t>Mathematical Proceedings of the Cambridge Philosophical Society </a:t>
            </a:r>
            <a:r>
              <a:rPr lang="en-US" dirty="0" smtClean="0">
                <a:solidFill>
                  <a:schemeClr val="tx1"/>
                </a:solidFill>
              </a:rPr>
              <a:t>(Vol. 29, No. 4, pp. 492-510). Cambridge University Press.</a:t>
            </a:r>
          </a:p>
          <a:p>
            <a:r>
              <a:rPr lang="en-US" dirty="0" err="1" smtClean="0">
                <a:solidFill>
                  <a:schemeClr val="tx1"/>
                </a:solidFill>
              </a:rPr>
              <a:t>Giner-Sorolla</a:t>
            </a:r>
            <a:r>
              <a:rPr lang="en-US" dirty="0" smtClean="0">
                <a:solidFill>
                  <a:schemeClr val="tx1"/>
                </a:solidFill>
              </a:rPr>
              <a:t>, R., Carpenter, T., Lewis, N. A.,… </a:t>
            </a:r>
            <a:r>
              <a:rPr lang="en-US" dirty="0" err="1" smtClean="0">
                <a:solidFill>
                  <a:schemeClr val="tx1"/>
                </a:solidFill>
              </a:rPr>
              <a:t>Sodesberg</a:t>
            </a:r>
            <a:r>
              <a:rPr lang="en-US" dirty="0" smtClean="0">
                <a:solidFill>
                  <a:schemeClr val="tx1"/>
                </a:solidFill>
              </a:rPr>
              <a:t>, C. (2020). </a:t>
            </a:r>
            <a:r>
              <a:rPr lang="en-US" i="1" dirty="0">
                <a:solidFill>
                  <a:schemeClr val="tx1"/>
                </a:solidFill>
              </a:rPr>
              <a:t>Power to Detect What? Considerations for Planning and Evaluating Sample </a:t>
            </a:r>
            <a:r>
              <a:rPr lang="en-US" i="1" dirty="0" smtClean="0">
                <a:solidFill>
                  <a:schemeClr val="tx1"/>
                </a:solidFill>
              </a:rPr>
              <a:t>Size. </a:t>
            </a:r>
            <a:r>
              <a:rPr lang="en-US" dirty="0" smtClean="0">
                <a:solidFill>
                  <a:schemeClr val="tx1"/>
                </a:solidFill>
              </a:rPr>
              <a:t>OSF. </a:t>
            </a:r>
            <a:r>
              <a:rPr lang="en-US" dirty="0" smtClean="0">
                <a:solidFill>
                  <a:schemeClr val="tx1"/>
                </a:solidFill>
                <a:hlinkClick r:id="rId2"/>
              </a:rPr>
              <a:t>https</a:t>
            </a:r>
            <a:r>
              <a:rPr lang="en-US" dirty="0">
                <a:solidFill>
                  <a:schemeClr val="tx1"/>
                </a:solidFill>
                <a:hlinkClick r:id="rId2"/>
              </a:rPr>
              <a:t>://osf.io/d3v8t</a:t>
            </a:r>
            <a:r>
              <a:rPr lang="en-US" dirty="0" smtClean="0">
                <a:solidFill>
                  <a:schemeClr val="tx1"/>
                </a:solidFill>
                <a:hlinkClick r:id="rId2"/>
              </a:rPr>
              <a:t>/</a:t>
            </a:r>
            <a:r>
              <a:rPr lang="en-US" dirty="0" smtClean="0">
                <a:solidFill>
                  <a:schemeClr val="tx1"/>
                </a:solidFill>
              </a:rPr>
              <a:t> </a:t>
            </a:r>
            <a:endParaRPr lang="en-US" i="1" dirty="0" smtClean="0">
              <a:solidFill>
                <a:schemeClr val="tx1"/>
              </a:solidFill>
            </a:endParaRPr>
          </a:p>
          <a:p>
            <a:endParaRPr lang="de-DE" b="1" dirty="0">
              <a:solidFill>
                <a:schemeClr val="tx1"/>
              </a:solidFill>
            </a:endParaRPr>
          </a:p>
        </p:txBody>
      </p:sp>
    </p:spTree>
    <p:extLst>
      <p:ext uri="{BB962C8B-B14F-4D97-AF65-F5344CB8AC3E}">
        <p14:creationId xmlns:p14="http://schemas.microsoft.com/office/powerpoint/2010/main" val="89546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grpSp>
        <p:nvGrpSpPr>
          <p:cNvPr id="112" name="Group 111"/>
          <p:cNvGrpSpPr/>
          <p:nvPr/>
        </p:nvGrpSpPr>
        <p:grpSpPr>
          <a:xfrm>
            <a:off x="1973462" y="3104971"/>
            <a:ext cx="2948439" cy="3102155"/>
            <a:chOff x="1973462" y="3104971"/>
            <a:chExt cx="2948439" cy="3102155"/>
          </a:xfrm>
          <a:solidFill>
            <a:schemeClr val="bg1"/>
          </a:solidFill>
        </p:grpSpPr>
        <p:sp>
          <p:nvSpPr>
            <p:cNvPr id="5" name="Rounded Rectangle 4"/>
            <p:cNvSpPr/>
            <p:nvPr/>
          </p:nvSpPr>
          <p:spPr>
            <a:xfrm flipH="1">
              <a:off x="1973462"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113" name="Rectangle 112"/>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21252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wipe(up)">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fade">
                                      <p:cBhvr>
                                        <p:cTn id="2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353520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2" name="Content Placeholder 3"/>
          <p:cNvSpPr>
            <a:spLocks noGrp="1"/>
          </p:cNvSpPr>
          <p:nvPr>
            <p:ph sz="half" idx="2"/>
          </p:nvPr>
        </p:nvSpPr>
        <p:spPr>
          <a:xfrm>
            <a:off x="6641430" y="1914860"/>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NEGATIVES!</a:t>
            </a:r>
          </a:p>
          <a:p>
            <a:pPr marL="0" indent="0" algn="ctr">
              <a:buNone/>
            </a:pPr>
            <a:endParaRPr lang="de-DE" sz="2400" dirty="0"/>
          </a:p>
          <a:p>
            <a:pPr marL="0" indent="0">
              <a:buNone/>
            </a:pPr>
            <a:endParaRPr lang="de-DE" dirty="0"/>
          </a:p>
        </p:txBody>
      </p:sp>
      <p:grpSp>
        <p:nvGrpSpPr>
          <p:cNvPr id="3" name="Group 2"/>
          <p:cNvGrpSpPr/>
          <p:nvPr/>
        </p:nvGrpSpPr>
        <p:grpSpPr>
          <a:xfrm>
            <a:off x="7776692" y="3164043"/>
            <a:ext cx="2948439" cy="3102155"/>
            <a:chOff x="7776692" y="3164043"/>
            <a:chExt cx="2948439" cy="3102155"/>
          </a:xfrm>
        </p:grpSpPr>
        <p:sp>
          <p:nvSpPr>
            <p:cNvPr id="113" name="Rounded Rectangle 112"/>
            <p:cNvSpPr/>
            <p:nvPr/>
          </p:nvSpPr>
          <p:spPr>
            <a:xfrm flipH="1">
              <a:off x="7776692"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Tree>
    <p:extLst>
      <p:ext uri="{BB962C8B-B14F-4D97-AF65-F5344CB8AC3E}">
        <p14:creationId xmlns:p14="http://schemas.microsoft.com/office/powerpoint/2010/main" val="22291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2" name="Content Placeholder 3"/>
          <p:cNvSpPr>
            <a:spLocks noGrp="1"/>
          </p:cNvSpPr>
          <p:nvPr>
            <p:ph sz="half" idx="2"/>
          </p:nvPr>
        </p:nvSpPr>
        <p:spPr>
          <a:xfrm>
            <a:off x="6641430" y="1914860"/>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Tree>
    <p:extLst>
      <p:ext uri="{BB962C8B-B14F-4D97-AF65-F5344CB8AC3E}">
        <p14:creationId xmlns:p14="http://schemas.microsoft.com/office/powerpoint/2010/main" val="33563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3600" dirty="0" err="1" smtClean="0"/>
              <a:t>Why</a:t>
            </a:r>
            <a:r>
              <a:rPr lang="de-DE" sz="3600" dirty="0" smtClean="0"/>
              <a:t> </a:t>
            </a:r>
            <a:r>
              <a:rPr lang="de-DE" sz="3600" dirty="0" err="1" smtClean="0"/>
              <a:t>more</a:t>
            </a:r>
            <a:r>
              <a:rPr lang="de-DE" sz="3600" dirty="0" smtClean="0"/>
              <a:t> </a:t>
            </a:r>
            <a:r>
              <a:rPr lang="de-DE" sz="3600" dirty="0" err="1" smtClean="0"/>
              <a:t>control</a:t>
            </a:r>
            <a:r>
              <a:rPr lang="de-DE" sz="3600" dirty="0" smtClean="0"/>
              <a:t> </a:t>
            </a:r>
            <a:br>
              <a:rPr lang="de-DE" sz="3600" dirty="0" smtClean="0"/>
            </a:br>
            <a:r>
              <a:rPr lang="de-DE" sz="3600" dirty="0" err="1" smtClean="0"/>
              <a:t>over</a:t>
            </a:r>
            <a:r>
              <a:rPr lang="de-DE" sz="3600" dirty="0" smtClean="0"/>
              <a:t> </a:t>
            </a:r>
            <a:r>
              <a:rPr lang="de-DE" sz="3600" dirty="0" err="1" smtClean="0"/>
              <a:t>False</a:t>
            </a:r>
            <a:r>
              <a:rPr lang="de-DE" sz="3600" dirty="0" smtClean="0"/>
              <a:t> Positives versus </a:t>
            </a:r>
            <a:r>
              <a:rPr lang="de-DE" sz="3600" dirty="0" err="1" smtClean="0"/>
              <a:t>False</a:t>
            </a:r>
            <a:r>
              <a:rPr lang="de-DE" sz="3600" dirty="0" smtClean="0"/>
              <a:t> Negatives?</a:t>
            </a:r>
            <a:endParaRPr lang="de-DE" sz="3600"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2" name="Content Placeholder 3"/>
          <p:cNvSpPr>
            <a:spLocks noGrp="1"/>
          </p:cNvSpPr>
          <p:nvPr>
            <p:ph sz="half" idx="2"/>
          </p:nvPr>
        </p:nvSpPr>
        <p:spPr>
          <a:xfrm>
            <a:off x="6641430" y="1914860"/>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104971"/>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91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3600" dirty="0" err="1" smtClean="0"/>
              <a:t>Why</a:t>
            </a:r>
            <a:r>
              <a:rPr lang="de-DE" sz="3600" dirty="0" smtClean="0"/>
              <a:t> </a:t>
            </a:r>
            <a:r>
              <a:rPr lang="de-DE" sz="3600" dirty="0" err="1" smtClean="0"/>
              <a:t>more</a:t>
            </a:r>
            <a:r>
              <a:rPr lang="de-DE" sz="3600" dirty="0" smtClean="0"/>
              <a:t> </a:t>
            </a:r>
            <a:r>
              <a:rPr lang="de-DE" sz="3600" dirty="0" err="1" smtClean="0"/>
              <a:t>control</a:t>
            </a:r>
            <a:r>
              <a:rPr lang="de-DE" sz="3600" dirty="0" smtClean="0"/>
              <a:t> </a:t>
            </a:r>
            <a:br>
              <a:rPr lang="de-DE" sz="3600" dirty="0" smtClean="0"/>
            </a:br>
            <a:r>
              <a:rPr lang="de-DE" sz="3600" dirty="0" err="1" smtClean="0"/>
              <a:t>over</a:t>
            </a:r>
            <a:r>
              <a:rPr lang="de-DE" sz="3600" dirty="0" smtClean="0"/>
              <a:t> </a:t>
            </a:r>
            <a:r>
              <a:rPr lang="de-DE" sz="3600" dirty="0" err="1" smtClean="0"/>
              <a:t>False</a:t>
            </a:r>
            <a:r>
              <a:rPr lang="de-DE" sz="3600" dirty="0" smtClean="0"/>
              <a:t> Positives versus </a:t>
            </a:r>
            <a:r>
              <a:rPr lang="de-DE" sz="3600" dirty="0" err="1" smtClean="0"/>
              <a:t>False</a:t>
            </a:r>
            <a:r>
              <a:rPr lang="de-DE" sz="3600" dirty="0" smtClean="0"/>
              <a:t> Negatives?</a:t>
            </a:r>
            <a:endParaRPr lang="de-DE" sz="3600"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2" name="Content Placeholder 3"/>
          <p:cNvSpPr>
            <a:spLocks noGrp="1"/>
          </p:cNvSpPr>
          <p:nvPr>
            <p:ph sz="half" idx="2"/>
          </p:nvPr>
        </p:nvSpPr>
        <p:spPr>
          <a:xfrm>
            <a:off x="6641430" y="1914860"/>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104971"/>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0" y="2394002"/>
            <a:ext cx="12192000" cy="1754326"/>
          </a:xfrm>
          <a:prstGeom prst="rect">
            <a:avLst/>
          </a:prstGeom>
          <a:solidFill>
            <a:schemeClr val="bg1">
              <a:lumMod val="75000"/>
            </a:schemeClr>
          </a:solidFill>
        </p:spPr>
        <p:txBody>
          <a:bodyPr wrap="square" anchor="ctr">
            <a:spAutoFit/>
          </a:bodyPr>
          <a:lstStyle/>
          <a:p>
            <a:pPr algn="ctr"/>
            <a:r>
              <a:rPr lang="de-DE" sz="3600" dirty="0" err="1" smtClean="0">
                <a:solidFill>
                  <a:srgbClr val="000000"/>
                </a:solidFill>
                <a:latin typeface="TimesNewRomanPSMT"/>
              </a:rPr>
              <a:t>For</a:t>
            </a:r>
            <a:r>
              <a:rPr lang="de-DE" sz="3600" dirty="0" smtClean="0">
                <a:solidFill>
                  <a:srgbClr val="000000"/>
                </a:solidFill>
                <a:latin typeface="TimesNewRomanPSMT"/>
              </a:rPr>
              <a:t> </a:t>
            </a:r>
            <a:r>
              <a:rPr lang="de-DE" sz="3600" dirty="0" err="1" smtClean="0">
                <a:solidFill>
                  <a:srgbClr val="000000"/>
                </a:solidFill>
                <a:latin typeface="TimesNewRomanPSMT"/>
              </a:rPr>
              <a:t>science</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positives </a:t>
            </a:r>
            <a:r>
              <a:rPr lang="de-DE" sz="3600" dirty="0" err="1" smtClean="0">
                <a:solidFill>
                  <a:srgbClr val="000000"/>
                </a:solidFill>
                <a:latin typeface="TimesNewRomanPSMT"/>
              </a:rPr>
              <a:t>are</a:t>
            </a:r>
            <a:r>
              <a:rPr lang="de-DE" sz="3600" dirty="0" smtClean="0">
                <a:solidFill>
                  <a:srgbClr val="000000"/>
                </a:solidFill>
                <a:latin typeface="TimesNewRomanPSMT"/>
              </a:rPr>
              <a:t> </a:t>
            </a:r>
            <a:r>
              <a:rPr lang="de-DE" sz="3600" b="1" dirty="0" err="1" smtClean="0">
                <a:solidFill>
                  <a:srgbClr val="000000"/>
                </a:solidFill>
                <a:latin typeface="TimesNewRomanPSMT"/>
              </a:rPr>
              <a:t>four</a:t>
            </a:r>
            <a:r>
              <a:rPr lang="de-DE" sz="3600" b="1" dirty="0" smtClean="0">
                <a:solidFill>
                  <a:srgbClr val="000000"/>
                </a:solidFill>
                <a:latin typeface="TimesNewRomanPSMT"/>
              </a:rPr>
              <a:t> </a:t>
            </a:r>
            <a:r>
              <a:rPr lang="de-DE" sz="3600" b="1" dirty="0" err="1" smtClean="0">
                <a:solidFill>
                  <a:srgbClr val="000000"/>
                </a:solidFill>
                <a:latin typeface="TimesNewRomanPSMT"/>
              </a:rPr>
              <a:t>times</a:t>
            </a:r>
            <a:r>
              <a:rPr lang="de-DE" sz="3600" b="1" dirty="0" smtClean="0">
                <a:solidFill>
                  <a:srgbClr val="000000"/>
                </a:solidFill>
                <a:latin typeface="TimesNewRomanPSMT"/>
              </a:rPr>
              <a:t> </a:t>
            </a:r>
            <a:r>
              <a:rPr lang="de-DE" sz="3600" b="1" dirty="0" err="1" smtClean="0">
                <a:solidFill>
                  <a:srgbClr val="000000"/>
                </a:solidFill>
                <a:latin typeface="TimesNewRomanPSMT"/>
              </a:rPr>
              <a:t>worse</a:t>
            </a:r>
            <a:endParaRPr lang="de-DE" sz="3600" b="1" dirty="0" smtClean="0">
              <a:solidFill>
                <a:srgbClr val="000000"/>
              </a:solidFill>
              <a:latin typeface="TimesNewRomanPSMT"/>
            </a:endParaRPr>
          </a:p>
          <a:p>
            <a:pPr algn="ctr"/>
            <a:r>
              <a:rPr lang="de-DE" sz="3600" dirty="0" err="1" smtClean="0">
                <a:solidFill>
                  <a:srgbClr val="000000"/>
                </a:solidFill>
                <a:latin typeface="TimesNewRomanPSMT"/>
              </a:rPr>
              <a:t>than</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negatives.</a:t>
            </a:r>
          </a:p>
          <a:p>
            <a:pPr algn="ctr"/>
            <a:r>
              <a:rPr lang="de-DE" sz="3600" dirty="0" err="1" smtClean="0">
                <a:solidFill>
                  <a:srgbClr val="000000"/>
                </a:solidFill>
                <a:latin typeface="TimesNewRomanPSMT"/>
              </a:rPr>
              <a:t>Neyman</a:t>
            </a:r>
            <a:r>
              <a:rPr lang="de-DE" sz="3600" dirty="0" smtClean="0">
                <a:solidFill>
                  <a:srgbClr val="000000"/>
                </a:solidFill>
                <a:latin typeface="TimesNewRomanPSMT"/>
              </a:rPr>
              <a:t> &amp; Pearson </a:t>
            </a:r>
            <a:r>
              <a:rPr lang="de-DE" sz="3600" dirty="0">
                <a:solidFill>
                  <a:srgbClr val="000000"/>
                </a:solidFill>
                <a:latin typeface="TimesNewRomanPSMT"/>
              </a:rPr>
              <a:t>(1933)</a:t>
            </a:r>
            <a:r>
              <a:rPr lang="de-DE" sz="3600" dirty="0" smtClean="0"/>
              <a:t> </a:t>
            </a:r>
            <a:endParaRPr lang="de-DE" sz="3600" dirty="0"/>
          </a:p>
        </p:txBody>
      </p:sp>
    </p:spTree>
    <p:extLst>
      <p:ext uri="{BB962C8B-B14F-4D97-AF65-F5344CB8AC3E}">
        <p14:creationId xmlns:p14="http://schemas.microsoft.com/office/powerpoint/2010/main" val="2969106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2" name="Content Placeholder 3"/>
          <p:cNvSpPr>
            <a:spLocks noGrp="1"/>
          </p:cNvSpPr>
          <p:nvPr>
            <p:ph sz="half" idx="2"/>
          </p:nvPr>
        </p:nvSpPr>
        <p:spPr>
          <a:xfrm>
            <a:off x="6641430" y="1914860"/>
            <a:ext cx="5181600" cy="4351338"/>
          </a:xfrm>
        </p:spPr>
        <p:txBody>
          <a:bodyPr/>
          <a:lstStyle/>
          <a:p>
            <a:pPr marL="0" indent="0" algn="ctr">
              <a:buNone/>
            </a:pPr>
            <a:endParaRPr lang="de-DE" sz="2400" b="1" u="sng" dirty="0" smtClean="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4" name="Content Placeholder 3"/>
          <p:cNvSpPr>
            <a:spLocks noGrp="1"/>
          </p:cNvSpPr>
          <p:nvPr>
            <p:ph sz="half" idx="2"/>
          </p:nvPr>
        </p:nvSpPr>
        <p:spPr>
          <a:xfrm>
            <a:off x="6645739" y="1369432"/>
            <a:ext cx="5181600" cy="4351338"/>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8" name="Content Placeholder 7"/>
          <p:cNvSpPr>
            <a:spLocks noGrp="1"/>
          </p:cNvSpPr>
          <p:nvPr>
            <p:ph sz="half" idx="2"/>
          </p:nvPr>
        </p:nvSpPr>
        <p:spPr/>
        <p:txBody>
          <a:bodyPr/>
          <a:lstStyle/>
          <a:p>
            <a:endParaRPr lang="de-DE" dirty="0"/>
          </a:p>
        </p:txBody>
      </p:sp>
      <p:sp>
        <p:nvSpPr>
          <p:cNvPr id="9" name="Title 8"/>
          <p:cNvSpPr>
            <a:spLocks noGrp="1"/>
          </p:cNvSpPr>
          <p:nvPr>
            <p:ph type="title"/>
          </p:nvPr>
        </p:nvSpPr>
        <p:spPr/>
        <p:txBody>
          <a:bodyPr/>
          <a:lstStyle/>
          <a:p>
            <a:endParaRPr lang="de-DE"/>
          </a:p>
        </p:txBody>
      </p:sp>
    </p:spTree>
    <p:extLst>
      <p:ext uri="{BB962C8B-B14F-4D97-AF65-F5344CB8AC3E}">
        <p14:creationId xmlns:p14="http://schemas.microsoft.com/office/powerpoint/2010/main" val="34324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2">
                                            <p:txEl>
                                              <p:pRg st="1" end="1"/>
                                            </p:txEl>
                                          </p:spTgt>
                                        </p:tgtEl>
                                      </p:cBhvr>
                                    </p:animEffect>
                                    <p:set>
                                      <p:cBhvr>
                                        <p:cTn id="7" dur="1" fill="hold">
                                          <p:stCondLst>
                                            <p:cond delay="499"/>
                                          </p:stCondLst>
                                        </p:cTn>
                                        <p:tgtEl>
                                          <p:spTgt spid="112">
                                            <p:txEl>
                                              <p:pRg st="1" end="1"/>
                                            </p:txEl>
                                          </p:spTgt>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animEffect transition="in" filter="fade">
                                      <p:cBhvr>
                                        <p:cTn id="11" dur="500"/>
                                        <p:tgtEl>
                                          <p:spTgt spid="2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213"/>
                                        </p:tgtEl>
                                      </p:cBhvr>
                                    </p:animEffect>
                                    <p:set>
                                      <p:cBhvr>
                                        <p:cTn id="16" dur="1" fill="hold">
                                          <p:stCondLst>
                                            <p:cond delay="499"/>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213" grpId="0"/>
      <p:bldP spid="2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4" name="Content Placeholder 3"/>
          <p:cNvSpPr>
            <a:spLocks noGrp="1"/>
          </p:cNvSpPr>
          <p:nvPr>
            <p:ph sz="half" idx="2"/>
          </p:nvPr>
        </p:nvSpPr>
        <p:spPr>
          <a:xfrm>
            <a:off x="6645739" y="1369432"/>
            <a:ext cx="5181600" cy="4351338"/>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215" name="Rectangle 214"/>
          <p:cNvSpPr/>
          <p:nvPr/>
        </p:nvSpPr>
        <p:spPr>
          <a:xfrm>
            <a:off x="5322550" y="422771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a:t>
            </a:r>
            <a:r>
              <a:rPr lang="de-DE" sz="4000" b="1" dirty="0" smtClean="0">
                <a:solidFill>
                  <a:srgbClr val="00B050"/>
                </a:solidFill>
              </a:rPr>
              <a:t>.95</a:t>
            </a:r>
            <a:endParaRPr lang="de-DE" sz="4000" b="1" dirty="0">
              <a:solidFill>
                <a:srgbClr val="00B050"/>
              </a:solidFill>
            </a:endParaRPr>
          </a:p>
        </p:txBody>
      </p:sp>
    </p:spTree>
    <p:extLst>
      <p:ext uri="{BB962C8B-B14F-4D97-AF65-F5344CB8AC3E}">
        <p14:creationId xmlns:p14="http://schemas.microsoft.com/office/powerpoint/2010/main" val="298663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Widescreen</PresentationFormat>
  <Paragraphs>190</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TimesNewRomanPSMT</vt:lpstr>
      <vt:lpstr>Wingdings</vt:lpstr>
      <vt:lpstr>Office Theme</vt:lpstr>
      <vt:lpstr>Power Workshop</vt:lpstr>
      <vt:lpstr>Two states of the world…</vt:lpstr>
      <vt:lpstr>Two states of the world…</vt:lpstr>
      <vt:lpstr>Two states of the world…</vt:lpstr>
      <vt:lpstr>Two states of the world…</vt:lpstr>
      <vt:lpstr>Why more control  over False Positives versus False Negatives?</vt:lpstr>
      <vt:lpstr>Why more control  over False Positives versus False Negatives?</vt:lpstr>
      <vt:lpstr>PowerPoint Presentation</vt:lpstr>
      <vt:lpstr>PowerPoint Presentation</vt:lpstr>
      <vt:lpstr>Why is important to increase  the probability of TRUE POSITIVES?</vt:lpstr>
      <vt:lpstr>What does Statistical Power  depend on?</vt:lpstr>
      <vt:lpstr>Ways of Assessing Statistical Power</vt:lpstr>
      <vt:lpstr>When can we Assess Statistical Power?</vt:lpstr>
      <vt:lpstr>When can we Assess Statistical Power?</vt:lpstr>
      <vt:lpstr>How can Data Simulation help us with the Assessment of Statistical Power?</vt:lpstr>
      <vt:lpstr>References</vt:lpstr>
    </vt:vector>
  </TitlesOfParts>
  <Company>MPI for Research on Collective Goods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Workshop</dc:title>
  <dc:creator>Daniel Toribio Admin</dc:creator>
  <cp:lastModifiedBy>Niklas Cypris</cp:lastModifiedBy>
  <cp:revision>33</cp:revision>
  <dcterms:created xsi:type="dcterms:W3CDTF">2020-09-07T07:39:30Z</dcterms:created>
  <dcterms:modified xsi:type="dcterms:W3CDTF">2020-09-11T13:28:44Z</dcterms:modified>
</cp:coreProperties>
</file>