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84" r:id="rId2"/>
    <p:sldId id="287" r:id="rId3"/>
    <p:sldId id="293" r:id="rId4"/>
    <p:sldId id="294" r:id="rId5"/>
    <p:sldId id="259" r:id="rId6"/>
    <p:sldId id="261" r:id="rId7"/>
    <p:sldId id="262" r:id="rId8"/>
    <p:sldId id="263" r:id="rId9"/>
    <p:sldId id="300" r:id="rId10"/>
    <p:sldId id="271" r:id="rId11"/>
    <p:sldId id="257" r:id="rId12"/>
    <p:sldId id="274" r:id="rId13"/>
    <p:sldId id="276" r:id="rId14"/>
    <p:sldId id="277" r:id="rId15"/>
    <p:sldId id="301" r:id="rId16"/>
    <p:sldId id="278" r:id="rId17"/>
    <p:sldId id="279" r:id="rId18"/>
    <p:sldId id="297" r:id="rId19"/>
    <p:sldId id="298" r:id="rId20"/>
    <p:sldId id="302" r:id="rId21"/>
    <p:sldId id="303" r:id="rId22"/>
    <p:sldId id="299" r:id="rId23"/>
    <p:sldId id="282" r:id="rId24"/>
    <p:sldId id="288" r:id="rId25"/>
    <p:sldId id="273" r:id="rId26"/>
    <p:sldId id="29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192"/>
    <a:srgbClr val="2A7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8" autoAdjust="0"/>
    <p:restoredTop sz="79141" autoAdjust="0"/>
  </p:normalViewPr>
  <p:slideViewPr>
    <p:cSldViewPr snapToGrid="0">
      <p:cViewPr varScale="1">
        <p:scale>
          <a:sx n="91" d="100"/>
          <a:sy n="91" d="100"/>
        </p:scale>
        <p:origin x="10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57BCF-E6A9-4FCA-B000-9CA3BA9F7368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C54B0-D93D-46F3-9674-34082221F8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64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862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753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56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29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423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405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906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722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571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327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54B0-D93D-46F3-9674-34082221F80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91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CD4E711-A61A-48A3-8169-0B01BBE72942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53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711-A61A-48A3-8169-0B01BBE72942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20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711-A61A-48A3-8169-0B01BBE72942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77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711-A61A-48A3-8169-0B01BBE72942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49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711-A61A-48A3-8169-0B01BBE72942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87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711-A61A-48A3-8169-0B01BBE72942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77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711-A61A-48A3-8169-0B01BBE72942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06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711-A61A-48A3-8169-0B01BBE72942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22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711-A61A-48A3-8169-0B01BBE72942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0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711-A61A-48A3-8169-0B01BBE72942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77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CD4E711-A61A-48A3-8169-0B01BBE72942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959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CD4E711-A61A-48A3-8169-0B01BBE72942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23DDFF8-D02B-43CA-9D55-ED12A51AB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07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paramtest/vignettes/Simulating-Power.html" TargetMode="External"/><Relationship Id="rId2" Type="http://schemas.openxmlformats.org/officeDocument/2006/relationships/hyperlink" Target="https://osf.io/d3v8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1234/osf.io/pj67b" TargetMode="External"/><Relationship Id="rId5" Type="http://schemas.openxmlformats.org/officeDocument/2006/relationships/hyperlink" Target="https://doi.org/10.1111/2041-210X.12504" TargetMode="External"/><Relationship Id="rId4" Type="http://schemas.openxmlformats.org/officeDocument/2006/relationships/hyperlink" Target="https://doi.org/10.31234/osf.io/xp5cy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20778"/>
            <a:ext cx="10772775" cy="1658198"/>
          </a:xfrm>
        </p:spPr>
        <p:txBody>
          <a:bodyPr/>
          <a:lstStyle/>
          <a:p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978976"/>
            <a:ext cx="11332464" cy="37661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b="1" dirty="0" err="1" smtClean="0"/>
              <a:t>Theoretical</a:t>
            </a:r>
            <a:r>
              <a:rPr lang="de-DE" sz="3200" b="1" dirty="0" smtClean="0"/>
              <a:t> Part:</a:t>
            </a:r>
          </a:p>
          <a:p>
            <a:r>
              <a:rPr lang="de-DE" sz="3200" dirty="0" smtClean="0"/>
              <a:t>Basics in Statistical </a:t>
            </a:r>
            <a:r>
              <a:rPr lang="de-DE" sz="3200" dirty="0" smtClean="0"/>
              <a:t>Power</a:t>
            </a:r>
          </a:p>
          <a:p>
            <a:r>
              <a:rPr lang="de-DE" sz="3200" dirty="0" smtClean="0"/>
              <a:t>The </a:t>
            </a:r>
            <a:r>
              <a:rPr lang="de-DE" sz="3200" dirty="0" err="1" smtClean="0"/>
              <a:t>Logic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Power </a:t>
            </a:r>
            <a:r>
              <a:rPr lang="de-DE" sz="3200" dirty="0" smtClean="0"/>
              <a:t>Simulation</a:t>
            </a:r>
            <a:endParaRPr lang="de-DE" sz="3600" dirty="0" smtClean="0"/>
          </a:p>
          <a:p>
            <a:pPr marL="0" indent="0">
              <a:buNone/>
            </a:pPr>
            <a:r>
              <a:rPr lang="de-DE" sz="3200" b="1" dirty="0" err="1" smtClean="0"/>
              <a:t>Practical</a:t>
            </a:r>
            <a:r>
              <a:rPr lang="de-DE" sz="3200" b="1" dirty="0" smtClean="0"/>
              <a:t> Part</a:t>
            </a:r>
          </a:p>
          <a:p>
            <a:r>
              <a:rPr lang="de-DE" sz="3200" dirty="0" smtClean="0"/>
              <a:t>Session </a:t>
            </a:r>
            <a:r>
              <a:rPr lang="de-DE" sz="3200" dirty="0" smtClean="0"/>
              <a:t>1: </a:t>
            </a:r>
            <a:r>
              <a:rPr lang="de-DE" sz="3200" dirty="0" err="1" smtClean="0"/>
              <a:t>Your</a:t>
            </a:r>
            <a:r>
              <a:rPr lang="de-DE" sz="3200" dirty="0" smtClean="0"/>
              <a:t> First </a:t>
            </a:r>
            <a:r>
              <a:rPr lang="de-DE" sz="3200" dirty="0" smtClean="0"/>
              <a:t>Simulation</a:t>
            </a:r>
            <a:endParaRPr lang="de-DE" sz="3200" dirty="0" smtClean="0"/>
          </a:p>
          <a:p>
            <a:r>
              <a:rPr lang="de-DE" sz="3200" dirty="0" smtClean="0"/>
              <a:t>Session </a:t>
            </a:r>
            <a:r>
              <a:rPr lang="de-DE" sz="3200" dirty="0" smtClean="0"/>
              <a:t>2: </a:t>
            </a:r>
            <a:r>
              <a:rPr lang="de-DE" sz="3200" dirty="0" err="1" smtClean="0"/>
              <a:t>Advanced</a:t>
            </a:r>
            <a:r>
              <a:rPr lang="de-DE" sz="3200" dirty="0" smtClean="0"/>
              <a:t> </a:t>
            </a:r>
            <a:r>
              <a:rPr lang="de-DE" sz="3200" dirty="0" err="1" smtClean="0"/>
              <a:t>Simulations</a:t>
            </a:r>
            <a:endParaRPr lang="de-DE" sz="3600" dirty="0" smtClean="0"/>
          </a:p>
          <a:p>
            <a:pPr marL="0" indent="0">
              <a:buNone/>
            </a:pPr>
            <a:r>
              <a:rPr lang="de-DE" sz="32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081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0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Statistical Power </a:t>
            </a:r>
            <a:br>
              <a:rPr lang="de-DE" dirty="0" smtClean="0"/>
            </a:br>
            <a:r>
              <a:rPr lang="de-DE" dirty="0" err="1" smtClean="0"/>
              <a:t>depend</a:t>
            </a:r>
            <a:r>
              <a:rPr lang="de-DE" dirty="0" smtClean="0"/>
              <a:t> on?</a:t>
            </a: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1138459" y="3230558"/>
            <a:ext cx="246734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800" dirty="0"/>
              <a:t>1 - </a:t>
            </a:r>
            <a:r>
              <a:rPr lang="el-GR" sz="8800" dirty="0"/>
              <a:t>β</a:t>
            </a:r>
            <a:r>
              <a:rPr lang="de-DE" sz="88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7903613" y="796400"/>
            <a:ext cx="2275879" cy="2154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dirty="0" err="1" smtClean="0"/>
              <a:t>Effect</a:t>
            </a:r>
            <a:endParaRPr lang="de-DE" sz="4000" b="1" dirty="0" smtClean="0"/>
          </a:p>
          <a:p>
            <a:pPr algn="ctr"/>
            <a:r>
              <a:rPr lang="de-DE" sz="4000" b="1" dirty="0" smtClean="0"/>
              <a:t>Size</a:t>
            </a:r>
          </a:p>
          <a:p>
            <a:pPr algn="ctr"/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/>
              <a:t>for t-test, </a:t>
            </a:r>
            <a:endParaRPr lang="en-US" dirty="0" smtClean="0"/>
          </a:p>
          <a:p>
            <a:pPr algn="ctr"/>
            <a:r>
              <a:rPr lang="en-US" dirty="0" smtClean="0"/>
              <a:t>rho </a:t>
            </a:r>
            <a:r>
              <a:rPr lang="en-US" dirty="0"/>
              <a:t>(ρ) for </a:t>
            </a:r>
            <a:r>
              <a:rPr lang="en-US" dirty="0" smtClean="0"/>
              <a:t>correlation,</a:t>
            </a:r>
          </a:p>
          <a:p>
            <a:pPr algn="ctr"/>
            <a:r>
              <a:rPr lang="el-GR" dirty="0" smtClean="0"/>
              <a:t>η</a:t>
            </a:r>
            <a:r>
              <a:rPr lang="en-US" baseline="-25000" dirty="0" smtClean="0"/>
              <a:t>p</a:t>
            </a:r>
            <a:r>
              <a:rPr lang="en-US" baseline="30000" dirty="0" smtClean="0"/>
              <a:t>2</a:t>
            </a:r>
            <a:r>
              <a:rPr lang="en-US" dirty="0" smtClean="0"/>
              <a:t> for ANOVA…</a:t>
            </a:r>
            <a:endParaRPr lang="en-US" baseline="30000" dirty="0"/>
          </a:p>
        </p:txBody>
      </p:sp>
      <p:sp>
        <p:nvSpPr>
          <p:cNvPr id="7" name="Rectangle 6"/>
          <p:cNvSpPr/>
          <p:nvPr/>
        </p:nvSpPr>
        <p:spPr>
          <a:xfrm>
            <a:off x="9405883" y="3034938"/>
            <a:ext cx="15472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5400" b="1" dirty="0" smtClean="0"/>
              <a:t>α</a:t>
            </a:r>
            <a:endParaRPr lang="de-DE" sz="5400" b="1" dirty="0" smtClean="0"/>
          </a:p>
          <a:p>
            <a:pPr algn="ctr"/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el-GR" dirty="0" smtClean="0"/>
              <a:t>α</a:t>
            </a:r>
            <a:r>
              <a:rPr lang="de-DE" dirty="0" smtClean="0"/>
              <a:t> = .05</a:t>
            </a:r>
            <a:endParaRPr lang="el-GR" dirty="0" smtClean="0"/>
          </a:p>
        </p:txBody>
      </p:sp>
      <p:sp>
        <p:nvSpPr>
          <p:cNvPr id="8" name="Rectangle 7"/>
          <p:cNvSpPr/>
          <p:nvPr/>
        </p:nvSpPr>
        <p:spPr>
          <a:xfrm>
            <a:off x="7301204" y="4319369"/>
            <a:ext cx="3480696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4000" b="1" dirty="0" smtClean="0"/>
              <a:t>Sample</a:t>
            </a:r>
          </a:p>
          <a:p>
            <a:pPr algn="ctr"/>
            <a:r>
              <a:rPr lang="de-DE" sz="4000" b="1" dirty="0" smtClean="0"/>
              <a:t>Size (</a:t>
            </a:r>
            <a:r>
              <a:rPr lang="de-DE" sz="4000" b="1" i="1" dirty="0" smtClean="0"/>
              <a:t>N</a:t>
            </a:r>
            <a:r>
              <a:rPr lang="de-DE" sz="4000" b="1" dirty="0" smtClean="0"/>
              <a:t>)</a:t>
            </a:r>
          </a:p>
          <a:p>
            <a:pPr lvl="1" algn="ctr"/>
            <a:r>
              <a:rPr lang="en-US" b="1" dirty="0"/>
              <a:t>Between-Subject </a:t>
            </a:r>
            <a:r>
              <a:rPr lang="en-US" b="1" dirty="0" smtClean="0"/>
              <a:t>Design</a:t>
            </a:r>
          </a:p>
          <a:p>
            <a:pPr lvl="1" algn="ctr"/>
            <a:r>
              <a:rPr lang="en-US" dirty="0" smtClean="0"/>
              <a:t>(</a:t>
            </a:r>
            <a:r>
              <a:rPr lang="en-US" dirty="0"/>
              <a:t>i.e., number of participants)</a:t>
            </a:r>
          </a:p>
          <a:p>
            <a:pPr lvl="1" algn="ctr"/>
            <a:r>
              <a:rPr lang="en-US" b="1" dirty="0" smtClean="0"/>
              <a:t>Within-Subject Design</a:t>
            </a:r>
          </a:p>
          <a:p>
            <a:pPr lvl="1" algn="ctr"/>
            <a:r>
              <a:rPr lang="en-US" dirty="0" smtClean="0"/>
              <a:t> </a:t>
            </a:r>
            <a:r>
              <a:rPr lang="en-US" dirty="0"/>
              <a:t>(i.e., number of observations)</a:t>
            </a: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3605801" y="1873618"/>
            <a:ext cx="4297812" cy="2080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 flipV="1">
            <a:off x="3605801" y="3635103"/>
            <a:ext cx="5800082" cy="3187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8" idx="1"/>
          </p:cNvCxnSpPr>
          <p:nvPr/>
        </p:nvCxnSpPr>
        <p:spPr>
          <a:xfrm>
            <a:off x="3605801" y="3953833"/>
            <a:ext cx="3695403" cy="1581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65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Assessing</a:t>
            </a:r>
            <a:r>
              <a:rPr lang="de-DE" dirty="0" smtClean="0"/>
              <a:t> Statistical Power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601133" y="3194755"/>
            <a:ext cx="3496733" cy="283351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INPUT:</a:t>
            </a:r>
          </a:p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Effect</a:t>
            </a:r>
            <a:r>
              <a:rPr lang="de-DE" sz="2400" dirty="0" smtClean="0">
                <a:solidFill>
                  <a:schemeClr val="tx1"/>
                </a:solidFill>
              </a:rPr>
              <a:t> Size</a:t>
            </a:r>
          </a:p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Alpha</a:t>
            </a:r>
          </a:p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Desired</a:t>
            </a:r>
            <a:r>
              <a:rPr lang="de-DE" sz="2400" dirty="0" smtClean="0">
                <a:solidFill>
                  <a:schemeClr val="tx1"/>
                </a:solidFill>
              </a:rPr>
              <a:t>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  <a:p>
            <a:pPr algn="ctr"/>
            <a:r>
              <a:rPr lang="de-DE" sz="2800" b="1" dirty="0" smtClean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Sample Size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1132" y="1895210"/>
            <a:ext cx="3496733" cy="1095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A PRIORI </a:t>
            </a:r>
          </a:p>
          <a:p>
            <a:pPr algn="ctr"/>
            <a:r>
              <a:rPr lang="de-DE" sz="2400" b="1" dirty="0" smtClean="0"/>
              <a:t>POWER ANALYSIS</a:t>
            </a:r>
            <a:endParaRPr lang="de-DE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4433710" y="3194755"/>
            <a:ext cx="3496733" cy="283351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INPUT:</a:t>
            </a:r>
          </a:p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Sample Size</a:t>
            </a:r>
            <a:endParaRPr lang="de-DE" sz="2400" dirty="0">
              <a:solidFill>
                <a:schemeClr val="tx1"/>
              </a:solidFill>
            </a:endParaRP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Alpha</a:t>
            </a:r>
          </a:p>
          <a:p>
            <a:pPr algn="ctr"/>
            <a:r>
              <a:rPr lang="de-DE" sz="2400" dirty="0" err="1">
                <a:solidFill>
                  <a:schemeClr val="tx1"/>
                </a:solidFill>
              </a:rPr>
              <a:t>Desired</a:t>
            </a:r>
            <a:r>
              <a:rPr lang="de-DE" sz="2400" dirty="0">
                <a:solidFill>
                  <a:schemeClr val="tx1"/>
                </a:solidFill>
              </a:rPr>
              <a:t>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  <a:p>
            <a:pPr algn="ctr"/>
            <a:r>
              <a:rPr lang="de-DE" sz="2800" b="1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(Minimum) </a:t>
            </a:r>
            <a:r>
              <a:rPr lang="de-DE" sz="2400" dirty="0" err="1" smtClean="0">
                <a:solidFill>
                  <a:schemeClr val="tx1"/>
                </a:solidFill>
              </a:rPr>
              <a:t>Effect</a:t>
            </a:r>
            <a:r>
              <a:rPr lang="de-DE" sz="2400" dirty="0" smtClean="0">
                <a:solidFill>
                  <a:schemeClr val="tx1"/>
                </a:solidFill>
              </a:rPr>
              <a:t> Size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33709" y="1895210"/>
            <a:ext cx="3496733" cy="10950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SENSITIVITY ANALYSIS</a:t>
            </a:r>
            <a:endParaRPr lang="de-DE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8226774" y="3194755"/>
            <a:ext cx="3496733" cy="2833511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INPUT:</a:t>
            </a:r>
          </a:p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Effect</a:t>
            </a:r>
            <a:r>
              <a:rPr lang="de-DE" sz="2400" dirty="0" smtClean="0">
                <a:solidFill>
                  <a:schemeClr val="tx1"/>
                </a:solidFill>
              </a:rPr>
              <a:t> Size</a:t>
            </a:r>
          </a:p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Sample </a:t>
            </a:r>
            <a:r>
              <a:rPr lang="de-DE" sz="2400" dirty="0">
                <a:solidFill>
                  <a:schemeClr val="tx1"/>
                </a:solidFill>
              </a:rPr>
              <a:t>Size</a:t>
            </a:r>
          </a:p>
          <a:p>
            <a:pPr algn="ctr"/>
            <a:r>
              <a:rPr lang="de-DE" sz="2400" dirty="0">
                <a:solidFill>
                  <a:schemeClr val="tx1"/>
                </a:solidFill>
              </a:rPr>
              <a:t>Alpha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  <a:p>
            <a:pPr algn="ctr"/>
            <a:r>
              <a:rPr lang="de-DE" sz="2800" b="1" dirty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de-DE" sz="2400" dirty="0" err="1" smtClean="0">
                <a:solidFill>
                  <a:schemeClr val="tx1"/>
                </a:solidFill>
              </a:rPr>
              <a:t>Estimated</a:t>
            </a:r>
            <a:r>
              <a:rPr lang="de-DE" sz="2400" dirty="0" smtClean="0">
                <a:solidFill>
                  <a:schemeClr val="tx1"/>
                </a:solidFill>
              </a:rPr>
              <a:t> Power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26773" y="1895210"/>
            <a:ext cx="3496733" cy="109502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POWER-DETERMINATION ANALYSIS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46157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ssess</a:t>
            </a:r>
            <a:r>
              <a:rPr lang="de-DE" dirty="0" smtClean="0"/>
              <a:t> Statistical Power?</a:t>
            </a:r>
            <a:endParaRPr lang="de-DE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6096000" y="1690688"/>
            <a:ext cx="0" cy="4705879"/>
          </a:xfrm>
          <a:prstGeom prst="line">
            <a:avLst/>
          </a:prstGeom>
          <a:ln w="571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49422" y="3251200"/>
            <a:ext cx="3093156" cy="1095023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C00000"/>
                </a:solidFill>
              </a:rPr>
              <a:t>DATA COLLECTION</a:t>
            </a:r>
            <a:endParaRPr lang="de-DE" sz="32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62617" y="1690688"/>
            <a:ext cx="3093156" cy="442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</a:rPr>
              <a:t>BEFORE</a:t>
            </a:r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75221" y="1695035"/>
            <a:ext cx="3093156" cy="442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</a:rPr>
              <a:t>AFTER</a:t>
            </a:r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2488369"/>
            <a:ext cx="3496733" cy="10950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A PRIORI </a:t>
            </a:r>
          </a:p>
          <a:p>
            <a:pPr algn="ctr"/>
            <a:r>
              <a:rPr lang="de-DE" sz="2400" b="1" dirty="0" smtClean="0"/>
              <a:t>POWER ANALYSIS</a:t>
            </a:r>
            <a:endParaRPr lang="de-DE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838199" y="3709382"/>
            <a:ext cx="3496733" cy="10950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SENSITIVITY ANALYSIS</a:t>
            </a:r>
            <a:endParaRPr lang="de-DE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829736" y="4930395"/>
            <a:ext cx="3496733" cy="109502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POWER-DETERMINATION ANALYSIS</a:t>
            </a:r>
            <a:endParaRPr lang="de-DE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7865532" y="3709382"/>
            <a:ext cx="3496733" cy="10950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SENSITIVITY ANALYSIS</a:t>
            </a:r>
            <a:endParaRPr lang="de-DE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7857069" y="4930395"/>
            <a:ext cx="3496733" cy="109502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POWER-DETERMINATION ANALYSIS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48700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Arrow 17"/>
          <p:cNvSpPr/>
          <p:nvPr/>
        </p:nvSpPr>
        <p:spPr>
          <a:xfrm>
            <a:off x="4078874" y="5115491"/>
            <a:ext cx="1865146" cy="72482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b="1"/>
          </a:p>
        </p:txBody>
      </p:sp>
      <p:sp>
        <p:nvSpPr>
          <p:cNvPr id="17" name="Right Arrow 16"/>
          <p:cNvSpPr/>
          <p:nvPr/>
        </p:nvSpPr>
        <p:spPr>
          <a:xfrm>
            <a:off x="4078874" y="3894478"/>
            <a:ext cx="1865146" cy="724829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b="1"/>
          </a:p>
        </p:txBody>
      </p:sp>
      <p:sp>
        <p:nvSpPr>
          <p:cNvPr id="3" name="Right Arrow 2"/>
          <p:cNvSpPr/>
          <p:nvPr/>
        </p:nvSpPr>
        <p:spPr>
          <a:xfrm>
            <a:off x="4078874" y="2673465"/>
            <a:ext cx="1865146" cy="7248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/>
              <a:t>a</a:t>
            </a:r>
            <a:r>
              <a:rPr lang="de-DE" dirty="0" err="1" smtClean="0"/>
              <a:t>ssess</a:t>
            </a:r>
            <a:r>
              <a:rPr lang="de-DE" dirty="0" smtClean="0"/>
              <a:t> </a:t>
            </a:r>
            <a:r>
              <a:rPr lang="de-DE" dirty="0" smtClean="0"/>
              <a:t>Statistical Power?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3498040" y="1690688"/>
            <a:ext cx="5195919" cy="442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</a:rPr>
              <a:t>BEFORE DATA COLLECTION</a:t>
            </a:r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4443" y="2488369"/>
            <a:ext cx="3496733" cy="1095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A PRIORI </a:t>
            </a:r>
          </a:p>
          <a:p>
            <a:pPr algn="ctr"/>
            <a:r>
              <a:rPr lang="de-DE" sz="2400" b="1" dirty="0" smtClean="0"/>
              <a:t>POWER ANALYSIS</a:t>
            </a:r>
            <a:endParaRPr lang="de-DE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604442" y="3709382"/>
            <a:ext cx="3496733" cy="10950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POWER-DETERMINATION ANALYSIS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5979" y="4930395"/>
            <a:ext cx="3496733" cy="10950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/>
              <a:t>SENSITIVITY ANALYSIS</a:t>
            </a:r>
            <a:endParaRPr lang="de-DE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6006179" y="2814398"/>
            <a:ext cx="3605836" cy="442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 dirty="0" smtClean="0">
                <a:solidFill>
                  <a:schemeClr val="tx1"/>
                </a:solidFill>
              </a:rPr>
              <a:t>d </a:t>
            </a:r>
            <a:r>
              <a:rPr lang="de-DE" sz="2400" dirty="0" smtClean="0">
                <a:solidFill>
                  <a:schemeClr val="tx1"/>
                </a:solidFill>
              </a:rPr>
              <a:t>= .20, </a:t>
            </a:r>
            <a:r>
              <a:rPr lang="el-GR" sz="2400" dirty="0" smtClean="0">
                <a:solidFill>
                  <a:schemeClr val="tx1"/>
                </a:solidFill>
              </a:rPr>
              <a:t>α</a:t>
            </a:r>
            <a:r>
              <a:rPr lang="de-DE" sz="2400" dirty="0" smtClean="0">
                <a:solidFill>
                  <a:schemeClr val="tx1"/>
                </a:solidFill>
              </a:rPr>
              <a:t> = .05, </a:t>
            </a:r>
            <a:r>
              <a:rPr lang="de-DE" sz="2400" dirty="0">
                <a:solidFill>
                  <a:schemeClr val="tx1"/>
                </a:solidFill>
              </a:rPr>
              <a:t>1 – </a:t>
            </a:r>
            <a:r>
              <a:rPr lang="el-GR" sz="2400" dirty="0">
                <a:solidFill>
                  <a:schemeClr val="tx1"/>
                </a:solidFill>
              </a:rPr>
              <a:t>β</a:t>
            </a:r>
            <a:r>
              <a:rPr lang="de-DE" sz="2400" dirty="0">
                <a:solidFill>
                  <a:schemeClr val="tx1"/>
                </a:solidFill>
              </a:rPr>
              <a:t> = .</a:t>
            </a:r>
            <a:r>
              <a:rPr lang="de-DE" sz="2400" dirty="0" smtClean="0">
                <a:solidFill>
                  <a:schemeClr val="tx1"/>
                </a:solidFill>
              </a:rPr>
              <a:t>80</a:t>
            </a:r>
            <a:endParaRPr lang="de-DE" sz="2400" i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74174" y="2814398"/>
            <a:ext cx="2086033" cy="442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</a:rPr>
              <a:t>N = 788</a:t>
            </a:r>
            <a:endParaRPr lang="de-DE" sz="32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06179" y="3993863"/>
            <a:ext cx="3605836" cy="442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i="1" dirty="0" smtClean="0">
                <a:solidFill>
                  <a:schemeClr val="tx1"/>
                </a:solidFill>
              </a:rPr>
              <a:t>d </a:t>
            </a:r>
            <a:r>
              <a:rPr lang="de-DE" sz="2400" dirty="0" smtClean="0">
                <a:solidFill>
                  <a:schemeClr val="tx1"/>
                </a:solidFill>
              </a:rPr>
              <a:t>= .20, </a:t>
            </a:r>
            <a:r>
              <a:rPr lang="el-GR" sz="2400" dirty="0" smtClean="0">
                <a:solidFill>
                  <a:schemeClr val="tx1"/>
                </a:solidFill>
              </a:rPr>
              <a:t>α</a:t>
            </a:r>
            <a:r>
              <a:rPr lang="de-DE" sz="2400" dirty="0" smtClean="0">
                <a:solidFill>
                  <a:schemeClr val="tx1"/>
                </a:solidFill>
              </a:rPr>
              <a:t> = .05, </a:t>
            </a:r>
            <a:r>
              <a:rPr lang="de-DE" sz="2400" b="1" dirty="0" smtClean="0">
                <a:solidFill>
                  <a:schemeClr val="tx1"/>
                </a:solidFill>
              </a:rPr>
              <a:t>N = 500</a:t>
            </a:r>
            <a:endParaRPr lang="de-DE" sz="2400" b="1" i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74174" y="3993863"/>
            <a:ext cx="2086033" cy="442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</a:rPr>
              <a:t>1 – </a:t>
            </a:r>
            <a:r>
              <a:rPr lang="el-GR" sz="3200" b="1" dirty="0">
                <a:solidFill>
                  <a:schemeClr val="tx1"/>
                </a:solidFill>
              </a:rPr>
              <a:t>β</a:t>
            </a:r>
            <a:r>
              <a:rPr lang="de-DE" sz="3200" b="1" dirty="0">
                <a:solidFill>
                  <a:schemeClr val="tx1"/>
                </a:solidFill>
              </a:rPr>
              <a:t> = </a:t>
            </a:r>
            <a:r>
              <a:rPr lang="de-DE" sz="3200" b="1" dirty="0" smtClean="0">
                <a:solidFill>
                  <a:schemeClr val="tx1"/>
                </a:solidFill>
              </a:rPr>
              <a:t>.61</a:t>
            </a:r>
            <a:endParaRPr lang="de-DE" sz="3200" b="1" i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06179" y="5227932"/>
            <a:ext cx="3605836" cy="442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solidFill>
                  <a:schemeClr val="tx1"/>
                </a:solidFill>
              </a:rPr>
              <a:t>α</a:t>
            </a:r>
            <a:r>
              <a:rPr lang="de-DE" sz="2400" dirty="0" smtClean="0">
                <a:solidFill>
                  <a:schemeClr val="tx1"/>
                </a:solidFill>
              </a:rPr>
              <a:t> = .05, </a:t>
            </a:r>
            <a:r>
              <a:rPr lang="de-DE" sz="2400" b="1" dirty="0" smtClean="0">
                <a:solidFill>
                  <a:schemeClr val="tx1"/>
                </a:solidFill>
              </a:rPr>
              <a:t>N = 500, </a:t>
            </a:r>
            <a:r>
              <a:rPr lang="de-DE" sz="2400" b="1" dirty="0">
                <a:solidFill>
                  <a:schemeClr val="tx1"/>
                </a:solidFill>
              </a:rPr>
              <a:t>1 – </a:t>
            </a:r>
            <a:r>
              <a:rPr lang="el-GR" sz="2400" b="1" dirty="0">
                <a:solidFill>
                  <a:schemeClr val="tx1"/>
                </a:solidFill>
              </a:rPr>
              <a:t>β</a:t>
            </a:r>
            <a:r>
              <a:rPr lang="de-DE" sz="2400" b="1" dirty="0">
                <a:solidFill>
                  <a:schemeClr val="tx1"/>
                </a:solidFill>
              </a:rPr>
              <a:t> = .</a:t>
            </a:r>
            <a:r>
              <a:rPr lang="de-DE" sz="2400" b="1" dirty="0" smtClean="0">
                <a:solidFill>
                  <a:schemeClr val="tx1"/>
                </a:solidFill>
              </a:rPr>
              <a:t>80</a:t>
            </a:r>
            <a:endParaRPr lang="de-DE" sz="2400" b="1" i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74174" y="5227932"/>
            <a:ext cx="2086033" cy="442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i="1" dirty="0">
                <a:solidFill>
                  <a:schemeClr val="tx1"/>
                </a:solidFill>
              </a:rPr>
              <a:t>d</a:t>
            </a:r>
            <a:r>
              <a:rPr lang="de-DE" sz="3200" b="1" dirty="0" smtClean="0">
                <a:solidFill>
                  <a:schemeClr val="tx1"/>
                </a:solidFill>
              </a:rPr>
              <a:t> = .25</a:t>
            </a:r>
            <a:endParaRPr lang="de-DE" sz="3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78000"/>
            <a:ext cx="9144000" cy="2387600"/>
          </a:xfrm>
        </p:spPr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Power </a:t>
            </a:r>
            <a:r>
              <a:rPr lang="de-DE" dirty="0" err="1" smtClean="0"/>
              <a:t>Simulations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1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157731"/>
            <a:ext cx="5197038" cy="12044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Make up data based on prior assumptions lots and lots of times to see how often we find a significant result.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262" y="1018616"/>
            <a:ext cx="5575737" cy="5450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43544" y="6469117"/>
            <a:ext cx="19864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© 2017 Disney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7261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 </a:t>
            </a:r>
            <a:r>
              <a:rPr lang="de-DE" dirty="0" err="1" smtClean="0"/>
              <a:t>Equation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385" y="2620108"/>
                <a:ext cx="5773615" cy="1393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e-DE" sz="3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sz="3600" dirty="0" smtClean="0"/>
              </a:p>
              <a:p>
                <a:pPr marL="0" indent="0">
                  <a:buNone/>
                </a:pPr>
                <a:endParaRPr lang="de-DE" sz="3600" dirty="0"/>
              </a:p>
              <a:p>
                <a:pPr marL="0" indent="0">
                  <a:buNone/>
                </a:pPr>
                <a:endParaRPr lang="de-DE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385" y="2620108"/>
                <a:ext cx="5773615" cy="13939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4066"/>
            <a:ext cx="5019980" cy="501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 </a:t>
            </a:r>
            <a:r>
              <a:rPr lang="de-DE" dirty="0" err="1" smtClean="0"/>
              <a:t>Equation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385" y="2620108"/>
                <a:ext cx="5773615" cy="1393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e-DE" sz="3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sz="3600" dirty="0" smtClean="0"/>
              </a:p>
              <a:p>
                <a:pPr marL="0" indent="0">
                  <a:buNone/>
                </a:pPr>
                <a:endParaRPr lang="de-DE" sz="3600" dirty="0"/>
              </a:p>
              <a:p>
                <a:pPr marL="0" indent="0">
                  <a:buNone/>
                </a:pPr>
                <a:endParaRPr lang="de-DE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385" y="2620108"/>
                <a:ext cx="5773615" cy="13939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4066"/>
            <a:ext cx="5019980" cy="50199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24654" y="3209192"/>
            <a:ext cx="641838" cy="457200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80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 smtClean="0"/>
                  <a:t>Varying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2499951"/>
            <a:ext cx="3240000" cy="32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11" y="2499951"/>
            <a:ext cx="3240000" cy="32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999" y="2499951"/>
            <a:ext cx="32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8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 </a:t>
            </a:r>
            <a:r>
              <a:rPr lang="de-DE" dirty="0" err="1" smtClean="0"/>
              <a:t>Equation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385" y="2620108"/>
                <a:ext cx="5773615" cy="1393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e-DE" sz="3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sz="3600" dirty="0" smtClean="0"/>
              </a:p>
              <a:p>
                <a:pPr marL="0" indent="0">
                  <a:buNone/>
                </a:pPr>
                <a:endParaRPr lang="de-DE" sz="3600" dirty="0"/>
              </a:p>
              <a:p>
                <a:pPr marL="0" indent="0">
                  <a:buNone/>
                </a:pPr>
                <a:endParaRPr lang="de-DE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385" y="2620108"/>
                <a:ext cx="5773615" cy="13939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4066"/>
            <a:ext cx="5019980" cy="50199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67654" y="3209192"/>
            <a:ext cx="624254" cy="474785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88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989873"/>
            <a:ext cx="9827941" cy="2387600"/>
          </a:xfrm>
        </p:spPr>
        <p:txBody>
          <a:bodyPr/>
          <a:lstStyle/>
          <a:p>
            <a:r>
              <a:rPr lang="de-DE" sz="7200" dirty="0" smtClean="0"/>
              <a:t>Basics in Statistical Power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4800" dirty="0" err="1" smtClean="0"/>
              <a:t>and</a:t>
            </a:r>
            <a:r>
              <a:rPr lang="de-DE" sz="4800" dirty="0" smtClean="0"/>
              <a:t> </a:t>
            </a:r>
            <a:r>
              <a:rPr lang="de-DE" sz="4800" dirty="0" err="1" smtClean="0"/>
              <a:t>how</a:t>
            </a:r>
            <a:r>
              <a:rPr lang="de-DE" sz="4800" dirty="0" smtClean="0"/>
              <a:t> </a:t>
            </a:r>
            <a:r>
              <a:rPr lang="de-DE" sz="4800" dirty="0" err="1" smtClean="0"/>
              <a:t>to</a:t>
            </a:r>
            <a:r>
              <a:rPr lang="de-DE" sz="4800" dirty="0" smtClean="0"/>
              <a:t> </a:t>
            </a:r>
            <a:r>
              <a:rPr lang="de-DE" sz="4800" dirty="0" err="1" smtClean="0"/>
              <a:t>assess</a:t>
            </a:r>
            <a:r>
              <a:rPr lang="de-DE" sz="4800" dirty="0" smtClean="0"/>
              <a:t> </a:t>
            </a:r>
            <a:r>
              <a:rPr lang="de-DE" sz="4800" dirty="0" err="1" smtClean="0"/>
              <a:t>it!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840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 </a:t>
            </a:r>
            <a:r>
              <a:rPr lang="de-DE" dirty="0" err="1" smtClean="0"/>
              <a:t>Equation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385" y="2620108"/>
                <a:ext cx="5773615" cy="1393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e-DE" sz="3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sz="3600" dirty="0" smtClean="0"/>
              </a:p>
              <a:p>
                <a:pPr marL="0" indent="0">
                  <a:buNone/>
                </a:pPr>
                <a:endParaRPr lang="de-DE" sz="3600" dirty="0"/>
              </a:p>
              <a:p>
                <a:pPr marL="0" indent="0">
                  <a:buNone/>
                </a:pPr>
                <a:endParaRPr lang="de-DE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385" y="2620108"/>
                <a:ext cx="5773615" cy="13939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4066"/>
            <a:ext cx="5019980" cy="50199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67654" y="3209192"/>
            <a:ext cx="624254" cy="474785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9753600" y="2070538"/>
            <a:ext cx="0" cy="15134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54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Regression </a:t>
            </a:r>
            <a:r>
              <a:rPr lang="de-DE" dirty="0" err="1" smtClean="0"/>
              <a:t>Equation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385" y="2620108"/>
                <a:ext cx="5773615" cy="1393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de-DE" sz="36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DE" sz="3600" dirty="0" smtClean="0"/>
              </a:p>
              <a:p>
                <a:pPr marL="0" indent="0">
                  <a:buNone/>
                </a:pPr>
                <a:endParaRPr lang="de-DE" sz="3600" dirty="0"/>
              </a:p>
              <a:p>
                <a:pPr marL="0" indent="0">
                  <a:buNone/>
                </a:pPr>
                <a:endParaRPr lang="de-DE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385" y="2620108"/>
                <a:ext cx="5773615" cy="13939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4066"/>
            <a:ext cx="5019980" cy="50199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67654" y="3209192"/>
            <a:ext cx="624254" cy="474785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9753600" y="2070538"/>
            <a:ext cx="0" cy="15134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953297" y="3584028"/>
            <a:ext cx="5255" cy="299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 smtClean="0"/>
                  <a:t>Varying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/>
          </p:cNvPicPr>
          <p:nvPr/>
        </p:nvPicPr>
        <p:blipFill rotWithShape="1">
          <a:blip r:embed="rId3"/>
          <a:srcRect b="4546"/>
          <a:stretch/>
        </p:blipFill>
        <p:spPr>
          <a:xfrm>
            <a:off x="8190000" y="2639510"/>
            <a:ext cx="3240000" cy="3092696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 rotWithShape="1">
          <a:blip r:embed="rId4"/>
          <a:srcRect b="5154"/>
          <a:stretch/>
        </p:blipFill>
        <p:spPr>
          <a:xfrm>
            <a:off x="4423612" y="2639510"/>
            <a:ext cx="3240000" cy="3073032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 rotWithShape="1">
          <a:blip r:embed="rId5"/>
          <a:srcRect b="5457"/>
          <a:stretch/>
        </p:blipFill>
        <p:spPr>
          <a:xfrm>
            <a:off x="657224" y="2639510"/>
            <a:ext cx="3240000" cy="30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simulations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3485"/>
            <a:ext cx="4542692" cy="45426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2346" y="6189785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0.30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7488115" y="6189785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0.52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8513884" y="6189785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0.67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9539653" y="6189785"/>
            <a:ext cx="87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0.82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2014" y="2912159"/>
                <a:ext cx="5205046" cy="1033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𝑠𝑖𝑔𝑛𝑖𝑓𝑖𝑐𝑎𝑛𝑡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𝑛𝑜𝑛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𝑠𝑖𝑔𝑛𝑖𝑓𝑖𝑐𝑎𝑛𝑡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14" y="2912159"/>
                <a:ext cx="5205046" cy="1033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9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6371" y="2079084"/>
            <a:ext cx="9144000" cy="2387600"/>
          </a:xfrm>
        </p:spPr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1:</a:t>
            </a:r>
            <a:br>
              <a:rPr lang="de-DE" dirty="0" smtClean="0"/>
            </a:br>
            <a:r>
              <a:rPr lang="de-DE" sz="4800" dirty="0" err="1"/>
              <a:t>Your</a:t>
            </a:r>
            <a:r>
              <a:rPr lang="de-DE" sz="4800" dirty="0"/>
              <a:t> First Simulation!</a:t>
            </a:r>
          </a:p>
        </p:txBody>
      </p:sp>
    </p:spTree>
    <p:extLst>
      <p:ext uri="{BB962C8B-B14F-4D97-AF65-F5344CB8AC3E}">
        <p14:creationId xmlns:p14="http://schemas.microsoft.com/office/powerpoint/2010/main" val="63467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99172"/>
            <a:ext cx="10772775" cy="1658198"/>
          </a:xfrm>
        </p:spPr>
        <p:txBody>
          <a:bodyPr/>
          <a:lstStyle/>
          <a:p>
            <a:r>
              <a:rPr lang="de-DE" dirty="0" smtClean="0"/>
              <a:t>References </a:t>
            </a:r>
            <a:r>
              <a:rPr lang="de-DE" dirty="0" err="1" smtClean="0"/>
              <a:t>and</a:t>
            </a:r>
            <a:r>
              <a:rPr lang="de-DE" dirty="0" smtClean="0"/>
              <a:t> Resources: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838200" y="14986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>
            <a:off x="838200" y="1704534"/>
            <a:ext cx="10617200" cy="4677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Some references on Statistical Power: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Neyman</a:t>
            </a:r>
            <a:r>
              <a:rPr lang="en-US" sz="1600" dirty="0" smtClean="0">
                <a:solidFill>
                  <a:schemeClr val="tx1"/>
                </a:solidFill>
              </a:rPr>
              <a:t>, J., &amp; Pearson, E. S. (1933, October). The testing of statistical hypotheses in relation to probabilities a priori. In </a:t>
            </a:r>
            <a:r>
              <a:rPr lang="en-US" sz="1600" i="1" dirty="0" smtClean="0">
                <a:solidFill>
                  <a:schemeClr val="tx1"/>
                </a:solidFill>
              </a:rPr>
              <a:t>Mathematical Proceedings of the Cambridge Philosophical Society </a:t>
            </a:r>
            <a:r>
              <a:rPr lang="en-US" sz="1600" dirty="0" smtClean="0">
                <a:solidFill>
                  <a:schemeClr val="tx1"/>
                </a:solidFill>
              </a:rPr>
              <a:t>(Vol. 29, No. 4, pp. 492-510). Cambridge University Press.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/>
                </a:solidFill>
              </a:rPr>
              <a:t>Giner-Sorolla</a:t>
            </a:r>
            <a:r>
              <a:rPr lang="en-US" sz="1600" dirty="0" smtClean="0">
                <a:solidFill>
                  <a:schemeClr val="tx1"/>
                </a:solidFill>
              </a:rPr>
              <a:t>, R., Carpenter, T., Lewis, N. A.,… </a:t>
            </a:r>
            <a:r>
              <a:rPr lang="en-US" sz="1600" dirty="0" err="1" smtClean="0">
                <a:solidFill>
                  <a:schemeClr val="tx1"/>
                </a:solidFill>
              </a:rPr>
              <a:t>Sodesberg</a:t>
            </a:r>
            <a:r>
              <a:rPr lang="en-US" sz="1600" dirty="0" smtClean="0">
                <a:solidFill>
                  <a:schemeClr val="tx1"/>
                </a:solidFill>
              </a:rPr>
              <a:t>, C. (2020). </a:t>
            </a:r>
            <a:r>
              <a:rPr lang="en-US" sz="1600" i="1" dirty="0">
                <a:solidFill>
                  <a:schemeClr val="tx1"/>
                </a:solidFill>
              </a:rPr>
              <a:t>Power to Detect What? Considerations for Planning and Evaluating Sample </a:t>
            </a:r>
            <a:r>
              <a:rPr lang="en-US" sz="1600" i="1" dirty="0" smtClean="0">
                <a:solidFill>
                  <a:schemeClr val="tx1"/>
                </a:solidFill>
              </a:rPr>
              <a:t>Size. </a:t>
            </a:r>
            <a:r>
              <a:rPr lang="en-US" sz="1600" dirty="0" smtClean="0">
                <a:solidFill>
                  <a:schemeClr val="tx1"/>
                </a:solidFill>
              </a:rPr>
              <a:t>OSF.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://osf.io/d3v8t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e-DE" sz="1600" b="1" dirty="0" smtClean="0">
                <a:solidFill>
                  <a:schemeClr val="tx1"/>
                </a:solidFill>
              </a:rPr>
              <a:t>R </a:t>
            </a:r>
            <a:r>
              <a:rPr lang="de-DE" sz="1600" b="1" dirty="0" err="1" smtClean="0">
                <a:solidFill>
                  <a:schemeClr val="tx1"/>
                </a:solidFill>
              </a:rPr>
              <a:t>packages</a:t>
            </a:r>
            <a:r>
              <a:rPr lang="de-DE" sz="1600" b="1" dirty="0" smtClean="0">
                <a:solidFill>
                  <a:schemeClr val="tx1"/>
                </a:solidFill>
              </a:rPr>
              <a:t> Tutorials: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 smtClean="0">
                <a:solidFill>
                  <a:schemeClr val="tx1"/>
                </a:solidFill>
              </a:rPr>
              <a:t>Paramtest</a:t>
            </a:r>
            <a:r>
              <a:rPr lang="de-DE" sz="1600" b="1" dirty="0" smtClean="0">
                <a:solidFill>
                  <a:schemeClr val="tx1"/>
                </a:solidFill>
              </a:rPr>
              <a:t>: </a:t>
            </a:r>
            <a:r>
              <a:rPr lang="de-DE" sz="1600" dirty="0" smtClean="0">
                <a:solidFill>
                  <a:schemeClr val="tx1"/>
                </a:solidFill>
                <a:hlinkClick r:id="rId3"/>
              </a:rPr>
              <a:t>https://cran.r-project.org/web/packages/paramtest/vignettes/Simulating-Power.html</a:t>
            </a:r>
            <a:endParaRPr lang="de-DE" sz="1600" dirty="0">
              <a:solidFill>
                <a:schemeClr val="tx1"/>
              </a:solidFill>
            </a:endParaRPr>
          </a:p>
          <a:p>
            <a:endParaRPr lang="de-DE" sz="1600" b="1" dirty="0" smtClean="0">
              <a:solidFill>
                <a:schemeClr val="tx1"/>
              </a:solidFill>
            </a:endParaRPr>
          </a:p>
          <a:p>
            <a:r>
              <a:rPr lang="de-DE" sz="1600" b="1" dirty="0" smtClean="0">
                <a:solidFill>
                  <a:schemeClr val="tx1"/>
                </a:solidFill>
              </a:rPr>
              <a:t>Power </a:t>
            </a:r>
            <a:r>
              <a:rPr lang="de-DE" sz="1600" b="1" dirty="0" err="1" smtClean="0">
                <a:solidFill>
                  <a:schemeClr val="tx1"/>
                </a:solidFill>
              </a:rPr>
              <a:t>Simulations</a:t>
            </a:r>
            <a:r>
              <a:rPr lang="de-DE" sz="1600" b="1" dirty="0" smtClean="0">
                <a:solidFill>
                  <a:schemeClr val="tx1"/>
                </a:solidFill>
              </a:rPr>
              <a:t> </a:t>
            </a:r>
            <a:r>
              <a:rPr lang="de-DE" sz="1600" b="1" dirty="0" err="1" smtClean="0">
                <a:solidFill>
                  <a:schemeClr val="tx1"/>
                </a:solidFill>
              </a:rPr>
              <a:t>with</a:t>
            </a:r>
            <a:r>
              <a:rPr lang="de-DE" sz="1600" b="1" dirty="0" smtClean="0">
                <a:solidFill>
                  <a:schemeClr val="tx1"/>
                </a:solidFill>
              </a:rPr>
              <a:t> Multilevel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DeBruine</a:t>
            </a:r>
            <a:r>
              <a:rPr lang="en-US" sz="1600" dirty="0">
                <a:solidFill>
                  <a:schemeClr val="tx1"/>
                </a:solidFill>
              </a:rPr>
              <a:t>, L. M., &amp; Barr, D. J. (</a:t>
            </a:r>
            <a:r>
              <a:rPr lang="en-US" sz="1600" dirty="0" smtClean="0">
                <a:solidFill>
                  <a:schemeClr val="tx1"/>
                </a:solidFill>
              </a:rPr>
              <a:t>2019). </a:t>
            </a:r>
            <a:r>
              <a:rPr lang="en-US" sz="1600" i="1" dirty="0">
                <a:solidFill>
                  <a:schemeClr val="tx1"/>
                </a:solidFill>
              </a:rPr>
              <a:t>Understanding mixed effects models through data simulation. </a:t>
            </a:r>
            <a:r>
              <a:rPr lang="en-US" sz="1600" dirty="0" err="1" smtClean="0">
                <a:solidFill>
                  <a:schemeClr val="tx1"/>
                </a:solidFill>
              </a:rPr>
              <a:t>PsyArxiv</a:t>
            </a:r>
            <a:r>
              <a:rPr lang="en-US" sz="1600" dirty="0" smtClean="0">
                <a:solidFill>
                  <a:schemeClr val="tx1"/>
                </a:solidFill>
              </a:rPr>
              <a:t>. </a:t>
            </a:r>
            <a:r>
              <a:rPr lang="en-US" sz="1600" dirty="0" smtClean="0">
                <a:solidFill>
                  <a:schemeClr val="tx1"/>
                </a:solidFill>
                <a:hlinkClick r:id="rId4"/>
              </a:rPr>
              <a:t>https</a:t>
            </a:r>
            <a:r>
              <a:rPr lang="en-US" sz="1600" dirty="0">
                <a:solidFill>
                  <a:schemeClr val="tx1"/>
                </a:solidFill>
                <a:hlinkClick r:id="rId4"/>
              </a:rPr>
              <a:t>://</a:t>
            </a:r>
            <a:r>
              <a:rPr lang="en-US" sz="1600" dirty="0" smtClean="0">
                <a:solidFill>
                  <a:schemeClr val="tx1"/>
                </a:solidFill>
                <a:hlinkClick r:id="rId4"/>
              </a:rPr>
              <a:t>doi.org/10.31234/osf.io/xp5cy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Green, P., &amp; MacLeod, C. J. (2015) SIMR: an R package for power analysis of generalized linear mixed models by simulation. Methods in Ecology and Evolution. Vol. 7, No. 4, pp-493-498. </a:t>
            </a:r>
            <a:r>
              <a:rPr lang="de-DE" sz="1600" dirty="0">
                <a:hlinkClick r:id="rId5"/>
              </a:rPr>
              <a:t>https://</a:t>
            </a:r>
            <a:r>
              <a:rPr lang="de-DE" sz="1600" dirty="0" smtClean="0">
                <a:hlinkClick r:id="rId5"/>
              </a:rPr>
              <a:t>doi.org/10.1111/2041-210X.12504</a:t>
            </a: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b="1" dirty="0" smtClean="0">
                <a:solidFill>
                  <a:schemeClr val="tx1"/>
                </a:solidFill>
              </a:rPr>
              <a:t>Power </a:t>
            </a:r>
            <a:r>
              <a:rPr lang="de-DE" sz="1600" b="1" dirty="0" err="1" smtClean="0">
                <a:solidFill>
                  <a:schemeClr val="tx1"/>
                </a:solidFill>
              </a:rPr>
              <a:t>Simulations</a:t>
            </a:r>
            <a:r>
              <a:rPr lang="de-DE" sz="1600" b="1" dirty="0" smtClean="0">
                <a:solidFill>
                  <a:schemeClr val="tx1"/>
                </a:solidFill>
              </a:rPr>
              <a:t> </a:t>
            </a:r>
            <a:r>
              <a:rPr lang="de-DE" sz="1600" b="1" dirty="0" err="1" smtClean="0">
                <a:solidFill>
                  <a:schemeClr val="tx1"/>
                </a:solidFill>
              </a:rPr>
              <a:t>with</a:t>
            </a:r>
            <a:r>
              <a:rPr lang="de-DE" sz="1600" b="1" dirty="0" smtClean="0">
                <a:solidFill>
                  <a:schemeClr val="tx1"/>
                </a:solidFill>
              </a:rPr>
              <a:t> </a:t>
            </a:r>
            <a:r>
              <a:rPr lang="de-DE" sz="1600" b="1" dirty="0" err="1" smtClean="0">
                <a:solidFill>
                  <a:schemeClr val="tx1"/>
                </a:solidFill>
              </a:rPr>
              <a:t>Structural</a:t>
            </a:r>
            <a:r>
              <a:rPr lang="de-DE" sz="1600" b="1" dirty="0" smtClean="0">
                <a:solidFill>
                  <a:schemeClr val="tx1"/>
                </a:solidFill>
              </a:rPr>
              <a:t> </a:t>
            </a:r>
            <a:r>
              <a:rPr lang="de-DE" sz="1600" b="1" dirty="0" err="1">
                <a:solidFill>
                  <a:schemeClr val="tx1"/>
                </a:solidFill>
              </a:rPr>
              <a:t>Equation</a:t>
            </a:r>
            <a:r>
              <a:rPr lang="de-DE" sz="1600" b="1" dirty="0">
                <a:solidFill>
                  <a:schemeClr val="tx1"/>
                </a:solidFill>
              </a:rPr>
              <a:t> </a:t>
            </a:r>
            <a:r>
              <a:rPr lang="de-DE" sz="1600" b="1" dirty="0" err="1" smtClean="0">
                <a:solidFill>
                  <a:schemeClr val="tx1"/>
                </a:solidFill>
              </a:rPr>
              <a:t>Modelling</a:t>
            </a:r>
            <a:r>
              <a:rPr lang="de-DE" sz="1600" b="1" dirty="0" smtClean="0">
                <a:solidFill>
                  <a:schemeClr val="tx1"/>
                </a:solidFill>
              </a:rPr>
              <a:t> </a:t>
            </a:r>
            <a:r>
              <a:rPr lang="de-DE" sz="1600" dirty="0" smtClean="0">
                <a:solidFill>
                  <a:schemeClr val="tx1"/>
                </a:solidFill>
              </a:rPr>
              <a:t>(</a:t>
            </a:r>
            <a:r>
              <a:rPr lang="de-DE" sz="1600" dirty="0">
                <a:solidFill>
                  <a:schemeClr val="tx1"/>
                </a:solidFill>
              </a:rPr>
              <a:t>e.g., </a:t>
            </a:r>
            <a:r>
              <a:rPr lang="de-DE" sz="1600" dirty="0" err="1">
                <a:solidFill>
                  <a:schemeClr val="tx1"/>
                </a:solidFill>
              </a:rPr>
              <a:t>Mediational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Analyses</a:t>
            </a:r>
            <a:r>
              <a:rPr lang="de-DE" sz="1600" dirty="0">
                <a:solidFill>
                  <a:schemeClr val="tx1"/>
                </a:solidFill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Wang, Y. A., &amp; </a:t>
            </a:r>
            <a:r>
              <a:rPr lang="en-US" sz="1600" dirty="0" err="1">
                <a:solidFill>
                  <a:schemeClr val="tx1"/>
                </a:solidFill>
              </a:rPr>
              <a:t>Rhemtulla</a:t>
            </a:r>
            <a:r>
              <a:rPr lang="en-US" sz="1600" dirty="0">
                <a:solidFill>
                  <a:schemeClr val="tx1"/>
                </a:solidFill>
              </a:rPr>
              <a:t>, M. (</a:t>
            </a:r>
            <a:r>
              <a:rPr lang="en-US" sz="1600" dirty="0" smtClean="0">
                <a:solidFill>
                  <a:schemeClr val="tx1"/>
                </a:solidFill>
              </a:rPr>
              <a:t>2020). </a:t>
            </a:r>
            <a:r>
              <a:rPr lang="en-US" sz="1600" i="1" dirty="0">
                <a:solidFill>
                  <a:schemeClr val="tx1"/>
                </a:solidFill>
              </a:rPr>
              <a:t>Power analysis for parameter estimation in structural equation modeling: A discussion and tutorial.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PsyArxiv</a:t>
            </a:r>
            <a:r>
              <a:rPr lang="en-US" sz="1600" i="1" dirty="0">
                <a:solidFill>
                  <a:schemeClr val="tx1"/>
                </a:solidFill>
              </a:rPr>
              <a:t>.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hlinkClick r:id="rId6"/>
              </a:rPr>
              <a:t>https://doi.org/10.31234/osf.io/pj67b</a:t>
            </a:r>
            <a:endParaRPr lang="de-DE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endParaRPr lang="de-DE" sz="1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873" y="225452"/>
            <a:ext cx="4763476" cy="65078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92308" y="64886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Giner-Sorolla</a:t>
            </a:r>
            <a:r>
              <a:rPr lang="en-US" dirty="0"/>
              <a:t>, </a:t>
            </a:r>
            <a:r>
              <a:rPr lang="en-US" dirty="0" smtClean="0"/>
              <a:t>R., et al.(2020</a:t>
            </a:r>
            <a:r>
              <a:rPr lang="en-US" dirty="0"/>
              <a:t>)</a:t>
            </a:r>
            <a:endParaRPr lang="de-D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2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Inferential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endParaRPr lang="de-DE" dirty="0"/>
          </a:p>
        </p:txBody>
      </p:sp>
      <p:pic>
        <p:nvPicPr>
          <p:cNvPr id="1026" name="Picture 2" descr="Resultado de imagen de gender neutral ico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2241311" y="2358191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3298942" y="2362776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2" name="Group 1031"/>
          <p:cNvGrpSpPr/>
          <p:nvPr/>
        </p:nvGrpSpPr>
        <p:grpSpPr>
          <a:xfrm>
            <a:off x="1655774" y="2012141"/>
            <a:ext cx="2766764" cy="1375038"/>
            <a:chOff x="1655774" y="2012141"/>
            <a:chExt cx="2766764" cy="1375038"/>
          </a:xfrm>
        </p:grpSpPr>
        <p:pic>
          <p:nvPicPr>
            <p:cNvPr id="5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2751220" y="2012141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30" name="Group 1029"/>
            <p:cNvGrpSpPr/>
            <p:nvPr/>
          </p:nvGrpSpPr>
          <p:grpSpPr>
            <a:xfrm>
              <a:off x="1655774" y="2713411"/>
              <a:ext cx="2766764" cy="673768"/>
              <a:chOff x="1655774" y="2713411"/>
              <a:chExt cx="2766764" cy="673768"/>
            </a:xfrm>
          </p:grpSpPr>
          <p:pic>
            <p:nvPicPr>
              <p:cNvPr id="7" name="Picture 2" descr="Resultado de imagen de gender neutral icon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895" b="95579" l="10000" r="90000">
                            <a14:foregroundMark x1="45714" y1="33474" x2="54881" y2="503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70" t="7017" r="27856" b="7024"/>
              <a:stretch/>
            </p:blipFill>
            <p:spPr bwMode="auto">
              <a:xfrm>
                <a:off x="2751219" y="2713411"/>
                <a:ext cx="613687" cy="6737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Resultado de imagen de gender neutral icon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895" b="95579" l="10000" r="90000">
                            <a14:foregroundMark x1="45714" y1="33474" x2="54881" y2="503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70" t="7017" r="27856" b="7024"/>
              <a:stretch/>
            </p:blipFill>
            <p:spPr bwMode="auto">
              <a:xfrm>
                <a:off x="3808851" y="2713411"/>
                <a:ext cx="613687" cy="6737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Resultado de imagen de gender neutral icon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895" b="95579" l="10000" r="90000">
                            <a14:foregroundMark x1="45714" y1="33474" x2="54881" y2="503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70" t="7017" r="27856" b="7024"/>
              <a:stretch/>
            </p:blipFill>
            <p:spPr bwMode="auto">
              <a:xfrm>
                <a:off x="1655774" y="2713411"/>
                <a:ext cx="613687" cy="6737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4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3298942" y="3059461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4356573" y="3064046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3808850" y="3414681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1693588" y="3400930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2203497" y="3054880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2751219" y="3405515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1108052" y="3050295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2203496" y="3756150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2751219" y="4120536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3261128" y="3774486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3808850" y="4125121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3261127" y="4475756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4356573" y="3783652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3808850" y="4849308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4318759" y="4503258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1679009" y="4122831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2226731" y="4473466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1679008" y="4824101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2235576" y="5220570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2745485" y="4874520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3293207" y="5225155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2745484" y="5575790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1108051" y="3751565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1103135" y="4503258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4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Inferential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endParaRPr lang="de-DE" dirty="0"/>
          </a:p>
        </p:txBody>
      </p:sp>
      <p:pic>
        <p:nvPicPr>
          <p:cNvPr id="1026" name="Picture 2" descr="Resultado de imagen de gender neutral ico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2241311" y="2358191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n de gender neutral icon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95" b="95579" l="10000" r="90000">
                        <a14:foregroundMark x1="45714" y1="33474" x2="54881" y2="503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70" t="7017" r="27856" b="7024"/>
          <a:stretch/>
        </p:blipFill>
        <p:spPr bwMode="auto">
          <a:xfrm>
            <a:off x="3298942" y="2362776"/>
            <a:ext cx="613687" cy="67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2" name="Group 1031"/>
          <p:cNvGrpSpPr/>
          <p:nvPr/>
        </p:nvGrpSpPr>
        <p:grpSpPr>
          <a:xfrm>
            <a:off x="1655774" y="2012141"/>
            <a:ext cx="2766764" cy="1375038"/>
            <a:chOff x="1655774" y="2012141"/>
            <a:chExt cx="2766764" cy="1375038"/>
          </a:xfrm>
        </p:grpSpPr>
        <p:pic>
          <p:nvPicPr>
            <p:cNvPr id="5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2751220" y="2012141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30" name="Group 1029"/>
            <p:cNvGrpSpPr/>
            <p:nvPr/>
          </p:nvGrpSpPr>
          <p:grpSpPr>
            <a:xfrm>
              <a:off x="1655774" y="2713411"/>
              <a:ext cx="2766764" cy="673768"/>
              <a:chOff x="1655774" y="2713411"/>
              <a:chExt cx="2766764" cy="673768"/>
            </a:xfrm>
          </p:grpSpPr>
          <p:pic>
            <p:nvPicPr>
              <p:cNvPr id="7" name="Picture 2" descr="Resultado de imagen de gender neutral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895" b="95579" l="10000" r="90000">
                            <a14:foregroundMark x1="45714" y1="33474" x2="54881" y2="503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70" t="7017" r="27856" b="7024"/>
              <a:stretch/>
            </p:blipFill>
            <p:spPr bwMode="auto">
              <a:xfrm>
                <a:off x="2751219" y="2713411"/>
                <a:ext cx="613687" cy="6737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Resultado de imagen de gender neutral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895" b="95579" l="10000" r="90000">
                            <a14:foregroundMark x1="45714" y1="33474" x2="54881" y2="503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70" t="7017" r="27856" b="7024"/>
              <a:stretch/>
            </p:blipFill>
            <p:spPr bwMode="auto">
              <a:xfrm>
                <a:off x="3808851" y="2713411"/>
                <a:ext cx="613687" cy="6737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Resultado de imagen de gender neutral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895" b="95579" l="10000" r="90000">
                            <a14:foregroundMark x1="45714" y1="33474" x2="54881" y2="503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70" t="7017" r="27856" b="7024"/>
              <a:stretch/>
            </p:blipFill>
            <p:spPr bwMode="auto">
              <a:xfrm>
                <a:off x="1655774" y="2713411"/>
                <a:ext cx="613687" cy="6737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29" name="Group 1028"/>
          <p:cNvGrpSpPr/>
          <p:nvPr/>
        </p:nvGrpSpPr>
        <p:grpSpPr>
          <a:xfrm>
            <a:off x="1103135" y="3050295"/>
            <a:ext cx="3867125" cy="3199263"/>
            <a:chOff x="1103135" y="3050295"/>
            <a:chExt cx="3867125" cy="3199263"/>
          </a:xfrm>
        </p:grpSpPr>
        <p:pic>
          <p:nvPicPr>
            <p:cNvPr id="14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3298942" y="3059461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4356573" y="3064046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3808850" y="3414681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1693588" y="3400930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2203497" y="3054880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2751219" y="3405515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1108052" y="3050295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2203496" y="3756150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2751219" y="4120536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3261128" y="3774486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3808850" y="4125121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3261127" y="4475756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4356573" y="3783652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3808850" y="4849308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4318759" y="4503258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1679009" y="4122831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2226731" y="4473466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1679008" y="4824101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2235576" y="5220570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2745485" y="4874520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3293207" y="5225155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2745484" y="5575790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1108051" y="3751565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1103135" y="4503258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5" name="Group 1034"/>
          <p:cNvGrpSpPr/>
          <p:nvPr/>
        </p:nvGrpSpPr>
        <p:grpSpPr>
          <a:xfrm>
            <a:off x="8336162" y="3064046"/>
            <a:ext cx="1709132" cy="2085478"/>
            <a:chOff x="8336162" y="3064046"/>
            <a:chExt cx="1709132" cy="2085478"/>
          </a:xfrm>
        </p:grpSpPr>
        <p:pic>
          <p:nvPicPr>
            <p:cNvPr id="47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8373976" y="3410096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8883885" y="3064046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9431607" y="3414681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8883884" y="3765316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8336162" y="4125121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8883884" y="4475756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Resultado de imagen de gender neutral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895" b="95579" l="10000" r="90000">
                          <a14:foregroundMark x1="45714" y1="33474" x2="54881" y2="503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0" t="7017" r="27856" b="7024"/>
            <a:stretch/>
          </p:blipFill>
          <p:spPr bwMode="auto">
            <a:xfrm>
              <a:off x="9431607" y="4134287"/>
              <a:ext cx="613687" cy="67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9" name="Right Arrow 1038"/>
          <p:cNvSpPr/>
          <p:nvPr/>
        </p:nvSpPr>
        <p:spPr>
          <a:xfrm>
            <a:off x="5602145" y="3765316"/>
            <a:ext cx="2216604" cy="737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tangle 81"/>
          <p:cNvSpPr/>
          <p:nvPr/>
        </p:nvSpPr>
        <p:spPr>
          <a:xfrm>
            <a:off x="7986870" y="3717482"/>
            <a:ext cx="2407714" cy="769441"/>
          </a:xfrm>
          <a:prstGeom prst="rect">
            <a:avLst/>
          </a:prstGeom>
          <a:solidFill>
            <a:schemeClr val="bg1">
              <a:alpha val="81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de-DE" sz="4400" i="1" dirty="0" smtClean="0">
                <a:latin typeface="+mj-lt"/>
              </a:rPr>
              <a:t>d</a:t>
            </a:r>
            <a:r>
              <a:rPr lang="de-DE" sz="4400" dirty="0" smtClean="0">
                <a:latin typeface="+mj-lt"/>
              </a:rPr>
              <a:t> = .40</a:t>
            </a:r>
            <a:endParaRPr lang="de-DE" sz="4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2032498" y="3744689"/>
                <a:ext cx="2102103" cy="769441"/>
              </a:xfrm>
              <a:prstGeom prst="rect">
                <a:avLst/>
              </a:prstGeom>
              <a:solidFill>
                <a:schemeClr val="bg1">
                  <a:alpha val="81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4400"/>
                      <m:t>δ</m:t>
                    </m:r>
                  </m:oMath>
                </a14:m>
                <a:r>
                  <a:rPr lang="de-DE" sz="4400" dirty="0" smtClean="0">
                    <a:latin typeface="+mj-lt"/>
                  </a:rPr>
                  <a:t>= </a:t>
                </a:r>
                <a:r>
                  <a:rPr lang="de-DE" sz="4400" b="1" dirty="0" smtClean="0">
                    <a:latin typeface="+mj-lt"/>
                  </a:rPr>
                  <a:t>???</a:t>
                </a:r>
                <a:endParaRPr lang="de-DE" sz="4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498" y="3744689"/>
                <a:ext cx="2102103" cy="769441"/>
              </a:xfrm>
              <a:prstGeom prst="rect">
                <a:avLst/>
              </a:prstGeom>
              <a:blipFill>
                <a:blip r:embed="rId7"/>
                <a:stretch>
                  <a:fillRect t="-15748" r="-1159" b="-362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76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" grpId="0" animBg="1"/>
      <p:bldP spid="82" grpId="0" animBg="1"/>
      <p:bldP spid="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55788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dirty="0" err="1"/>
              <a:t>Our</a:t>
            </a:r>
            <a:r>
              <a:rPr lang="de-DE" sz="2400" dirty="0"/>
              <a:t> </a:t>
            </a:r>
            <a:r>
              <a:rPr lang="de-DE" sz="2400" dirty="0" err="1"/>
              <a:t>effect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b="1" dirty="0" smtClean="0"/>
              <a:t>FALSE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at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population</a:t>
            </a:r>
            <a:r>
              <a:rPr lang="de-DE" sz="2400" dirty="0"/>
              <a:t> </a:t>
            </a:r>
            <a:r>
              <a:rPr lang="de-DE" sz="2400" dirty="0" err="1" smtClean="0"/>
              <a:t>level</a:t>
            </a:r>
            <a:endParaRPr lang="de-DE" sz="2400" dirty="0" smtClean="0"/>
          </a:p>
          <a:p>
            <a:pPr marL="0" indent="0" algn="ctr">
              <a:buNone/>
            </a:pPr>
            <a:r>
              <a:rPr lang="de-DE" sz="2400" b="1" u="sng" dirty="0" smtClean="0"/>
              <a:t>AVOID FALSE </a:t>
            </a:r>
            <a:r>
              <a:rPr lang="de-DE" sz="2400" b="1" u="sng" dirty="0" smtClean="0"/>
              <a:t>POSITIVES!</a:t>
            </a:r>
            <a:endParaRPr lang="de-DE" sz="2400" b="1" u="sng" dirty="0" smtClean="0"/>
          </a:p>
          <a:p>
            <a:pPr marL="0" indent="0" algn="ctr">
              <a:buNone/>
            </a:pP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1973462" y="3104971"/>
            <a:ext cx="2948439" cy="3102155"/>
            <a:chOff x="1973462" y="3104971"/>
            <a:chExt cx="2948439" cy="3102155"/>
          </a:xfrm>
          <a:solidFill>
            <a:schemeClr val="bg1"/>
          </a:solidFill>
        </p:grpSpPr>
        <p:sp>
          <p:nvSpPr>
            <p:cNvPr id="5" name="Rounded Rectangle 4"/>
            <p:cNvSpPr/>
            <p:nvPr/>
          </p:nvSpPr>
          <p:spPr>
            <a:xfrm flipH="1">
              <a:off x="1973462" y="310497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 flipH="1">
              <a:off x="2278264" y="310497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flipH="1">
              <a:off x="1973462" y="342581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flipH="1">
              <a:off x="2278264" y="342581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 flipH="1">
              <a:off x="2579055" y="310497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H="1">
              <a:off x="2883857" y="310497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H="1">
              <a:off x="2579055" y="342581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 flipH="1">
              <a:off x="2883857" y="342581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 flipH="1">
              <a:off x="3188659" y="310497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flipH="1">
              <a:off x="3188659" y="342581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 flipH="1">
              <a:off x="3493461" y="310497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 flipH="1">
              <a:off x="3798263" y="310497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 flipH="1">
              <a:off x="3493461" y="342581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 flipH="1">
              <a:off x="3798263" y="342581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flipH="1">
              <a:off x="4099054" y="310497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flipH="1">
              <a:off x="4403856" y="310497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flipH="1">
              <a:off x="4099054" y="342581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 flipH="1">
              <a:off x="4403856" y="342581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 flipH="1">
              <a:off x="4708658" y="310497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 flipH="1">
              <a:off x="4708658" y="342581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 flipH="1">
              <a:off x="1973462" y="374665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 flipH="1">
              <a:off x="2278264" y="374665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 flipH="1">
              <a:off x="1973462" y="4067503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 flipH="1">
              <a:off x="2278264" y="4067503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 flipH="1">
              <a:off x="2579055" y="374665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 flipH="1">
              <a:off x="2883857" y="374665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 flipH="1">
              <a:off x="2579055" y="4067503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 flipH="1">
              <a:off x="2883857" y="4067503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 flipH="1">
              <a:off x="3188659" y="374665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 flipH="1">
              <a:off x="3188659" y="4067503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 flipH="1">
              <a:off x="3493461" y="374665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 flipH="1">
              <a:off x="3798263" y="374665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 flipH="1">
              <a:off x="3493461" y="4067503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 flipH="1">
              <a:off x="3798263" y="4067503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 flipH="1">
              <a:off x="4099054" y="374665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 flipH="1">
              <a:off x="4403856" y="374665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 flipH="1">
              <a:off x="4099054" y="4067503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 flipH="1">
              <a:off x="4403856" y="4067503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 flipH="1">
              <a:off x="4708658" y="374665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 flipH="1">
              <a:off x="4708658" y="4067503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 flipH="1">
              <a:off x="1973462" y="4388347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 flipH="1">
              <a:off x="2278264" y="4388347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flipH="1">
              <a:off x="1973462" y="470919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 flipH="1">
              <a:off x="2278264" y="470919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flipH="1">
              <a:off x="2579055" y="4388347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flipH="1">
              <a:off x="2883857" y="4388347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flipH="1">
              <a:off x="2579055" y="470919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 flipH="1">
              <a:off x="2883857" y="470919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 flipH="1">
              <a:off x="3188659" y="4388347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 flipH="1">
              <a:off x="3188659" y="470919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 flipH="1">
              <a:off x="3493461" y="4388347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 flipH="1">
              <a:off x="3798263" y="4388347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 flipH="1">
              <a:off x="3493461" y="470919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 flipH="1">
              <a:off x="3798263" y="470919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 flipH="1">
              <a:off x="4099054" y="4388347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 flipH="1">
              <a:off x="4403856" y="4388347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 flipH="1">
              <a:off x="4099054" y="470919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flipH="1">
              <a:off x="4403856" y="470919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 flipH="1">
              <a:off x="4708658" y="4388347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 flipH="1">
              <a:off x="4708658" y="4709191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 flipH="1">
              <a:off x="1973462" y="50300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 flipH="1">
              <a:off x="2278264" y="50300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ounded Rectangle 72"/>
            <p:cNvSpPr/>
            <p:nvPr/>
          </p:nvSpPr>
          <p:spPr>
            <a:xfrm flipH="1">
              <a:off x="1973462" y="53508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 flipH="1">
              <a:off x="2278264" y="53508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 flipH="1">
              <a:off x="2579055" y="50300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flipH="1">
              <a:off x="2883857" y="50300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flipH="1">
              <a:off x="2579055" y="53508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 flipH="1">
              <a:off x="2883857" y="53508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 flipH="1">
              <a:off x="3188659" y="50300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 flipH="1">
              <a:off x="3188659" y="53508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 flipH="1">
              <a:off x="3493461" y="50300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 flipH="1">
              <a:off x="3798263" y="50300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 flipH="1">
              <a:off x="3493461" y="53508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 flipH="1">
              <a:off x="3798263" y="53508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 flipH="1">
              <a:off x="4099054" y="50300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 flipH="1">
              <a:off x="4403856" y="50300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ounded Rectangle 86"/>
            <p:cNvSpPr/>
            <p:nvPr/>
          </p:nvSpPr>
          <p:spPr>
            <a:xfrm flipH="1">
              <a:off x="4099054" y="53508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ounded Rectangle 87"/>
            <p:cNvSpPr/>
            <p:nvPr/>
          </p:nvSpPr>
          <p:spPr>
            <a:xfrm flipH="1">
              <a:off x="4403856" y="53508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/>
            <p:cNvSpPr/>
            <p:nvPr/>
          </p:nvSpPr>
          <p:spPr>
            <a:xfrm flipH="1">
              <a:off x="4708658" y="50300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/>
            <p:cNvSpPr/>
            <p:nvPr/>
          </p:nvSpPr>
          <p:spPr>
            <a:xfrm flipH="1">
              <a:off x="4708658" y="53508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/>
            <p:cNvSpPr/>
            <p:nvPr/>
          </p:nvSpPr>
          <p:spPr>
            <a:xfrm flipH="1">
              <a:off x="1978158" y="56777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 flipH="1">
              <a:off x="2282960" y="56777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 flipH="1">
              <a:off x="1978158" y="59985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/>
            <p:cNvSpPr/>
            <p:nvPr/>
          </p:nvSpPr>
          <p:spPr>
            <a:xfrm flipH="1">
              <a:off x="2282960" y="59985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 flipH="1">
              <a:off x="2583751" y="56777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flipH="1">
              <a:off x="2888553" y="56777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flipH="1">
              <a:off x="2583751" y="59985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 flipH="1">
              <a:off x="2888553" y="59985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 flipH="1">
              <a:off x="3193355" y="56777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 flipH="1">
              <a:off x="3193355" y="59985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 flipH="1">
              <a:off x="3498157" y="56777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 flipH="1">
              <a:off x="3802959" y="56777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 flipH="1">
              <a:off x="3498157" y="59985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 flipH="1">
              <a:off x="3802959" y="59985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 flipH="1">
              <a:off x="4103750" y="56777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 flipH="1">
              <a:off x="4408552" y="56777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ounded Rectangle 106"/>
            <p:cNvSpPr/>
            <p:nvPr/>
          </p:nvSpPr>
          <p:spPr>
            <a:xfrm flipH="1">
              <a:off x="4103750" y="59985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8" name="Rounded Rectangle 107"/>
            <p:cNvSpPr/>
            <p:nvPr/>
          </p:nvSpPr>
          <p:spPr>
            <a:xfrm flipH="1">
              <a:off x="4408552" y="59985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 flipH="1">
              <a:off x="4713354" y="5677735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ounded Rectangle 109"/>
            <p:cNvSpPr/>
            <p:nvPr/>
          </p:nvSpPr>
          <p:spPr>
            <a:xfrm flipH="1">
              <a:off x="4713354" y="5998579"/>
              <a:ext cx="208547" cy="208547"/>
            </a:xfrm>
            <a:prstGeom prst="roundRect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-168160" y="4235533"/>
            <a:ext cx="2245895" cy="51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chemeClr val="tx1"/>
                </a:solidFill>
              </a:rPr>
              <a:t>α</a:t>
            </a:r>
            <a:r>
              <a:rPr lang="de-DE" sz="4000" dirty="0" smtClean="0">
                <a:solidFill>
                  <a:schemeClr val="tx1"/>
                </a:solidFill>
              </a:rPr>
              <a:t> = .05</a:t>
            </a:r>
            <a:endParaRPr lang="de-D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21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55788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dirty="0" err="1"/>
              <a:t>Our</a:t>
            </a:r>
            <a:r>
              <a:rPr lang="de-DE" sz="2400" dirty="0"/>
              <a:t> </a:t>
            </a:r>
            <a:r>
              <a:rPr lang="de-DE" sz="2400" dirty="0" err="1"/>
              <a:t>effect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b="1" dirty="0" smtClean="0"/>
              <a:t>FALSE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at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population</a:t>
            </a:r>
            <a:r>
              <a:rPr lang="de-DE" sz="2400" dirty="0"/>
              <a:t> </a:t>
            </a:r>
            <a:r>
              <a:rPr lang="de-DE" sz="2400" dirty="0" err="1" smtClean="0"/>
              <a:t>level</a:t>
            </a:r>
            <a:endParaRPr lang="de-DE" sz="2400" dirty="0" smtClean="0"/>
          </a:p>
          <a:p>
            <a:pPr marL="0" indent="0" algn="ctr">
              <a:buNone/>
            </a:pPr>
            <a:r>
              <a:rPr lang="de-DE" sz="2400" b="1" u="sng" dirty="0" smtClean="0"/>
              <a:t>AVOID FALSE POSITIVES!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 flipH="1">
            <a:off x="1973462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 flipH="1">
            <a:off x="2278264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 flipH="1">
            <a:off x="1973462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 flipH="1">
            <a:off x="2278264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 flipH="1">
            <a:off x="2579055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 flipH="1">
            <a:off x="2883857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flipH="1">
            <a:off x="2579055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flipH="1">
            <a:off x="2883857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 flipH="1">
            <a:off x="3188659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 flipH="1">
            <a:off x="3188659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 flipH="1">
            <a:off x="3493461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flipH="1">
            <a:off x="3798263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 flipH="1">
            <a:off x="3493461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 flipH="1">
            <a:off x="3798263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 flipH="1">
            <a:off x="4099054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 flipH="1">
            <a:off x="4403856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 flipH="1">
            <a:off x="4099054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 flipH="1">
            <a:off x="4403856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 flipH="1">
            <a:off x="4708658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 flipH="1">
            <a:off x="4708658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flipH="1">
            <a:off x="1973462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 flipH="1">
            <a:off x="2278264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 flipH="1">
            <a:off x="1973462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 flipH="1">
            <a:off x="2278264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 flipH="1">
            <a:off x="2579055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 flipH="1">
            <a:off x="2883857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 flipH="1">
            <a:off x="2579055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 flipH="1">
            <a:off x="2883857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 flipH="1">
            <a:off x="3188659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 flipH="1">
            <a:off x="3188659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 flipH="1">
            <a:off x="3493461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 flipH="1">
            <a:off x="3798263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 flipH="1">
            <a:off x="3493461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 flipH="1">
            <a:off x="3798263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 flipH="1">
            <a:off x="4099054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 flipH="1">
            <a:off x="4403856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 flipH="1">
            <a:off x="4099054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 flipH="1">
            <a:off x="4403856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 flipH="1">
            <a:off x="4708658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 flipH="1">
            <a:off x="4708658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 flipH="1">
            <a:off x="1973462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 flipH="1">
            <a:off x="2278264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 flipH="1">
            <a:off x="1973462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 flipH="1">
            <a:off x="2278264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 flipH="1">
            <a:off x="2579055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 flipH="1">
            <a:off x="2883857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 flipH="1">
            <a:off x="2579055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 flipH="1">
            <a:off x="2883857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 flipH="1">
            <a:off x="3188659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 flipH="1">
            <a:off x="3188659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 flipH="1">
            <a:off x="3493461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 flipH="1">
            <a:off x="3798263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 flipH="1">
            <a:off x="3493461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 flipH="1">
            <a:off x="3798263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 flipH="1">
            <a:off x="4099054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 flipH="1">
            <a:off x="4403856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 flipH="1">
            <a:off x="4099054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 flipH="1">
            <a:off x="4403856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 flipH="1">
            <a:off x="4708658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 flipH="1">
            <a:off x="4708658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 flipH="1">
            <a:off x="1973462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 flipH="1">
            <a:off x="2278264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 flipH="1">
            <a:off x="1973462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 flipH="1">
            <a:off x="2278264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 flipH="1">
            <a:off x="2579055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 flipH="1">
            <a:off x="2883857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 flipH="1">
            <a:off x="2579055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 flipH="1">
            <a:off x="2883857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 flipH="1">
            <a:off x="3188659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 flipH="1">
            <a:off x="3188659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 flipH="1">
            <a:off x="3493461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 flipH="1">
            <a:off x="3798263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 flipH="1">
            <a:off x="3493461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 flipH="1">
            <a:off x="3798263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 flipH="1">
            <a:off x="4099054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 flipH="1">
            <a:off x="4403856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 flipH="1">
            <a:off x="4099054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 flipH="1">
            <a:off x="4403856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 flipH="1">
            <a:off x="4708658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 flipH="1">
            <a:off x="4708658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 flipH="1">
            <a:off x="1978158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 flipH="1">
            <a:off x="2282960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 flipH="1">
            <a:off x="1978158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 flipH="1">
            <a:off x="2282960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 flipH="1">
            <a:off x="2583751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 flipH="1">
            <a:off x="2888553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 flipH="1">
            <a:off x="2583751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 flipH="1">
            <a:off x="2888553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 flipH="1">
            <a:off x="3193355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 flipH="1">
            <a:off x="3193355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 flipH="1">
            <a:off x="3498157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 flipH="1">
            <a:off x="3802959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 flipH="1">
            <a:off x="3498157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 flipH="1">
            <a:off x="3802959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 flipH="1">
            <a:off x="4103750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 flipH="1">
            <a:off x="4408552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 flipH="1">
            <a:off x="4103750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 flipH="1">
            <a:off x="4408552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 flipH="1">
            <a:off x="4713354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 flipH="1">
            <a:off x="4713354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-168160" y="4235533"/>
            <a:ext cx="2245895" cy="51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chemeClr val="tx1"/>
                </a:solidFill>
              </a:rPr>
              <a:t>α</a:t>
            </a:r>
            <a:r>
              <a:rPr lang="de-DE" sz="4000" dirty="0" smtClean="0">
                <a:solidFill>
                  <a:schemeClr val="tx1"/>
                </a:solidFill>
              </a:rPr>
              <a:t> = .05</a:t>
            </a:r>
            <a:endParaRPr lang="de-D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20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12" name="Content Placeholder 3"/>
          <p:cNvSpPr>
            <a:spLocks noGrp="1"/>
          </p:cNvSpPr>
          <p:nvPr>
            <p:ph sz="half" idx="1"/>
          </p:nvPr>
        </p:nvSpPr>
        <p:spPr>
          <a:xfrm>
            <a:off x="6625481" y="1843176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dirty="0" err="1"/>
              <a:t>Our</a:t>
            </a:r>
            <a:r>
              <a:rPr lang="de-DE" sz="2400" dirty="0"/>
              <a:t> </a:t>
            </a:r>
            <a:r>
              <a:rPr lang="de-DE" sz="2400" dirty="0" err="1"/>
              <a:t>effect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b="1" dirty="0" smtClean="0"/>
              <a:t>TRUE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at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population</a:t>
            </a:r>
            <a:r>
              <a:rPr lang="de-DE" sz="2400" dirty="0"/>
              <a:t> </a:t>
            </a:r>
            <a:r>
              <a:rPr lang="de-DE" sz="2400" dirty="0" err="1" smtClean="0"/>
              <a:t>level</a:t>
            </a:r>
            <a:endParaRPr lang="de-DE" sz="2400" dirty="0" smtClean="0"/>
          </a:p>
          <a:p>
            <a:pPr marL="0" indent="0" algn="ctr">
              <a:buNone/>
            </a:pPr>
            <a:r>
              <a:rPr lang="de-DE" sz="2400" b="1" u="sng" dirty="0" smtClean="0"/>
              <a:t>AVOID FALSE NEGATIVES!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55788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dirty="0" err="1"/>
              <a:t>Our</a:t>
            </a:r>
            <a:r>
              <a:rPr lang="de-DE" sz="2400" dirty="0"/>
              <a:t> </a:t>
            </a:r>
            <a:r>
              <a:rPr lang="de-DE" sz="2400" dirty="0" err="1"/>
              <a:t>effect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b="1" dirty="0" smtClean="0"/>
              <a:t>FALSE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at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population</a:t>
            </a:r>
            <a:r>
              <a:rPr lang="de-DE" sz="2400" dirty="0"/>
              <a:t> </a:t>
            </a:r>
            <a:r>
              <a:rPr lang="de-DE" sz="2400" dirty="0" err="1" smtClean="0"/>
              <a:t>level</a:t>
            </a:r>
            <a:endParaRPr lang="de-DE" sz="2400" dirty="0" smtClean="0"/>
          </a:p>
          <a:p>
            <a:pPr marL="0" indent="0" algn="ctr">
              <a:buNone/>
            </a:pPr>
            <a:r>
              <a:rPr lang="de-DE" sz="2400" b="1" u="sng" dirty="0" smtClean="0"/>
              <a:t>AVOID FALSE POSITIVES!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 flipH="1">
            <a:off x="1973462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flipH="1">
            <a:off x="2278264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flipH="1">
            <a:off x="1973462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flipH="1">
            <a:off x="2278264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flipH="1">
            <a:off x="2579055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flipH="1">
            <a:off x="2883857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flipH="1">
            <a:off x="2579055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2883857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flipH="1">
            <a:off x="3188659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flipH="1">
            <a:off x="3188659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flipH="1">
            <a:off x="3493461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flipH="1">
            <a:off x="3798263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flipH="1">
            <a:off x="3493461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flipH="1">
            <a:off x="3798263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flipH="1">
            <a:off x="4099054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 flipH="1">
            <a:off x="4403856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 flipH="1">
            <a:off x="4099054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 flipH="1">
            <a:off x="4403856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flipH="1">
            <a:off x="4708658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flipH="1">
            <a:off x="4708658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flipH="1">
            <a:off x="1973462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flipH="1">
            <a:off x="2278264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flipH="1">
            <a:off x="1973462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 flipH="1">
            <a:off x="2278264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flipH="1">
            <a:off x="2579055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 flipH="1">
            <a:off x="2883857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 flipH="1">
            <a:off x="2579055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 flipH="1">
            <a:off x="2883857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 flipH="1">
            <a:off x="3188659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flipH="1">
            <a:off x="3188659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flipH="1">
            <a:off x="3493461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 flipH="1">
            <a:off x="3798263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 flipH="1">
            <a:off x="3493461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 flipH="1">
            <a:off x="3798263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 flipH="1">
            <a:off x="4099054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 flipH="1">
            <a:off x="4403856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flipH="1">
            <a:off x="4099054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 flipH="1">
            <a:off x="4403856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 flipH="1">
            <a:off x="4708658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 flipH="1">
            <a:off x="4708658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 flipH="1">
            <a:off x="1973462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 flipH="1">
            <a:off x="2278264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 flipH="1">
            <a:off x="1973462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flipH="1">
            <a:off x="2278264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flipH="1">
            <a:off x="2579055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flipH="1">
            <a:off x="2883857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flipH="1">
            <a:off x="2579055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flipH="1">
            <a:off x="2883857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 flipH="1">
            <a:off x="3188659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flipH="1">
            <a:off x="3188659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 flipH="1">
            <a:off x="3493461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 flipH="1">
            <a:off x="3798263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 flipH="1">
            <a:off x="3493461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 flipH="1">
            <a:off x="3798263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 flipH="1">
            <a:off x="4099054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 flipH="1">
            <a:off x="4403856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 flipH="1">
            <a:off x="4099054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 flipH="1">
            <a:off x="4403856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 flipH="1">
            <a:off x="4708658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 flipH="1">
            <a:off x="4708658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 flipH="1">
            <a:off x="1973462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 flipH="1">
            <a:off x="2278264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 flipH="1">
            <a:off x="1973462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 flipH="1">
            <a:off x="2278264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 flipH="1">
            <a:off x="2579055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 flipH="1">
            <a:off x="2883857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 flipH="1">
            <a:off x="2579055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 flipH="1">
            <a:off x="2883857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 flipH="1">
            <a:off x="3188659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 flipH="1">
            <a:off x="3188659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 flipH="1">
            <a:off x="3493461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 flipH="1">
            <a:off x="3798263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 flipH="1">
            <a:off x="3493461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 flipH="1">
            <a:off x="3798263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 flipH="1">
            <a:off x="4099054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 flipH="1">
            <a:off x="4403856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 flipH="1">
            <a:off x="4099054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 flipH="1">
            <a:off x="4403856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 flipH="1">
            <a:off x="4708658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 flipH="1">
            <a:off x="4708658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 flipH="1">
            <a:off x="1978158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 flipH="1">
            <a:off x="2282960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 flipH="1">
            <a:off x="1978158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 flipH="1">
            <a:off x="2282960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 flipH="1">
            <a:off x="2583751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 flipH="1">
            <a:off x="2888553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 flipH="1">
            <a:off x="2583751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 flipH="1">
            <a:off x="2888553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 flipH="1">
            <a:off x="3193355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 flipH="1">
            <a:off x="3193355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 flipH="1">
            <a:off x="3498157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 flipH="1">
            <a:off x="3802959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 flipH="1">
            <a:off x="3498157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 flipH="1">
            <a:off x="3802959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 flipH="1">
            <a:off x="4103750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 flipH="1">
            <a:off x="4408552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 flipH="1">
            <a:off x="4103750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 flipH="1">
            <a:off x="4408552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 flipH="1">
            <a:off x="4713354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 flipH="1">
            <a:off x="4713354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-168160" y="4235533"/>
            <a:ext cx="2245895" cy="51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chemeClr val="tx1"/>
                </a:solidFill>
              </a:rPr>
              <a:t>α</a:t>
            </a:r>
            <a:r>
              <a:rPr lang="de-DE" sz="4000" dirty="0" smtClean="0">
                <a:solidFill>
                  <a:schemeClr val="tx1"/>
                </a:solidFill>
              </a:rPr>
              <a:t> = .05</a:t>
            </a:r>
            <a:endParaRPr lang="de-DE" sz="40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776692" y="3081543"/>
            <a:ext cx="2948439" cy="3102155"/>
            <a:chOff x="7776692" y="3164043"/>
            <a:chExt cx="2948439" cy="3102155"/>
          </a:xfrm>
        </p:grpSpPr>
        <p:sp>
          <p:nvSpPr>
            <p:cNvPr id="113" name="Rounded Rectangle 112"/>
            <p:cNvSpPr/>
            <p:nvPr/>
          </p:nvSpPr>
          <p:spPr>
            <a:xfrm flipH="1">
              <a:off x="7776692" y="316404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 flipH="1">
              <a:off x="8081494" y="316404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 flipH="1">
              <a:off x="7776692" y="348488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 flipH="1">
              <a:off x="8081494" y="348488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 flipH="1">
              <a:off x="8382285" y="316404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/>
            <p:cNvSpPr/>
            <p:nvPr/>
          </p:nvSpPr>
          <p:spPr>
            <a:xfrm flipH="1">
              <a:off x="8687087" y="316404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/>
            <p:cNvSpPr/>
            <p:nvPr/>
          </p:nvSpPr>
          <p:spPr>
            <a:xfrm flipH="1">
              <a:off x="8382285" y="348488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/>
            <p:cNvSpPr/>
            <p:nvPr/>
          </p:nvSpPr>
          <p:spPr>
            <a:xfrm flipH="1">
              <a:off x="8687087" y="348488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/>
            <p:cNvSpPr/>
            <p:nvPr/>
          </p:nvSpPr>
          <p:spPr>
            <a:xfrm flipH="1">
              <a:off x="8991889" y="316404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/>
            <p:cNvSpPr/>
            <p:nvPr/>
          </p:nvSpPr>
          <p:spPr>
            <a:xfrm flipH="1">
              <a:off x="8991889" y="348488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ounded Rectangle 122"/>
            <p:cNvSpPr/>
            <p:nvPr/>
          </p:nvSpPr>
          <p:spPr>
            <a:xfrm flipH="1">
              <a:off x="9296691" y="316404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ounded Rectangle 123"/>
            <p:cNvSpPr/>
            <p:nvPr/>
          </p:nvSpPr>
          <p:spPr>
            <a:xfrm flipH="1">
              <a:off x="9601493" y="316404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ounded Rectangle 124"/>
            <p:cNvSpPr/>
            <p:nvPr/>
          </p:nvSpPr>
          <p:spPr>
            <a:xfrm flipH="1">
              <a:off x="9296691" y="348488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ounded Rectangle 125"/>
            <p:cNvSpPr/>
            <p:nvPr/>
          </p:nvSpPr>
          <p:spPr>
            <a:xfrm flipH="1">
              <a:off x="9601493" y="348488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ed Rectangle 126"/>
            <p:cNvSpPr/>
            <p:nvPr/>
          </p:nvSpPr>
          <p:spPr>
            <a:xfrm flipH="1">
              <a:off x="9902284" y="316404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ounded Rectangle 127"/>
            <p:cNvSpPr/>
            <p:nvPr/>
          </p:nvSpPr>
          <p:spPr>
            <a:xfrm flipH="1">
              <a:off x="10207086" y="316404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 flipH="1">
              <a:off x="9902284" y="348488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 flipH="1">
              <a:off x="10207086" y="348488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/>
            <p:cNvSpPr/>
            <p:nvPr/>
          </p:nvSpPr>
          <p:spPr>
            <a:xfrm flipH="1">
              <a:off x="10511888" y="316404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 flipH="1">
              <a:off x="10511888" y="348488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ounded Rectangle 132"/>
            <p:cNvSpPr/>
            <p:nvPr/>
          </p:nvSpPr>
          <p:spPr>
            <a:xfrm flipH="1">
              <a:off x="7776692" y="380573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/>
            <p:cNvSpPr/>
            <p:nvPr/>
          </p:nvSpPr>
          <p:spPr>
            <a:xfrm flipH="1">
              <a:off x="8081494" y="380573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 flipH="1">
              <a:off x="7776692" y="4126575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35"/>
            <p:cNvSpPr/>
            <p:nvPr/>
          </p:nvSpPr>
          <p:spPr>
            <a:xfrm flipH="1">
              <a:off x="8081494" y="4126575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ounded Rectangle 136"/>
            <p:cNvSpPr/>
            <p:nvPr/>
          </p:nvSpPr>
          <p:spPr>
            <a:xfrm flipH="1">
              <a:off x="8382285" y="380573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/>
            <p:cNvSpPr/>
            <p:nvPr/>
          </p:nvSpPr>
          <p:spPr>
            <a:xfrm flipH="1">
              <a:off x="8687087" y="380573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ounded Rectangle 138"/>
            <p:cNvSpPr/>
            <p:nvPr/>
          </p:nvSpPr>
          <p:spPr>
            <a:xfrm flipH="1">
              <a:off x="8382285" y="4126575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ounded Rectangle 139"/>
            <p:cNvSpPr/>
            <p:nvPr/>
          </p:nvSpPr>
          <p:spPr>
            <a:xfrm flipH="1">
              <a:off x="8687087" y="4126575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ounded Rectangle 140"/>
            <p:cNvSpPr/>
            <p:nvPr/>
          </p:nvSpPr>
          <p:spPr>
            <a:xfrm flipH="1">
              <a:off x="8991889" y="380573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ounded Rectangle 141"/>
            <p:cNvSpPr/>
            <p:nvPr/>
          </p:nvSpPr>
          <p:spPr>
            <a:xfrm flipH="1">
              <a:off x="8991889" y="4126575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ounded Rectangle 142"/>
            <p:cNvSpPr/>
            <p:nvPr/>
          </p:nvSpPr>
          <p:spPr>
            <a:xfrm flipH="1">
              <a:off x="9296691" y="380573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ounded Rectangle 143"/>
            <p:cNvSpPr/>
            <p:nvPr/>
          </p:nvSpPr>
          <p:spPr>
            <a:xfrm flipH="1">
              <a:off x="9601493" y="380573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ounded Rectangle 144"/>
            <p:cNvSpPr/>
            <p:nvPr/>
          </p:nvSpPr>
          <p:spPr>
            <a:xfrm flipH="1">
              <a:off x="9296691" y="4126575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ounded Rectangle 145"/>
            <p:cNvSpPr/>
            <p:nvPr/>
          </p:nvSpPr>
          <p:spPr>
            <a:xfrm flipH="1">
              <a:off x="9601493" y="4126575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ounded Rectangle 146"/>
            <p:cNvSpPr/>
            <p:nvPr/>
          </p:nvSpPr>
          <p:spPr>
            <a:xfrm flipH="1">
              <a:off x="9902284" y="380573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ounded Rectangle 147"/>
            <p:cNvSpPr/>
            <p:nvPr/>
          </p:nvSpPr>
          <p:spPr>
            <a:xfrm flipH="1">
              <a:off x="10207086" y="380573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ounded Rectangle 148"/>
            <p:cNvSpPr/>
            <p:nvPr/>
          </p:nvSpPr>
          <p:spPr>
            <a:xfrm flipH="1">
              <a:off x="9902284" y="4126575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ed Rectangle 149"/>
            <p:cNvSpPr/>
            <p:nvPr/>
          </p:nvSpPr>
          <p:spPr>
            <a:xfrm flipH="1">
              <a:off x="10207086" y="4126575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ounded Rectangle 150"/>
            <p:cNvSpPr/>
            <p:nvPr/>
          </p:nvSpPr>
          <p:spPr>
            <a:xfrm flipH="1">
              <a:off x="10511888" y="380573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ounded Rectangle 151"/>
            <p:cNvSpPr/>
            <p:nvPr/>
          </p:nvSpPr>
          <p:spPr>
            <a:xfrm flipH="1">
              <a:off x="10511888" y="4126575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ounded Rectangle 152"/>
            <p:cNvSpPr/>
            <p:nvPr/>
          </p:nvSpPr>
          <p:spPr>
            <a:xfrm flipH="1">
              <a:off x="7776692" y="4447419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ounded Rectangle 153"/>
            <p:cNvSpPr/>
            <p:nvPr/>
          </p:nvSpPr>
          <p:spPr>
            <a:xfrm flipH="1">
              <a:off x="8081494" y="4447419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ounded Rectangle 154"/>
            <p:cNvSpPr/>
            <p:nvPr/>
          </p:nvSpPr>
          <p:spPr>
            <a:xfrm flipH="1">
              <a:off x="7776692" y="476826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/>
            <p:cNvSpPr/>
            <p:nvPr/>
          </p:nvSpPr>
          <p:spPr>
            <a:xfrm flipH="1">
              <a:off x="8081494" y="476826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 flipH="1">
              <a:off x="8382285" y="4447419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ounded Rectangle 157"/>
            <p:cNvSpPr/>
            <p:nvPr/>
          </p:nvSpPr>
          <p:spPr>
            <a:xfrm flipH="1">
              <a:off x="8687087" y="4447419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ounded Rectangle 158"/>
            <p:cNvSpPr/>
            <p:nvPr/>
          </p:nvSpPr>
          <p:spPr>
            <a:xfrm flipH="1">
              <a:off x="8382285" y="476826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ounded Rectangle 159"/>
            <p:cNvSpPr/>
            <p:nvPr/>
          </p:nvSpPr>
          <p:spPr>
            <a:xfrm flipH="1">
              <a:off x="8687087" y="476826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ounded Rectangle 160"/>
            <p:cNvSpPr/>
            <p:nvPr/>
          </p:nvSpPr>
          <p:spPr>
            <a:xfrm flipH="1">
              <a:off x="8991889" y="4447419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ounded Rectangle 161"/>
            <p:cNvSpPr/>
            <p:nvPr/>
          </p:nvSpPr>
          <p:spPr>
            <a:xfrm flipH="1">
              <a:off x="8991889" y="476826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ed Rectangle 162"/>
            <p:cNvSpPr/>
            <p:nvPr/>
          </p:nvSpPr>
          <p:spPr>
            <a:xfrm flipH="1">
              <a:off x="9296691" y="4447419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ounded Rectangle 163"/>
            <p:cNvSpPr/>
            <p:nvPr/>
          </p:nvSpPr>
          <p:spPr>
            <a:xfrm flipH="1">
              <a:off x="9601493" y="4447419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ounded Rectangle 164"/>
            <p:cNvSpPr/>
            <p:nvPr/>
          </p:nvSpPr>
          <p:spPr>
            <a:xfrm flipH="1">
              <a:off x="9296691" y="476826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ounded Rectangle 165"/>
            <p:cNvSpPr/>
            <p:nvPr/>
          </p:nvSpPr>
          <p:spPr>
            <a:xfrm flipH="1">
              <a:off x="9601493" y="476826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ounded Rectangle 166"/>
            <p:cNvSpPr/>
            <p:nvPr/>
          </p:nvSpPr>
          <p:spPr>
            <a:xfrm flipH="1">
              <a:off x="9902284" y="4447419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ounded Rectangle 167"/>
            <p:cNvSpPr/>
            <p:nvPr/>
          </p:nvSpPr>
          <p:spPr>
            <a:xfrm flipH="1">
              <a:off x="10207086" y="4447419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ounded Rectangle 168"/>
            <p:cNvSpPr/>
            <p:nvPr/>
          </p:nvSpPr>
          <p:spPr>
            <a:xfrm flipH="1">
              <a:off x="9902284" y="476826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ed Rectangle 169"/>
            <p:cNvSpPr/>
            <p:nvPr/>
          </p:nvSpPr>
          <p:spPr>
            <a:xfrm flipH="1">
              <a:off x="10207086" y="476826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ounded Rectangle 170"/>
            <p:cNvSpPr/>
            <p:nvPr/>
          </p:nvSpPr>
          <p:spPr>
            <a:xfrm flipH="1">
              <a:off x="10511888" y="4447419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ounded Rectangle 171"/>
            <p:cNvSpPr/>
            <p:nvPr/>
          </p:nvSpPr>
          <p:spPr>
            <a:xfrm flipH="1">
              <a:off x="10511888" y="4768263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ounded Rectangle 172"/>
            <p:cNvSpPr/>
            <p:nvPr/>
          </p:nvSpPr>
          <p:spPr>
            <a:xfrm flipH="1">
              <a:off x="7776692" y="50891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ounded Rectangle 173"/>
            <p:cNvSpPr/>
            <p:nvPr/>
          </p:nvSpPr>
          <p:spPr>
            <a:xfrm flipH="1">
              <a:off x="8081494" y="50891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ounded Rectangle 174"/>
            <p:cNvSpPr/>
            <p:nvPr/>
          </p:nvSpPr>
          <p:spPr>
            <a:xfrm flipH="1">
              <a:off x="7776692" y="54099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ed Rectangle 175"/>
            <p:cNvSpPr/>
            <p:nvPr/>
          </p:nvSpPr>
          <p:spPr>
            <a:xfrm flipH="1">
              <a:off x="8081494" y="54099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ounded Rectangle 176"/>
            <p:cNvSpPr/>
            <p:nvPr/>
          </p:nvSpPr>
          <p:spPr>
            <a:xfrm flipH="1">
              <a:off x="8382285" y="50891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ounded Rectangle 177"/>
            <p:cNvSpPr/>
            <p:nvPr/>
          </p:nvSpPr>
          <p:spPr>
            <a:xfrm flipH="1">
              <a:off x="8687087" y="50891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ounded Rectangle 178"/>
            <p:cNvSpPr/>
            <p:nvPr/>
          </p:nvSpPr>
          <p:spPr>
            <a:xfrm flipH="1">
              <a:off x="8382285" y="54099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ounded Rectangle 179"/>
            <p:cNvSpPr/>
            <p:nvPr/>
          </p:nvSpPr>
          <p:spPr>
            <a:xfrm flipH="1">
              <a:off x="8687087" y="54099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ounded Rectangle 180"/>
            <p:cNvSpPr/>
            <p:nvPr/>
          </p:nvSpPr>
          <p:spPr>
            <a:xfrm flipH="1">
              <a:off x="8991889" y="50891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ounded Rectangle 181"/>
            <p:cNvSpPr/>
            <p:nvPr/>
          </p:nvSpPr>
          <p:spPr>
            <a:xfrm flipH="1">
              <a:off x="8991889" y="54099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/>
            <p:cNvSpPr/>
            <p:nvPr/>
          </p:nvSpPr>
          <p:spPr>
            <a:xfrm flipH="1">
              <a:off x="9296691" y="50891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ounded Rectangle 183"/>
            <p:cNvSpPr/>
            <p:nvPr/>
          </p:nvSpPr>
          <p:spPr>
            <a:xfrm flipH="1">
              <a:off x="9601493" y="50891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ounded Rectangle 184"/>
            <p:cNvSpPr/>
            <p:nvPr/>
          </p:nvSpPr>
          <p:spPr>
            <a:xfrm flipH="1">
              <a:off x="9296691" y="54099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/>
            <p:cNvSpPr/>
            <p:nvPr/>
          </p:nvSpPr>
          <p:spPr>
            <a:xfrm flipH="1">
              <a:off x="9601493" y="54099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ounded Rectangle 186"/>
            <p:cNvSpPr/>
            <p:nvPr/>
          </p:nvSpPr>
          <p:spPr>
            <a:xfrm flipH="1">
              <a:off x="9902284" y="50891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ounded Rectangle 187"/>
            <p:cNvSpPr/>
            <p:nvPr/>
          </p:nvSpPr>
          <p:spPr>
            <a:xfrm flipH="1">
              <a:off x="10207086" y="50891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ounded Rectangle 188"/>
            <p:cNvSpPr/>
            <p:nvPr/>
          </p:nvSpPr>
          <p:spPr>
            <a:xfrm flipH="1">
              <a:off x="9902284" y="54099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ed Rectangle 189"/>
            <p:cNvSpPr/>
            <p:nvPr/>
          </p:nvSpPr>
          <p:spPr>
            <a:xfrm flipH="1">
              <a:off x="10207086" y="54099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ounded Rectangle 190"/>
            <p:cNvSpPr/>
            <p:nvPr/>
          </p:nvSpPr>
          <p:spPr>
            <a:xfrm flipH="1">
              <a:off x="10511888" y="50891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/>
            <p:cNvSpPr/>
            <p:nvPr/>
          </p:nvSpPr>
          <p:spPr>
            <a:xfrm flipH="1">
              <a:off x="10511888" y="54099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ed Rectangle 192"/>
            <p:cNvSpPr/>
            <p:nvPr/>
          </p:nvSpPr>
          <p:spPr>
            <a:xfrm flipH="1">
              <a:off x="7781388" y="57368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ounded Rectangle 193"/>
            <p:cNvSpPr/>
            <p:nvPr/>
          </p:nvSpPr>
          <p:spPr>
            <a:xfrm flipH="1">
              <a:off x="8086190" y="57368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ounded Rectangle 194"/>
            <p:cNvSpPr/>
            <p:nvPr/>
          </p:nvSpPr>
          <p:spPr>
            <a:xfrm flipH="1">
              <a:off x="7781388" y="60576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ounded Rectangle 195"/>
            <p:cNvSpPr/>
            <p:nvPr/>
          </p:nvSpPr>
          <p:spPr>
            <a:xfrm flipH="1">
              <a:off x="8086190" y="60576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ounded Rectangle 196"/>
            <p:cNvSpPr/>
            <p:nvPr/>
          </p:nvSpPr>
          <p:spPr>
            <a:xfrm flipH="1">
              <a:off x="8386981" y="57368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ounded Rectangle 197"/>
            <p:cNvSpPr/>
            <p:nvPr/>
          </p:nvSpPr>
          <p:spPr>
            <a:xfrm flipH="1">
              <a:off x="8691783" y="57368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ounded Rectangle 198"/>
            <p:cNvSpPr/>
            <p:nvPr/>
          </p:nvSpPr>
          <p:spPr>
            <a:xfrm flipH="1">
              <a:off x="8386981" y="60576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ounded Rectangle 199"/>
            <p:cNvSpPr/>
            <p:nvPr/>
          </p:nvSpPr>
          <p:spPr>
            <a:xfrm flipH="1">
              <a:off x="8691783" y="60576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ounded Rectangle 200"/>
            <p:cNvSpPr/>
            <p:nvPr/>
          </p:nvSpPr>
          <p:spPr>
            <a:xfrm flipH="1">
              <a:off x="8996585" y="57368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/>
            <p:cNvSpPr/>
            <p:nvPr/>
          </p:nvSpPr>
          <p:spPr>
            <a:xfrm flipH="1">
              <a:off x="8996585" y="60576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/>
            <p:cNvSpPr/>
            <p:nvPr/>
          </p:nvSpPr>
          <p:spPr>
            <a:xfrm flipH="1">
              <a:off x="9301387" y="57368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ounded Rectangle 203"/>
            <p:cNvSpPr/>
            <p:nvPr/>
          </p:nvSpPr>
          <p:spPr>
            <a:xfrm flipH="1">
              <a:off x="9606189" y="57368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ounded Rectangle 204"/>
            <p:cNvSpPr/>
            <p:nvPr/>
          </p:nvSpPr>
          <p:spPr>
            <a:xfrm flipH="1">
              <a:off x="9301387" y="60576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6" name="Rounded Rectangle 205"/>
            <p:cNvSpPr/>
            <p:nvPr/>
          </p:nvSpPr>
          <p:spPr>
            <a:xfrm flipH="1">
              <a:off x="9606189" y="60576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7" name="Rounded Rectangle 206"/>
            <p:cNvSpPr/>
            <p:nvPr/>
          </p:nvSpPr>
          <p:spPr>
            <a:xfrm flipH="1">
              <a:off x="9906980" y="57368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ed Rectangle 207"/>
            <p:cNvSpPr/>
            <p:nvPr/>
          </p:nvSpPr>
          <p:spPr>
            <a:xfrm flipH="1">
              <a:off x="10211782" y="57368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ounded Rectangle 208"/>
            <p:cNvSpPr/>
            <p:nvPr/>
          </p:nvSpPr>
          <p:spPr>
            <a:xfrm flipH="1">
              <a:off x="9906980" y="60576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0" name="Rounded Rectangle 209"/>
            <p:cNvSpPr/>
            <p:nvPr/>
          </p:nvSpPr>
          <p:spPr>
            <a:xfrm flipH="1">
              <a:off x="10211782" y="60576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1" name="Rounded Rectangle 210"/>
            <p:cNvSpPr/>
            <p:nvPr/>
          </p:nvSpPr>
          <p:spPr>
            <a:xfrm flipH="1">
              <a:off x="10516584" y="5736807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ounded Rectangle 211"/>
            <p:cNvSpPr/>
            <p:nvPr/>
          </p:nvSpPr>
          <p:spPr>
            <a:xfrm flipH="1">
              <a:off x="10516584" y="6057651"/>
              <a:ext cx="208547" cy="208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5314230" y="4230848"/>
            <a:ext cx="2245895" cy="51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chemeClr val="tx1"/>
                </a:solidFill>
              </a:rPr>
              <a:t>1 - </a:t>
            </a:r>
            <a:r>
              <a:rPr lang="el-GR" sz="4000" dirty="0" smtClean="0">
                <a:solidFill>
                  <a:schemeClr val="tx1"/>
                </a:solidFill>
              </a:rPr>
              <a:t>β</a:t>
            </a:r>
            <a:r>
              <a:rPr lang="de-DE" sz="4000" dirty="0" smtClean="0">
                <a:solidFill>
                  <a:schemeClr val="tx1"/>
                </a:solidFill>
              </a:rPr>
              <a:t> = .80</a:t>
            </a:r>
            <a:endParaRPr lang="de-D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15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55788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dirty="0" err="1"/>
              <a:t>Our</a:t>
            </a:r>
            <a:r>
              <a:rPr lang="de-DE" sz="2400" dirty="0"/>
              <a:t> </a:t>
            </a:r>
            <a:r>
              <a:rPr lang="de-DE" sz="2400" dirty="0" err="1"/>
              <a:t>effect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b="1" dirty="0" smtClean="0"/>
              <a:t>FALSE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sz="2400" dirty="0" smtClean="0"/>
              <a:t>at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population</a:t>
            </a:r>
            <a:r>
              <a:rPr lang="de-DE" sz="2400" dirty="0"/>
              <a:t> </a:t>
            </a:r>
            <a:r>
              <a:rPr lang="de-DE" sz="2400" dirty="0" err="1" smtClean="0"/>
              <a:t>level</a:t>
            </a:r>
            <a:endParaRPr lang="de-DE" sz="2400" dirty="0" smtClean="0"/>
          </a:p>
          <a:p>
            <a:pPr marL="0" indent="0" algn="ctr">
              <a:buNone/>
            </a:pPr>
            <a:r>
              <a:rPr lang="de-DE" sz="2400" b="1" u="sng" dirty="0" smtClean="0"/>
              <a:t>AVOID FALSE POSITIVES!</a:t>
            </a:r>
            <a:endParaRPr lang="de-DE" sz="2400" b="1" u="sng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 flipH="1">
            <a:off x="1973462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flipH="1">
            <a:off x="2278264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 flipH="1">
            <a:off x="1973462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flipH="1">
            <a:off x="2278264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flipH="1">
            <a:off x="2579055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flipH="1">
            <a:off x="2883857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flipH="1">
            <a:off x="2579055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flipH="1">
            <a:off x="2883857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flipH="1">
            <a:off x="3188659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flipH="1">
            <a:off x="3188659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flipH="1">
            <a:off x="3493461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flipH="1">
            <a:off x="3798263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flipH="1">
            <a:off x="3493461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flipH="1">
            <a:off x="3798263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flipH="1">
            <a:off x="4099054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 flipH="1">
            <a:off x="4403856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 flipH="1">
            <a:off x="4099054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 flipH="1">
            <a:off x="4403856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flipH="1">
            <a:off x="4708658" y="310497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flipH="1">
            <a:off x="4708658" y="342581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 flipH="1">
            <a:off x="1973462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flipH="1">
            <a:off x="2278264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flipH="1">
            <a:off x="1973462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 flipH="1">
            <a:off x="2278264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flipH="1">
            <a:off x="2579055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 flipH="1">
            <a:off x="2883857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 flipH="1">
            <a:off x="2579055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 flipH="1">
            <a:off x="2883857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 flipH="1">
            <a:off x="3188659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flipH="1">
            <a:off x="3188659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flipH="1">
            <a:off x="3493461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 flipH="1">
            <a:off x="3798263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 flipH="1">
            <a:off x="3493461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 flipH="1">
            <a:off x="3798263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 flipH="1">
            <a:off x="4099054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 flipH="1">
            <a:off x="4403856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flipH="1">
            <a:off x="4099054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 flipH="1">
            <a:off x="4403856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 flipH="1">
            <a:off x="4708658" y="374665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 flipH="1">
            <a:off x="4708658" y="4067503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 flipH="1">
            <a:off x="1973462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 flipH="1">
            <a:off x="2278264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 flipH="1">
            <a:off x="1973462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flipH="1">
            <a:off x="2278264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flipH="1">
            <a:off x="2579055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flipH="1">
            <a:off x="2883857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flipH="1">
            <a:off x="2579055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flipH="1">
            <a:off x="2883857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 flipH="1">
            <a:off x="3188659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flipH="1">
            <a:off x="3188659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 flipH="1">
            <a:off x="3493461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 flipH="1">
            <a:off x="3798263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 flipH="1">
            <a:off x="3493461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 flipH="1">
            <a:off x="3798263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 flipH="1">
            <a:off x="4099054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 flipH="1">
            <a:off x="4403856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 flipH="1">
            <a:off x="4099054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 flipH="1">
            <a:off x="4403856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 flipH="1">
            <a:off x="4708658" y="4388347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 flipH="1">
            <a:off x="4708658" y="4709191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 flipH="1">
            <a:off x="1973462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 flipH="1">
            <a:off x="2278264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 flipH="1">
            <a:off x="1973462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 flipH="1">
            <a:off x="2278264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 flipH="1">
            <a:off x="2579055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 flipH="1">
            <a:off x="2883857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 flipH="1">
            <a:off x="2579055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 flipH="1">
            <a:off x="2883857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 flipH="1">
            <a:off x="3188659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 flipH="1">
            <a:off x="3188659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 flipH="1">
            <a:off x="3493461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 flipH="1">
            <a:off x="3798263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 flipH="1">
            <a:off x="3493461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 flipH="1">
            <a:off x="3798263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 flipH="1">
            <a:off x="4099054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 flipH="1">
            <a:off x="4403856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 flipH="1">
            <a:off x="4099054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 flipH="1">
            <a:off x="4403856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 flipH="1">
            <a:off x="4708658" y="50300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 flipH="1">
            <a:off x="4708658" y="53508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 flipH="1">
            <a:off x="1978158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 flipH="1">
            <a:off x="2282960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 flipH="1">
            <a:off x="1978158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 flipH="1">
            <a:off x="2282960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 flipH="1">
            <a:off x="2583751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 flipH="1">
            <a:off x="2888553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 flipH="1">
            <a:off x="2583751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 flipH="1">
            <a:off x="2888553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 flipH="1">
            <a:off x="3193355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 flipH="1">
            <a:off x="3193355" y="5998579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 flipH="1">
            <a:off x="3498157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 flipH="1">
            <a:off x="3802959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 flipH="1">
            <a:off x="3498157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 flipH="1">
            <a:off x="3802959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 flipH="1">
            <a:off x="4103750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 flipH="1">
            <a:off x="4408552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 flipH="1">
            <a:off x="4103750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 flipH="1">
            <a:off x="4408552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 flipH="1">
            <a:off x="4713354" y="5677735"/>
            <a:ext cx="208547" cy="208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 flipH="1">
            <a:off x="4713354" y="5998579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-168160" y="4235533"/>
            <a:ext cx="2245895" cy="51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chemeClr val="tx1"/>
                </a:solidFill>
              </a:rPr>
              <a:t>α</a:t>
            </a:r>
            <a:r>
              <a:rPr lang="de-DE" sz="4000" dirty="0" smtClean="0">
                <a:solidFill>
                  <a:schemeClr val="tx1"/>
                </a:solidFill>
              </a:rPr>
              <a:t> = .05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113" name="Rounded Rectangle 112"/>
          <p:cNvSpPr/>
          <p:nvPr/>
        </p:nvSpPr>
        <p:spPr>
          <a:xfrm flipH="1">
            <a:off x="7776692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 flipH="1">
            <a:off x="8081494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 flipH="1">
            <a:off x="7776692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 flipH="1">
            <a:off x="8081494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 flipH="1">
            <a:off x="8382285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 flipH="1">
            <a:off x="8687087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 flipH="1">
            <a:off x="8382285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 flipH="1">
            <a:off x="8687087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 flipH="1">
            <a:off x="8991889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 flipH="1">
            <a:off x="8991889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 flipH="1">
            <a:off x="9296691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 flipH="1">
            <a:off x="9601493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 flipH="1">
            <a:off x="9296691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 flipH="1">
            <a:off x="9601493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 flipH="1">
            <a:off x="9902284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 flipH="1">
            <a:off x="10207086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 flipH="1">
            <a:off x="9902284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 flipH="1">
            <a:off x="10207086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 flipH="1">
            <a:off x="10511888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 flipH="1">
            <a:off x="10511888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 flipH="1">
            <a:off x="7776692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 flipH="1">
            <a:off x="8081494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 flipH="1">
            <a:off x="7776692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 flipH="1">
            <a:off x="8081494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 flipH="1">
            <a:off x="8382285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 flipH="1">
            <a:off x="8687087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 flipH="1">
            <a:off x="8382285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 flipH="1">
            <a:off x="8687087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 flipH="1">
            <a:off x="8991889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 flipH="1">
            <a:off x="8991889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 flipH="1">
            <a:off x="9296691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 flipH="1">
            <a:off x="9601493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 flipH="1">
            <a:off x="9296691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/>
          <p:cNvSpPr/>
          <p:nvPr/>
        </p:nvSpPr>
        <p:spPr>
          <a:xfrm flipH="1">
            <a:off x="9601493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 flipH="1">
            <a:off x="9902284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 flipH="1">
            <a:off x="10207086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 flipH="1">
            <a:off x="9902284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 flipH="1">
            <a:off x="10207086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 flipH="1">
            <a:off x="10511888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 flipH="1">
            <a:off x="10511888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152"/>
          <p:cNvSpPr/>
          <p:nvPr/>
        </p:nvSpPr>
        <p:spPr>
          <a:xfrm flipH="1">
            <a:off x="7776692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 flipH="1">
            <a:off x="8081494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 flipH="1">
            <a:off x="7776692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 flipH="1">
            <a:off x="8081494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 flipH="1">
            <a:off x="8382285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 flipH="1">
            <a:off x="8687087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 flipH="1">
            <a:off x="8382285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 flipH="1">
            <a:off x="8687087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 flipH="1">
            <a:off x="8991889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ounded Rectangle 161"/>
          <p:cNvSpPr/>
          <p:nvPr/>
        </p:nvSpPr>
        <p:spPr>
          <a:xfrm flipH="1">
            <a:off x="8991889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ounded Rectangle 162"/>
          <p:cNvSpPr/>
          <p:nvPr/>
        </p:nvSpPr>
        <p:spPr>
          <a:xfrm flipH="1">
            <a:off x="9296691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/>
          <p:cNvSpPr/>
          <p:nvPr/>
        </p:nvSpPr>
        <p:spPr>
          <a:xfrm flipH="1">
            <a:off x="9601493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 flipH="1">
            <a:off x="9296691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 flipH="1">
            <a:off x="9601493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 flipH="1">
            <a:off x="9902284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 flipH="1">
            <a:off x="10207086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 flipH="1">
            <a:off x="9902284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/>
          <p:cNvSpPr/>
          <p:nvPr/>
        </p:nvSpPr>
        <p:spPr>
          <a:xfrm flipH="1">
            <a:off x="10207086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 flipH="1">
            <a:off x="10511888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 flipH="1">
            <a:off x="10511888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/>
          <p:cNvSpPr/>
          <p:nvPr/>
        </p:nvSpPr>
        <p:spPr>
          <a:xfrm flipH="1">
            <a:off x="7776692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 flipH="1">
            <a:off x="8081494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/>
          <p:cNvSpPr/>
          <p:nvPr/>
        </p:nvSpPr>
        <p:spPr>
          <a:xfrm flipH="1">
            <a:off x="7776692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ounded Rectangle 175"/>
          <p:cNvSpPr/>
          <p:nvPr/>
        </p:nvSpPr>
        <p:spPr>
          <a:xfrm flipH="1">
            <a:off x="8081494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ounded Rectangle 176"/>
          <p:cNvSpPr/>
          <p:nvPr/>
        </p:nvSpPr>
        <p:spPr>
          <a:xfrm flipH="1">
            <a:off x="8382285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ounded Rectangle 177"/>
          <p:cNvSpPr/>
          <p:nvPr/>
        </p:nvSpPr>
        <p:spPr>
          <a:xfrm flipH="1">
            <a:off x="8687087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 flipH="1">
            <a:off x="8382285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 flipH="1">
            <a:off x="8687087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 flipH="1">
            <a:off x="8991889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 flipH="1">
            <a:off x="8991889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 flipH="1">
            <a:off x="9296691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ounded Rectangle 183"/>
          <p:cNvSpPr/>
          <p:nvPr/>
        </p:nvSpPr>
        <p:spPr>
          <a:xfrm flipH="1">
            <a:off x="9601493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84"/>
          <p:cNvSpPr/>
          <p:nvPr/>
        </p:nvSpPr>
        <p:spPr>
          <a:xfrm flipH="1">
            <a:off x="9296691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ounded Rectangle 185"/>
          <p:cNvSpPr/>
          <p:nvPr/>
        </p:nvSpPr>
        <p:spPr>
          <a:xfrm flipH="1">
            <a:off x="9601493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ounded Rectangle 186"/>
          <p:cNvSpPr/>
          <p:nvPr/>
        </p:nvSpPr>
        <p:spPr>
          <a:xfrm flipH="1">
            <a:off x="9902284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ounded Rectangle 187"/>
          <p:cNvSpPr/>
          <p:nvPr/>
        </p:nvSpPr>
        <p:spPr>
          <a:xfrm flipH="1">
            <a:off x="10207086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ounded Rectangle 188"/>
          <p:cNvSpPr/>
          <p:nvPr/>
        </p:nvSpPr>
        <p:spPr>
          <a:xfrm flipH="1">
            <a:off x="9902284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ounded Rectangle 189"/>
          <p:cNvSpPr/>
          <p:nvPr/>
        </p:nvSpPr>
        <p:spPr>
          <a:xfrm flipH="1">
            <a:off x="10207086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ounded Rectangle 190"/>
          <p:cNvSpPr/>
          <p:nvPr/>
        </p:nvSpPr>
        <p:spPr>
          <a:xfrm flipH="1">
            <a:off x="10511888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ounded Rectangle 191"/>
          <p:cNvSpPr/>
          <p:nvPr/>
        </p:nvSpPr>
        <p:spPr>
          <a:xfrm flipH="1">
            <a:off x="10511888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/>
          <p:cNvSpPr/>
          <p:nvPr/>
        </p:nvSpPr>
        <p:spPr>
          <a:xfrm flipH="1">
            <a:off x="7781388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ounded Rectangle 193"/>
          <p:cNvSpPr/>
          <p:nvPr/>
        </p:nvSpPr>
        <p:spPr>
          <a:xfrm flipH="1">
            <a:off x="8086190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ounded Rectangle 194"/>
          <p:cNvSpPr/>
          <p:nvPr/>
        </p:nvSpPr>
        <p:spPr>
          <a:xfrm flipH="1">
            <a:off x="7781388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ounded Rectangle 195"/>
          <p:cNvSpPr/>
          <p:nvPr/>
        </p:nvSpPr>
        <p:spPr>
          <a:xfrm flipH="1">
            <a:off x="8086190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 flipH="1">
            <a:off x="8386981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ounded Rectangle 197"/>
          <p:cNvSpPr/>
          <p:nvPr/>
        </p:nvSpPr>
        <p:spPr>
          <a:xfrm flipH="1">
            <a:off x="8691783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198"/>
          <p:cNvSpPr/>
          <p:nvPr/>
        </p:nvSpPr>
        <p:spPr>
          <a:xfrm flipH="1">
            <a:off x="8386981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ounded Rectangle 199"/>
          <p:cNvSpPr/>
          <p:nvPr/>
        </p:nvSpPr>
        <p:spPr>
          <a:xfrm flipH="1">
            <a:off x="8691783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ounded Rectangle 200"/>
          <p:cNvSpPr/>
          <p:nvPr/>
        </p:nvSpPr>
        <p:spPr>
          <a:xfrm flipH="1">
            <a:off x="8996585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ounded Rectangle 201"/>
          <p:cNvSpPr/>
          <p:nvPr/>
        </p:nvSpPr>
        <p:spPr>
          <a:xfrm flipH="1">
            <a:off x="8996585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ounded Rectangle 202"/>
          <p:cNvSpPr/>
          <p:nvPr/>
        </p:nvSpPr>
        <p:spPr>
          <a:xfrm flipH="1">
            <a:off x="9301387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ounded Rectangle 203"/>
          <p:cNvSpPr/>
          <p:nvPr/>
        </p:nvSpPr>
        <p:spPr>
          <a:xfrm flipH="1">
            <a:off x="9606189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ounded Rectangle 204"/>
          <p:cNvSpPr/>
          <p:nvPr/>
        </p:nvSpPr>
        <p:spPr>
          <a:xfrm flipH="1">
            <a:off x="9301387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 flipH="1">
            <a:off x="9606189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 flipH="1">
            <a:off x="9906980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ounded Rectangle 207"/>
          <p:cNvSpPr/>
          <p:nvPr/>
        </p:nvSpPr>
        <p:spPr>
          <a:xfrm flipH="1">
            <a:off x="10211782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/>
          <p:cNvSpPr/>
          <p:nvPr/>
        </p:nvSpPr>
        <p:spPr>
          <a:xfrm flipH="1">
            <a:off x="9906980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0" name="Rounded Rectangle 209"/>
          <p:cNvSpPr/>
          <p:nvPr/>
        </p:nvSpPr>
        <p:spPr>
          <a:xfrm flipH="1">
            <a:off x="10211782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 flipH="1">
            <a:off x="10516584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ed Rectangle 211"/>
          <p:cNvSpPr/>
          <p:nvPr/>
        </p:nvSpPr>
        <p:spPr>
          <a:xfrm flipH="1">
            <a:off x="10516584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5314230" y="4230848"/>
            <a:ext cx="2245895" cy="51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chemeClr val="tx1"/>
                </a:solidFill>
              </a:rPr>
              <a:t>1 - </a:t>
            </a:r>
            <a:r>
              <a:rPr lang="el-GR" sz="4000" dirty="0" smtClean="0">
                <a:solidFill>
                  <a:schemeClr val="tx1"/>
                </a:solidFill>
              </a:rPr>
              <a:t>β</a:t>
            </a:r>
            <a:r>
              <a:rPr lang="de-DE" sz="4000" dirty="0" smtClean="0">
                <a:solidFill>
                  <a:schemeClr val="tx1"/>
                </a:solidFill>
              </a:rPr>
              <a:t> = .80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214" name="Content Placeholder 3"/>
          <p:cNvSpPr txBox="1">
            <a:spLocks/>
          </p:cNvSpPr>
          <p:nvPr/>
        </p:nvSpPr>
        <p:spPr>
          <a:xfrm>
            <a:off x="6625481" y="184317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de-DE" smtClean="0"/>
              <a:t>Our effect is </a:t>
            </a:r>
            <a:r>
              <a:rPr lang="de-DE" b="1" smtClean="0"/>
              <a:t>TRUE</a:t>
            </a: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at the population level</a:t>
            </a:r>
          </a:p>
          <a:p>
            <a:pPr marL="0" indent="0" algn="ctr">
              <a:buFont typeface="Arial" pitchFamily="34" charset="0"/>
              <a:buNone/>
            </a:pPr>
            <a:r>
              <a:rPr lang="de-DE" b="1" u="sng" smtClean="0"/>
              <a:t>AVOID FALSE NEGATIVES!</a:t>
            </a:r>
          </a:p>
          <a:p>
            <a:pPr marL="0" indent="0" algn="ctr">
              <a:buFont typeface="Arial" pitchFamily="34" charset="0"/>
              <a:buNone/>
            </a:pPr>
            <a:endParaRPr lang="de-DE" smtClean="0"/>
          </a:p>
          <a:p>
            <a:pPr marL="0" indent="0">
              <a:buFont typeface="Arial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34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8256" y="3192340"/>
            <a:ext cx="5181600" cy="6351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5600" b="1" dirty="0" smtClean="0"/>
              <a:t>Statistical Power</a:t>
            </a:r>
            <a:endParaRPr lang="de-DE" sz="5600" b="1" dirty="0"/>
          </a:p>
        </p:txBody>
      </p:sp>
      <p:sp>
        <p:nvSpPr>
          <p:cNvPr id="113" name="Rounded Rectangle 112"/>
          <p:cNvSpPr/>
          <p:nvPr/>
        </p:nvSpPr>
        <p:spPr>
          <a:xfrm flipH="1">
            <a:off x="7776692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 flipH="1">
            <a:off x="8081494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 flipH="1">
            <a:off x="7776692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 flipH="1">
            <a:off x="8081494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 flipH="1">
            <a:off x="8382285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 flipH="1">
            <a:off x="8687087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ounded Rectangle 118"/>
          <p:cNvSpPr/>
          <p:nvPr/>
        </p:nvSpPr>
        <p:spPr>
          <a:xfrm flipH="1">
            <a:off x="8382285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 flipH="1">
            <a:off x="8687087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 flipH="1">
            <a:off x="8991889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 flipH="1">
            <a:off x="8991889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 flipH="1">
            <a:off x="9296691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 flipH="1">
            <a:off x="9601493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124"/>
          <p:cNvSpPr/>
          <p:nvPr/>
        </p:nvSpPr>
        <p:spPr>
          <a:xfrm flipH="1">
            <a:off x="9296691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 flipH="1">
            <a:off x="9601493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 flipH="1">
            <a:off x="9902284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 flipH="1">
            <a:off x="10207086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 flipH="1">
            <a:off x="9902284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 flipH="1">
            <a:off x="10207086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 flipH="1">
            <a:off x="10511888" y="308154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ounded Rectangle 131"/>
          <p:cNvSpPr/>
          <p:nvPr/>
        </p:nvSpPr>
        <p:spPr>
          <a:xfrm flipH="1">
            <a:off x="10511888" y="340238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 flipH="1">
            <a:off x="7776692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 flipH="1">
            <a:off x="8081494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 flipH="1">
            <a:off x="7776692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 flipH="1">
            <a:off x="8081494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ounded Rectangle 136"/>
          <p:cNvSpPr/>
          <p:nvPr/>
        </p:nvSpPr>
        <p:spPr>
          <a:xfrm flipH="1">
            <a:off x="8382285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/>
          <p:cNvSpPr/>
          <p:nvPr/>
        </p:nvSpPr>
        <p:spPr>
          <a:xfrm flipH="1">
            <a:off x="8687087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 flipH="1">
            <a:off x="8382285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 flipH="1">
            <a:off x="8687087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 flipH="1">
            <a:off x="8991889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 flipH="1">
            <a:off x="8991889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 flipH="1">
            <a:off x="9296691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 flipH="1">
            <a:off x="9601493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 flipH="1">
            <a:off x="9296691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ounded Rectangle 145"/>
          <p:cNvSpPr/>
          <p:nvPr/>
        </p:nvSpPr>
        <p:spPr>
          <a:xfrm flipH="1">
            <a:off x="9601493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 flipH="1">
            <a:off x="9902284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/>
          <p:cNvSpPr/>
          <p:nvPr/>
        </p:nvSpPr>
        <p:spPr>
          <a:xfrm flipH="1">
            <a:off x="10207086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 flipH="1">
            <a:off x="9902284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149"/>
          <p:cNvSpPr/>
          <p:nvPr/>
        </p:nvSpPr>
        <p:spPr>
          <a:xfrm flipH="1">
            <a:off x="10207086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150"/>
          <p:cNvSpPr/>
          <p:nvPr/>
        </p:nvSpPr>
        <p:spPr>
          <a:xfrm flipH="1">
            <a:off x="10511888" y="372323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ed Rectangle 151"/>
          <p:cNvSpPr/>
          <p:nvPr/>
        </p:nvSpPr>
        <p:spPr>
          <a:xfrm flipH="1">
            <a:off x="10511888" y="4044075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ounded Rectangle 152"/>
          <p:cNvSpPr/>
          <p:nvPr/>
        </p:nvSpPr>
        <p:spPr>
          <a:xfrm flipH="1">
            <a:off x="7776692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 flipH="1">
            <a:off x="8081494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 flipH="1">
            <a:off x="7776692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 flipH="1">
            <a:off x="8081494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 flipH="1">
            <a:off x="8382285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 flipH="1">
            <a:off x="8687087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 flipH="1">
            <a:off x="8382285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 flipH="1">
            <a:off x="8687087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ounded Rectangle 160"/>
          <p:cNvSpPr/>
          <p:nvPr/>
        </p:nvSpPr>
        <p:spPr>
          <a:xfrm flipH="1">
            <a:off x="8991889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ounded Rectangle 161"/>
          <p:cNvSpPr/>
          <p:nvPr/>
        </p:nvSpPr>
        <p:spPr>
          <a:xfrm flipH="1">
            <a:off x="8991889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ounded Rectangle 162"/>
          <p:cNvSpPr/>
          <p:nvPr/>
        </p:nvSpPr>
        <p:spPr>
          <a:xfrm flipH="1">
            <a:off x="9296691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ounded Rectangle 163"/>
          <p:cNvSpPr/>
          <p:nvPr/>
        </p:nvSpPr>
        <p:spPr>
          <a:xfrm flipH="1">
            <a:off x="9601493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/>
          <p:cNvSpPr/>
          <p:nvPr/>
        </p:nvSpPr>
        <p:spPr>
          <a:xfrm flipH="1">
            <a:off x="9296691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/>
          <p:cNvSpPr/>
          <p:nvPr/>
        </p:nvSpPr>
        <p:spPr>
          <a:xfrm flipH="1">
            <a:off x="9601493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 flipH="1">
            <a:off x="9902284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 flipH="1">
            <a:off x="10207086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 flipH="1">
            <a:off x="9902284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/>
          <p:cNvSpPr/>
          <p:nvPr/>
        </p:nvSpPr>
        <p:spPr>
          <a:xfrm flipH="1">
            <a:off x="10207086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 flipH="1">
            <a:off x="10511888" y="4364919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 flipH="1">
            <a:off x="10511888" y="4685763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/>
          <p:cNvSpPr/>
          <p:nvPr/>
        </p:nvSpPr>
        <p:spPr>
          <a:xfrm flipH="1">
            <a:off x="7776692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 flipH="1">
            <a:off x="8081494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/>
          <p:cNvSpPr/>
          <p:nvPr/>
        </p:nvSpPr>
        <p:spPr>
          <a:xfrm flipH="1">
            <a:off x="7776692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ounded Rectangle 175"/>
          <p:cNvSpPr/>
          <p:nvPr/>
        </p:nvSpPr>
        <p:spPr>
          <a:xfrm flipH="1">
            <a:off x="8081494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ounded Rectangle 176"/>
          <p:cNvSpPr/>
          <p:nvPr/>
        </p:nvSpPr>
        <p:spPr>
          <a:xfrm flipH="1">
            <a:off x="8382285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ounded Rectangle 177"/>
          <p:cNvSpPr/>
          <p:nvPr/>
        </p:nvSpPr>
        <p:spPr>
          <a:xfrm flipH="1">
            <a:off x="8687087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ounded Rectangle 178"/>
          <p:cNvSpPr/>
          <p:nvPr/>
        </p:nvSpPr>
        <p:spPr>
          <a:xfrm flipH="1">
            <a:off x="8382285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 flipH="1">
            <a:off x="8687087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 flipH="1">
            <a:off x="8991889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 flipH="1">
            <a:off x="8991889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 flipH="1">
            <a:off x="9296691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ounded Rectangle 183"/>
          <p:cNvSpPr/>
          <p:nvPr/>
        </p:nvSpPr>
        <p:spPr>
          <a:xfrm flipH="1">
            <a:off x="9601493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ounded Rectangle 184"/>
          <p:cNvSpPr/>
          <p:nvPr/>
        </p:nvSpPr>
        <p:spPr>
          <a:xfrm flipH="1">
            <a:off x="9296691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ounded Rectangle 185"/>
          <p:cNvSpPr/>
          <p:nvPr/>
        </p:nvSpPr>
        <p:spPr>
          <a:xfrm flipH="1">
            <a:off x="9601493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ounded Rectangle 186"/>
          <p:cNvSpPr/>
          <p:nvPr/>
        </p:nvSpPr>
        <p:spPr>
          <a:xfrm flipH="1">
            <a:off x="9902284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ounded Rectangle 187"/>
          <p:cNvSpPr/>
          <p:nvPr/>
        </p:nvSpPr>
        <p:spPr>
          <a:xfrm flipH="1">
            <a:off x="10207086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ounded Rectangle 188"/>
          <p:cNvSpPr/>
          <p:nvPr/>
        </p:nvSpPr>
        <p:spPr>
          <a:xfrm flipH="1">
            <a:off x="9902284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ounded Rectangle 189"/>
          <p:cNvSpPr/>
          <p:nvPr/>
        </p:nvSpPr>
        <p:spPr>
          <a:xfrm flipH="1">
            <a:off x="10207086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ounded Rectangle 190"/>
          <p:cNvSpPr/>
          <p:nvPr/>
        </p:nvSpPr>
        <p:spPr>
          <a:xfrm flipH="1">
            <a:off x="10511888" y="5006607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ounded Rectangle 191"/>
          <p:cNvSpPr/>
          <p:nvPr/>
        </p:nvSpPr>
        <p:spPr>
          <a:xfrm flipH="1">
            <a:off x="10511888" y="5327451"/>
            <a:ext cx="208547" cy="20854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ounded Rectangle 192"/>
          <p:cNvSpPr/>
          <p:nvPr/>
        </p:nvSpPr>
        <p:spPr>
          <a:xfrm flipH="1">
            <a:off x="7781388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ounded Rectangle 193"/>
          <p:cNvSpPr/>
          <p:nvPr/>
        </p:nvSpPr>
        <p:spPr>
          <a:xfrm flipH="1">
            <a:off x="8086190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ounded Rectangle 194"/>
          <p:cNvSpPr/>
          <p:nvPr/>
        </p:nvSpPr>
        <p:spPr>
          <a:xfrm flipH="1">
            <a:off x="7781388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ounded Rectangle 195"/>
          <p:cNvSpPr/>
          <p:nvPr/>
        </p:nvSpPr>
        <p:spPr>
          <a:xfrm flipH="1">
            <a:off x="8086190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 flipH="1">
            <a:off x="8386981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ounded Rectangle 197"/>
          <p:cNvSpPr/>
          <p:nvPr/>
        </p:nvSpPr>
        <p:spPr>
          <a:xfrm flipH="1">
            <a:off x="8691783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198"/>
          <p:cNvSpPr/>
          <p:nvPr/>
        </p:nvSpPr>
        <p:spPr>
          <a:xfrm flipH="1">
            <a:off x="8386981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ounded Rectangle 199"/>
          <p:cNvSpPr/>
          <p:nvPr/>
        </p:nvSpPr>
        <p:spPr>
          <a:xfrm flipH="1">
            <a:off x="8691783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ounded Rectangle 200"/>
          <p:cNvSpPr/>
          <p:nvPr/>
        </p:nvSpPr>
        <p:spPr>
          <a:xfrm flipH="1">
            <a:off x="8996585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ounded Rectangle 201"/>
          <p:cNvSpPr/>
          <p:nvPr/>
        </p:nvSpPr>
        <p:spPr>
          <a:xfrm flipH="1">
            <a:off x="8996585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ounded Rectangle 202"/>
          <p:cNvSpPr/>
          <p:nvPr/>
        </p:nvSpPr>
        <p:spPr>
          <a:xfrm flipH="1">
            <a:off x="9301387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ounded Rectangle 203"/>
          <p:cNvSpPr/>
          <p:nvPr/>
        </p:nvSpPr>
        <p:spPr>
          <a:xfrm flipH="1">
            <a:off x="9606189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ounded Rectangle 204"/>
          <p:cNvSpPr/>
          <p:nvPr/>
        </p:nvSpPr>
        <p:spPr>
          <a:xfrm flipH="1">
            <a:off x="9301387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 flipH="1">
            <a:off x="9606189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 flipH="1">
            <a:off x="9906980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ounded Rectangle 207"/>
          <p:cNvSpPr/>
          <p:nvPr/>
        </p:nvSpPr>
        <p:spPr>
          <a:xfrm flipH="1">
            <a:off x="10211782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/>
          <p:cNvSpPr/>
          <p:nvPr/>
        </p:nvSpPr>
        <p:spPr>
          <a:xfrm flipH="1">
            <a:off x="9906980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0" name="Rounded Rectangle 209"/>
          <p:cNvSpPr/>
          <p:nvPr/>
        </p:nvSpPr>
        <p:spPr>
          <a:xfrm flipH="1">
            <a:off x="10211782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1" name="Rounded Rectangle 210"/>
          <p:cNvSpPr/>
          <p:nvPr/>
        </p:nvSpPr>
        <p:spPr>
          <a:xfrm flipH="1">
            <a:off x="10516584" y="5654307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ed Rectangle 211"/>
          <p:cNvSpPr/>
          <p:nvPr/>
        </p:nvSpPr>
        <p:spPr>
          <a:xfrm flipH="1">
            <a:off x="10516584" y="5975151"/>
            <a:ext cx="208547" cy="208547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5314230" y="4230848"/>
            <a:ext cx="2245895" cy="51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chemeClr val="tx1"/>
                </a:solidFill>
              </a:rPr>
              <a:t>1 - </a:t>
            </a:r>
            <a:r>
              <a:rPr lang="el-GR" sz="4000" dirty="0" smtClean="0">
                <a:solidFill>
                  <a:schemeClr val="tx1"/>
                </a:solidFill>
              </a:rPr>
              <a:t>β</a:t>
            </a:r>
            <a:r>
              <a:rPr lang="de-DE" sz="4000" dirty="0" smtClean="0">
                <a:solidFill>
                  <a:schemeClr val="tx1"/>
                </a:solidFill>
              </a:rPr>
              <a:t> = .80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214" name="Content Placeholder 3"/>
          <p:cNvSpPr txBox="1">
            <a:spLocks/>
          </p:cNvSpPr>
          <p:nvPr/>
        </p:nvSpPr>
        <p:spPr>
          <a:xfrm>
            <a:off x="6625481" y="184317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smtClean="0"/>
              <a:t>TRUE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population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marL="0" indent="0" algn="ctr">
              <a:buFont typeface="Arial" pitchFamily="34" charset="0"/>
              <a:buNone/>
            </a:pPr>
            <a:r>
              <a:rPr lang="de-DE" b="1" u="sng" dirty="0" smtClean="0"/>
              <a:t>AVOID FALSE NEGATIVES!</a:t>
            </a:r>
          </a:p>
          <a:p>
            <a:pPr marL="0" indent="0" algn="ctr">
              <a:buFont typeface="Arial" pitchFamily="34" charset="0"/>
              <a:buNone/>
            </a:pPr>
            <a:endParaRPr lang="de-DE" dirty="0" smtClean="0"/>
          </a:p>
          <a:p>
            <a:pPr marL="0" indent="0">
              <a:buFont typeface="Arial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555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907</Words>
  <Application>Microsoft Office PowerPoint</Application>
  <PresentationFormat>Widescreen</PresentationFormat>
  <Paragraphs>158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Metropolitan</vt:lpstr>
      <vt:lpstr>Overview</vt:lpstr>
      <vt:lpstr>Basics in Statistical Power and how to assess it!</vt:lpstr>
      <vt:lpstr>Goal of Inferential Statistics</vt:lpstr>
      <vt:lpstr>Goal of Inferential Statistics</vt:lpstr>
      <vt:lpstr>Two states of the world…</vt:lpstr>
      <vt:lpstr>Two states of the world…</vt:lpstr>
      <vt:lpstr>Two states of the world…</vt:lpstr>
      <vt:lpstr>Two states of the world…</vt:lpstr>
      <vt:lpstr>PowerPoint Presentation</vt:lpstr>
      <vt:lpstr>What does Statistical Power  depend on?</vt:lpstr>
      <vt:lpstr>Ways of Assessing Statistical Power</vt:lpstr>
      <vt:lpstr>When can we assess Statistical Power?</vt:lpstr>
      <vt:lpstr>When can we assess Statistical Power?</vt:lpstr>
      <vt:lpstr>The Logic of Power Simulations</vt:lpstr>
      <vt:lpstr>Power Simulations</vt:lpstr>
      <vt:lpstr>Regression Equation</vt:lpstr>
      <vt:lpstr>Regression Equation</vt:lpstr>
      <vt:lpstr>Varying x_m</vt:lpstr>
      <vt:lpstr>Regression Equation</vt:lpstr>
      <vt:lpstr>Regression Equation</vt:lpstr>
      <vt:lpstr>Regression Equation</vt:lpstr>
      <vt:lpstr>Varying e_m</vt:lpstr>
      <vt:lpstr>Lots of simulations</vt:lpstr>
      <vt:lpstr>Exercise 1: Your First Simulation!</vt:lpstr>
      <vt:lpstr>References and Resources:</vt:lpstr>
      <vt:lpstr>PowerPoint Presentation</vt:lpstr>
    </vt:vector>
  </TitlesOfParts>
  <Company>MPI for Research on Collective Goods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Workshop</dc:title>
  <dc:creator>Daniel Toribio Admin</dc:creator>
  <cp:lastModifiedBy>Niklas Cypris</cp:lastModifiedBy>
  <cp:revision>97</cp:revision>
  <dcterms:created xsi:type="dcterms:W3CDTF">2020-09-07T07:39:30Z</dcterms:created>
  <dcterms:modified xsi:type="dcterms:W3CDTF">2021-05-05T14:25:24Z</dcterms:modified>
</cp:coreProperties>
</file>