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88" r:id="rId4"/>
    <p:sldId id="300" r:id="rId5"/>
    <p:sldId id="291" r:id="rId6"/>
    <p:sldId id="292" r:id="rId7"/>
    <p:sldId id="299" r:id="rId8"/>
    <p:sldId id="293" r:id="rId9"/>
    <p:sldId id="295" r:id="rId10"/>
    <p:sldId id="294" r:id="rId11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FA6"/>
    <a:srgbClr val="A1CC56"/>
    <a:srgbClr val="066791"/>
    <a:srgbClr val="0383C6"/>
    <a:srgbClr val="077AAD"/>
    <a:srgbClr val="00B8AF"/>
    <a:srgbClr val="009E96"/>
    <a:srgbClr val="262626"/>
    <a:srgbClr val="23232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7" autoAdjust="0"/>
    <p:restoredTop sz="94667" autoAdjust="0"/>
  </p:normalViewPr>
  <p:slideViewPr>
    <p:cSldViewPr snapToObjects="1">
      <p:cViewPr varScale="1">
        <p:scale>
          <a:sx n="73" d="100"/>
          <a:sy n="73" d="100"/>
        </p:scale>
        <p:origin x="780" y="5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3192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2B699-C6B7-4DA8-8858-B4A63886AB9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1AD92-4491-470B-AC64-A4803117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ACB5-E470-4DC1-8E02-B7AF2A842C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1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1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0439" y="719765"/>
            <a:ext cx="9361196" cy="5040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478"/>
          <p:cNvSpPr>
            <a:spLocks noChangeArrowheads="1"/>
          </p:cNvSpPr>
          <p:nvPr/>
        </p:nvSpPr>
        <p:spPr bwMode="auto">
          <a:xfrm>
            <a:off x="4621741" y="3631209"/>
            <a:ext cx="23596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000" b="1" i="0" u="none" strike="noStrike" cap="none" spc="60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宋体" pitchFamily="2" charset="-122"/>
              </a:rPr>
              <a:t>自我介紹</a:t>
            </a:r>
            <a:endParaRPr kumimoji="0" lang="zh-CN" sz="2800" b="1" i="0" u="none" strike="noStrike" cap="none" spc="60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宋体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58" y="1079222"/>
            <a:ext cx="2293758" cy="2293758"/>
          </a:xfrm>
          <a:prstGeom prst="rect">
            <a:avLst/>
          </a:prstGeom>
        </p:spPr>
      </p:pic>
      <p:pic>
        <p:nvPicPr>
          <p:cNvPr id="6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67" y="5400363"/>
            <a:ext cx="647338" cy="1710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286A-55CB-47CD-83F9-7625C3260400}"/>
              </a:ext>
            </a:extLst>
          </p:cNvPr>
          <p:cNvSpPr txBox="1"/>
          <p:nvPr/>
        </p:nvSpPr>
        <p:spPr>
          <a:xfrm>
            <a:off x="3503481" y="4302612"/>
            <a:ext cx="4596139" cy="79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後端工程師暨系統架構師</a:t>
            </a:r>
            <a:endParaRPr lang="en-US" altLang="zh-TW" sz="2268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面試</a:t>
            </a:r>
            <a:r>
              <a:rPr lang="zh-TW" altLang="en-US" sz="2268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：吳紹羽</a:t>
            </a:r>
            <a:endParaRPr lang="en-US" altLang="zh-TW" sz="2268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3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60807" y="1439857"/>
            <a:ext cx="3600460" cy="3600460"/>
            <a:chOff x="3960807" y="1439857"/>
            <a:chExt cx="3600460" cy="3600460"/>
          </a:xfrm>
        </p:grpSpPr>
        <p:sp>
          <p:nvSpPr>
            <p:cNvPr id="16" name="椭圆 15"/>
            <p:cNvSpPr/>
            <p:nvPr/>
          </p:nvSpPr>
          <p:spPr>
            <a:xfrm>
              <a:off x="3960807" y="1439857"/>
              <a:ext cx="3600460" cy="3600460"/>
            </a:xfrm>
            <a:prstGeom prst="ellipse">
              <a:avLst/>
            </a:prstGeom>
            <a:solidFill>
              <a:srgbClr val="017F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00876" y="2524328"/>
              <a:ext cx="2520322" cy="1431519"/>
              <a:chOff x="4602719" y="2329297"/>
              <a:chExt cx="2520322" cy="143151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602719" y="2329297"/>
                <a:ext cx="2520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600" b="1" spc="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謝謝聆聽</a:t>
                </a:r>
                <a:endParaRPr lang="zh-CN" altLang="en-US" sz="36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" name="Freeform 77"/>
              <p:cNvSpPr>
                <a:spLocks/>
              </p:cNvSpPr>
              <p:nvPr/>
            </p:nvSpPr>
            <p:spPr bwMode="auto">
              <a:xfrm>
                <a:off x="5746618" y="3472816"/>
                <a:ext cx="252000" cy="288000"/>
              </a:xfrm>
              <a:custGeom>
                <a:avLst/>
                <a:gdLst>
                  <a:gd name="T0" fmla="*/ 22400 w 44"/>
                  <a:gd name="T1" fmla="*/ 759 h 49"/>
                  <a:gd name="T2" fmla="*/ 23166 w 44"/>
                  <a:gd name="T3" fmla="*/ 3125 h 49"/>
                  <a:gd name="T4" fmla="*/ 29638 w 44"/>
                  <a:gd name="T5" fmla="*/ 26154 h 49"/>
                  <a:gd name="T6" fmla="*/ 24831 w 44"/>
                  <a:gd name="T7" fmla="*/ 30181 h 49"/>
                  <a:gd name="T8" fmla="*/ 25570 w 44"/>
                  <a:gd name="T9" fmla="*/ 26886 h 49"/>
                  <a:gd name="T10" fmla="*/ 23166 w 44"/>
                  <a:gd name="T11" fmla="*/ 12698 h 49"/>
                  <a:gd name="T12" fmla="*/ 20762 w 44"/>
                  <a:gd name="T13" fmla="*/ 11063 h 49"/>
                  <a:gd name="T14" fmla="*/ 19996 w 44"/>
                  <a:gd name="T15" fmla="*/ 16582 h 49"/>
                  <a:gd name="T16" fmla="*/ 17593 w 44"/>
                  <a:gd name="T17" fmla="*/ 28520 h 49"/>
                  <a:gd name="T18" fmla="*/ 15949 w 44"/>
                  <a:gd name="T19" fmla="*/ 35700 h 49"/>
                  <a:gd name="T20" fmla="*/ 5573 w 44"/>
                  <a:gd name="T21" fmla="*/ 38093 h 49"/>
                  <a:gd name="T22" fmla="*/ 1670 w 44"/>
                  <a:gd name="T23" fmla="*/ 34065 h 49"/>
                  <a:gd name="T24" fmla="*/ 7211 w 44"/>
                  <a:gd name="T25" fmla="*/ 24493 h 49"/>
                  <a:gd name="T26" fmla="*/ 12785 w 44"/>
                  <a:gd name="T27" fmla="*/ 26886 h 49"/>
                  <a:gd name="T28" fmla="*/ 14455 w 44"/>
                  <a:gd name="T29" fmla="*/ 27788 h 49"/>
                  <a:gd name="T30" fmla="*/ 15189 w 44"/>
                  <a:gd name="T31" fmla="*/ 24493 h 49"/>
                  <a:gd name="T32" fmla="*/ 19262 w 44"/>
                  <a:gd name="T33" fmla="*/ 4027 h 49"/>
                  <a:gd name="T34" fmla="*/ 19996 w 44"/>
                  <a:gd name="T35" fmla="*/ 759 h 49"/>
                  <a:gd name="T36" fmla="*/ 22400 w 44"/>
                  <a:gd name="T37" fmla="*/ 759 h 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49">
                    <a:moveTo>
                      <a:pt x="28" y="1"/>
                    </a:moveTo>
                    <a:cubicBezTo>
                      <a:pt x="29" y="2"/>
                      <a:pt x="29" y="3"/>
                      <a:pt x="29" y="4"/>
                    </a:cubicBezTo>
                    <a:cubicBezTo>
                      <a:pt x="33" y="13"/>
                      <a:pt x="44" y="21"/>
                      <a:pt x="37" y="33"/>
                    </a:cubicBezTo>
                    <a:cubicBezTo>
                      <a:pt x="36" y="34"/>
                      <a:pt x="32" y="39"/>
                      <a:pt x="31" y="38"/>
                    </a:cubicBezTo>
                    <a:cubicBezTo>
                      <a:pt x="30" y="37"/>
                      <a:pt x="32" y="36"/>
                      <a:pt x="32" y="34"/>
                    </a:cubicBezTo>
                    <a:cubicBezTo>
                      <a:pt x="36" y="28"/>
                      <a:pt x="33" y="21"/>
                      <a:pt x="29" y="16"/>
                    </a:cubicBezTo>
                    <a:cubicBezTo>
                      <a:pt x="28" y="16"/>
                      <a:pt x="27" y="14"/>
                      <a:pt x="26" y="14"/>
                    </a:cubicBezTo>
                    <a:cubicBezTo>
                      <a:pt x="26" y="14"/>
                      <a:pt x="25" y="21"/>
                      <a:pt x="25" y="21"/>
                    </a:cubicBezTo>
                    <a:cubicBezTo>
                      <a:pt x="24" y="26"/>
                      <a:pt x="23" y="30"/>
                      <a:pt x="22" y="36"/>
                    </a:cubicBezTo>
                    <a:cubicBezTo>
                      <a:pt x="22" y="39"/>
                      <a:pt x="22" y="42"/>
                      <a:pt x="20" y="45"/>
                    </a:cubicBezTo>
                    <a:cubicBezTo>
                      <a:pt x="17" y="48"/>
                      <a:pt x="10" y="49"/>
                      <a:pt x="7" y="48"/>
                    </a:cubicBezTo>
                    <a:cubicBezTo>
                      <a:pt x="4" y="47"/>
                      <a:pt x="2" y="45"/>
                      <a:pt x="2" y="43"/>
                    </a:cubicBezTo>
                    <a:cubicBezTo>
                      <a:pt x="0" y="38"/>
                      <a:pt x="4" y="32"/>
                      <a:pt x="9" y="31"/>
                    </a:cubicBezTo>
                    <a:cubicBezTo>
                      <a:pt x="12" y="31"/>
                      <a:pt x="14" y="32"/>
                      <a:pt x="16" y="34"/>
                    </a:cubicBezTo>
                    <a:cubicBezTo>
                      <a:pt x="17" y="34"/>
                      <a:pt x="18" y="35"/>
                      <a:pt x="18" y="35"/>
                    </a:cubicBezTo>
                    <a:cubicBezTo>
                      <a:pt x="19" y="35"/>
                      <a:pt x="19" y="31"/>
                      <a:pt x="19" y="31"/>
                    </a:cubicBezTo>
                    <a:cubicBezTo>
                      <a:pt x="20" y="22"/>
                      <a:pt x="22" y="14"/>
                      <a:pt x="24" y="5"/>
                    </a:cubicBezTo>
                    <a:cubicBezTo>
                      <a:pt x="24" y="4"/>
                      <a:pt x="25" y="1"/>
                      <a:pt x="25" y="1"/>
                    </a:cubicBezTo>
                    <a:cubicBezTo>
                      <a:pt x="25" y="0"/>
                      <a:pt x="28" y="1"/>
                      <a:pt x="2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7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91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811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024A246-4553-4FE8-9910-036F55420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r="14282" b="34872"/>
          <a:stretch/>
        </p:blipFill>
        <p:spPr bwMode="auto">
          <a:xfrm>
            <a:off x="1587694" y="-1"/>
            <a:ext cx="4843512" cy="64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A81D08-C056-4E01-BEB3-D050D3A6DC21}"/>
              </a:ext>
            </a:extLst>
          </p:cNvPr>
          <p:cNvSpPr/>
          <p:nvPr/>
        </p:nvSpPr>
        <p:spPr>
          <a:xfrm>
            <a:off x="-570358" y="-1"/>
            <a:ext cx="3263535" cy="6480175"/>
          </a:xfrm>
          <a:custGeom>
            <a:avLst/>
            <a:gdLst>
              <a:gd name="connsiteX0" fmla="*/ 0 w 3094220"/>
              <a:gd name="connsiteY0" fmla="*/ 0 h 6858000"/>
              <a:gd name="connsiteX1" fmla="*/ 3094220 w 3094220"/>
              <a:gd name="connsiteY1" fmla="*/ 0 h 6858000"/>
              <a:gd name="connsiteX2" fmla="*/ 3094220 w 3094220"/>
              <a:gd name="connsiteY2" fmla="*/ 6858000 h 6858000"/>
              <a:gd name="connsiteX3" fmla="*/ 0 w 3094220"/>
              <a:gd name="connsiteY3" fmla="*/ 6858000 h 6858000"/>
              <a:gd name="connsiteX4" fmla="*/ 0 w 3094220"/>
              <a:gd name="connsiteY4" fmla="*/ 0 h 6858000"/>
              <a:gd name="connsiteX0" fmla="*/ 0 w 3453815"/>
              <a:gd name="connsiteY0" fmla="*/ 0 h 6858000"/>
              <a:gd name="connsiteX1" fmla="*/ 3094220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0 w 3453815"/>
              <a:gd name="connsiteY0" fmla="*/ 0 h 6858000"/>
              <a:gd name="connsiteX1" fmla="*/ 2806544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3815" h="6858000">
                <a:moveTo>
                  <a:pt x="0" y="0"/>
                </a:moveTo>
                <a:lnTo>
                  <a:pt x="2806544" y="0"/>
                </a:lnTo>
                <a:lnTo>
                  <a:pt x="345381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1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 dirty="0"/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A07E1FF9-DA6B-4207-B526-A7D93A0AC11C}"/>
              </a:ext>
            </a:extLst>
          </p:cNvPr>
          <p:cNvSpPr/>
          <p:nvPr/>
        </p:nvSpPr>
        <p:spPr>
          <a:xfrm rot="10800000">
            <a:off x="5101851" y="-9709"/>
            <a:ext cx="6467217" cy="6509299"/>
          </a:xfrm>
          <a:custGeom>
            <a:avLst/>
            <a:gdLst>
              <a:gd name="connsiteX0" fmla="*/ 0 w 3094220"/>
              <a:gd name="connsiteY0" fmla="*/ 0 h 6858000"/>
              <a:gd name="connsiteX1" fmla="*/ 3094220 w 3094220"/>
              <a:gd name="connsiteY1" fmla="*/ 0 h 6858000"/>
              <a:gd name="connsiteX2" fmla="*/ 3094220 w 3094220"/>
              <a:gd name="connsiteY2" fmla="*/ 6858000 h 6858000"/>
              <a:gd name="connsiteX3" fmla="*/ 0 w 3094220"/>
              <a:gd name="connsiteY3" fmla="*/ 6858000 h 6858000"/>
              <a:gd name="connsiteX4" fmla="*/ 0 w 3094220"/>
              <a:gd name="connsiteY4" fmla="*/ 0 h 6858000"/>
              <a:gd name="connsiteX0" fmla="*/ 0 w 3453815"/>
              <a:gd name="connsiteY0" fmla="*/ 0 h 6858000"/>
              <a:gd name="connsiteX1" fmla="*/ 3094220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0 w 3453815"/>
              <a:gd name="connsiteY0" fmla="*/ 0 h 6858000"/>
              <a:gd name="connsiteX1" fmla="*/ 2806544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3390472 w 6844287"/>
              <a:gd name="connsiteY0" fmla="*/ 0 h 6868274"/>
              <a:gd name="connsiteX1" fmla="*/ 6197016 w 6844287"/>
              <a:gd name="connsiteY1" fmla="*/ 0 h 6868274"/>
              <a:gd name="connsiteX2" fmla="*/ 6844287 w 6844287"/>
              <a:gd name="connsiteY2" fmla="*/ 6858000 h 6868274"/>
              <a:gd name="connsiteX3" fmla="*/ 0 w 6844287"/>
              <a:gd name="connsiteY3" fmla="*/ 6868274 h 6868274"/>
              <a:gd name="connsiteX4" fmla="*/ 3390472 w 6844287"/>
              <a:gd name="connsiteY4" fmla="*/ 0 h 6868274"/>
              <a:gd name="connsiteX0" fmla="*/ 20548 w 6844287"/>
              <a:gd name="connsiteY0" fmla="*/ 0 h 6888822"/>
              <a:gd name="connsiteX1" fmla="*/ 6197016 w 6844287"/>
              <a:gd name="connsiteY1" fmla="*/ 20548 h 6888822"/>
              <a:gd name="connsiteX2" fmla="*/ 6844287 w 6844287"/>
              <a:gd name="connsiteY2" fmla="*/ 6878548 h 6888822"/>
              <a:gd name="connsiteX3" fmla="*/ 0 w 6844287"/>
              <a:gd name="connsiteY3" fmla="*/ 6888822 h 6888822"/>
              <a:gd name="connsiteX4" fmla="*/ 20548 w 6844287"/>
              <a:gd name="connsiteY4" fmla="*/ 0 h 688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4287" h="6888822">
                <a:moveTo>
                  <a:pt x="20548" y="0"/>
                </a:moveTo>
                <a:lnTo>
                  <a:pt x="6197016" y="20548"/>
                </a:lnTo>
                <a:lnTo>
                  <a:pt x="6844287" y="6878548"/>
                </a:lnTo>
                <a:lnTo>
                  <a:pt x="0" y="6888822"/>
                </a:lnTo>
                <a:cubicBezTo>
                  <a:pt x="6849" y="4592548"/>
                  <a:pt x="13699" y="2296274"/>
                  <a:pt x="20548" y="0"/>
                </a:cubicBezTo>
                <a:close/>
              </a:path>
            </a:pathLst>
          </a:custGeom>
          <a:solidFill>
            <a:srgbClr val="01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C5A6A4-407F-415F-AB4A-322DA4A05A98}"/>
              </a:ext>
            </a:extLst>
          </p:cNvPr>
          <p:cNvSpPr/>
          <p:nvPr/>
        </p:nvSpPr>
        <p:spPr>
          <a:xfrm>
            <a:off x="8107167" y="879127"/>
            <a:ext cx="1097019" cy="190710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4D7625-88AC-4D72-8AF8-5C661CC3E7AF}"/>
              </a:ext>
            </a:extLst>
          </p:cNvPr>
          <p:cNvSpPr/>
          <p:nvPr/>
        </p:nvSpPr>
        <p:spPr>
          <a:xfrm>
            <a:off x="7845048" y="1226436"/>
            <a:ext cx="1698923" cy="1242640"/>
          </a:xfrm>
          <a:prstGeom prst="rect">
            <a:avLst/>
          </a:prstGeom>
          <a:solidFill>
            <a:srgbClr val="017FA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60C765-F92F-410F-938A-E1F6AFCFB535}"/>
              </a:ext>
            </a:extLst>
          </p:cNvPr>
          <p:cNvSpPr txBox="1"/>
          <p:nvPr/>
        </p:nvSpPr>
        <p:spPr>
          <a:xfrm>
            <a:off x="7452724" y="1396986"/>
            <a:ext cx="2405905" cy="90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402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吳紹羽</a:t>
            </a:r>
            <a:r>
              <a:rPr lang="en-US" altLang="zh-TW" sz="189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9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9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Jacky</a:t>
            </a:r>
            <a:endParaRPr lang="zh-TW" altLang="en-US" sz="189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  <p:sp>
        <p:nvSpPr>
          <p:cNvPr id="16" name="TextBox 16"/>
          <p:cNvSpPr txBox="1"/>
          <p:nvPr/>
        </p:nvSpPr>
        <p:spPr>
          <a:xfrm>
            <a:off x="6639737" y="4436452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國立嘉義大學資訊管理學系學士班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國立嘉義大學資訊管理學系碩士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7691309" y="331402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0920-296-757</a:t>
            </a:r>
            <a:endParaRPr lang="zh-CN" altLang="en-US" sz="17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7232849" y="3596979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ywu.job@gmail.com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6834865" y="3923355"/>
            <a:ext cx="371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高雄市梓官區大舍西路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巷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6550332" y="505727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主要研究方向為資料科學及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0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1528" y="760820"/>
            <a:ext cx="8267023" cy="794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個人能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44977" y="1788412"/>
            <a:ext cx="8672232" cy="1378834"/>
            <a:chOff x="3107" y="3027"/>
            <a:chExt cx="7012" cy="2298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相關證照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6768" cy="17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Google Ads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Search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Google Analytics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Individual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Oracle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Java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程式設計師、企業資源規劃規劃師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39" cy="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9134" y="3469053"/>
            <a:ext cx="3858104" cy="1871449"/>
            <a:chOff x="3107" y="3027"/>
            <a:chExt cx="6430" cy="3119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程式語言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5509" cy="26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Python</a:t>
              </a:r>
              <a:endParaRPr lang="en-US" altLang="zh-CN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HTML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PHP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jQuery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Visual Basic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Java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C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76" cy="2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00991" y="3474714"/>
            <a:ext cx="4680726" cy="886822"/>
            <a:chOff x="3107" y="3027"/>
            <a:chExt cx="7801" cy="1478"/>
          </a:xfrm>
        </p:grpSpPr>
        <p:sp>
          <p:nvSpPr>
            <p:cNvPr id="11" name="矩形 10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51" y="3530"/>
              <a:ext cx="7557" cy="9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SQL Server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MySQL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PostgreSQL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07" y="3147"/>
              <a:ext cx="76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组合 7"/>
          <p:cNvGrpSpPr/>
          <p:nvPr/>
        </p:nvGrpSpPr>
        <p:grpSpPr>
          <a:xfrm>
            <a:off x="5400991" y="4453679"/>
            <a:ext cx="4680726" cy="822620"/>
            <a:chOff x="3107" y="3027"/>
            <a:chExt cx="7801" cy="1371"/>
          </a:xfrm>
        </p:grpSpPr>
        <p:sp>
          <p:nvSpPr>
            <p:cNvPr id="17" name="矩形 16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資料分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析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3351" y="3530"/>
              <a:ext cx="7557" cy="8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Weka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SPSS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Tableau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07" y="3147"/>
              <a:ext cx="76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pic>
        <p:nvPicPr>
          <p:cNvPr id="22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578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140830" y="623548"/>
            <a:ext cx="2821365" cy="597344"/>
            <a:chOff x="2010054" y="1561576"/>
            <a:chExt cx="2425373" cy="576824"/>
          </a:xfrm>
        </p:grpSpPr>
        <p:sp>
          <p:nvSpPr>
            <p:cNvPr id="12" name="TextBox 11"/>
            <p:cNvSpPr txBox="1"/>
            <p:nvPr/>
          </p:nvSpPr>
          <p:spPr>
            <a:xfrm>
              <a:off x="2305534" y="1561576"/>
              <a:ext cx="1834412" cy="564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4" y="1569528"/>
              <a:ext cx="2425373" cy="5688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415071" y="1869133"/>
            <a:ext cx="6272874" cy="3065722"/>
            <a:chOff x="2693336" y="2352512"/>
            <a:chExt cx="4063376" cy="1087990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3336" y="2352512"/>
              <a:ext cx="4063376" cy="1087990"/>
              <a:chOff x="2693336" y="2352512"/>
              <a:chExt cx="4063376" cy="1087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693337" y="2352512"/>
                <a:ext cx="4063375" cy="185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群創光電 高級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工程師</a:t>
                </a:r>
                <a:r>
                  <a:rPr lang="en-US" altLang="zh-TW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軟體設計工程師</a:t>
                </a:r>
                <a:r>
                  <a:rPr lang="en-US" altLang="zh-TW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CN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93336" y="3211126"/>
                <a:ext cx="2945487" cy="22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SQL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jQuery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GIT</a:t>
                </a:r>
                <a:endPara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388966" y="2612518"/>
              <a:ext cx="2672116" cy="524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品質數據資料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建立視覺化品質數據儀表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板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其他報表及操作型系統前端開發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321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17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00416" y="539742"/>
            <a:ext cx="2821365" cy="597344"/>
            <a:chOff x="2010054" y="1561576"/>
            <a:chExt cx="2425373" cy="576824"/>
          </a:xfrm>
        </p:grpSpPr>
        <p:sp>
          <p:nvSpPr>
            <p:cNvPr id="12" name="TextBox 11"/>
            <p:cNvSpPr txBox="1"/>
            <p:nvPr/>
          </p:nvSpPr>
          <p:spPr>
            <a:xfrm>
              <a:off x="2305534" y="1561576"/>
              <a:ext cx="1834412" cy="564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4" y="1569528"/>
              <a:ext cx="2425373" cy="5688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317703" y="1893465"/>
            <a:ext cx="7814961" cy="3520827"/>
            <a:chOff x="1982495" y="2322744"/>
            <a:chExt cx="5062292" cy="1971313"/>
          </a:xfrm>
        </p:grpSpPr>
        <p:grpSp>
          <p:nvGrpSpPr>
            <p:cNvPr id="2" name="群組 1"/>
            <p:cNvGrpSpPr/>
            <p:nvPr/>
          </p:nvGrpSpPr>
          <p:grpSpPr>
            <a:xfrm>
              <a:off x="1982495" y="2322744"/>
              <a:ext cx="5062292" cy="1203135"/>
              <a:chOff x="1982495" y="2361147"/>
              <a:chExt cx="5062292" cy="76259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982495" y="2361147"/>
                <a:ext cx="5062292" cy="405875"/>
                <a:chOff x="1982495" y="2361147"/>
                <a:chExt cx="5062292" cy="40587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982496" y="2361147"/>
                  <a:ext cx="5062291" cy="185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大林慈濟醫院院內醫療科技研究計劃 大數據分析</a:t>
                  </a:r>
                  <a:endParaRPr lang="zh-CN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982495" y="2537647"/>
                  <a:ext cx="4977296" cy="229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p"/>
                  </a:pP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Python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Machine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Learning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Weka</a:t>
                  </a: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2213606" y="2763298"/>
                <a:ext cx="2880371" cy="360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資料清洗、分析資料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建立預測模式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982496" y="3621992"/>
              <a:ext cx="4744068" cy="672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藉由預測模型提供預估候藥時間，改善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候藥時間過長導致病患滿意度下降的問題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239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61267" y="407231"/>
            <a:ext cx="3303625" cy="901291"/>
            <a:chOff x="2549433" y="1630533"/>
            <a:chExt cx="3303625" cy="901291"/>
          </a:xfrm>
        </p:grpSpPr>
        <p:sp>
          <p:nvSpPr>
            <p:cNvPr id="165" name="矩形 164"/>
            <p:cNvSpPr/>
            <p:nvPr/>
          </p:nvSpPr>
          <p:spPr>
            <a:xfrm>
              <a:off x="3872805" y="1630533"/>
              <a:ext cx="1980253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9433" y="1947049"/>
              <a:ext cx="3108543" cy="584775"/>
            </a:xfrm>
            <a:prstGeom prst="rect">
              <a:avLst/>
            </a:prstGeom>
            <a:solidFill>
              <a:srgbClr val="017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340600" y="3563443"/>
            <a:ext cx="5493814" cy="1800228"/>
            <a:chOff x="1980552" y="2427622"/>
            <a:chExt cx="5493814" cy="1141059"/>
          </a:xfrm>
        </p:grpSpPr>
        <p:grpSp>
          <p:nvGrpSpPr>
            <p:cNvPr id="40" name="组合 12"/>
            <p:cNvGrpSpPr/>
            <p:nvPr/>
          </p:nvGrpSpPr>
          <p:grpSpPr>
            <a:xfrm>
              <a:off x="1980552" y="2427622"/>
              <a:ext cx="5493814" cy="570530"/>
              <a:chOff x="1980552" y="2427622"/>
              <a:chExt cx="5493814" cy="570530"/>
            </a:xfrm>
          </p:grpSpPr>
          <p:sp>
            <p:nvSpPr>
              <p:cNvPr id="42" name="TextBox 14"/>
              <p:cNvSpPr txBox="1"/>
              <p:nvPr/>
            </p:nvSpPr>
            <p:spPr>
              <a:xfrm>
                <a:off x="1980554" y="2427622"/>
                <a:ext cx="5493812" cy="292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國立嘉義大學教務處教學發展組 工讀生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980552" y="2682851"/>
                <a:ext cx="2880369" cy="31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SPSS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EXCEL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160573" y="2983436"/>
              <a:ext cx="4680600" cy="585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SPSS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分析問卷資料並彙整輸出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向組長說明報表看法及分析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方式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2340600" y="1079811"/>
            <a:ext cx="6480828" cy="2123586"/>
            <a:chOff x="1980552" y="2427622"/>
            <a:chExt cx="6480828" cy="1346017"/>
          </a:xfrm>
        </p:grpSpPr>
        <p:grpSp>
          <p:nvGrpSpPr>
            <p:cNvPr id="47" name="组合 12"/>
            <p:cNvGrpSpPr/>
            <p:nvPr/>
          </p:nvGrpSpPr>
          <p:grpSpPr>
            <a:xfrm>
              <a:off x="1980552" y="2427622"/>
              <a:ext cx="5760732" cy="547275"/>
              <a:chOff x="1980552" y="2427622"/>
              <a:chExt cx="5760732" cy="547275"/>
            </a:xfrm>
          </p:grpSpPr>
          <p:sp>
            <p:nvSpPr>
              <p:cNvPr id="49" name="TextBox 14"/>
              <p:cNvSpPr txBox="1"/>
              <p:nvPr/>
            </p:nvSpPr>
            <p:spPr>
              <a:xfrm>
                <a:off x="1980554" y="2427622"/>
                <a:ext cx="4262705" cy="292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先傑電腦股份有限公司 實習生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80552" y="2659596"/>
                <a:ext cx="5760732" cy="31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PostgreSQL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Odoo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PowerPoint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2340596" y="2925034"/>
              <a:ext cx="6120784" cy="848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負責三個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ERP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客製模組專案開發，並製作模組操作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手冊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製作公司用程式開發教育訓練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手冊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與客戶開會討論需求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0577" y="1156977"/>
            <a:ext cx="48234" cy="2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1" b="1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sp>
        <p:nvSpPr>
          <p:cNvPr id="21" name="矩形 20"/>
          <p:cNvSpPr/>
          <p:nvPr/>
        </p:nvSpPr>
        <p:spPr>
          <a:xfrm>
            <a:off x="2160577" y="3644507"/>
            <a:ext cx="48234" cy="2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1" b="1" dirty="0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pic>
        <p:nvPicPr>
          <p:cNvPr id="23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478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716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21083" y="407231"/>
            <a:ext cx="4743809" cy="752020"/>
            <a:chOff x="1109249" y="1630533"/>
            <a:chExt cx="4743809" cy="752020"/>
          </a:xfrm>
        </p:grpSpPr>
        <p:sp>
          <p:nvSpPr>
            <p:cNvPr id="165" name="矩形 164"/>
            <p:cNvSpPr/>
            <p:nvPr/>
          </p:nvSpPr>
          <p:spPr>
            <a:xfrm>
              <a:off x="3872805" y="1630533"/>
              <a:ext cx="1980253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09249" y="1982443"/>
              <a:ext cx="4519186" cy="400110"/>
            </a:xfrm>
            <a:prstGeom prst="rect">
              <a:avLst/>
            </a:prstGeom>
            <a:solidFill>
              <a:srgbClr val="017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直播平台使用者訂閱預測</a:t>
              </a:r>
              <a:r>
                <a:rPr lang="zh-TW" altLang="en-US" sz="20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模式</a:t>
              </a:r>
              <a:endParaRPr lang="zh-TW" altLang="en-US" sz="20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9075105" y="200166"/>
            <a:ext cx="2133917" cy="584775"/>
          </a:xfrm>
          <a:prstGeom prst="rect">
            <a:avLst/>
          </a:prstGeom>
          <a:solidFill>
            <a:srgbClr val="017FA6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碩士論文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440485" y="1799903"/>
            <a:ext cx="7683749" cy="3805215"/>
            <a:chOff x="1316699" y="2276360"/>
            <a:chExt cx="7683749" cy="3805215"/>
          </a:xfrm>
        </p:grpSpPr>
        <p:grpSp>
          <p:nvGrpSpPr>
            <p:cNvPr id="24" name="群組 23"/>
            <p:cNvGrpSpPr/>
            <p:nvPr/>
          </p:nvGrpSpPr>
          <p:grpSpPr>
            <a:xfrm>
              <a:off x="1316700" y="2276360"/>
              <a:ext cx="7683748" cy="1941373"/>
              <a:chOff x="1981845" y="2497031"/>
              <a:chExt cx="4977296" cy="68897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81845" y="2497031"/>
                <a:ext cx="4977296" cy="20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背景</a:t>
                </a:r>
                <a:endPara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12954" y="2661715"/>
                <a:ext cx="4396345" cy="524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以往研究多採用屬於「時間序列」的聊天室行為資料建立預測模型，對於屬於「非時間序列」的消費者個人資料則較少採用。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316699" y="4140202"/>
              <a:ext cx="7683748" cy="578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目的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73477" y="4604246"/>
              <a:ext cx="6786899" cy="1477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為了能夠有效利用聊天室行為資料以及消費者個人資料，本研究利用監督式學習的方法，提出將兩種資料型態結合的預測模型建構方式。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532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1528" y="760820"/>
            <a:ext cx="8267023" cy="794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競賽與研習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49134" y="1718660"/>
            <a:ext cx="7769010" cy="1871446"/>
            <a:chOff x="3107" y="3027"/>
            <a:chExt cx="12948" cy="3119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校內競賽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12704" cy="26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第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13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屆管理資訊系統專案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—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系友專訪成果發表　第一名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資料庫管理學科專案競賽　第一名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網頁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程式設計學科專案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競賽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　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第二名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80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9134" y="3559702"/>
            <a:ext cx="7769010" cy="2364060"/>
            <a:chOff x="3107" y="3027"/>
            <a:chExt cx="12948" cy="3940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研習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12704" cy="34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Python 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資料科學與機器學習實作研習課程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大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數據視覺化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Tableau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軟體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研習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白帽菁英萌芽計畫（二）：資訊安全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人才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培育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計畫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鼎新電腦「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2018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年智能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UPGRADE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耀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勁營」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80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 dirty="0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026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085778" y="504585"/>
            <a:ext cx="2688006" cy="669156"/>
            <a:chOff x="2010055" y="1569528"/>
            <a:chExt cx="2688006" cy="669156"/>
          </a:xfrm>
        </p:grpSpPr>
        <p:sp>
          <p:nvSpPr>
            <p:cNvPr id="12" name="TextBox 11"/>
            <p:cNvSpPr txBox="1"/>
            <p:nvPr/>
          </p:nvSpPr>
          <p:spPr>
            <a:xfrm>
              <a:off x="2287099" y="1611718"/>
              <a:ext cx="2133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其他經歷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5" y="1569528"/>
              <a:ext cx="2688006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60230" y="121763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系上排球隊隊長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79" y="1749537"/>
            <a:ext cx="4454404" cy="44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432</Words>
  <Application>Microsoft Office PowerPoint</Application>
  <PresentationFormat>自訂</PresentationFormat>
  <Paragraphs>84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宋体</vt:lpstr>
      <vt:lpstr>站酷快乐体2016修订版</vt:lpstr>
      <vt:lpstr>微軟正黑體</vt:lpstr>
      <vt:lpstr>新細明體</vt:lpstr>
      <vt:lpstr>Arial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http:/www.ypppt.com</cp:keywords>
  <dc:description>http://www.ypppt.com/</dc:description>
  <cp:lastModifiedBy>shaoyu.wu</cp:lastModifiedBy>
  <cp:revision>172</cp:revision>
  <dcterms:created xsi:type="dcterms:W3CDTF">2017-02-16T02:06:51Z</dcterms:created>
  <dcterms:modified xsi:type="dcterms:W3CDTF">2022-08-01T05:13:55Z</dcterms:modified>
</cp:coreProperties>
</file>