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5" r:id="rId2"/>
    <p:sldId id="286" r:id="rId3"/>
    <p:sldId id="287" r:id="rId4"/>
    <p:sldId id="288" r:id="rId5"/>
    <p:sldId id="299" r:id="rId6"/>
    <p:sldId id="291" r:id="rId7"/>
    <p:sldId id="292" r:id="rId8"/>
    <p:sldId id="293" r:id="rId9"/>
    <p:sldId id="295" r:id="rId10"/>
    <p:sldId id="296" r:id="rId11"/>
    <p:sldId id="294" r:id="rId12"/>
  </p:sldIdLst>
  <p:sldSz cx="11522075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6791"/>
    <a:srgbClr val="0383C6"/>
    <a:srgbClr val="077AAD"/>
    <a:srgbClr val="00B8AF"/>
    <a:srgbClr val="009E96"/>
    <a:srgbClr val="262626"/>
    <a:srgbClr val="232323"/>
    <a:srgbClr val="1E1E1E"/>
    <a:srgbClr val="BFBFB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7" autoAdjust="0"/>
    <p:restoredTop sz="94667" autoAdjust="0"/>
  </p:normalViewPr>
  <p:slideViewPr>
    <p:cSldViewPr snapToObjects="1">
      <p:cViewPr varScale="1">
        <p:scale>
          <a:sx n="111" d="100"/>
          <a:sy n="111" d="100"/>
        </p:scale>
        <p:origin x="102" y="186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Objects="1">
      <p:cViewPr varScale="1">
        <p:scale>
          <a:sx n="83" d="100"/>
          <a:sy n="83" d="100"/>
        </p:scale>
        <p:origin x="-3192" y="-90"/>
      </p:cViewPr>
      <p:guideLst>
        <p:guide orient="horz" pos="2880"/>
        <p:guide pos="2160"/>
      </p:guideLst>
    </p:cSldViewPr>
  </p:notes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2B699-C6B7-4DA8-8858-B4A63886AB96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1AD92-4491-470B-AC64-A48031177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75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ACB5-E470-4DC1-8E02-B7AF2A842C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354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1AD92-4491-470B-AC64-A48031177D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24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1AD92-4491-470B-AC64-A48031177DA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585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2013055"/>
            <a:ext cx="9793764" cy="13890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4" y="259508"/>
            <a:ext cx="2592467" cy="552914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4" y="259508"/>
            <a:ext cx="7585366" cy="552914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164113"/>
            <a:ext cx="9793764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1512041"/>
            <a:ext cx="5088916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512041"/>
            <a:ext cx="5088916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5090917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5" y="1450540"/>
            <a:ext cx="5092917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5" y="2055056"/>
            <a:ext cx="5092917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58007"/>
            <a:ext cx="3790683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58007"/>
            <a:ext cx="6441160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356037"/>
            <a:ext cx="3790683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4536122"/>
            <a:ext cx="6913245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579016"/>
            <a:ext cx="6913245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071637"/>
            <a:ext cx="6913245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512041"/>
            <a:ext cx="10369868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83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80439" y="719765"/>
            <a:ext cx="9361196" cy="50406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Rectangle 478"/>
          <p:cNvSpPr>
            <a:spLocks noChangeArrowheads="1"/>
          </p:cNvSpPr>
          <p:nvPr/>
        </p:nvSpPr>
        <p:spPr bwMode="auto">
          <a:xfrm>
            <a:off x="4621741" y="3631209"/>
            <a:ext cx="235962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4000" b="1" i="0" u="none" strike="noStrike" cap="none" spc="60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宋体" pitchFamily="2" charset="-122"/>
              </a:rPr>
              <a:t>自我介紹</a:t>
            </a:r>
            <a:endParaRPr kumimoji="0" lang="zh-CN" sz="2800" b="1" i="0" u="none" strike="noStrike" cap="none" spc="600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宋体" pitchFamily="2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158" y="1079222"/>
            <a:ext cx="2293758" cy="2293758"/>
          </a:xfrm>
          <a:prstGeom prst="rect">
            <a:avLst/>
          </a:prstGeom>
        </p:spPr>
      </p:pic>
      <p:pic>
        <p:nvPicPr>
          <p:cNvPr id="6" name="圖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367" y="5290599"/>
            <a:ext cx="647338" cy="3603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B81286A-55CB-47CD-83F9-7625C3260400}"/>
              </a:ext>
            </a:extLst>
          </p:cNvPr>
          <p:cNvSpPr txBox="1"/>
          <p:nvPr/>
        </p:nvSpPr>
        <p:spPr>
          <a:xfrm>
            <a:off x="3503481" y="4302612"/>
            <a:ext cx="4596139" cy="79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268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製造品質整合工程師</a:t>
            </a:r>
            <a:endParaRPr lang="en-US" altLang="zh-TW" sz="2268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268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面試</a:t>
            </a:r>
            <a:r>
              <a:rPr lang="zh-TW" altLang="en-US" sz="2268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r>
              <a:rPr lang="zh-TW" altLang="en-US" sz="2268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：吳紹羽</a:t>
            </a:r>
            <a:endParaRPr lang="en-US" altLang="zh-TW" sz="2268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738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83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876" y="1885950"/>
            <a:ext cx="1354138" cy="2708275"/>
            <a:chOff x="15876" y="1897063"/>
            <a:chExt cx="1354138" cy="2708275"/>
          </a:xfrm>
        </p:grpSpPr>
        <p:sp>
          <p:nvSpPr>
            <p:cNvPr id="8" name="Freeform 16"/>
            <p:cNvSpPr>
              <a:spLocks/>
            </p:cNvSpPr>
            <p:nvPr/>
          </p:nvSpPr>
          <p:spPr bwMode="auto">
            <a:xfrm>
              <a:off x="15876" y="1897063"/>
              <a:ext cx="1354138" cy="2708275"/>
            </a:xfrm>
            <a:custGeom>
              <a:avLst/>
              <a:gdLst>
                <a:gd name="T0" fmla="*/ 0 w 3744"/>
                <a:gd name="T1" fmla="*/ 0 h 7488"/>
                <a:gd name="T2" fmla="*/ 3744 w 3744"/>
                <a:gd name="T3" fmla="*/ 3744 h 7488"/>
                <a:gd name="T4" fmla="*/ 0 w 3744"/>
                <a:gd name="T5" fmla="*/ 7488 h 7488"/>
                <a:gd name="T6" fmla="*/ 0 w 3744"/>
                <a:gd name="T7" fmla="*/ 0 h 7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4" h="7488">
                  <a:moveTo>
                    <a:pt x="0" y="0"/>
                  </a:moveTo>
                  <a:cubicBezTo>
                    <a:pt x="2068" y="0"/>
                    <a:pt x="3744" y="1676"/>
                    <a:pt x="3744" y="3744"/>
                  </a:cubicBezTo>
                  <a:cubicBezTo>
                    <a:pt x="3744" y="5812"/>
                    <a:pt x="2068" y="7488"/>
                    <a:pt x="0" y="74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7"/>
            <p:cNvSpPr>
              <a:spLocks/>
            </p:cNvSpPr>
            <p:nvPr/>
          </p:nvSpPr>
          <p:spPr bwMode="auto">
            <a:xfrm>
              <a:off x="15876" y="1930400"/>
              <a:ext cx="1320800" cy="2641600"/>
            </a:xfrm>
            <a:custGeom>
              <a:avLst/>
              <a:gdLst>
                <a:gd name="T0" fmla="*/ 0 w 3651"/>
                <a:gd name="T1" fmla="*/ 0 h 7302"/>
                <a:gd name="T2" fmla="*/ 3651 w 3651"/>
                <a:gd name="T3" fmla="*/ 3651 h 7302"/>
                <a:gd name="T4" fmla="*/ 0 w 3651"/>
                <a:gd name="T5" fmla="*/ 7302 h 7302"/>
                <a:gd name="T6" fmla="*/ 0 w 3651"/>
                <a:gd name="T7" fmla="*/ 0 h 7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51" h="7302">
                  <a:moveTo>
                    <a:pt x="0" y="0"/>
                  </a:moveTo>
                  <a:cubicBezTo>
                    <a:pt x="2017" y="0"/>
                    <a:pt x="3651" y="1634"/>
                    <a:pt x="3651" y="3651"/>
                  </a:cubicBezTo>
                  <a:cubicBezTo>
                    <a:pt x="3651" y="5668"/>
                    <a:pt x="2017" y="7302"/>
                    <a:pt x="0" y="73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38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8"/>
            <p:cNvSpPr>
              <a:spLocks/>
            </p:cNvSpPr>
            <p:nvPr/>
          </p:nvSpPr>
          <p:spPr bwMode="auto">
            <a:xfrm>
              <a:off x="547688" y="3171825"/>
              <a:ext cx="93663" cy="158750"/>
            </a:xfrm>
            <a:custGeom>
              <a:avLst/>
              <a:gdLst>
                <a:gd name="T0" fmla="*/ 219 w 258"/>
                <a:gd name="T1" fmla="*/ 0 h 438"/>
                <a:gd name="T2" fmla="*/ 0 w 258"/>
                <a:gd name="T3" fmla="*/ 219 h 438"/>
                <a:gd name="T4" fmla="*/ 219 w 258"/>
                <a:gd name="T5" fmla="*/ 438 h 438"/>
                <a:gd name="T6" fmla="*/ 258 w 258"/>
                <a:gd name="T7" fmla="*/ 399 h 438"/>
                <a:gd name="T8" fmla="*/ 78 w 258"/>
                <a:gd name="T9" fmla="*/ 219 h 438"/>
                <a:gd name="T10" fmla="*/ 258 w 258"/>
                <a:gd name="T11" fmla="*/ 39 h 438"/>
                <a:gd name="T12" fmla="*/ 219 w 258"/>
                <a:gd name="T13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438">
                  <a:moveTo>
                    <a:pt x="219" y="0"/>
                  </a:moveTo>
                  <a:lnTo>
                    <a:pt x="0" y="219"/>
                  </a:lnTo>
                  <a:lnTo>
                    <a:pt x="219" y="438"/>
                  </a:lnTo>
                  <a:lnTo>
                    <a:pt x="258" y="399"/>
                  </a:lnTo>
                  <a:lnTo>
                    <a:pt x="78" y="219"/>
                  </a:lnTo>
                  <a:lnTo>
                    <a:pt x="258" y="39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" name="组合 25"/>
          <p:cNvGrpSpPr/>
          <p:nvPr/>
        </p:nvGrpSpPr>
        <p:grpSpPr>
          <a:xfrm>
            <a:off x="8461382" y="382007"/>
            <a:ext cx="2479051" cy="812886"/>
            <a:chOff x="2301510" y="1654323"/>
            <a:chExt cx="2479051" cy="812886"/>
          </a:xfrm>
        </p:grpSpPr>
        <p:sp>
          <p:nvSpPr>
            <p:cNvPr id="21" name="矩形 20"/>
            <p:cNvSpPr/>
            <p:nvPr/>
          </p:nvSpPr>
          <p:spPr>
            <a:xfrm>
              <a:off x="2679287" y="1898337"/>
              <a:ext cx="2101274" cy="56887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1"/>
            <p:cNvSpPr txBox="1"/>
            <p:nvPr/>
          </p:nvSpPr>
          <p:spPr>
            <a:xfrm>
              <a:off x="2301510" y="1654323"/>
              <a:ext cx="2133918" cy="584775"/>
            </a:xfrm>
            <a:prstGeom prst="rect">
              <a:avLst/>
            </a:prstGeom>
            <a:solidFill>
              <a:srgbClr val="0383C6"/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3200" b="1" spc="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其他經歷</a:t>
              </a:r>
              <a:endParaRPr lang="zh-CN" altLang="en-US" sz="3200" b="1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2" name="TextBox 14"/>
          <p:cNvSpPr txBox="1"/>
          <p:nvPr/>
        </p:nvSpPr>
        <p:spPr>
          <a:xfrm>
            <a:off x="1868488" y="1652095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香港</a:t>
            </a: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城市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大學及香港</a:t>
            </a: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工大學</a:t>
            </a: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參訪</a:t>
            </a:r>
            <a:endParaRPr lang="zh-CN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14"/>
          <p:cNvSpPr txBox="1"/>
          <p:nvPr/>
        </p:nvSpPr>
        <p:spPr>
          <a:xfrm>
            <a:off x="6996474" y="165541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系上排球隊隊長</a:t>
            </a:r>
            <a:endParaRPr lang="zh-CN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488" y="2159949"/>
            <a:ext cx="4300267" cy="284892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773" y="2163270"/>
            <a:ext cx="2845606" cy="2845606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11209022" y="6209633"/>
            <a:ext cx="360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" name="圖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3504"/>
            <a:ext cx="647338" cy="360335"/>
          </a:xfrm>
          <a:prstGeom prst="rect">
            <a:avLst/>
          </a:prstGeom>
          <a:ln w="12700" cap="flat">
            <a:solidFill>
              <a:srgbClr val="077AAD"/>
            </a:solidFill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77656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83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960807" y="1439857"/>
            <a:ext cx="3600460" cy="3600460"/>
            <a:chOff x="3960807" y="1439857"/>
            <a:chExt cx="3600460" cy="3600460"/>
          </a:xfrm>
        </p:grpSpPr>
        <p:sp>
          <p:nvSpPr>
            <p:cNvPr id="16" name="椭圆 15"/>
            <p:cNvSpPr/>
            <p:nvPr/>
          </p:nvSpPr>
          <p:spPr>
            <a:xfrm>
              <a:off x="3960807" y="1439857"/>
              <a:ext cx="3600460" cy="3600460"/>
            </a:xfrm>
            <a:prstGeom prst="ellipse">
              <a:avLst/>
            </a:prstGeom>
            <a:solidFill>
              <a:srgbClr val="0383C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500876" y="2524328"/>
              <a:ext cx="2520322" cy="1431519"/>
              <a:chOff x="4602719" y="2329297"/>
              <a:chExt cx="2520322" cy="1431519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4602719" y="2329297"/>
                <a:ext cx="25203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3600" b="1" spc="6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謝謝聆聽</a:t>
                </a:r>
                <a:endParaRPr lang="zh-CN" altLang="en-US" sz="3600" b="1" spc="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" name="Freeform 77"/>
              <p:cNvSpPr>
                <a:spLocks/>
              </p:cNvSpPr>
              <p:nvPr/>
            </p:nvSpPr>
            <p:spPr bwMode="auto">
              <a:xfrm>
                <a:off x="5746618" y="3472816"/>
                <a:ext cx="252000" cy="288000"/>
              </a:xfrm>
              <a:custGeom>
                <a:avLst/>
                <a:gdLst>
                  <a:gd name="T0" fmla="*/ 22400 w 44"/>
                  <a:gd name="T1" fmla="*/ 759 h 49"/>
                  <a:gd name="T2" fmla="*/ 23166 w 44"/>
                  <a:gd name="T3" fmla="*/ 3125 h 49"/>
                  <a:gd name="T4" fmla="*/ 29638 w 44"/>
                  <a:gd name="T5" fmla="*/ 26154 h 49"/>
                  <a:gd name="T6" fmla="*/ 24831 w 44"/>
                  <a:gd name="T7" fmla="*/ 30181 h 49"/>
                  <a:gd name="T8" fmla="*/ 25570 w 44"/>
                  <a:gd name="T9" fmla="*/ 26886 h 49"/>
                  <a:gd name="T10" fmla="*/ 23166 w 44"/>
                  <a:gd name="T11" fmla="*/ 12698 h 49"/>
                  <a:gd name="T12" fmla="*/ 20762 w 44"/>
                  <a:gd name="T13" fmla="*/ 11063 h 49"/>
                  <a:gd name="T14" fmla="*/ 19996 w 44"/>
                  <a:gd name="T15" fmla="*/ 16582 h 49"/>
                  <a:gd name="T16" fmla="*/ 17593 w 44"/>
                  <a:gd name="T17" fmla="*/ 28520 h 49"/>
                  <a:gd name="T18" fmla="*/ 15949 w 44"/>
                  <a:gd name="T19" fmla="*/ 35700 h 49"/>
                  <a:gd name="T20" fmla="*/ 5573 w 44"/>
                  <a:gd name="T21" fmla="*/ 38093 h 49"/>
                  <a:gd name="T22" fmla="*/ 1670 w 44"/>
                  <a:gd name="T23" fmla="*/ 34065 h 49"/>
                  <a:gd name="T24" fmla="*/ 7211 w 44"/>
                  <a:gd name="T25" fmla="*/ 24493 h 49"/>
                  <a:gd name="T26" fmla="*/ 12785 w 44"/>
                  <a:gd name="T27" fmla="*/ 26886 h 49"/>
                  <a:gd name="T28" fmla="*/ 14455 w 44"/>
                  <a:gd name="T29" fmla="*/ 27788 h 49"/>
                  <a:gd name="T30" fmla="*/ 15189 w 44"/>
                  <a:gd name="T31" fmla="*/ 24493 h 49"/>
                  <a:gd name="T32" fmla="*/ 19262 w 44"/>
                  <a:gd name="T33" fmla="*/ 4027 h 49"/>
                  <a:gd name="T34" fmla="*/ 19996 w 44"/>
                  <a:gd name="T35" fmla="*/ 759 h 49"/>
                  <a:gd name="T36" fmla="*/ 22400 w 44"/>
                  <a:gd name="T37" fmla="*/ 759 h 4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4" h="49">
                    <a:moveTo>
                      <a:pt x="28" y="1"/>
                    </a:moveTo>
                    <a:cubicBezTo>
                      <a:pt x="29" y="2"/>
                      <a:pt x="29" y="3"/>
                      <a:pt x="29" y="4"/>
                    </a:cubicBezTo>
                    <a:cubicBezTo>
                      <a:pt x="33" y="13"/>
                      <a:pt x="44" y="21"/>
                      <a:pt x="37" y="33"/>
                    </a:cubicBezTo>
                    <a:cubicBezTo>
                      <a:pt x="36" y="34"/>
                      <a:pt x="32" y="39"/>
                      <a:pt x="31" y="38"/>
                    </a:cubicBezTo>
                    <a:cubicBezTo>
                      <a:pt x="30" y="37"/>
                      <a:pt x="32" y="36"/>
                      <a:pt x="32" y="34"/>
                    </a:cubicBezTo>
                    <a:cubicBezTo>
                      <a:pt x="36" y="28"/>
                      <a:pt x="33" y="21"/>
                      <a:pt x="29" y="16"/>
                    </a:cubicBezTo>
                    <a:cubicBezTo>
                      <a:pt x="28" y="16"/>
                      <a:pt x="27" y="14"/>
                      <a:pt x="26" y="14"/>
                    </a:cubicBezTo>
                    <a:cubicBezTo>
                      <a:pt x="26" y="14"/>
                      <a:pt x="25" y="21"/>
                      <a:pt x="25" y="21"/>
                    </a:cubicBezTo>
                    <a:cubicBezTo>
                      <a:pt x="24" y="26"/>
                      <a:pt x="23" y="30"/>
                      <a:pt x="22" y="36"/>
                    </a:cubicBezTo>
                    <a:cubicBezTo>
                      <a:pt x="22" y="39"/>
                      <a:pt x="22" y="42"/>
                      <a:pt x="20" y="45"/>
                    </a:cubicBezTo>
                    <a:cubicBezTo>
                      <a:pt x="17" y="48"/>
                      <a:pt x="10" y="49"/>
                      <a:pt x="7" y="48"/>
                    </a:cubicBezTo>
                    <a:cubicBezTo>
                      <a:pt x="4" y="47"/>
                      <a:pt x="2" y="45"/>
                      <a:pt x="2" y="43"/>
                    </a:cubicBezTo>
                    <a:cubicBezTo>
                      <a:pt x="0" y="38"/>
                      <a:pt x="4" y="32"/>
                      <a:pt x="9" y="31"/>
                    </a:cubicBezTo>
                    <a:cubicBezTo>
                      <a:pt x="12" y="31"/>
                      <a:pt x="14" y="32"/>
                      <a:pt x="16" y="34"/>
                    </a:cubicBezTo>
                    <a:cubicBezTo>
                      <a:pt x="17" y="34"/>
                      <a:pt x="18" y="35"/>
                      <a:pt x="18" y="35"/>
                    </a:cubicBezTo>
                    <a:cubicBezTo>
                      <a:pt x="19" y="35"/>
                      <a:pt x="19" y="31"/>
                      <a:pt x="19" y="31"/>
                    </a:cubicBezTo>
                    <a:cubicBezTo>
                      <a:pt x="20" y="22"/>
                      <a:pt x="22" y="14"/>
                      <a:pt x="24" y="5"/>
                    </a:cubicBezTo>
                    <a:cubicBezTo>
                      <a:pt x="24" y="4"/>
                      <a:pt x="25" y="1"/>
                      <a:pt x="25" y="1"/>
                    </a:cubicBezTo>
                    <a:cubicBezTo>
                      <a:pt x="25" y="0"/>
                      <a:pt x="28" y="1"/>
                      <a:pt x="28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endParaRPr lang="zh-CN" alt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pic>
        <p:nvPicPr>
          <p:cNvPr id="7" name="圖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091" y="6120455"/>
            <a:ext cx="647338" cy="360335"/>
          </a:xfrm>
          <a:prstGeom prst="rect">
            <a:avLst/>
          </a:prstGeom>
          <a:ln w="12700" cap="flat">
            <a:solidFill>
              <a:srgbClr val="077AAD"/>
            </a:solidFill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78110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024A246-4553-4FE8-9910-036F55420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9" r="14282" b="34872"/>
          <a:stretch/>
        </p:blipFill>
        <p:spPr bwMode="auto">
          <a:xfrm>
            <a:off x="1587694" y="-1"/>
            <a:ext cx="4843512" cy="649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8A81D08-C056-4E01-BEB3-D050D3A6DC21}"/>
              </a:ext>
            </a:extLst>
          </p:cNvPr>
          <p:cNvSpPr/>
          <p:nvPr/>
        </p:nvSpPr>
        <p:spPr>
          <a:xfrm>
            <a:off x="-570358" y="-1"/>
            <a:ext cx="3263535" cy="6480175"/>
          </a:xfrm>
          <a:custGeom>
            <a:avLst/>
            <a:gdLst>
              <a:gd name="connsiteX0" fmla="*/ 0 w 3094220"/>
              <a:gd name="connsiteY0" fmla="*/ 0 h 6858000"/>
              <a:gd name="connsiteX1" fmla="*/ 3094220 w 3094220"/>
              <a:gd name="connsiteY1" fmla="*/ 0 h 6858000"/>
              <a:gd name="connsiteX2" fmla="*/ 3094220 w 3094220"/>
              <a:gd name="connsiteY2" fmla="*/ 6858000 h 6858000"/>
              <a:gd name="connsiteX3" fmla="*/ 0 w 3094220"/>
              <a:gd name="connsiteY3" fmla="*/ 6858000 h 6858000"/>
              <a:gd name="connsiteX4" fmla="*/ 0 w 3094220"/>
              <a:gd name="connsiteY4" fmla="*/ 0 h 6858000"/>
              <a:gd name="connsiteX0" fmla="*/ 0 w 3453815"/>
              <a:gd name="connsiteY0" fmla="*/ 0 h 6858000"/>
              <a:gd name="connsiteX1" fmla="*/ 3094220 w 3453815"/>
              <a:gd name="connsiteY1" fmla="*/ 0 h 6858000"/>
              <a:gd name="connsiteX2" fmla="*/ 3453815 w 3453815"/>
              <a:gd name="connsiteY2" fmla="*/ 6858000 h 6858000"/>
              <a:gd name="connsiteX3" fmla="*/ 0 w 3453815"/>
              <a:gd name="connsiteY3" fmla="*/ 6858000 h 6858000"/>
              <a:gd name="connsiteX4" fmla="*/ 0 w 3453815"/>
              <a:gd name="connsiteY4" fmla="*/ 0 h 6858000"/>
              <a:gd name="connsiteX0" fmla="*/ 0 w 3453815"/>
              <a:gd name="connsiteY0" fmla="*/ 0 h 6858000"/>
              <a:gd name="connsiteX1" fmla="*/ 2806544 w 3453815"/>
              <a:gd name="connsiteY1" fmla="*/ 0 h 6858000"/>
              <a:gd name="connsiteX2" fmla="*/ 3453815 w 3453815"/>
              <a:gd name="connsiteY2" fmla="*/ 6858000 h 6858000"/>
              <a:gd name="connsiteX3" fmla="*/ 0 w 3453815"/>
              <a:gd name="connsiteY3" fmla="*/ 6858000 h 6858000"/>
              <a:gd name="connsiteX4" fmla="*/ 0 w 345381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3815" h="6858000">
                <a:moveTo>
                  <a:pt x="0" y="0"/>
                </a:moveTo>
                <a:lnTo>
                  <a:pt x="2806544" y="0"/>
                </a:lnTo>
                <a:lnTo>
                  <a:pt x="345381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3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1" dirty="0"/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A07E1FF9-DA6B-4207-B526-A7D93A0AC11C}"/>
              </a:ext>
            </a:extLst>
          </p:cNvPr>
          <p:cNvSpPr/>
          <p:nvPr/>
        </p:nvSpPr>
        <p:spPr>
          <a:xfrm rot="10800000">
            <a:off x="5101851" y="-9709"/>
            <a:ext cx="6467217" cy="6509299"/>
          </a:xfrm>
          <a:custGeom>
            <a:avLst/>
            <a:gdLst>
              <a:gd name="connsiteX0" fmla="*/ 0 w 3094220"/>
              <a:gd name="connsiteY0" fmla="*/ 0 h 6858000"/>
              <a:gd name="connsiteX1" fmla="*/ 3094220 w 3094220"/>
              <a:gd name="connsiteY1" fmla="*/ 0 h 6858000"/>
              <a:gd name="connsiteX2" fmla="*/ 3094220 w 3094220"/>
              <a:gd name="connsiteY2" fmla="*/ 6858000 h 6858000"/>
              <a:gd name="connsiteX3" fmla="*/ 0 w 3094220"/>
              <a:gd name="connsiteY3" fmla="*/ 6858000 h 6858000"/>
              <a:gd name="connsiteX4" fmla="*/ 0 w 3094220"/>
              <a:gd name="connsiteY4" fmla="*/ 0 h 6858000"/>
              <a:gd name="connsiteX0" fmla="*/ 0 w 3453815"/>
              <a:gd name="connsiteY0" fmla="*/ 0 h 6858000"/>
              <a:gd name="connsiteX1" fmla="*/ 3094220 w 3453815"/>
              <a:gd name="connsiteY1" fmla="*/ 0 h 6858000"/>
              <a:gd name="connsiteX2" fmla="*/ 3453815 w 3453815"/>
              <a:gd name="connsiteY2" fmla="*/ 6858000 h 6858000"/>
              <a:gd name="connsiteX3" fmla="*/ 0 w 3453815"/>
              <a:gd name="connsiteY3" fmla="*/ 6858000 h 6858000"/>
              <a:gd name="connsiteX4" fmla="*/ 0 w 3453815"/>
              <a:gd name="connsiteY4" fmla="*/ 0 h 6858000"/>
              <a:gd name="connsiteX0" fmla="*/ 0 w 3453815"/>
              <a:gd name="connsiteY0" fmla="*/ 0 h 6858000"/>
              <a:gd name="connsiteX1" fmla="*/ 2806544 w 3453815"/>
              <a:gd name="connsiteY1" fmla="*/ 0 h 6858000"/>
              <a:gd name="connsiteX2" fmla="*/ 3453815 w 3453815"/>
              <a:gd name="connsiteY2" fmla="*/ 6858000 h 6858000"/>
              <a:gd name="connsiteX3" fmla="*/ 0 w 3453815"/>
              <a:gd name="connsiteY3" fmla="*/ 6858000 h 6858000"/>
              <a:gd name="connsiteX4" fmla="*/ 0 w 3453815"/>
              <a:gd name="connsiteY4" fmla="*/ 0 h 6858000"/>
              <a:gd name="connsiteX0" fmla="*/ 3390472 w 6844287"/>
              <a:gd name="connsiteY0" fmla="*/ 0 h 6868274"/>
              <a:gd name="connsiteX1" fmla="*/ 6197016 w 6844287"/>
              <a:gd name="connsiteY1" fmla="*/ 0 h 6868274"/>
              <a:gd name="connsiteX2" fmla="*/ 6844287 w 6844287"/>
              <a:gd name="connsiteY2" fmla="*/ 6858000 h 6868274"/>
              <a:gd name="connsiteX3" fmla="*/ 0 w 6844287"/>
              <a:gd name="connsiteY3" fmla="*/ 6868274 h 6868274"/>
              <a:gd name="connsiteX4" fmla="*/ 3390472 w 6844287"/>
              <a:gd name="connsiteY4" fmla="*/ 0 h 6868274"/>
              <a:gd name="connsiteX0" fmla="*/ 20548 w 6844287"/>
              <a:gd name="connsiteY0" fmla="*/ 0 h 6888822"/>
              <a:gd name="connsiteX1" fmla="*/ 6197016 w 6844287"/>
              <a:gd name="connsiteY1" fmla="*/ 20548 h 6888822"/>
              <a:gd name="connsiteX2" fmla="*/ 6844287 w 6844287"/>
              <a:gd name="connsiteY2" fmla="*/ 6878548 h 6888822"/>
              <a:gd name="connsiteX3" fmla="*/ 0 w 6844287"/>
              <a:gd name="connsiteY3" fmla="*/ 6888822 h 6888822"/>
              <a:gd name="connsiteX4" fmla="*/ 20548 w 6844287"/>
              <a:gd name="connsiteY4" fmla="*/ 0 h 6888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44287" h="6888822">
                <a:moveTo>
                  <a:pt x="20548" y="0"/>
                </a:moveTo>
                <a:lnTo>
                  <a:pt x="6197016" y="20548"/>
                </a:lnTo>
                <a:lnTo>
                  <a:pt x="6844287" y="6878548"/>
                </a:lnTo>
                <a:lnTo>
                  <a:pt x="0" y="6888822"/>
                </a:lnTo>
                <a:cubicBezTo>
                  <a:pt x="6849" y="4592548"/>
                  <a:pt x="13699" y="2296274"/>
                  <a:pt x="20548" y="0"/>
                </a:cubicBezTo>
                <a:close/>
              </a:path>
            </a:pathLst>
          </a:custGeom>
          <a:solidFill>
            <a:srgbClr val="03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B81286A-55CB-47CD-83F9-7625C3260400}"/>
              </a:ext>
            </a:extLst>
          </p:cNvPr>
          <p:cNvSpPr txBox="1"/>
          <p:nvPr/>
        </p:nvSpPr>
        <p:spPr>
          <a:xfrm>
            <a:off x="6360367" y="3187813"/>
            <a:ext cx="4596139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268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「讓存在的資料更有意義」</a:t>
            </a:r>
            <a:endParaRPr lang="en-US" altLang="zh-TW" sz="2268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2C664FB-B6D2-45C7-BFED-E48340EB80AB}"/>
              </a:ext>
            </a:extLst>
          </p:cNvPr>
          <p:cNvSpPr txBox="1"/>
          <p:nvPr/>
        </p:nvSpPr>
        <p:spPr>
          <a:xfrm>
            <a:off x="7362532" y="3861796"/>
            <a:ext cx="2906934" cy="551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268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｜醫院科技研究計劃</a:t>
            </a:r>
            <a:endParaRPr lang="en-US" altLang="zh-TW" sz="2268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16622F2-ACB4-4652-9ABE-6146F058BECB}"/>
              </a:ext>
            </a:extLst>
          </p:cNvPr>
          <p:cNvSpPr txBox="1"/>
          <p:nvPr/>
        </p:nvSpPr>
        <p:spPr>
          <a:xfrm>
            <a:off x="7359771" y="4476360"/>
            <a:ext cx="3848491" cy="615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268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｜資料</a:t>
            </a:r>
            <a:r>
              <a:rPr lang="zh-TW" altLang="en-US" sz="2268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科學與機器學習研習</a:t>
            </a:r>
            <a:endParaRPr lang="en-US" altLang="zh-TW" sz="2268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00A63F4-EF0B-4D1B-8D23-74246A7E0187}"/>
              </a:ext>
            </a:extLst>
          </p:cNvPr>
          <p:cNvSpPr txBox="1"/>
          <p:nvPr/>
        </p:nvSpPr>
        <p:spPr>
          <a:xfrm>
            <a:off x="7359772" y="5090925"/>
            <a:ext cx="2909694" cy="615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268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｜大數據視覺化研習</a:t>
            </a:r>
            <a:endParaRPr lang="en-US" altLang="zh-TW" sz="2268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C5A6A4-407F-415F-AB4A-322DA4A05A98}"/>
              </a:ext>
            </a:extLst>
          </p:cNvPr>
          <p:cNvSpPr/>
          <p:nvPr/>
        </p:nvSpPr>
        <p:spPr>
          <a:xfrm>
            <a:off x="8107167" y="879127"/>
            <a:ext cx="1097019" cy="190710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04D7625-88AC-4D72-8AF8-5C661CC3E7AF}"/>
              </a:ext>
            </a:extLst>
          </p:cNvPr>
          <p:cNvSpPr/>
          <p:nvPr/>
        </p:nvSpPr>
        <p:spPr>
          <a:xfrm>
            <a:off x="7845048" y="1226436"/>
            <a:ext cx="1698923" cy="1242640"/>
          </a:xfrm>
          <a:prstGeom prst="rect">
            <a:avLst/>
          </a:prstGeom>
          <a:solidFill>
            <a:srgbClr val="0383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1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960C765-F92F-410F-938A-E1F6AFCFB535}"/>
              </a:ext>
            </a:extLst>
          </p:cNvPr>
          <p:cNvSpPr txBox="1"/>
          <p:nvPr/>
        </p:nvSpPr>
        <p:spPr>
          <a:xfrm>
            <a:off x="7452724" y="1396986"/>
            <a:ext cx="2405905" cy="906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402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吳紹羽</a:t>
            </a:r>
            <a:r>
              <a:rPr lang="en-US" altLang="zh-TW" sz="189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89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89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Jacky</a:t>
            </a:r>
            <a:endParaRPr lang="zh-TW" altLang="en-US" sz="189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209022" y="6209633"/>
            <a:ext cx="360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3504"/>
            <a:ext cx="647338" cy="360335"/>
          </a:xfrm>
          <a:prstGeom prst="rect">
            <a:avLst/>
          </a:prstGeom>
          <a:ln w="12700" cap="flat">
            <a:solidFill>
              <a:srgbClr val="077AAD"/>
            </a:solidFill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44907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83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flipH="1">
            <a:off x="2243188" y="1439163"/>
            <a:ext cx="1700833" cy="340166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1"/>
          </a:p>
        </p:txBody>
      </p:sp>
      <p:sp>
        <p:nvSpPr>
          <p:cNvPr id="3" name="矩形 2"/>
          <p:cNvSpPr/>
          <p:nvPr/>
        </p:nvSpPr>
        <p:spPr>
          <a:xfrm flipH="1">
            <a:off x="3556921" y="2366759"/>
            <a:ext cx="763846" cy="2629636"/>
          </a:xfrm>
          <a:prstGeom prst="rect">
            <a:avLst/>
          </a:prstGeom>
          <a:solidFill>
            <a:srgbClr val="066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701">
              <a:solidFill>
                <a:srgbClr val="BFBFB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9149" y="1725750"/>
            <a:ext cx="766557" cy="1488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536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sz="4536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536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endParaRPr lang="zh-CN" altLang="en-US" sz="4536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2831729" y="1978573"/>
            <a:ext cx="1540130" cy="19030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86322" y="3327825"/>
            <a:ext cx="766557" cy="1488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536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</a:t>
            </a:r>
            <a:endParaRPr lang="en-US" altLang="zh-TW" sz="4536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536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</a:t>
            </a:r>
            <a:endParaRPr lang="en-US" altLang="zh-CN" sz="4536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45959" y="3600133"/>
            <a:ext cx="4031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國立嘉義大學資訊管理學系碩士</a:t>
            </a: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班</a:t>
            </a:r>
            <a:endParaRPr lang="zh-CN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16"/>
          <p:cNvSpPr txBox="1"/>
          <p:nvPr/>
        </p:nvSpPr>
        <p:spPr>
          <a:xfrm>
            <a:off x="5051356" y="1981407"/>
            <a:ext cx="1928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en-US" altLang="zh-TW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0920-296-757</a:t>
            </a:r>
            <a:endParaRPr lang="zh-CN" altLang="en-US" sz="17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16"/>
          <p:cNvSpPr txBox="1"/>
          <p:nvPr/>
        </p:nvSpPr>
        <p:spPr>
          <a:xfrm>
            <a:off x="5061841" y="2235929"/>
            <a:ext cx="2845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ywu.job@gmail.com</a:t>
            </a:r>
            <a:endParaRPr lang="zh-CN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TextBox 16"/>
          <p:cNvSpPr txBox="1"/>
          <p:nvPr/>
        </p:nvSpPr>
        <p:spPr>
          <a:xfrm>
            <a:off x="5045959" y="2562305"/>
            <a:ext cx="3719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高雄市梓官區大舍西路</a:t>
            </a:r>
            <a:r>
              <a:rPr lang="en-US" altLang="zh-TW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巷</a:t>
            </a:r>
            <a:r>
              <a:rPr lang="en-US" altLang="zh-TW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38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號</a:t>
            </a:r>
            <a:endParaRPr lang="zh-CN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TextBox 16"/>
          <p:cNvSpPr txBox="1"/>
          <p:nvPr/>
        </p:nvSpPr>
        <p:spPr>
          <a:xfrm>
            <a:off x="5045959" y="3989327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主要研究方向為資料科學及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  <a:endParaRPr lang="zh-CN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1209022" y="6209633"/>
            <a:ext cx="360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8" name="圖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3504"/>
            <a:ext cx="647338" cy="360335"/>
          </a:xfrm>
          <a:prstGeom prst="rect">
            <a:avLst/>
          </a:prstGeom>
          <a:ln w="12700" cap="flat">
            <a:solidFill>
              <a:srgbClr val="077AAD"/>
            </a:solidFill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08588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83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711528" y="760820"/>
            <a:ext cx="8267023" cy="7944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個人能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力</a:t>
            </a:r>
            <a:endParaRPr lang="zh-CN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44977" y="1788412"/>
            <a:ext cx="8672232" cy="1378834"/>
            <a:chOff x="3107" y="3027"/>
            <a:chExt cx="7012" cy="2298"/>
          </a:xfrm>
        </p:grpSpPr>
        <p:sp>
          <p:nvSpPr>
            <p:cNvPr id="9" name="矩形 8"/>
            <p:cNvSpPr/>
            <p:nvPr/>
          </p:nvSpPr>
          <p:spPr>
            <a:xfrm>
              <a:off x="3351" y="3027"/>
              <a:ext cx="6186" cy="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TW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相關證照</a:t>
              </a:r>
              <a:endParaRPr lang="zh-CN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51" y="3530"/>
              <a:ext cx="6768" cy="17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Google Ads 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Search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、</a:t>
              </a:r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Google Analytics </a:t>
              </a:r>
              <a:r>
                <a: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Individual</a:t>
              </a:r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Oracle </a:t>
              </a:r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Java</a:t>
              </a: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程式設計師、企業資源規劃規劃師</a:t>
              </a:r>
              <a:endParaRPr lang="zh-CN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107" y="3147"/>
              <a:ext cx="39" cy="1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01" b="1">
                  <a:solidFill>
                    <a:schemeClr val="bg1"/>
                  </a:solidFill>
                  <a:latin typeface="站酷快乐体2016修订版" panose="02010600030101010101" charset="-122"/>
                  <a:ea typeface="站酷快乐体2016修订版" panose="02010600030101010101" charset="-122"/>
                </a:rPr>
                <a:t>  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949134" y="3469053"/>
            <a:ext cx="3858104" cy="1871449"/>
            <a:chOff x="3107" y="3027"/>
            <a:chExt cx="6430" cy="3119"/>
          </a:xfrm>
        </p:grpSpPr>
        <p:sp>
          <p:nvSpPr>
            <p:cNvPr id="4" name="矩形 3"/>
            <p:cNvSpPr/>
            <p:nvPr/>
          </p:nvSpPr>
          <p:spPr>
            <a:xfrm>
              <a:off x="3351" y="3027"/>
              <a:ext cx="6186" cy="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TW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程式語言</a:t>
              </a:r>
              <a:endParaRPr lang="zh-CN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51" y="3530"/>
              <a:ext cx="5509" cy="26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Python</a:t>
              </a:r>
              <a:endParaRPr lang="en-US" altLang="zh-CN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endParaRPr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HTML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、</a:t>
              </a:r>
              <a:r>
                <a: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PHP</a:t>
              </a:r>
              <a:endPara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endParaRPr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Visual Basic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、</a:t>
              </a:r>
              <a:r>
                <a: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Java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、</a:t>
              </a:r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C</a:t>
              </a:r>
              <a:endParaRPr lang="zh-CN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107" y="3147"/>
              <a:ext cx="76" cy="27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01" b="1">
                  <a:solidFill>
                    <a:schemeClr val="bg1"/>
                  </a:solidFill>
                  <a:latin typeface="站酷快乐体2016修订版" panose="02010600030101010101" charset="-122"/>
                  <a:ea typeface="站酷快乐体2016修订版" panose="02010600030101010101" charset="-122"/>
                </a:rPr>
                <a:t>  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400991" y="3474714"/>
            <a:ext cx="4680726" cy="886822"/>
            <a:chOff x="3107" y="3027"/>
            <a:chExt cx="7801" cy="1478"/>
          </a:xfrm>
        </p:grpSpPr>
        <p:sp>
          <p:nvSpPr>
            <p:cNvPr id="11" name="矩形 10"/>
            <p:cNvSpPr/>
            <p:nvPr/>
          </p:nvSpPr>
          <p:spPr>
            <a:xfrm>
              <a:off x="3351" y="3027"/>
              <a:ext cx="6186" cy="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TW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資料庫</a:t>
              </a:r>
              <a:endParaRPr lang="zh-CN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351" y="3530"/>
              <a:ext cx="7557" cy="9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SQL Server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、</a:t>
              </a:r>
              <a:r>
                <a: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MySQL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、</a:t>
              </a:r>
              <a:r>
                <a: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PostgreSQL</a:t>
              </a:r>
              <a:endParaRPr lang="zh-CN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107" y="3147"/>
              <a:ext cx="76" cy="1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01" b="1">
                  <a:solidFill>
                    <a:schemeClr val="bg1"/>
                  </a:solidFill>
                  <a:latin typeface="站酷快乐体2016修订版" panose="02010600030101010101" charset="-122"/>
                  <a:ea typeface="站酷快乐体2016修订版" panose="02010600030101010101" charset="-122"/>
                </a:rPr>
                <a:t>  </a:t>
              </a: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11209022" y="6209633"/>
            <a:ext cx="360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6" name="组合 7"/>
          <p:cNvGrpSpPr/>
          <p:nvPr/>
        </p:nvGrpSpPr>
        <p:grpSpPr>
          <a:xfrm>
            <a:off x="5400991" y="4453679"/>
            <a:ext cx="4680726" cy="822620"/>
            <a:chOff x="3107" y="3027"/>
            <a:chExt cx="7801" cy="1371"/>
          </a:xfrm>
        </p:grpSpPr>
        <p:sp>
          <p:nvSpPr>
            <p:cNvPr id="17" name="矩形 16"/>
            <p:cNvSpPr/>
            <p:nvPr/>
          </p:nvSpPr>
          <p:spPr>
            <a:xfrm>
              <a:off x="3351" y="3027"/>
              <a:ext cx="6186" cy="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TW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資料分</a:t>
              </a:r>
              <a:r>
                <a:rPr lang="zh-TW" altLang="en-US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析</a:t>
              </a:r>
              <a:endParaRPr lang="zh-CN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文本框 11"/>
            <p:cNvSpPr txBox="1"/>
            <p:nvPr/>
          </p:nvSpPr>
          <p:spPr>
            <a:xfrm>
              <a:off x="3351" y="3530"/>
              <a:ext cx="7557" cy="8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Weka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、</a:t>
              </a:r>
              <a:r>
                <a: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SPSS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、</a:t>
              </a:r>
              <a:r>
                <a: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Tableau</a:t>
              </a:r>
              <a:endParaRPr lang="zh-CN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107" y="3147"/>
              <a:ext cx="76" cy="1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01" b="1">
                  <a:solidFill>
                    <a:schemeClr val="bg1"/>
                  </a:solidFill>
                  <a:latin typeface="站酷快乐体2016修订版" panose="02010600030101010101" charset="-122"/>
                  <a:ea typeface="站酷快乐体2016修订版" panose="02010600030101010101" charset="-122"/>
                </a:rPr>
                <a:t>  </a:t>
              </a:r>
            </a:p>
          </p:txBody>
        </p:sp>
      </p:grpSp>
      <p:pic>
        <p:nvPicPr>
          <p:cNvPr id="22" name="圖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3504"/>
            <a:ext cx="647338" cy="360335"/>
          </a:xfrm>
          <a:prstGeom prst="rect">
            <a:avLst/>
          </a:prstGeom>
          <a:ln w="12700" cap="flat">
            <a:solidFill>
              <a:srgbClr val="077AAD"/>
            </a:solidFill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45785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83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6121083" y="407231"/>
            <a:ext cx="4743809" cy="752020"/>
            <a:chOff x="1109249" y="1630533"/>
            <a:chExt cx="4743809" cy="752020"/>
          </a:xfrm>
        </p:grpSpPr>
        <p:sp>
          <p:nvSpPr>
            <p:cNvPr id="165" name="矩形 164"/>
            <p:cNvSpPr/>
            <p:nvPr/>
          </p:nvSpPr>
          <p:spPr>
            <a:xfrm>
              <a:off x="3872805" y="1630533"/>
              <a:ext cx="1980253" cy="66915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09249" y="1982443"/>
              <a:ext cx="4519186" cy="400110"/>
            </a:xfrm>
            <a:prstGeom prst="rect">
              <a:avLst/>
            </a:prstGeom>
            <a:solidFill>
              <a:srgbClr val="0383C6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 b="1" spc="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直播平台使用者訂閱預測</a:t>
              </a:r>
              <a:r>
                <a:rPr lang="zh-TW" altLang="en-US" sz="2000" b="1" spc="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模式</a:t>
              </a:r>
              <a:endParaRPr lang="zh-TW" altLang="en-US" sz="2000" b="1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1" name="文字方塊 50"/>
          <p:cNvSpPr txBox="1"/>
          <p:nvPr/>
        </p:nvSpPr>
        <p:spPr>
          <a:xfrm>
            <a:off x="11209022" y="6209633"/>
            <a:ext cx="360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11"/>
          <p:cNvSpPr txBox="1"/>
          <p:nvPr/>
        </p:nvSpPr>
        <p:spPr>
          <a:xfrm>
            <a:off x="9075105" y="200166"/>
            <a:ext cx="2133917" cy="584775"/>
          </a:xfrm>
          <a:prstGeom prst="rect">
            <a:avLst/>
          </a:prstGeom>
          <a:solidFill>
            <a:srgbClr val="0383C6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b="1" spc="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碩士論文</a:t>
            </a:r>
            <a:endParaRPr lang="zh-CN" altLang="en-US" sz="3200" b="1" spc="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1440485" y="1799903"/>
            <a:ext cx="7683749" cy="3805215"/>
            <a:chOff x="1316699" y="2276360"/>
            <a:chExt cx="7683749" cy="3805215"/>
          </a:xfrm>
        </p:grpSpPr>
        <p:grpSp>
          <p:nvGrpSpPr>
            <p:cNvPr id="24" name="群組 23"/>
            <p:cNvGrpSpPr/>
            <p:nvPr/>
          </p:nvGrpSpPr>
          <p:grpSpPr>
            <a:xfrm>
              <a:off x="1316700" y="2276360"/>
              <a:ext cx="7683748" cy="1941373"/>
              <a:chOff x="1981845" y="2497031"/>
              <a:chExt cx="4977296" cy="688971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981845" y="2497031"/>
                <a:ext cx="4977296" cy="205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TW" altLang="en-US" sz="2400" b="1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背景</a:t>
                </a:r>
                <a:endParaRPr lang="en-US" altLang="zh-TW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212954" y="2661715"/>
                <a:ext cx="4396345" cy="5242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以往研究多採用屬於「時間序列」的聊天室行為資料建立預測模型，對於屬於「非時間序列」的消費者個人資料則較少採用。</a:t>
                </a:r>
                <a:endPara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1316699" y="4140202"/>
              <a:ext cx="7683748" cy="5784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zh-TW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目的</a:t>
              </a:r>
              <a:endPara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673477" y="4604246"/>
              <a:ext cx="6786899" cy="1477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為了能夠有效利用聊天室行為資料以及消費者個人資料，本研究利用監督式學習的方法，提出將兩種資料型態結合的預測模型建構方式。</a:t>
              </a:r>
              <a:endParaRPr lang="en-US" alt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4" name="圖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3504"/>
            <a:ext cx="647338" cy="360335"/>
          </a:xfrm>
          <a:prstGeom prst="rect">
            <a:avLst/>
          </a:prstGeom>
          <a:ln w="12700" cap="flat">
            <a:solidFill>
              <a:srgbClr val="077AAD"/>
            </a:solidFill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95326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83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167937" y="1885950"/>
            <a:ext cx="1354138" cy="2708275"/>
            <a:chOff x="10237788" y="1897063"/>
            <a:chExt cx="1354138" cy="2708275"/>
          </a:xfrm>
        </p:grpSpPr>
        <p:sp>
          <p:nvSpPr>
            <p:cNvPr id="5" name="Freeform 19"/>
            <p:cNvSpPr>
              <a:spLocks/>
            </p:cNvSpPr>
            <p:nvPr/>
          </p:nvSpPr>
          <p:spPr bwMode="auto">
            <a:xfrm>
              <a:off x="10237788" y="1897063"/>
              <a:ext cx="1354138" cy="2708275"/>
            </a:xfrm>
            <a:custGeom>
              <a:avLst/>
              <a:gdLst>
                <a:gd name="T0" fmla="*/ 3744 w 3744"/>
                <a:gd name="T1" fmla="*/ 0 h 7488"/>
                <a:gd name="T2" fmla="*/ 0 w 3744"/>
                <a:gd name="T3" fmla="*/ 3744 h 7488"/>
                <a:gd name="T4" fmla="*/ 3744 w 3744"/>
                <a:gd name="T5" fmla="*/ 7488 h 7488"/>
                <a:gd name="T6" fmla="*/ 3744 w 3744"/>
                <a:gd name="T7" fmla="*/ 0 h 7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4" h="7488">
                  <a:moveTo>
                    <a:pt x="3744" y="0"/>
                  </a:moveTo>
                  <a:cubicBezTo>
                    <a:pt x="1676" y="0"/>
                    <a:pt x="0" y="1676"/>
                    <a:pt x="0" y="3744"/>
                  </a:cubicBezTo>
                  <a:cubicBezTo>
                    <a:pt x="0" y="5812"/>
                    <a:pt x="1676" y="7488"/>
                    <a:pt x="3744" y="7488"/>
                  </a:cubicBezTo>
                  <a:lnTo>
                    <a:pt x="37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20"/>
            <p:cNvSpPr>
              <a:spLocks/>
            </p:cNvSpPr>
            <p:nvPr/>
          </p:nvSpPr>
          <p:spPr bwMode="auto">
            <a:xfrm>
              <a:off x="10271126" y="1930400"/>
              <a:ext cx="1320800" cy="2641600"/>
            </a:xfrm>
            <a:custGeom>
              <a:avLst/>
              <a:gdLst>
                <a:gd name="T0" fmla="*/ 3651 w 3651"/>
                <a:gd name="T1" fmla="*/ 0 h 7302"/>
                <a:gd name="T2" fmla="*/ 0 w 3651"/>
                <a:gd name="T3" fmla="*/ 3651 h 7302"/>
                <a:gd name="T4" fmla="*/ 3651 w 3651"/>
                <a:gd name="T5" fmla="*/ 7302 h 7302"/>
                <a:gd name="T6" fmla="*/ 3651 w 3651"/>
                <a:gd name="T7" fmla="*/ 0 h 7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51" h="7302">
                  <a:moveTo>
                    <a:pt x="3651" y="0"/>
                  </a:moveTo>
                  <a:cubicBezTo>
                    <a:pt x="1635" y="0"/>
                    <a:pt x="0" y="1634"/>
                    <a:pt x="0" y="3651"/>
                  </a:cubicBezTo>
                  <a:cubicBezTo>
                    <a:pt x="0" y="5668"/>
                    <a:pt x="1635" y="7302"/>
                    <a:pt x="3651" y="7302"/>
                  </a:cubicBezTo>
                  <a:lnTo>
                    <a:pt x="3651" y="0"/>
                  </a:lnTo>
                  <a:close/>
                </a:path>
              </a:pathLst>
            </a:custGeom>
            <a:solidFill>
              <a:srgbClr val="038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21"/>
            <p:cNvSpPr>
              <a:spLocks/>
            </p:cNvSpPr>
            <p:nvPr/>
          </p:nvSpPr>
          <p:spPr bwMode="auto">
            <a:xfrm>
              <a:off x="10966451" y="3171825"/>
              <a:ext cx="93663" cy="158750"/>
            </a:xfrm>
            <a:custGeom>
              <a:avLst/>
              <a:gdLst>
                <a:gd name="T0" fmla="*/ 39 w 259"/>
                <a:gd name="T1" fmla="*/ 0 h 438"/>
                <a:gd name="T2" fmla="*/ 259 w 259"/>
                <a:gd name="T3" fmla="*/ 219 h 438"/>
                <a:gd name="T4" fmla="*/ 39 w 259"/>
                <a:gd name="T5" fmla="*/ 438 h 438"/>
                <a:gd name="T6" fmla="*/ 0 w 259"/>
                <a:gd name="T7" fmla="*/ 399 h 438"/>
                <a:gd name="T8" fmla="*/ 181 w 259"/>
                <a:gd name="T9" fmla="*/ 219 h 438"/>
                <a:gd name="T10" fmla="*/ 0 w 259"/>
                <a:gd name="T11" fmla="*/ 39 h 438"/>
                <a:gd name="T12" fmla="*/ 39 w 259"/>
                <a:gd name="T13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9" h="438">
                  <a:moveTo>
                    <a:pt x="39" y="0"/>
                  </a:moveTo>
                  <a:lnTo>
                    <a:pt x="259" y="219"/>
                  </a:lnTo>
                  <a:lnTo>
                    <a:pt x="39" y="438"/>
                  </a:lnTo>
                  <a:lnTo>
                    <a:pt x="0" y="399"/>
                  </a:lnTo>
                  <a:lnTo>
                    <a:pt x="181" y="219"/>
                  </a:lnTo>
                  <a:lnTo>
                    <a:pt x="0" y="3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00416" y="539742"/>
            <a:ext cx="2821365" cy="597344"/>
            <a:chOff x="2010054" y="1561576"/>
            <a:chExt cx="2425373" cy="576824"/>
          </a:xfrm>
        </p:grpSpPr>
        <p:sp>
          <p:nvSpPr>
            <p:cNvPr id="12" name="TextBox 11"/>
            <p:cNvSpPr txBox="1"/>
            <p:nvPr/>
          </p:nvSpPr>
          <p:spPr>
            <a:xfrm>
              <a:off x="2305534" y="1561576"/>
              <a:ext cx="1834412" cy="564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 b="1" spc="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工作經</a:t>
              </a:r>
              <a:r>
                <a:rPr lang="zh-TW" altLang="en-US" sz="3200" b="1" spc="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驗</a:t>
              </a:r>
              <a:endParaRPr lang="zh-CN" altLang="en-US" sz="3200" b="1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10054" y="1569528"/>
              <a:ext cx="2425373" cy="56887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1317703" y="1893467"/>
            <a:ext cx="7814961" cy="2966827"/>
            <a:chOff x="1982495" y="2322745"/>
            <a:chExt cx="5062292" cy="1661128"/>
          </a:xfrm>
        </p:grpSpPr>
        <p:grpSp>
          <p:nvGrpSpPr>
            <p:cNvPr id="2" name="群組 1"/>
            <p:cNvGrpSpPr/>
            <p:nvPr/>
          </p:nvGrpSpPr>
          <p:grpSpPr>
            <a:xfrm>
              <a:off x="1982495" y="2322745"/>
              <a:ext cx="5062292" cy="1365436"/>
              <a:chOff x="1982495" y="2361147"/>
              <a:chExt cx="5062292" cy="865471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1982495" y="2361147"/>
                <a:ext cx="5062292" cy="405875"/>
                <a:chOff x="1982495" y="2361147"/>
                <a:chExt cx="5062292" cy="405875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1982496" y="2361147"/>
                  <a:ext cx="5062291" cy="185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800" b="1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大林慈濟醫院院內醫療科技研究計劃 大數據分析</a:t>
                  </a:r>
                  <a:endParaRPr lang="zh-CN" altLang="en-US" sz="28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1982495" y="2537647"/>
                  <a:ext cx="4977296" cy="2293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lnSpc>
                      <a:spcPct val="150000"/>
                    </a:lnSpc>
                    <a:buFont typeface="Wingdings" panose="05000000000000000000" pitchFamily="2" charset="2"/>
                    <a:buChar char="p"/>
                  </a:pPr>
                  <a:r>
                    <a:rPr lang="en-US" altLang="zh-TW" sz="2400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Python</a:t>
                  </a:r>
                  <a:r>
                    <a:rPr lang="zh-TW" altLang="en-US" sz="2400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、</a:t>
                  </a:r>
                  <a:r>
                    <a:rPr lang="en-US" altLang="zh-TW" sz="2400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Machine</a:t>
                  </a:r>
                  <a:r>
                    <a:rPr lang="zh-TW" altLang="en-US" sz="2400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:r>
                    <a:rPr lang="en-US" altLang="zh-TW" sz="2400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Learning</a:t>
                  </a:r>
                  <a:r>
                    <a:rPr lang="zh-TW" altLang="en-US" sz="2400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、</a:t>
                  </a:r>
                  <a:r>
                    <a:rPr lang="en-US" altLang="zh-TW" sz="2400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Weka</a:t>
                  </a:r>
                  <a:r>
                    <a:rPr lang="zh-TW" altLang="en-US" sz="2400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、</a:t>
                  </a:r>
                  <a:r>
                    <a:rPr lang="en-US" altLang="zh-TW" sz="2400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SQL</a:t>
                  </a:r>
                  <a:r>
                    <a:rPr lang="zh-TW" altLang="en-US" sz="2400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:r>
                    <a:rPr lang="en-US" altLang="zh-TW" sz="2400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Server</a:t>
                  </a:r>
                </a:p>
              </p:txBody>
            </p:sp>
          </p:grpSp>
          <p:sp>
            <p:nvSpPr>
              <p:cNvPr id="21" name="矩形 20"/>
              <p:cNvSpPr/>
              <p:nvPr/>
            </p:nvSpPr>
            <p:spPr>
              <a:xfrm>
                <a:off x="2213606" y="2702331"/>
                <a:ext cx="2880371" cy="5242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-2286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TW" altLang="en-US" sz="20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資料清洗、分析資料</a:t>
                </a:r>
                <a:endPara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28600" indent="-2286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TW" altLang="en-US" sz="20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建立預測模式</a:t>
                </a:r>
                <a:endPara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28600" indent="-2286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TW" altLang="en-US" sz="20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建置系</a:t>
                </a:r>
                <a:r>
                  <a:rPr lang="zh-TW" altLang="en-US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統</a:t>
                </a:r>
                <a:endPara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1982496" y="3621992"/>
              <a:ext cx="4744068" cy="3618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藉此改善候藥時間過長導致病患滿意度下降的問題</a:t>
              </a:r>
              <a:endPara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11209022" y="6209633"/>
            <a:ext cx="360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" name="圖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3504"/>
            <a:ext cx="647338" cy="360335"/>
          </a:xfrm>
          <a:prstGeom prst="rect">
            <a:avLst/>
          </a:prstGeom>
          <a:ln w="12700" cap="flat">
            <a:solidFill>
              <a:srgbClr val="077AAD"/>
            </a:solidFill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92394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83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876" y="1885950"/>
            <a:ext cx="1354138" cy="2708275"/>
            <a:chOff x="15876" y="1897063"/>
            <a:chExt cx="1354138" cy="2708275"/>
          </a:xfrm>
        </p:grpSpPr>
        <p:sp>
          <p:nvSpPr>
            <p:cNvPr id="8" name="Freeform 16"/>
            <p:cNvSpPr>
              <a:spLocks/>
            </p:cNvSpPr>
            <p:nvPr/>
          </p:nvSpPr>
          <p:spPr bwMode="auto">
            <a:xfrm>
              <a:off x="15876" y="1897063"/>
              <a:ext cx="1354138" cy="2708275"/>
            </a:xfrm>
            <a:custGeom>
              <a:avLst/>
              <a:gdLst>
                <a:gd name="T0" fmla="*/ 0 w 3744"/>
                <a:gd name="T1" fmla="*/ 0 h 7488"/>
                <a:gd name="T2" fmla="*/ 3744 w 3744"/>
                <a:gd name="T3" fmla="*/ 3744 h 7488"/>
                <a:gd name="T4" fmla="*/ 0 w 3744"/>
                <a:gd name="T5" fmla="*/ 7488 h 7488"/>
                <a:gd name="T6" fmla="*/ 0 w 3744"/>
                <a:gd name="T7" fmla="*/ 0 h 7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4" h="7488">
                  <a:moveTo>
                    <a:pt x="0" y="0"/>
                  </a:moveTo>
                  <a:cubicBezTo>
                    <a:pt x="2068" y="0"/>
                    <a:pt x="3744" y="1676"/>
                    <a:pt x="3744" y="3744"/>
                  </a:cubicBezTo>
                  <a:cubicBezTo>
                    <a:pt x="3744" y="5812"/>
                    <a:pt x="2068" y="7488"/>
                    <a:pt x="0" y="74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7"/>
            <p:cNvSpPr>
              <a:spLocks/>
            </p:cNvSpPr>
            <p:nvPr/>
          </p:nvSpPr>
          <p:spPr bwMode="auto">
            <a:xfrm>
              <a:off x="15876" y="1930400"/>
              <a:ext cx="1320800" cy="2641600"/>
            </a:xfrm>
            <a:custGeom>
              <a:avLst/>
              <a:gdLst>
                <a:gd name="T0" fmla="*/ 0 w 3651"/>
                <a:gd name="T1" fmla="*/ 0 h 7302"/>
                <a:gd name="T2" fmla="*/ 3651 w 3651"/>
                <a:gd name="T3" fmla="*/ 3651 h 7302"/>
                <a:gd name="T4" fmla="*/ 0 w 3651"/>
                <a:gd name="T5" fmla="*/ 7302 h 7302"/>
                <a:gd name="T6" fmla="*/ 0 w 3651"/>
                <a:gd name="T7" fmla="*/ 0 h 7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51" h="7302">
                  <a:moveTo>
                    <a:pt x="0" y="0"/>
                  </a:moveTo>
                  <a:cubicBezTo>
                    <a:pt x="2017" y="0"/>
                    <a:pt x="3651" y="1634"/>
                    <a:pt x="3651" y="3651"/>
                  </a:cubicBezTo>
                  <a:cubicBezTo>
                    <a:pt x="3651" y="5668"/>
                    <a:pt x="2017" y="7302"/>
                    <a:pt x="0" y="73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38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8"/>
            <p:cNvSpPr>
              <a:spLocks/>
            </p:cNvSpPr>
            <p:nvPr/>
          </p:nvSpPr>
          <p:spPr bwMode="auto">
            <a:xfrm>
              <a:off x="547688" y="3171825"/>
              <a:ext cx="93663" cy="158750"/>
            </a:xfrm>
            <a:custGeom>
              <a:avLst/>
              <a:gdLst>
                <a:gd name="T0" fmla="*/ 219 w 258"/>
                <a:gd name="T1" fmla="*/ 0 h 438"/>
                <a:gd name="T2" fmla="*/ 0 w 258"/>
                <a:gd name="T3" fmla="*/ 219 h 438"/>
                <a:gd name="T4" fmla="*/ 219 w 258"/>
                <a:gd name="T5" fmla="*/ 438 h 438"/>
                <a:gd name="T6" fmla="*/ 258 w 258"/>
                <a:gd name="T7" fmla="*/ 399 h 438"/>
                <a:gd name="T8" fmla="*/ 78 w 258"/>
                <a:gd name="T9" fmla="*/ 219 h 438"/>
                <a:gd name="T10" fmla="*/ 258 w 258"/>
                <a:gd name="T11" fmla="*/ 39 h 438"/>
                <a:gd name="T12" fmla="*/ 219 w 258"/>
                <a:gd name="T13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438">
                  <a:moveTo>
                    <a:pt x="219" y="0"/>
                  </a:moveTo>
                  <a:lnTo>
                    <a:pt x="0" y="219"/>
                  </a:lnTo>
                  <a:lnTo>
                    <a:pt x="219" y="438"/>
                  </a:lnTo>
                  <a:lnTo>
                    <a:pt x="258" y="399"/>
                  </a:lnTo>
                  <a:lnTo>
                    <a:pt x="78" y="219"/>
                  </a:lnTo>
                  <a:lnTo>
                    <a:pt x="258" y="39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561267" y="407231"/>
            <a:ext cx="3303625" cy="901291"/>
            <a:chOff x="2549433" y="1630533"/>
            <a:chExt cx="3303625" cy="901291"/>
          </a:xfrm>
        </p:grpSpPr>
        <p:sp>
          <p:nvSpPr>
            <p:cNvPr id="165" name="矩形 164"/>
            <p:cNvSpPr/>
            <p:nvPr/>
          </p:nvSpPr>
          <p:spPr>
            <a:xfrm>
              <a:off x="3872805" y="1630533"/>
              <a:ext cx="1980253" cy="66915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49433" y="1947049"/>
              <a:ext cx="3108543" cy="584775"/>
            </a:xfrm>
            <a:prstGeom prst="rect">
              <a:avLst/>
            </a:prstGeom>
            <a:solidFill>
              <a:srgbClr val="0383C6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 b="1" spc="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其他工作經</a:t>
              </a:r>
              <a:r>
                <a:rPr lang="zh-TW" altLang="en-US" sz="3200" b="1" spc="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驗</a:t>
              </a:r>
              <a:endParaRPr lang="zh-CN" altLang="en-US" sz="3200" b="1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2340600" y="3563443"/>
            <a:ext cx="5493814" cy="1800228"/>
            <a:chOff x="1980552" y="2427622"/>
            <a:chExt cx="5493814" cy="1141059"/>
          </a:xfrm>
        </p:grpSpPr>
        <p:grpSp>
          <p:nvGrpSpPr>
            <p:cNvPr id="40" name="组合 12"/>
            <p:cNvGrpSpPr/>
            <p:nvPr/>
          </p:nvGrpSpPr>
          <p:grpSpPr>
            <a:xfrm>
              <a:off x="1980552" y="2427622"/>
              <a:ext cx="5493814" cy="570530"/>
              <a:chOff x="1980552" y="2427622"/>
              <a:chExt cx="5493814" cy="570530"/>
            </a:xfrm>
          </p:grpSpPr>
          <p:sp>
            <p:nvSpPr>
              <p:cNvPr id="42" name="TextBox 14"/>
              <p:cNvSpPr txBox="1"/>
              <p:nvPr/>
            </p:nvSpPr>
            <p:spPr>
              <a:xfrm>
                <a:off x="1980554" y="2427622"/>
                <a:ext cx="5493812" cy="292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國立嘉義大學教務處教學發展組 工讀生</a:t>
                </a:r>
                <a:endParaRPr lang="zh-CN" altLang="en-US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980552" y="2682851"/>
                <a:ext cx="2880369" cy="3153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TW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SPSS</a:t>
                </a:r>
                <a:r>
                  <a:rPr lang="zh-TW" altLang="en-US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EXCEL</a:t>
                </a:r>
                <a:endPara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2160573" y="2983436"/>
              <a:ext cx="4680600" cy="585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利用</a:t>
              </a:r>
              <a:r>
                <a:rPr lang="en-US" altLang="zh-TW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SPSS</a:t>
              </a:r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分析問卷資料並彙整輸出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結果</a:t>
              </a:r>
              <a:endPara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向組長說明報表看法及分析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方式</a:t>
              </a:r>
              <a:endPara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2340600" y="1079811"/>
            <a:ext cx="6480828" cy="2123586"/>
            <a:chOff x="1980552" y="2427622"/>
            <a:chExt cx="6480828" cy="1346017"/>
          </a:xfrm>
        </p:grpSpPr>
        <p:grpSp>
          <p:nvGrpSpPr>
            <p:cNvPr id="47" name="组合 12"/>
            <p:cNvGrpSpPr/>
            <p:nvPr/>
          </p:nvGrpSpPr>
          <p:grpSpPr>
            <a:xfrm>
              <a:off x="1980552" y="2427622"/>
              <a:ext cx="5760732" cy="547275"/>
              <a:chOff x="1980552" y="2427622"/>
              <a:chExt cx="5760732" cy="547275"/>
            </a:xfrm>
          </p:grpSpPr>
          <p:sp>
            <p:nvSpPr>
              <p:cNvPr id="49" name="TextBox 14"/>
              <p:cNvSpPr txBox="1"/>
              <p:nvPr/>
            </p:nvSpPr>
            <p:spPr>
              <a:xfrm>
                <a:off x="1980554" y="2427622"/>
                <a:ext cx="4262705" cy="292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b="1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先傑電腦股份有限公司 實習生</a:t>
                </a:r>
                <a:endParaRPr lang="zh-CN" altLang="en-US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980552" y="2659596"/>
                <a:ext cx="5760732" cy="3153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TW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Python</a:t>
                </a:r>
                <a:r>
                  <a:rPr lang="zh-TW" altLang="en-US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PostgreSQL</a:t>
                </a:r>
                <a:r>
                  <a:rPr lang="zh-TW" altLang="en-US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sz="2000" dirty="0" err="1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Odoo</a:t>
                </a:r>
                <a:r>
                  <a:rPr lang="zh-TW" altLang="en-US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PowerPoint</a:t>
                </a:r>
                <a:endPara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48" name="矩形 47"/>
            <p:cNvSpPr/>
            <p:nvPr/>
          </p:nvSpPr>
          <p:spPr>
            <a:xfrm>
              <a:off x="2340596" y="2925034"/>
              <a:ext cx="6120784" cy="8486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負責三個</a:t>
              </a:r>
              <a:r>
                <a:rPr lang="en-US" altLang="zh-TW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ERP</a:t>
              </a:r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客製模組專案開發，並製作模組操作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手冊</a:t>
              </a:r>
              <a:endPara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製作公司用程式開發教育訓練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手冊</a:t>
              </a:r>
              <a:endPara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與客戶開會討論需求</a:t>
              </a:r>
              <a:endPara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1" name="文字方塊 50"/>
          <p:cNvSpPr txBox="1"/>
          <p:nvPr/>
        </p:nvSpPr>
        <p:spPr>
          <a:xfrm>
            <a:off x="11209022" y="6209633"/>
            <a:ext cx="360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60577" y="1156977"/>
            <a:ext cx="48234" cy="299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1" b="1">
                <a:solidFill>
                  <a:schemeClr val="bg1"/>
                </a:solidFill>
                <a:latin typeface="站酷快乐体2016修订版" panose="02010600030101010101" charset="-122"/>
                <a:ea typeface="站酷快乐体2016修订版" panose="02010600030101010101" charset="-122"/>
              </a:rPr>
              <a:t>  </a:t>
            </a:r>
          </a:p>
        </p:txBody>
      </p:sp>
      <p:sp>
        <p:nvSpPr>
          <p:cNvPr id="21" name="矩形 20"/>
          <p:cNvSpPr/>
          <p:nvPr/>
        </p:nvSpPr>
        <p:spPr>
          <a:xfrm>
            <a:off x="2160577" y="3644507"/>
            <a:ext cx="48234" cy="299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1" b="1" dirty="0">
                <a:solidFill>
                  <a:schemeClr val="bg1"/>
                </a:solidFill>
                <a:latin typeface="站酷快乐体2016修订版" panose="02010600030101010101" charset="-122"/>
                <a:ea typeface="站酷快乐体2016修订版" panose="02010600030101010101" charset="-122"/>
              </a:rPr>
              <a:t>  </a:t>
            </a:r>
          </a:p>
        </p:txBody>
      </p:sp>
      <p:pic>
        <p:nvPicPr>
          <p:cNvPr id="24" name="圖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3504"/>
            <a:ext cx="647338" cy="360335"/>
          </a:xfrm>
          <a:prstGeom prst="rect">
            <a:avLst/>
          </a:prstGeom>
          <a:ln w="12700" cap="flat">
            <a:solidFill>
              <a:srgbClr val="077AAD"/>
            </a:solidFill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57167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83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711528" y="760820"/>
            <a:ext cx="8267023" cy="7944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競賽與研習</a:t>
            </a:r>
            <a:endParaRPr lang="zh-CN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49134" y="1718660"/>
            <a:ext cx="7769010" cy="1871446"/>
            <a:chOff x="3107" y="3027"/>
            <a:chExt cx="12948" cy="3119"/>
          </a:xfrm>
        </p:grpSpPr>
        <p:sp>
          <p:nvSpPr>
            <p:cNvPr id="9" name="矩形 8"/>
            <p:cNvSpPr/>
            <p:nvPr/>
          </p:nvSpPr>
          <p:spPr>
            <a:xfrm>
              <a:off x="3351" y="3027"/>
              <a:ext cx="6186" cy="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TW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校內競賽</a:t>
              </a:r>
              <a:endParaRPr lang="zh-CN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51" y="3530"/>
              <a:ext cx="12704" cy="26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第</a:t>
              </a:r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13</a:t>
              </a: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屆管理資訊系統專案</a:t>
              </a:r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—</a:t>
              </a: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系友專訪成果發表　第一名</a:t>
              </a:r>
              <a:endPara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endParaRPr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資料庫管理學科專案競賽　第一名</a:t>
              </a:r>
              <a:endParaRPr lang="zh-CN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endParaRPr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網頁</a:t>
              </a: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程式設計學科專案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競賽</a:t>
              </a: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　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第二名</a:t>
              </a:r>
              <a:endParaRPr lang="en-US" alt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107" y="3147"/>
              <a:ext cx="80" cy="6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01" b="1">
                  <a:solidFill>
                    <a:schemeClr val="bg1"/>
                  </a:solidFill>
                  <a:latin typeface="站酷快乐体2016修订版" panose="02010600030101010101" charset="-122"/>
                  <a:ea typeface="站酷快乐体2016修订版" panose="02010600030101010101" charset="-122"/>
                </a:rPr>
                <a:t>  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949134" y="3559702"/>
            <a:ext cx="7769010" cy="2364060"/>
            <a:chOff x="3107" y="3027"/>
            <a:chExt cx="12948" cy="3940"/>
          </a:xfrm>
        </p:grpSpPr>
        <p:sp>
          <p:nvSpPr>
            <p:cNvPr id="4" name="矩形 3"/>
            <p:cNvSpPr/>
            <p:nvPr/>
          </p:nvSpPr>
          <p:spPr>
            <a:xfrm>
              <a:off x="3351" y="3027"/>
              <a:ext cx="6186" cy="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TW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研習</a:t>
              </a:r>
              <a:endParaRPr lang="zh-CN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51" y="3530"/>
              <a:ext cx="12704" cy="343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Python </a:t>
              </a: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資料科學與機器學習實作研習課程</a:t>
              </a:r>
              <a:endParaRPr lang="zh-CN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endParaRPr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大</a:t>
              </a: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數據視覺化</a:t>
              </a:r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Tableau</a:t>
              </a: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軟體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研習</a:t>
              </a:r>
              <a:endParaRPr lang="en-US" alt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endParaRPr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白帽菁英萌芽計畫（二）：資訊安全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人才</a:t>
              </a: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培育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計畫</a:t>
              </a:r>
              <a:endParaRPr lang="en-US" alt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endParaRPr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鼎新電腦「</a:t>
              </a:r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2018</a:t>
              </a: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年智能</a:t>
              </a:r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UPGRADE</a:t>
              </a: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耀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勁營」</a:t>
              </a:r>
              <a:endParaRPr lang="zh-CN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107" y="3147"/>
              <a:ext cx="80" cy="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01" b="1" dirty="0">
                  <a:solidFill>
                    <a:schemeClr val="bg1"/>
                  </a:solidFill>
                  <a:latin typeface="站酷快乐体2016修订版" panose="02010600030101010101" charset="-122"/>
                  <a:ea typeface="站酷快乐体2016修订版" panose="02010600030101010101" charset="-122"/>
                </a:rPr>
                <a:t>  </a:t>
              </a: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11209022" y="6209633"/>
            <a:ext cx="360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" name="圖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3504"/>
            <a:ext cx="647338" cy="360335"/>
          </a:xfrm>
          <a:prstGeom prst="rect">
            <a:avLst/>
          </a:prstGeom>
          <a:ln w="12700" cap="flat">
            <a:solidFill>
              <a:srgbClr val="077AAD"/>
            </a:solidFill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20261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83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167937" y="1885950"/>
            <a:ext cx="1354138" cy="2708275"/>
            <a:chOff x="10237788" y="1897063"/>
            <a:chExt cx="1354138" cy="2708275"/>
          </a:xfrm>
        </p:grpSpPr>
        <p:sp>
          <p:nvSpPr>
            <p:cNvPr id="5" name="Freeform 19"/>
            <p:cNvSpPr>
              <a:spLocks/>
            </p:cNvSpPr>
            <p:nvPr/>
          </p:nvSpPr>
          <p:spPr bwMode="auto">
            <a:xfrm>
              <a:off x="10237788" y="1897063"/>
              <a:ext cx="1354138" cy="2708275"/>
            </a:xfrm>
            <a:custGeom>
              <a:avLst/>
              <a:gdLst>
                <a:gd name="T0" fmla="*/ 3744 w 3744"/>
                <a:gd name="T1" fmla="*/ 0 h 7488"/>
                <a:gd name="T2" fmla="*/ 0 w 3744"/>
                <a:gd name="T3" fmla="*/ 3744 h 7488"/>
                <a:gd name="T4" fmla="*/ 3744 w 3744"/>
                <a:gd name="T5" fmla="*/ 7488 h 7488"/>
                <a:gd name="T6" fmla="*/ 3744 w 3744"/>
                <a:gd name="T7" fmla="*/ 0 h 7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4" h="7488">
                  <a:moveTo>
                    <a:pt x="3744" y="0"/>
                  </a:moveTo>
                  <a:cubicBezTo>
                    <a:pt x="1676" y="0"/>
                    <a:pt x="0" y="1676"/>
                    <a:pt x="0" y="3744"/>
                  </a:cubicBezTo>
                  <a:cubicBezTo>
                    <a:pt x="0" y="5812"/>
                    <a:pt x="1676" y="7488"/>
                    <a:pt x="3744" y="7488"/>
                  </a:cubicBezTo>
                  <a:lnTo>
                    <a:pt x="37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20"/>
            <p:cNvSpPr>
              <a:spLocks/>
            </p:cNvSpPr>
            <p:nvPr/>
          </p:nvSpPr>
          <p:spPr bwMode="auto">
            <a:xfrm>
              <a:off x="10271126" y="1930400"/>
              <a:ext cx="1320800" cy="2641600"/>
            </a:xfrm>
            <a:custGeom>
              <a:avLst/>
              <a:gdLst>
                <a:gd name="T0" fmla="*/ 3651 w 3651"/>
                <a:gd name="T1" fmla="*/ 0 h 7302"/>
                <a:gd name="T2" fmla="*/ 0 w 3651"/>
                <a:gd name="T3" fmla="*/ 3651 h 7302"/>
                <a:gd name="T4" fmla="*/ 3651 w 3651"/>
                <a:gd name="T5" fmla="*/ 7302 h 7302"/>
                <a:gd name="T6" fmla="*/ 3651 w 3651"/>
                <a:gd name="T7" fmla="*/ 0 h 7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51" h="7302">
                  <a:moveTo>
                    <a:pt x="3651" y="0"/>
                  </a:moveTo>
                  <a:cubicBezTo>
                    <a:pt x="1635" y="0"/>
                    <a:pt x="0" y="1634"/>
                    <a:pt x="0" y="3651"/>
                  </a:cubicBezTo>
                  <a:cubicBezTo>
                    <a:pt x="0" y="5668"/>
                    <a:pt x="1635" y="7302"/>
                    <a:pt x="3651" y="7302"/>
                  </a:cubicBezTo>
                  <a:lnTo>
                    <a:pt x="3651" y="0"/>
                  </a:lnTo>
                  <a:close/>
                </a:path>
              </a:pathLst>
            </a:custGeom>
            <a:solidFill>
              <a:srgbClr val="038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21"/>
            <p:cNvSpPr>
              <a:spLocks/>
            </p:cNvSpPr>
            <p:nvPr/>
          </p:nvSpPr>
          <p:spPr bwMode="auto">
            <a:xfrm>
              <a:off x="10966451" y="3171825"/>
              <a:ext cx="93663" cy="158750"/>
            </a:xfrm>
            <a:custGeom>
              <a:avLst/>
              <a:gdLst>
                <a:gd name="T0" fmla="*/ 39 w 259"/>
                <a:gd name="T1" fmla="*/ 0 h 438"/>
                <a:gd name="T2" fmla="*/ 259 w 259"/>
                <a:gd name="T3" fmla="*/ 219 h 438"/>
                <a:gd name="T4" fmla="*/ 39 w 259"/>
                <a:gd name="T5" fmla="*/ 438 h 438"/>
                <a:gd name="T6" fmla="*/ 0 w 259"/>
                <a:gd name="T7" fmla="*/ 399 h 438"/>
                <a:gd name="T8" fmla="*/ 181 w 259"/>
                <a:gd name="T9" fmla="*/ 219 h 438"/>
                <a:gd name="T10" fmla="*/ 0 w 259"/>
                <a:gd name="T11" fmla="*/ 39 h 438"/>
                <a:gd name="T12" fmla="*/ 39 w 259"/>
                <a:gd name="T13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9" h="438">
                  <a:moveTo>
                    <a:pt x="39" y="0"/>
                  </a:moveTo>
                  <a:lnTo>
                    <a:pt x="259" y="219"/>
                  </a:lnTo>
                  <a:lnTo>
                    <a:pt x="39" y="438"/>
                  </a:lnTo>
                  <a:lnTo>
                    <a:pt x="0" y="399"/>
                  </a:lnTo>
                  <a:lnTo>
                    <a:pt x="181" y="219"/>
                  </a:lnTo>
                  <a:lnTo>
                    <a:pt x="0" y="3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085778" y="504585"/>
            <a:ext cx="2688006" cy="669156"/>
            <a:chOff x="2010055" y="1569528"/>
            <a:chExt cx="2688006" cy="669156"/>
          </a:xfrm>
        </p:grpSpPr>
        <p:sp>
          <p:nvSpPr>
            <p:cNvPr id="12" name="TextBox 11"/>
            <p:cNvSpPr txBox="1"/>
            <p:nvPr/>
          </p:nvSpPr>
          <p:spPr>
            <a:xfrm>
              <a:off x="2287099" y="1611718"/>
              <a:ext cx="21339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 b="1" spc="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其他經歷</a:t>
              </a:r>
              <a:endParaRPr lang="zh-CN" altLang="en-US" sz="3200" b="1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10055" y="1569528"/>
              <a:ext cx="2688006" cy="66915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144540" y="1217632"/>
            <a:ext cx="457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日本尾道市立大學 地域文化研習</a:t>
            </a:r>
            <a:endParaRPr lang="zh-CN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93" y="1979926"/>
            <a:ext cx="4268018" cy="320101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014" y="1979926"/>
            <a:ext cx="4268017" cy="3201013"/>
          </a:xfrm>
          <a:prstGeom prst="rect">
            <a:avLst/>
          </a:prstGeom>
        </p:spPr>
      </p:pic>
      <p:sp>
        <p:nvSpPr>
          <p:cNvPr id="18" name="TextBox 14"/>
          <p:cNvSpPr txBox="1"/>
          <p:nvPr/>
        </p:nvSpPr>
        <p:spPr>
          <a:xfrm>
            <a:off x="2249108" y="52923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花牌體驗</a:t>
            </a:r>
            <a:endParaRPr lang="zh-CN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4"/>
          <p:cNvSpPr txBox="1"/>
          <p:nvPr/>
        </p:nvSpPr>
        <p:spPr>
          <a:xfrm>
            <a:off x="6981488" y="529237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報告前合照</a:t>
            </a:r>
            <a:endParaRPr lang="zh-CN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1209022" y="6209633"/>
            <a:ext cx="360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" name="圖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3504"/>
            <a:ext cx="647338" cy="360335"/>
          </a:xfrm>
          <a:prstGeom prst="rect">
            <a:avLst/>
          </a:prstGeom>
          <a:ln w="12700" cap="flat">
            <a:solidFill>
              <a:srgbClr val="077AAD"/>
            </a:solidFill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8100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431</Words>
  <Application>Microsoft Office PowerPoint</Application>
  <PresentationFormat>自訂</PresentationFormat>
  <Paragraphs>90</Paragraphs>
  <Slides>11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宋体</vt:lpstr>
      <vt:lpstr>站酷快乐体2016修订版</vt:lpstr>
      <vt:lpstr>微軟正黑體</vt:lpstr>
      <vt:lpstr>新細明體</vt:lpstr>
      <vt:lpstr>Arial</vt:lpstr>
      <vt:lpstr>Calibri</vt:lpstr>
      <vt:lpstr>Wingdings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http:/www.ypppt.com</cp:keywords>
  <dc:description>http://www.ypppt.com/</dc:description>
  <cp:lastModifiedBy>P ika</cp:lastModifiedBy>
  <cp:revision>161</cp:revision>
  <dcterms:created xsi:type="dcterms:W3CDTF">2017-02-16T02:06:51Z</dcterms:created>
  <dcterms:modified xsi:type="dcterms:W3CDTF">2021-10-10T14:15:46Z</dcterms:modified>
</cp:coreProperties>
</file>