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81" r:id="rId5"/>
    <p:sldId id="259" r:id="rId6"/>
    <p:sldId id="282" r:id="rId7"/>
    <p:sldId id="283" r:id="rId8"/>
    <p:sldId id="284" r:id="rId9"/>
    <p:sldId id="285" r:id="rId10"/>
    <p:sldId id="260"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77102" autoAdjust="0"/>
  </p:normalViewPr>
  <p:slideViewPr>
    <p:cSldViewPr snapToGrid="0">
      <p:cViewPr varScale="1">
        <p:scale>
          <a:sx n="53" d="100"/>
          <a:sy n="53" d="100"/>
        </p:scale>
        <p:origin x="1144" y="24"/>
      </p:cViewPr>
      <p:guideLst/>
    </p:cSldViewPr>
  </p:slideViewPr>
  <p:notesTextViewPr>
    <p:cViewPr>
      <p:scale>
        <a:sx n="1" d="1"/>
        <a:sy n="1" d="1"/>
      </p:scale>
      <p:origin x="0" y="0"/>
    </p:cViewPr>
  </p:notesText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A8522-28EE-4F6A-A4EC-AA5A2CC5E074}"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3AC8F-C922-4ACD-8F49-6FF83CA54679}" type="slidenum">
              <a:rPr lang="en-US" smtClean="0"/>
              <a:t>‹#›</a:t>
            </a:fld>
            <a:endParaRPr lang="en-US"/>
          </a:p>
        </p:txBody>
      </p:sp>
    </p:spTree>
    <p:extLst>
      <p:ext uri="{BB962C8B-B14F-4D97-AF65-F5344CB8AC3E}">
        <p14:creationId xmlns:p14="http://schemas.microsoft.com/office/powerpoint/2010/main" val="1002000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63AC8F-C922-4ACD-8F49-6FF83CA54679}" type="slidenum">
              <a:rPr lang="en-US" smtClean="0"/>
              <a:t>1</a:t>
            </a:fld>
            <a:endParaRPr lang="en-US"/>
          </a:p>
        </p:txBody>
      </p:sp>
    </p:spTree>
    <p:extLst>
      <p:ext uri="{BB962C8B-B14F-4D97-AF65-F5344CB8AC3E}">
        <p14:creationId xmlns:p14="http://schemas.microsoft.com/office/powerpoint/2010/main" val="2298750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1" i="0" dirty="0">
                <a:solidFill>
                  <a:srgbClr val="4B5776"/>
                </a:solidFill>
                <a:effectLst/>
                <a:latin typeface="hanken grotesk"/>
              </a:rPr>
              <a:t>1. </a:t>
            </a:r>
            <a:r>
              <a:rPr lang="vi-VN" b="0" i="0" dirty="0">
                <a:solidFill>
                  <a:srgbClr val="4B5776"/>
                </a:solidFill>
                <a:effectLst/>
                <a:latin typeface="hanken grotesk"/>
              </a:rPr>
              <a:t>NLU (Natural Language Understanding): Đây là thành phần xử lý ngôn ngữ tự nhiên, nhiệm vụ của NLU là phân tích và hiểu câu chuyện từ người dùng. NLU sử dụng các phương pháp như tokenization, entity recognition và intent classification để xác định ý định và thông tin từ câu chuyện.</a:t>
            </a:r>
          </a:p>
          <a:p>
            <a:pPr marL="171450" indent="-171450">
              <a:buFontTx/>
              <a:buChar char="-"/>
            </a:pPr>
            <a:r>
              <a:rPr lang="vi-VN" b="1" i="0" dirty="0">
                <a:solidFill>
                  <a:srgbClr val="4B5776"/>
                </a:solidFill>
                <a:effectLst/>
                <a:latin typeface="hanken grotesk"/>
              </a:rPr>
              <a:t>2. </a:t>
            </a:r>
            <a:r>
              <a:rPr lang="vi-VN" b="0" i="0" dirty="0">
                <a:solidFill>
                  <a:srgbClr val="4B5776"/>
                </a:solidFill>
                <a:effectLst/>
                <a:latin typeface="hanken grotesk"/>
              </a:rPr>
              <a:t>Core: Core quản lý quá trình tương tác của chatbot. Nó xác định các hành động của chatbot dựa trên trạng thái hiện tại và lịch sử tương tác. Core sử dụng mô hình machine learning để dự đoán hành động tiếp theo dựa trên các luật và thông tin từ NLU.</a:t>
            </a:r>
          </a:p>
          <a:p>
            <a:pPr marL="171450" indent="-171450">
              <a:buFontTx/>
              <a:buChar char="-"/>
            </a:pPr>
            <a:r>
              <a:rPr lang="vi-VN" b="1" i="0" dirty="0">
                <a:solidFill>
                  <a:srgbClr val="4B5776"/>
                </a:solidFill>
                <a:effectLst/>
                <a:latin typeface="hanken grotesk"/>
              </a:rPr>
              <a:t>3. </a:t>
            </a:r>
            <a:r>
              <a:rPr lang="vi-VN" b="0" i="0" dirty="0">
                <a:solidFill>
                  <a:srgbClr val="4B5776"/>
                </a:solidFill>
                <a:effectLst/>
                <a:latin typeface="hanken grotesk"/>
              </a:rPr>
              <a:t>Actions: Actions là các hành động mà chatbot thực hiện để tương tác với người dùng hoặc hệ thống. Đây có thể là gửi tin nhắn, truy vấn cơ sở dữ liệu, hoặc thực hiện các tác vụ khác. Rasa cung cấp khung làm việc để xác định và triển khai các hành động này.</a:t>
            </a:r>
          </a:p>
          <a:p>
            <a:pPr marL="171450" indent="-171450">
              <a:buFontTx/>
              <a:buChar char="-"/>
            </a:pPr>
            <a:r>
              <a:rPr lang="vi-VN" b="1" i="0" dirty="0">
                <a:solidFill>
                  <a:srgbClr val="4B5776"/>
                </a:solidFill>
                <a:effectLst/>
                <a:latin typeface="hanken grotesk"/>
              </a:rPr>
              <a:t>4. </a:t>
            </a:r>
            <a:r>
              <a:rPr lang="vi-VN" b="0" i="0" dirty="0">
                <a:solidFill>
                  <a:srgbClr val="4B5776"/>
                </a:solidFill>
                <a:effectLst/>
                <a:latin typeface="hanken grotesk"/>
              </a:rPr>
              <a:t>Stories: Stories là các kịch bản tương tác giữa người dùng và chatbot. Đó là các chuỗi các intent và action dự kiến theo thứ tự. Ví dụ, nếu người dùng nói "Xin chào", một story có thể là "intent: greet, action: utter_greet". Stories được sử dụng để đào tạo và kiểm tra chatbot.</a:t>
            </a:r>
          </a:p>
          <a:p>
            <a:pPr marL="171450" indent="-171450">
              <a:buFontTx/>
              <a:buChar char="-"/>
            </a:pPr>
            <a:r>
              <a:rPr lang="vi-VN" b="1" i="0" dirty="0">
                <a:solidFill>
                  <a:srgbClr val="4B5776"/>
                </a:solidFill>
                <a:effectLst/>
                <a:latin typeface="hanken grotesk"/>
              </a:rPr>
              <a:t>5. </a:t>
            </a:r>
            <a:r>
              <a:rPr lang="vi-VN" b="0" i="0" dirty="0">
                <a:solidFill>
                  <a:srgbClr val="4B5776"/>
                </a:solidFill>
                <a:effectLst/>
                <a:latin typeface="hanken grotesk"/>
              </a:rPr>
              <a:t>Domain: Domain chứa thông tin về các intent, action và các lược đồ, slot mà chatbot có thể hiểu và tương tác. Nó cung cấp một khung làm việc để xác định các chức năng và luồng tương tác của chatbot.</a:t>
            </a:r>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10</a:t>
            </a:fld>
            <a:endParaRPr lang="en-US"/>
          </a:p>
        </p:txBody>
      </p:sp>
    </p:spTree>
    <p:extLst>
      <p:ext uri="{BB962C8B-B14F-4D97-AF65-F5344CB8AC3E}">
        <p14:creationId xmlns:p14="http://schemas.microsoft.com/office/powerpoint/2010/main" val="4013037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11</a:t>
            </a:fld>
            <a:endParaRPr lang="en-US"/>
          </a:p>
        </p:txBody>
      </p:sp>
    </p:spTree>
    <p:extLst>
      <p:ext uri="{BB962C8B-B14F-4D97-AF65-F5344CB8AC3E}">
        <p14:creationId xmlns:p14="http://schemas.microsoft.com/office/powerpoint/2010/main" val="405129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Nội dung báo cáo gồm 6 phần:</a:t>
            </a:r>
          </a:p>
          <a:p>
            <a:endParaRPr lang="en-US"/>
          </a:p>
        </p:txBody>
      </p:sp>
      <p:sp>
        <p:nvSpPr>
          <p:cNvPr id="4" name="Slide Number Placeholder 3"/>
          <p:cNvSpPr>
            <a:spLocks noGrp="1"/>
          </p:cNvSpPr>
          <p:nvPr>
            <p:ph type="sldNum" sz="quarter" idx="5"/>
          </p:nvPr>
        </p:nvSpPr>
        <p:spPr/>
        <p:txBody>
          <a:bodyPr/>
          <a:lstStyle/>
          <a:p>
            <a:fld id="{8C63AC8F-C922-4ACD-8F49-6FF83CA54679}" type="slidenum">
              <a:rPr lang="en-US" smtClean="0"/>
              <a:t>2</a:t>
            </a:fld>
            <a:endParaRPr lang="en-US"/>
          </a:p>
        </p:txBody>
      </p:sp>
    </p:spTree>
    <p:extLst>
      <p:ext uri="{BB962C8B-B14F-4D97-AF65-F5344CB8AC3E}">
        <p14:creationId xmlns:p14="http://schemas.microsoft.com/office/powerpoint/2010/main" val="222158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xu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Chatbot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chọn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3</a:t>
            </a:fld>
            <a:endParaRPr lang="en-US"/>
          </a:p>
        </p:txBody>
      </p:sp>
    </p:spTree>
    <p:extLst>
      <p:ext uri="{BB962C8B-B14F-4D97-AF65-F5344CB8AC3E}">
        <p14:creationId xmlns:p14="http://schemas.microsoft.com/office/powerpoint/2010/main" val="1297453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Tổng quan về Đề tài gồm 4 nội dung</a:t>
            </a:r>
          </a:p>
        </p:txBody>
      </p:sp>
      <p:sp>
        <p:nvSpPr>
          <p:cNvPr id="4" name="Slide Number Placeholder 3"/>
          <p:cNvSpPr>
            <a:spLocks noGrp="1"/>
          </p:cNvSpPr>
          <p:nvPr>
            <p:ph type="sldNum" sz="quarter" idx="5"/>
          </p:nvPr>
        </p:nvSpPr>
        <p:spPr/>
        <p:txBody>
          <a:bodyPr/>
          <a:lstStyle/>
          <a:p>
            <a:fld id="{8C63AC8F-C922-4ACD-8F49-6FF83CA54679}" type="slidenum">
              <a:rPr lang="en-US" smtClean="0"/>
              <a:t>4</a:t>
            </a:fld>
            <a:endParaRPr lang="en-US"/>
          </a:p>
        </p:txBody>
      </p:sp>
    </p:spTree>
    <p:extLst>
      <p:ext uri="{BB962C8B-B14F-4D97-AF65-F5344CB8AC3E}">
        <p14:creationId xmlns:p14="http://schemas.microsoft.com/office/powerpoint/2010/main" val="347685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Khái</a:t>
            </a:r>
            <a:r>
              <a:rPr lang="en-US" dirty="0"/>
              <a:t> </a:t>
            </a:r>
            <a:r>
              <a:rPr lang="en-US" dirty="0" err="1"/>
              <a:t>niệm</a:t>
            </a:r>
            <a:r>
              <a:rPr lang="en-US" dirty="0"/>
              <a:t>: (Khi </a:t>
            </a:r>
            <a:r>
              <a:rPr lang="en-US" dirty="0" err="1"/>
              <a:t>đọc</a:t>
            </a:r>
            <a:r>
              <a:rPr lang="en-US" dirty="0"/>
              <a:t> </a:t>
            </a:r>
            <a:r>
              <a:rPr lang="en-US" dirty="0" err="1"/>
              <a:t>hết</a:t>
            </a:r>
            <a:r>
              <a:rPr lang="en-US" dirty="0"/>
              <a:t> </a:t>
            </a:r>
            <a:r>
              <a:rPr lang="en-US" dirty="0" err="1"/>
              <a:t>phần</a:t>
            </a:r>
            <a:r>
              <a:rPr lang="en-US" dirty="0"/>
              <a:t> </a:t>
            </a:r>
            <a:r>
              <a:rPr lang="en-US" dirty="0" err="1"/>
              <a:t>khái</a:t>
            </a:r>
            <a:r>
              <a:rPr lang="en-US" dirty="0"/>
              <a:t> </a:t>
            </a:r>
            <a:r>
              <a:rPr lang="en-US" dirty="0" err="1"/>
              <a:t>niệm</a:t>
            </a:r>
            <a:r>
              <a:rPr lang="en-US" dirty="0"/>
              <a:t> </a:t>
            </a:r>
            <a:r>
              <a:rPr lang="en-US" dirty="0" err="1"/>
              <a:t>đọc</a:t>
            </a:r>
            <a:r>
              <a:rPr lang="en-US" dirty="0"/>
              <a:t> </a:t>
            </a:r>
            <a:r>
              <a:rPr lang="en-US" dirty="0" err="1"/>
              <a:t>thêm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Rasa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(Intent)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câu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(Entity)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Rasa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túy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Chatbot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5</a:t>
            </a:fld>
            <a:endParaRPr lang="en-US"/>
          </a:p>
        </p:txBody>
      </p:sp>
    </p:spTree>
    <p:extLst>
      <p:ext uri="{BB962C8B-B14F-4D97-AF65-F5344CB8AC3E}">
        <p14:creationId xmlns:p14="http://schemas.microsoft.com/office/powerpoint/2010/main" val="196804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NLU: </a:t>
            </a:r>
            <a:r>
              <a:rPr lang="vi-VN" sz="2800" b="0" i="0" dirty="0">
                <a:solidFill>
                  <a:srgbClr val="1B1B1B"/>
                </a:solidFill>
                <a:effectLst/>
                <a:latin typeface="Open Sans" panose="020B0606030504020204" pitchFamily="34" charset="0"/>
              </a:rPr>
              <a:t>Đây là module đóng vai trò xử lý đầu vào câu hội thoại người dùng (tokenize, featurize), xác định ý định người dùng (Intent Classification) và trích chọn thực thể (Entity Extraction). Ngoài ra, RASA NLU còn có các tính năng khác như Regular Expression, Synonyms, Lookup Table.</a:t>
            </a:r>
          </a:p>
          <a:p>
            <a:pPr algn="l">
              <a:buFont typeface="Arial" panose="020B0604020202020204" pitchFamily="34" charset="0"/>
              <a:buChar char="•"/>
            </a:pPr>
            <a:r>
              <a:rPr lang="vi-VN" sz="2800" b="1" i="1" dirty="0">
                <a:solidFill>
                  <a:srgbClr val="1B1B1B"/>
                </a:solidFill>
                <a:effectLst/>
                <a:latin typeface="Open Sans" panose="020B0606030504020204" pitchFamily="34" charset="0"/>
              </a:rPr>
              <a:t>Regular Expression</a:t>
            </a:r>
            <a:r>
              <a:rPr lang="vi-VN" sz="2800" b="0" i="0" dirty="0">
                <a:solidFill>
                  <a:srgbClr val="1B1B1B"/>
                </a:solidFill>
                <a:effectLst/>
                <a:latin typeface="Open Sans" panose="020B0606030504020204" pitchFamily="34" charset="0"/>
              </a:rPr>
              <a:t>: Trích chọn thực thể bằng Regex</a:t>
            </a:r>
            <a:br>
              <a:rPr lang="vi-VN" sz="2800" b="0" i="0" dirty="0">
                <a:solidFill>
                  <a:srgbClr val="1B1B1B"/>
                </a:solidFill>
                <a:effectLst/>
                <a:latin typeface="Open Sans" panose="020B0606030504020204" pitchFamily="34" charset="0"/>
              </a:rPr>
            </a:br>
            <a:r>
              <a:rPr lang="vi-VN" sz="2800" b="0" i="0" dirty="0">
                <a:solidFill>
                  <a:srgbClr val="1B1B1B"/>
                </a:solidFill>
                <a:effectLst/>
                <a:latin typeface="Open Sans" panose="020B0606030504020204" pitchFamily="34" charset="0"/>
              </a:rPr>
              <a:t>VD: ngày tháng, từ khóa cụ thể</a:t>
            </a:r>
            <a:br>
              <a:rPr lang="vi-VN" sz="2800" b="0" i="0" dirty="0">
                <a:solidFill>
                  <a:srgbClr val="1B1B1B"/>
                </a:solidFill>
                <a:effectLst/>
                <a:latin typeface="Open Sans" panose="020B0606030504020204" pitchFamily="34" charset="0"/>
              </a:rPr>
            </a:br>
            <a:endParaRPr lang="vi-VN" sz="2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2800" b="1" i="1" dirty="0">
                <a:solidFill>
                  <a:srgbClr val="1B1B1B"/>
                </a:solidFill>
                <a:effectLst/>
                <a:latin typeface="Open Sans" panose="020B0606030504020204" pitchFamily="34" charset="0"/>
              </a:rPr>
              <a:t>Synonym</a:t>
            </a:r>
            <a:r>
              <a:rPr lang="vi-VN" sz="2800" b="0" i="0" dirty="0">
                <a:solidFill>
                  <a:srgbClr val="1B1B1B"/>
                </a:solidFill>
                <a:effectLst/>
                <a:latin typeface="Open Sans" panose="020B0606030504020204" pitchFamily="34" charset="0"/>
              </a:rPr>
              <a:t>: Từ đồng nghĩa</a:t>
            </a:r>
            <a:br>
              <a:rPr lang="vi-VN" sz="2800" b="0" i="0" dirty="0">
                <a:solidFill>
                  <a:srgbClr val="1B1B1B"/>
                </a:solidFill>
                <a:effectLst/>
                <a:latin typeface="Open Sans" panose="020B0606030504020204" pitchFamily="34" charset="0"/>
              </a:rPr>
            </a:br>
            <a:r>
              <a:rPr lang="vi-VN" sz="2800" b="0" i="0" dirty="0">
                <a:solidFill>
                  <a:srgbClr val="1B1B1B"/>
                </a:solidFill>
                <a:effectLst/>
                <a:latin typeface="Open Sans" panose="020B0606030504020204" pitchFamily="34" charset="0"/>
              </a:rPr>
              <a:t>VD: "ub", "ubnd" và "Ủy ban nhân dân", khi gặp các từ "ub", "ubnd", hệ thống tự chuyển thành "Ủy ban nhân dân"</a:t>
            </a:r>
            <a:br>
              <a:rPr lang="vi-VN" sz="2800" b="0" i="0" dirty="0">
                <a:solidFill>
                  <a:srgbClr val="1B1B1B"/>
                </a:solidFill>
                <a:effectLst/>
                <a:latin typeface="Open Sans" panose="020B0606030504020204" pitchFamily="34" charset="0"/>
              </a:rPr>
            </a:br>
            <a:endParaRPr lang="vi-VN" sz="2800" b="0" i="0" dirty="0">
              <a:solidFill>
                <a:srgbClr val="1B1B1B"/>
              </a:solidFill>
              <a:effectLst/>
              <a:latin typeface="Open Sans" panose="020B0606030504020204" pitchFamily="34" charset="0"/>
            </a:endParaRPr>
          </a:p>
          <a:p>
            <a:pPr algn="l">
              <a:buFont typeface="Arial" panose="020B0604020202020204" pitchFamily="34" charset="0"/>
              <a:buChar char="•"/>
            </a:pPr>
            <a:r>
              <a:rPr lang="vi-VN" sz="2800" b="1" i="1" dirty="0">
                <a:solidFill>
                  <a:srgbClr val="1B1B1B"/>
                </a:solidFill>
                <a:effectLst/>
                <a:latin typeface="Open Sans" panose="020B0606030504020204" pitchFamily="34" charset="0"/>
              </a:rPr>
              <a:t>Lookup Table</a:t>
            </a:r>
            <a:r>
              <a:rPr lang="vi-VN" sz="2800" b="0" i="0" dirty="0">
                <a:solidFill>
                  <a:srgbClr val="1B1B1B"/>
                </a:solidFill>
                <a:effectLst/>
                <a:latin typeface="Open Sans" panose="020B0606030504020204" pitchFamily="34" charset="0"/>
              </a:rPr>
              <a:t>: Định nghĩa một tập giá trị cho một biến (RASA gọi là slot)</a:t>
            </a:r>
            <a:br>
              <a:rPr lang="vi-VN" sz="2800" b="0" i="0" dirty="0">
                <a:solidFill>
                  <a:srgbClr val="1B1B1B"/>
                </a:solidFill>
                <a:effectLst/>
                <a:latin typeface="Open Sans" panose="020B0606030504020204" pitchFamily="34" charset="0"/>
              </a:rPr>
            </a:br>
            <a:r>
              <a:rPr lang="vi-VN" sz="2800" b="0" i="0" dirty="0">
                <a:solidFill>
                  <a:srgbClr val="1B1B1B"/>
                </a:solidFill>
                <a:effectLst/>
                <a:latin typeface="Open Sans" panose="020B0606030504020204" pitchFamily="34" charset="0"/>
              </a:rPr>
              <a:t>VD: Slot Province, ta định nghĩa Lookup Table gồm 64 tên tỉnh thành: "Hà Nội", "Hải Phòng", "Hà Nam",... . Khi hệ thống phát hiện từ "Hải Phòng" trong câu hội thoại người dùng, hệ thống sẽ tự gán giá trị "Hải Phòng" cho biến Province trong bộ nhớ, điều này giúp chatbot có thể nhận ra một số giá trị bổ trợ cho ngữ cảnh</a:t>
            </a:r>
          </a:p>
          <a:p>
            <a:pPr marL="0" indent="0">
              <a:buNone/>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vi-VN" b="0" i="0" dirty="0">
                <a:solidFill>
                  <a:srgbClr val="000000"/>
                </a:solidFill>
                <a:effectLst/>
                <a:latin typeface="-apple-system"/>
              </a:rPr>
              <a:t>Rasa Core: Rasa Core là thành phần quản lý luồng tương tác giữa chatbot và người dùng. Nó xác định quy trình tương tác, quyết định hành động của chatbot dựa trên trạng thái hiện tại và đầu vào từ người dùng. Rasa Core sử dụng các thuật toán học tăng cường (reinforcement learning) để cải thiện hiệu suất của chatbot theo thời gian</a:t>
            </a:r>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6</a:t>
            </a:fld>
            <a:endParaRPr lang="en-US"/>
          </a:p>
        </p:txBody>
      </p:sp>
    </p:spTree>
    <p:extLst>
      <p:ext uri="{BB962C8B-B14F-4D97-AF65-F5344CB8AC3E}">
        <p14:creationId xmlns:p14="http://schemas.microsoft.com/office/powerpoint/2010/main" val="3501391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NLU: </a:t>
            </a:r>
            <a:r>
              <a:rPr lang="vi-VN" sz="2800" b="0" i="0" dirty="0">
                <a:solidFill>
                  <a:srgbClr val="1B1B1B"/>
                </a:solidFill>
                <a:effectLst/>
                <a:latin typeface="Open Sans" panose="020B0606030504020204" pitchFamily="34" charset="0"/>
              </a:rPr>
              <a:t>Đây là module đóng vai trò xử lý đầu vào câu hội thoại người dùng (tokenize, featurize), xác định ý định người dùng (Intent Classification) và trích chọn thực thể (Entity Extraction). </a:t>
            </a:r>
          </a:p>
          <a:p>
            <a:pPr marL="0" indent="0">
              <a:buNone/>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 </a:t>
            </a:r>
            <a:r>
              <a:rPr lang="vi-VN" b="0" i="0" dirty="0">
                <a:solidFill>
                  <a:srgbClr val="000000"/>
                </a:solidFill>
                <a:effectLst/>
                <a:latin typeface="-apple-system"/>
              </a:rPr>
              <a:t>Rasa Core: Rasa Core là thành phần quản lý luồng tương tác giữa chatbot và người dùng. Nó xác định quy trình tương tác, quyết định hành động của chatbot dựa trên trạng thái hiện tại và đầu vào từ người dùng. Rasa Core sử dụng các thuật toán học tăng cường (reinforcement learning) để cải thiện hiệu suất của chatbot theo thời gian</a:t>
            </a:r>
            <a:endParaRPr lang="en-US" dirty="0"/>
          </a:p>
        </p:txBody>
      </p:sp>
      <p:sp>
        <p:nvSpPr>
          <p:cNvPr id="4" name="Slide Number Placeholder 3"/>
          <p:cNvSpPr>
            <a:spLocks noGrp="1"/>
          </p:cNvSpPr>
          <p:nvPr>
            <p:ph type="sldNum" sz="quarter" idx="5"/>
          </p:nvPr>
        </p:nvSpPr>
        <p:spPr/>
        <p:txBody>
          <a:bodyPr/>
          <a:lstStyle/>
          <a:p>
            <a:fld id="{8C63AC8F-C922-4ACD-8F49-6FF83CA54679}" type="slidenum">
              <a:rPr lang="en-US" smtClean="0"/>
              <a:t>7</a:t>
            </a:fld>
            <a:endParaRPr lang="en-US"/>
          </a:p>
        </p:txBody>
      </p:sp>
    </p:spTree>
    <p:extLst>
      <p:ext uri="{BB962C8B-B14F-4D97-AF65-F5344CB8AC3E}">
        <p14:creationId xmlns:p14="http://schemas.microsoft.com/office/powerpoint/2010/main" val="132303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sz="2800" b="0" i="0" dirty="0">
                <a:solidFill>
                  <a:srgbClr val="000000"/>
                </a:solidFill>
                <a:effectLst/>
                <a:latin typeface="-apple-system"/>
              </a:rPr>
              <a:t>Mã nguồn mở: Rasa là một nền tảng mã nguồn mở, giúp giảm chi phí và linh hoạt trong việc phát triển chatbot. Bạn có thể truy cập mã nguồn, tùy chỉnh, và mở rộng theo yêu cầu cụ thể của dự án.</a:t>
            </a:r>
          </a:p>
          <a:p>
            <a:pPr algn="l">
              <a:buFont typeface="+mj-lt"/>
              <a:buAutoNum type="arabicPeriod"/>
            </a:pPr>
            <a:r>
              <a:rPr lang="vi-VN" sz="2800" b="0" i="0" dirty="0">
                <a:solidFill>
                  <a:srgbClr val="000000"/>
                </a:solidFill>
                <a:effectLst/>
                <a:latin typeface="-apple-system"/>
              </a:rPr>
              <a:t>Tùy chỉnh và mở rộng: Rasa cho phép bạn tạo ra các hành động tùy chỉnh, tích hợp với các hệ thống bên ngoài và điều chỉnh các thành phần của Rasa theo ý muốn. Điều này giúp bạn tạo ra chatbot phù hợp với nhu cầu đặc biệt của dự án.</a:t>
            </a:r>
          </a:p>
          <a:p>
            <a:pPr algn="l">
              <a:buFont typeface="+mj-lt"/>
              <a:buAutoNum type="arabicPeriod"/>
            </a:pPr>
            <a:r>
              <a:rPr lang="vi-VN" sz="2800" b="0" i="0" dirty="0">
                <a:solidFill>
                  <a:srgbClr val="000000"/>
                </a:solidFill>
                <a:effectLst/>
                <a:latin typeface="-apple-system"/>
              </a:rPr>
              <a:t>Xử lý ngôn ngữ tự nhiên mạnh mẽ: Rasa NLU có khả năng xử lý ngôn ngữ tự nhiên, giúp chatbot hiểu và phân tích ý nghĩa của câu hỏi và yêu cầu từ người dùng. Nó hỗ trợ rút trích thông tin quan trọng và xác định ý định và thực thể của người dùng.</a:t>
            </a:r>
          </a:p>
          <a:p>
            <a:pPr algn="l">
              <a:buFont typeface="+mj-lt"/>
              <a:buAutoNum type="arabicPeriod"/>
            </a:pPr>
            <a:r>
              <a:rPr lang="vi-VN" sz="2800" b="0" i="0" dirty="0">
                <a:solidFill>
                  <a:srgbClr val="000000"/>
                </a:solidFill>
                <a:effectLst/>
                <a:latin typeface="-apple-system"/>
              </a:rPr>
              <a:t>Quản lý luồng tương tác linh hoạt: Rasa Core giúp quản lý luồng tương tác giữa chatbot và người dùng. Nó cho phép quyết định hành động của chatbot dựa trên trạng thái hiện tại, ý định và thực thể của người dùng, và lịch sử tương tác trước đó.</a:t>
            </a:r>
          </a:p>
        </p:txBody>
      </p:sp>
      <p:sp>
        <p:nvSpPr>
          <p:cNvPr id="4" name="Slide Number Placeholder 3"/>
          <p:cNvSpPr>
            <a:spLocks noGrp="1"/>
          </p:cNvSpPr>
          <p:nvPr>
            <p:ph type="sldNum" sz="quarter" idx="5"/>
          </p:nvPr>
        </p:nvSpPr>
        <p:spPr/>
        <p:txBody>
          <a:bodyPr/>
          <a:lstStyle/>
          <a:p>
            <a:fld id="{8C63AC8F-C922-4ACD-8F49-6FF83CA54679}" type="slidenum">
              <a:rPr lang="en-US" smtClean="0"/>
              <a:t>8</a:t>
            </a:fld>
            <a:endParaRPr lang="en-US"/>
          </a:p>
        </p:txBody>
      </p:sp>
    </p:spTree>
    <p:extLst>
      <p:ext uri="{BB962C8B-B14F-4D97-AF65-F5344CB8AC3E}">
        <p14:creationId xmlns:p14="http://schemas.microsoft.com/office/powerpoint/2010/main" val="223498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sz="4000" b="0" i="0" dirty="0">
                <a:solidFill>
                  <a:srgbClr val="000000"/>
                </a:solidFill>
                <a:effectLst/>
                <a:latin typeface="-apple-system"/>
              </a:rPr>
              <a:t>Đòi hỏi kiến thức kỹ thuật: Sử dụng Rasa yêu cầu kiến thức kỹ thuật và hiểu biết về lĩnh vực lập trình và xử lý ngôn ngữ tự nhiên. Điều này có thể đòi hỏi thời gian và nguồn lực để học và triển khai Rasa hiệu quả.</a:t>
            </a:r>
          </a:p>
          <a:p>
            <a:pPr algn="l">
              <a:buFont typeface="+mj-lt"/>
              <a:buAutoNum type="arabicPeriod"/>
            </a:pPr>
            <a:r>
              <a:rPr lang="vi-VN" sz="4000" b="0" i="0" dirty="0">
                <a:solidFill>
                  <a:srgbClr val="000000"/>
                </a:solidFill>
                <a:effectLst/>
                <a:latin typeface="-apple-system"/>
              </a:rPr>
              <a:t> Khó khăn trong việc đào tạo: Xây dựng và đào tạo chatbot với Rasa có thể phức tạp và tốn thời gian. Bạn cần có tập dữ liệu đào tạo đủ lớn và phải tiến hành nhiều vòng lặp để cải thiện hiệu suất của chatbot.</a:t>
            </a:r>
          </a:p>
          <a:p>
            <a:pPr algn="l">
              <a:buFont typeface="+mj-lt"/>
              <a:buAutoNum type="arabicPeriod"/>
            </a:pPr>
            <a:r>
              <a:rPr lang="vi-VN" sz="4000" b="0" i="0" dirty="0">
                <a:solidFill>
                  <a:srgbClr val="000000"/>
                </a:solidFill>
                <a:effectLst/>
                <a:latin typeface="-apple-system"/>
              </a:rPr>
              <a:t> Thiếu tích hợp sẵn với các nền tảng khác: Mặc dù Rasa có khả năng tích hợp với các hệ thống bên ngoài, nhưng không có sẵn các tích hợp sẵn với các nền tảng như Facebook Messenger hay WhatsApp. Bạn cần phải tùy chỉnh và triển khai các tích hợp này theo yêu cầu.</a:t>
            </a:r>
          </a:p>
          <a:p>
            <a:pPr algn="l">
              <a:buFont typeface="+mj-lt"/>
              <a:buAutoNum type="arabicPeriod"/>
            </a:pPr>
            <a:r>
              <a:rPr lang="vi-VN" sz="4000" b="0" i="0" dirty="0">
                <a:solidFill>
                  <a:srgbClr val="000000"/>
                </a:solidFill>
                <a:effectLst/>
                <a:latin typeface="-apple-system"/>
              </a:rPr>
              <a:t> Hạn chế về quy mô: Rasa có thể đáp ứng nhu cầu xây dựng chatbot trò chuyện nhỏ đến trung bình. Tuy nhiên, khi xây dựng chatbot có quy mô lớn và phức tạp, Rasa có thể gặp khó khăn và yêu cầu quản lý và tinh chỉnh phức tạp hơn.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sz="5400" b="0" i="0" dirty="0">
                <a:solidFill>
                  <a:srgbClr val="000000"/>
                </a:solidFill>
                <a:effectLst/>
                <a:latin typeface="-apple-system"/>
              </a:rPr>
              <a:t>5. Hỗ trợ cộng đồng: Mặc dù Rasa có một cộng đồng người dùng đông đảo, nhưng hỗ trợ từ cộng đồng có thể không luôn nhanh chóng và đáng tin cậy như các nền tảng thương mại khác. Điều này có thể ảnh hưởng đến quá trình triển khai và giải quyết vấn đề trong quá trình sử dụng Rasa.</a:t>
            </a:r>
          </a:p>
          <a:p>
            <a:br>
              <a:rPr lang="vi-VN" sz="4000" dirty="0"/>
            </a:br>
            <a:endParaRPr lang="vi-VN" sz="2800" b="0" i="0" dirty="0">
              <a:solidFill>
                <a:srgbClr val="000000"/>
              </a:solidFill>
              <a:effectLst/>
              <a:latin typeface="-apple-system"/>
            </a:endParaRPr>
          </a:p>
        </p:txBody>
      </p:sp>
      <p:sp>
        <p:nvSpPr>
          <p:cNvPr id="4" name="Slide Number Placeholder 3"/>
          <p:cNvSpPr>
            <a:spLocks noGrp="1"/>
          </p:cNvSpPr>
          <p:nvPr>
            <p:ph type="sldNum" sz="quarter" idx="5"/>
          </p:nvPr>
        </p:nvSpPr>
        <p:spPr/>
        <p:txBody>
          <a:bodyPr/>
          <a:lstStyle/>
          <a:p>
            <a:fld id="{8C63AC8F-C922-4ACD-8F49-6FF83CA54679}" type="slidenum">
              <a:rPr lang="en-US" smtClean="0"/>
              <a:t>9</a:t>
            </a:fld>
            <a:endParaRPr lang="en-US"/>
          </a:p>
        </p:txBody>
      </p:sp>
    </p:spTree>
    <p:extLst>
      <p:ext uri="{BB962C8B-B14F-4D97-AF65-F5344CB8AC3E}">
        <p14:creationId xmlns:p14="http://schemas.microsoft.com/office/powerpoint/2010/main" val="242771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7E88-A583-3487-A21C-99312B06F0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FA15BF-DB90-B78F-1142-2DAD259F3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A8396-9031-207F-D576-C947B391A1A8}"/>
              </a:ext>
            </a:extLst>
          </p:cNvPr>
          <p:cNvSpPr>
            <a:spLocks noGrp="1"/>
          </p:cNvSpPr>
          <p:nvPr>
            <p:ph type="dt" sz="half" idx="10"/>
          </p:nvPr>
        </p:nvSpPr>
        <p:spPr/>
        <p:txBody>
          <a:bodyPr/>
          <a:lstStyle/>
          <a:p>
            <a:fld id="{78BFB7F9-B41B-4D20-AD58-6441FE59133F}" type="datetime1">
              <a:rPr lang="en-US" smtClean="0"/>
              <a:t>10/14/2023</a:t>
            </a:fld>
            <a:endParaRPr lang="en-US"/>
          </a:p>
        </p:txBody>
      </p:sp>
      <p:sp>
        <p:nvSpPr>
          <p:cNvPr id="5" name="Footer Placeholder 4">
            <a:extLst>
              <a:ext uri="{FF2B5EF4-FFF2-40B4-BE49-F238E27FC236}">
                <a16:creationId xmlns:a16="http://schemas.microsoft.com/office/drawing/2014/main" id="{82D9C13A-9200-CDFC-1753-8560447F4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FF6DEE-CCF0-26C1-4652-322783B29F6D}"/>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89724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C6C0-EFDC-F5F1-8BE9-545B9C629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13C7F0-8579-307D-D64F-2CE4BA0D0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3A4D4-F20F-53D7-3FF9-0BF92D608A61}"/>
              </a:ext>
            </a:extLst>
          </p:cNvPr>
          <p:cNvSpPr>
            <a:spLocks noGrp="1"/>
          </p:cNvSpPr>
          <p:nvPr>
            <p:ph type="dt" sz="half" idx="10"/>
          </p:nvPr>
        </p:nvSpPr>
        <p:spPr/>
        <p:txBody>
          <a:bodyPr/>
          <a:lstStyle/>
          <a:p>
            <a:fld id="{15EE08D1-88DD-4604-A5F4-C717B042DAB9}" type="datetime1">
              <a:rPr lang="en-US" smtClean="0"/>
              <a:t>10/14/2023</a:t>
            </a:fld>
            <a:endParaRPr lang="en-US"/>
          </a:p>
        </p:txBody>
      </p:sp>
      <p:sp>
        <p:nvSpPr>
          <p:cNvPr id="5" name="Footer Placeholder 4">
            <a:extLst>
              <a:ext uri="{FF2B5EF4-FFF2-40B4-BE49-F238E27FC236}">
                <a16:creationId xmlns:a16="http://schemas.microsoft.com/office/drawing/2014/main" id="{DB1919BA-0E8A-314F-6480-13E6E0B10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B0370-F5F0-C018-011F-38B7F00316E6}"/>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67974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3ED85B-F53A-9865-CF31-E5A5D2D69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FCCB3-8D1E-04EE-4A45-E658AA7F40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2E636-569F-0D6B-34EE-020244B067D8}"/>
              </a:ext>
            </a:extLst>
          </p:cNvPr>
          <p:cNvSpPr>
            <a:spLocks noGrp="1"/>
          </p:cNvSpPr>
          <p:nvPr>
            <p:ph type="dt" sz="half" idx="10"/>
          </p:nvPr>
        </p:nvSpPr>
        <p:spPr/>
        <p:txBody>
          <a:bodyPr/>
          <a:lstStyle/>
          <a:p>
            <a:fld id="{5D8DD891-12B7-491C-8E5D-9E5A97DC5B73}" type="datetime1">
              <a:rPr lang="en-US" smtClean="0"/>
              <a:t>10/14/2023</a:t>
            </a:fld>
            <a:endParaRPr lang="en-US"/>
          </a:p>
        </p:txBody>
      </p:sp>
      <p:sp>
        <p:nvSpPr>
          <p:cNvPr id="5" name="Footer Placeholder 4">
            <a:extLst>
              <a:ext uri="{FF2B5EF4-FFF2-40B4-BE49-F238E27FC236}">
                <a16:creationId xmlns:a16="http://schemas.microsoft.com/office/drawing/2014/main" id="{D7B6BF12-F0D2-A23B-8116-030CA8291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C80F5-33AF-B248-35A8-9F7C0E23A9C4}"/>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117615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8692-8055-7C64-94B9-5DB183A7C02F}"/>
              </a:ext>
            </a:extLst>
          </p:cNvPr>
          <p:cNvSpPr>
            <a:spLocks noGrp="1"/>
          </p:cNvSpPr>
          <p:nvPr>
            <p:ph type="title"/>
          </p:nvPr>
        </p:nvSpPr>
        <p:spPr>
          <a:xfrm>
            <a:off x="838200" y="365125"/>
            <a:ext cx="10417404" cy="108660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9D52099-5109-0C5E-918D-E4D9BDED23EC}"/>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36CFBC2-4652-E2E3-963F-46AF6D125DAF}"/>
              </a:ext>
            </a:extLst>
          </p:cNvPr>
          <p:cNvSpPr>
            <a:spLocks noGrp="1"/>
          </p:cNvSpPr>
          <p:nvPr>
            <p:ph type="dt" sz="half" idx="10"/>
          </p:nvPr>
        </p:nvSpPr>
        <p:spPr/>
        <p:txBody>
          <a:bodyPr/>
          <a:lstStyle/>
          <a:p>
            <a:fld id="{64722634-1545-4AF7-9BD1-72FB6A7C10AF}" type="datetime1">
              <a:rPr lang="en-US" smtClean="0"/>
              <a:t>10/14/2023</a:t>
            </a:fld>
            <a:endParaRPr lang="en-US"/>
          </a:p>
        </p:txBody>
      </p:sp>
      <p:sp>
        <p:nvSpPr>
          <p:cNvPr id="5" name="Footer Placeholder 4">
            <a:extLst>
              <a:ext uri="{FF2B5EF4-FFF2-40B4-BE49-F238E27FC236}">
                <a16:creationId xmlns:a16="http://schemas.microsoft.com/office/drawing/2014/main" id="{E08096FF-81E0-9288-CFA2-6E7A991DA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4FC9D-8248-6174-A7F9-62B2CC767532}"/>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391340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D88A-995B-98A6-F857-1FF718882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853E9-C022-9AE7-C260-A6241FDA23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674A61-CFBF-C682-80AD-CEB4D9DA43B2}"/>
              </a:ext>
            </a:extLst>
          </p:cNvPr>
          <p:cNvSpPr>
            <a:spLocks noGrp="1"/>
          </p:cNvSpPr>
          <p:nvPr>
            <p:ph type="dt" sz="half" idx="10"/>
          </p:nvPr>
        </p:nvSpPr>
        <p:spPr/>
        <p:txBody>
          <a:bodyPr/>
          <a:lstStyle/>
          <a:p>
            <a:fld id="{A57E1444-9212-4B18-9033-69CA097DB66B}" type="datetime1">
              <a:rPr lang="en-US" smtClean="0"/>
              <a:t>10/14/2023</a:t>
            </a:fld>
            <a:endParaRPr lang="en-US"/>
          </a:p>
        </p:txBody>
      </p:sp>
      <p:sp>
        <p:nvSpPr>
          <p:cNvPr id="5" name="Footer Placeholder 4">
            <a:extLst>
              <a:ext uri="{FF2B5EF4-FFF2-40B4-BE49-F238E27FC236}">
                <a16:creationId xmlns:a16="http://schemas.microsoft.com/office/drawing/2014/main" id="{D708A3F9-B9F6-F7A9-F8D8-66937A4BA3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CC7E0-D553-01CC-713B-EFF938335BE9}"/>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194781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1DB7-74B7-5739-05A8-2627784DD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A91913-E0F9-4F64-B726-4E6274035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ABE6A-86F0-90D5-742B-D62BC7983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BB4833-4A49-EE2A-91A9-761C66D02B3C}"/>
              </a:ext>
            </a:extLst>
          </p:cNvPr>
          <p:cNvSpPr>
            <a:spLocks noGrp="1"/>
          </p:cNvSpPr>
          <p:nvPr>
            <p:ph type="dt" sz="half" idx="10"/>
          </p:nvPr>
        </p:nvSpPr>
        <p:spPr/>
        <p:txBody>
          <a:bodyPr/>
          <a:lstStyle/>
          <a:p>
            <a:fld id="{1C7F17AC-A8B6-4F1A-AEBB-D5873292D9A8}" type="datetime1">
              <a:rPr lang="en-US" smtClean="0"/>
              <a:t>10/14/2023</a:t>
            </a:fld>
            <a:endParaRPr lang="en-US"/>
          </a:p>
        </p:txBody>
      </p:sp>
      <p:sp>
        <p:nvSpPr>
          <p:cNvPr id="6" name="Footer Placeholder 5">
            <a:extLst>
              <a:ext uri="{FF2B5EF4-FFF2-40B4-BE49-F238E27FC236}">
                <a16:creationId xmlns:a16="http://schemas.microsoft.com/office/drawing/2014/main" id="{79873DCD-4C55-04DA-E0B7-2EA383950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2D122B-4C81-E782-5DC2-5927525D6E9D}"/>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284538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05A7-F525-5A45-C9BB-8BF5B7C1CD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6BF9D0-69C1-3456-BEB1-C0C11EEC82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76368-9177-D914-59CF-BC31EC9485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553D5B-A87D-A9BF-AA24-ED77042B1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14F0B-8C57-3BBD-97B5-BD64244389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089249-AA3C-E200-BE25-49885CEE7A8F}"/>
              </a:ext>
            </a:extLst>
          </p:cNvPr>
          <p:cNvSpPr>
            <a:spLocks noGrp="1"/>
          </p:cNvSpPr>
          <p:nvPr>
            <p:ph type="dt" sz="half" idx="10"/>
          </p:nvPr>
        </p:nvSpPr>
        <p:spPr/>
        <p:txBody>
          <a:bodyPr/>
          <a:lstStyle/>
          <a:p>
            <a:fld id="{9D5ED740-3B07-4672-ADAD-E98A8F2A1657}" type="datetime1">
              <a:rPr lang="en-US" smtClean="0"/>
              <a:t>10/14/2023</a:t>
            </a:fld>
            <a:endParaRPr lang="en-US"/>
          </a:p>
        </p:txBody>
      </p:sp>
      <p:sp>
        <p:nvSpPr>
          <p:cNvPr id="8" name="Footer Placeholder 7">
            <a:extLst>
              <a:ext uri="{FF2B5EF4-FFF2-40B4-BE49-F238E27FC236}">
                <a16:creationId xmlns:a16="http://schemas.microsoft.com/office/drawing/2014/main" id="{157A1EF4-FC9C-7FAC-5FA4-E8302BFC2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11B88B-31D3-00B4-5327-7D200B39E6BC}"/>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240084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F5D2-F266-930C-DC37-EFBD67FCAA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6B8622-53E5-9DF7-E540-CD2E4F527B52}"/>
              </a:ext>
            </a:extLst>
          </p:cNvPr>
          <p:cNvSpPr>
            <a:spLocks noGrp="1"/>
          </p:cNvSpPr>
          <p:nvPr>
            <p:ph type="dt" sz="half" idx="10"/>
          </p:nvPr>
        </p:nvSpPr>
        <p:spPr/>
        <p:txBody>
          <a:bodyPr/>
          <a:lstStyle/>
          <a:p>
            <a:fld id="{754675D5-D6E9-4964-AD9D-553657E2CB83}" type="datetime1">
              <a:rPr lang="en-US" smtClean="0"/>
              <a:t>10/14/2023</a:t>
            </a:fld>
            <a:endParaRPr lang="en-US"/>
          </a:p>
        </p:txBody>
      </p:sp>
      <p:sp>
        <p:nvSpPr>
          <p:cNvPr id="4" name="Footer Placeholder 3">
            <a:extLst>
              <a:ext uri="{FF2B5EF4-FFF2-40B4-BE49-F238E27FC236}">
                <a16:creationId xmlns:a16="http://schemas.microsoft.com/office/drawing/2014/main" id="{24115C6B-A562-7DA6-5880-B949FBC0A6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E0D329-A1C8-35E7-5438-50BE8FA9BAA1}"/>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272813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923ED6-CA67-3784-817C-410C567FCAB2}"/>
              </a:ext>
            </a:extLst>
          </p:cNvPr>
          <p:cNvSpPr>
            <a:spLocks noGrp="1"/>
          </p:cNvSpPr>
          <p:nvPr>
            <p:ph type="dt" sz="half" idx="10"/>
          </p:nvPr>
        </p:nvSpPr>
        <p:spPr/>
        <p:txBody>
          <a:bodyPr/>
          <a:lstStyle/>
          <a:p>
            <a:fld id="{89801627-3860-4D9F-9221-B05C5C1BE666}" type="datetime1">
              <a:rPr lang="en-US" smtClean="0"/>
              <a:t>10/14/2023</a:t>
            </a:fld>
            <a:endParaRPr lang="en-US"/>
          </a:p>
        </p:txBody>
      </p:sp>
      <p:sp>
        <p:nvSpPr>
          <p:cNvPr id="3" name="Footer Placeholder 2">
            <a:extLst>
              <a:ext uri="{FF2B5EF4-FFF2-40B4-BE49-F238E27FC236}">
                <a16:creationId xmlns:a16="http://schemas.microsoft.com/office/drawing/2014/main" id="{4AEAE692-4243-F63B-290B-2870F905F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343CD2-20EF-FCC0-6F91-9C25DEAD748C}"/>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102162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0E42-3066-3FF0-F7B5-70B2C632D4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A1287-0241-DC77-BE35-4995886C25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7CC83-3CF9-2CB8-A98E-9DEB9B519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703121-5E0B-D0E8-B9FC-A8450A00ADFB}"/>
              </a:ext>
            </a:extLst>
          </p:cNvPr>
          <p:cNvSpPr>
            <a:spLocks noGrp="1"/>
          </p:cNvSpPr>
          <p:nvPr>
            <p:ph type="dt" sz="half" idx="10"/>
          </p:nvPr>
        </p:nvSpPr>
        <p:spPr/>
        <p:txBody>
          <a:bodyPr/>
          <a:lstStyle/>
          <a:p>
            <a:fld id="{8CEEB308-F75C-4A21-856D-0178978D917B}" type="datetime1">
              <a:rPr lang="en-US" smtClean="0"/>
              <a:t>10/14/2023</a:t>
            </a:fld>
            <a:endParaRPr lang="en-US"/>
          </a:p>
        </p:txBody>
      </p:sp>
      <p:sp>
        <p:nvSpPr>
          <p:cNvPr id="6" name="Footer Placeholder 5">
            <a:extLst>
              <a:ext uri="{FF2B5EF4-FFF2-40B4-BE49-F238E27FC236}">
                <a16:creationId xmlns:a16="http://schemas.microsoft.com/office/drawing/2014/main" id="{58DB729D-F63D-A67D-1932-896C36F54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45B4B-5D37-DAAC-EBEC-CB5C4D226C72}"/>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213746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ED99-196E-3847-3000-FDA661C24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706DC8-2909-9EC1-3465-B5922DEEE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8BD975-0FDE-D21D-9A48-0089F37E7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2451D8-FCFA-E255-7049-60AFBCC80298}"/>
              </a:ext>
            </a:extLst>
          </p:cNvPr>
          <p:cNvSpPr>
            <a:spLocks noGrp="1"/>
          </p:cNvSpPr>
          <p:nvPr>
            <p:ph type="dt" sz="half" idx="10"/>
          </p:nvPr>
        </p:nvSpPr>
        <p:spPr/>
        <p:txBody>
          <a:bodyPr/>
          <a:lstStyle/>
          <a:p>
            <a:fld id="{C4798625-65C2-4346-8690-E46233669A21}" type="datetime1">
              <a:rPr lang="en-US" smtClean="0"/>
              <a:t>10/14/2023</a:t>
            </a:fld>
            <a:endParaRPr lang="en-US"/>
          </a:p>
        </p:txBody>
      </p:sp>
      <p:sp>
        <p:nvSpPr>
          <p:cNvPr id="6" name="Footer Placeholder 5">
            <a:extLst>
              <a:ext uri="{FF2B5EF4-FFF2-40B4-BE49-F238E27FC236}">
                <a16:creationId xmlns:a16="http://schemas.microsoft.com/office/drawing/2014/main" id="{42E1610A-25F4-BAF4-E5AA-82F543188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A4C8FB-46E6-1590-163B-85C0BD10ED53}"/>
              </a:ext>
            </a:extLst>
          </p:cNvPr>
          <p:cNvSpPr>
            <a:spLocks noGrp="1"/>
          </p:cNvSpPr>
          <p:nvPr>
            <p:ph type="sldNum" sz="quarter" idx="12"/>
          </p:nvPr>
        </p:nvSpPr>
        <p:spPr/>
        <p:txBody>
          <a:bodyPr/>
          <a:lstStyle/>
          <a:p>
            <a:fld id="{D11EA2D6-E2E7-4FC2-9D31-5FAC38CAC000}" type="slidenum">
              <a:rPr lang="en-US" smtClean="0"/>
              <a:t>‹#›</a:t>
            </a:fld>
            <a:endParaRPr lang="en-US"/>
          </a:p>
        </p:txBody>
      </p:sp>
    </p:spTree>
    <p:extLst>
      <p:ext uri="{BB962C8B-B14F-4D97-AF65-F5344CB8AC3E}">
        <p14:creationId xmlns:p14="http://schemas.microsoft.com/office/powerpoint/2010/main" val="2285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FA775C-A417-DFFF-BAE1-7EDDB0540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84859AF-46BD-60FB-800F-18F7AC373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099378-9644-EB25-5B0C-CE5C4EFB86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3A927-1C6E-4861-A9F0-AB3DC5DF6166}" type="datetime1">
              <a:rPr lang="en-US" smtClean="0"/>
              <a:t>10/14/2023</a:t>
            </a:fld>
            <a:endParaRPr lang="en-US"/>
          </a:p>
        </p:txBody>
      </p:sp>
      <p:sp>
        <p:nvSpPr>
          <p:cNvPr id="5" name="Footer Placeholder 4">
            <a:extLst>
              <a:ext uri="{FF2B5EF4-FFF2-40B4-BE49-F238E27FC236}">
                <a16:creationId xmlns:a16="http://schemas.microsoft.com/office/drawing/2014/main" id="{9C9F4781-2792-E3ED-E107-76E830FC0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B67B07-6C67-C49C-803D-DFB40CCCAD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EA2D6-E2E7-4FC2-9D31-5FAC38CAC000}" type="slidenum">
              <a:rPr lang="en-US" smtClean="0"/>
              <a:t>‹#›</a:t>
            </a:fld>
            <a:endParaRPr lang="en-US"/>
          </a:p>
        </p:txBody>
      </p:sp>
      <p:cxnSp>
        <p:nvCxnSpPr>
          <p:cNvPr id="8" name="Straight Connector 7">
            <a:extLst>
              <a:ext uri="{FF2B5EF4-FFF2-40B4-BE49-F238E27FC236}">
                <a16:creationId xmlns:a16="http://schemas.microsoft.com/office/drawing/2014/main" id="{045822AE-099D-81E8-6F5F-374A41BB407D}"/>
              </a:ext>
            </a:extLst>
          </p:cNvPr>
          <p:cNvCxnSpPr>
            <a:cxnSpLocks/>
          </p:cNvCxnSpPr>
          <p:nvPr userDrawn="1"/>
        </p:nvCxnSpPr>
        <p:spPr>
          <a:xfrm>
            <a:off x="0" y="1586993"/>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1" name="Picture 2" descr="Công bố kết quả cuộc thi sáng tác logo cho Khoa Công nghệ Thông tin - Khoa  Công nghệ Thông tin - Trường ĐH Mở HN">
            <a:extLst>
              <a:ext uri="{FF2B5EF4-FFF2-40B4-BE49-F238E27FC236}">
                <a16:creationId xmlns:a16="http://schemas.microsoft.com/office/drawing/2014/main" id="{DA89B89C-EF4E-F0CB-5F97-370F6AA6F72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151021" y="210124"/>
            <a:ext cx="1621879" cy="127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61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3600" b="1"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871339-A679-610D-E1FE-946C7325E663}"/>
              </a:ext>
            </a:extLst>
          </p:cNvPr>
          <p:cNvSpPr>
            <a:spLocks noGrp="1"/>
          </p:cNvSpPr>
          <p:nvPr>
            <p:ph type="title"/>
          </p:nvPr>
        </p:nvSpPr>
        <p:spPr>
          <a:xfrm>
            <a:off x="3581400" y="246062"/>
            <a:ext cx="5210175" cy="1325563"/>
          </a:xfrm>
        </p:spPr>
        <p:txBody>
          <a:bodyPr>
            <a:normAutofit/>
          </a:bodyPr>
          <a:lstStyle/>
          <a:p>
            <a:r>
              <a:rPr lang="en-US" sz="2800" err="1">
                <a:latin typeface="Arial" panose="020B0604020202020204" pitchFamily="34" charset="0"/>
                <a:cs typeface="Arial" panose="020B0604020202020204" pitchFamily="34" charset="0"/>
              </a:rPr>
              <a:t>Trường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Đại</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Học</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Mở</a:t>
            </a:r>
            <a:r>
              <a:rPr lang="en-US" sz="2800">
                <a:latin typeface="Arial" panose="020B0604020202020204" pitchFamily="34" charset="0"/>
                <a:cs typeface="Arial" panose="020B0604020202020204" pitchFamily="34" charset="0"/>
              </a:rPr>
              <a:t> Hà </a:t>
            </a:r>
            <a:r>
              <a:rPr lang="en-US" sz="2800" err="1">
                <a:latin typeface="Arial" panose="020B0604020202020204" pitchFamily="34" charset="0"/>
                <a:cs typeface="Arial" panose="020B0604020202020204" pitchFamily="34" charset="0"/>
              </a:rPr>
              <a:t>Nội</a:t>
            </a:r>
            <a:br>
              <a:rPr lang="en-US" sz="2800">
                <a:latin typeface="Arial" panose="020B0604020202020204" pitchFamily="34" charset="0"/>
                <a:cs typeface="Arial" panose="020B0604020202020204" pitchFamily="34" charset="0"/>
              </a:rPr>
            </a:br>
            <a:r>
              <a:rPr lang="en-US" sz="2800">
                <a:latin typeface="Arial" panose="020B0604020202020204" pitchFamily="34" charset="0"/>
                <a:cs typeface="Arial" panose="020B0604020202020204" pitchFamily="34" charset="0"/>
              </a:rPr>
              <a:t>Khoa </a:t>
            </a:r>
            <a:r>
              <a:rPr lang="en-US" sz="2800" err="1">
                <a:latin typeface="Arial" panose="020B0604020202020204" pitchFamily="34" charset="0"/>
                <a:cs typeface="Arial" panose="020B0604020202020204" pitchFamily="34" charset="0"/>
              </a:rPr>
              <a:t>Công</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Nghệ</a:t>
            </a:r>
            <a:r>
              <a:rPr lang="en-US" sz="2800">
                <a:latin typeface="Arial" panose="020B0604020202020204" pitchFamily="34" charset="0"/>
                <a:cs typeface="Arial" panose="020B0604020202020204" pitchFamily="34" charset="0"/>
              </a:rPr>
              <a:t> Thông Tin</a:t>
            </a:r>
          </a:p>
        </p:txBody>
      </p:sp>
      <p:sp>
        <p:nvSpPr>
          <p:cNvPr id="5" name="Content Placeholder 4">
            <a:extLst>
              <a:ext uri="{FF2B5EF4-FFF2-40B4-BE49-F238E27FC236}">
                <a16:creationId xmlns:a16="http://schemas.microsoft.com/office/drawing/2014/main" id="{B8C80508-B373-39D3-7626-9191D18DF9BB}"/>
              </a:ext>
            </a:extLst>
          </p:cNvPr>
          <p:cNvSpPr>
            <a:spLocks noGrp="1"/>
          </p:cNvSpPr>
          <p:nvPr>
            <p:ph idx="1"/>
          </p:nvPr>
        </p:nvSpPr>
        <p:spPr>
          <a:xfrm>
            <a:off x="790575" y="1828800"/>
            <a:ext cx="10515600" cy="1990725"/>
          </a:xfrm>
        </p:spPr>
        <p:txBody>
          <a:bodyPr>
            <a:normAutofit fontScale="92500"/>
          </a:bodyPr>
          <a:lstStyle/>
          <a:p>
            <a:pPr marL="0" indent="0">
              <a:buNone/>
            </a:pPr>
            <a:r>
              <a:rPr lang="en-US" sz="2400" dirty="0"/>
              <a:t>                          BÁO CÁO ĐỀ TÀI NGHIÊN CỨU KHOA HỌC NĂM 2022-2023</a:t>
            </a:r>
          </a:p>
          <a:p>
            <a:pPr marL="0" indent="0">
              <a:buNone/>
            </a:pPr>
            <a:endParaRPr lang="en-US" sz="2400" dirty="0"/>
          </a:p>
          <a:p>
            <a:pPr marL="0" indent="0" algn="ctr">
              <a:buNone/>
            </a:pPr>
            <a:r>
              <a:rPr lang="en-US" sz="3900" b="1" i="0" dirty="0" err="1">
                <a:solidFill>
                  <a:srgbClr val="000000"/>
                </a:solidFill>
                <a:effectLst/>
                <a:latin typeface="Arial" panose="020B0604020202020204" pitchFamily="34" charset="0"/>
              </a:rPr>
              <a:t>Sử</a:t>
            </a:r>
            <a:r>
              <a:rPr lang="en-US" sz="3900" b="1" i="0" dirty="0">
                <a:solidFill>
                  <a:srgbClr val="000000"/>
                </a:solidFill>
                <a:effectLst/>
                <a:latin typeface="Arial" panose="020B0604020202020204" pitchFamily="34" charset="0"/>
              </a:rPr>
              <a:t> </a:t>
            </a:r>
            <a:r>
              <a:rPr lang="en-US" sz="3900" b="1" i="0" dirty="0" err="1">
                <a:solidFill>
                  <a:srgbClr val="000000"/>
                </a:solidFill>
                <a:effectLst/>
                <a:latin typeface="Arial" panose="020B0604020202020204" pitchFamily="34" charset="0"/>
              </a:rPr>
              <a:t>dụng</a:t>
            </a:r>
            <a:r>
              <a:rPr lang="en-US" sz="3900" b="1" i="0" dirty="0">
                <a:solidFill>
                  <a:srgbClr val="000000"/>
                </a:solidFill>
                <a:effectLst/>
                <a:latin typeface="Arial" panose="020B0604020202020204" pitchFamily="34" charset="0"/>
              </a:rPr>
              <a:t> framework Rasa </a:t>
            </a:r>
            <a:r>
              <a:rPr lang="en-US" sz="3900" b="1" i="0" dirty="0" err="1">
                <a:solidFill>
                  <a:srgbClr val="000000"/>
                </a:solidFill>
                <a:effectLst/>
                <a:latin typeface="Arial" panose="020B0604020202020204" pitchFamily="34" charset="0"/>
              </a:rPr>
              <a:t>xây</a:t>
            </a:r>
            <a:r>
              <a:rPr lang="en-US" sz="3900" b="1" i="0" dirty="0">
                <a:solidFill>
                  <a:srgbClr val="000000"/>
                </a:solidFill>
                <a:effectLst/>
                <a:latin typeface="Arial" panose="020B0604020202020204" pitchFamily="34" charset="0"/>
              </a:rPr>
              <a:t> </a:t>
            </a:r>
            <a:r>
              <a:rPr lang="en-US" sz="3900" b="1" i="0" dirty="0" err="1">
                <a:solidFill>
                  <a:srgbClr val="000000"/>
                </a:solidFill>
                <a:effectLst/>
                <a:latin typeface="Arial" panose="020B0604020202020204" pitchFamily="34" charset="0"/>
              </a:rPr>
              <a:t>dựng</a:t>
            </a:r>
            <a:r>
              <a:rPr lang="en-US" sz="3900" b="1" i="0" dirty="0">
                <a:solidFill>
                  <a:srgbClr val="000000"/>
                </a:solidFill>
                <a:effectLst/>
                <a:latin typeface="Arial" panose="020B0604020202020204" pitchFamily="34" charset="0"/>
              </a:rPr>
              <a:t> Chatbot </a:t>
            </a:r>
            <a:r>
              <a:rPr lang="en-US" sz="3900" b="1" i="0" dirty="0" err="1">
                <a:solidFill>
                  <a:srgbClr val="000000"/>
                </a:solidFill>
                <a:effectLst/>
                <a:latin typeface="Arial" panose="020B0604020202020204" pitchFamily="34" charset="0"/>
              </a:rPr>
              <a:t>hỗ</a:t>
            </a:r>
            <a:r>
              <a:rPr lang="en-US" sz="3900" b="1" i="0" dirty="0">
                <a:solidFill>
                  <a:srgbClr val="000000"/>
                </a:solidFill>
                <a:effectLst/>
                <a:latin typeface="Arial" panose="020B0604020202020204" pitchFamily="34" charset="0"/>
              </a:rPr>
              <a:t> </a:t>
            </a:r>
            <a:r>
              <a:rPr lang="en-US" sz="3900" b="1" i="0" dirty="0" err="1">
                <a:solidFill>
                  <a:srgbClr val="000000"/>
                </a:solidFill>
                <a:effectLst/>
                <a:latin typeface="Arial" panose="020B0604020202020204" pitchFamily="34" charset="0"/>
              </a:rPr>
              <a:t>trợ</a:t>
            </a:r>
            <a:r>
              <a:rPr lang="en-US" sz="3900" b="1" i="0" dirty="0">
                <a:solidFill>
                  <a:srgbClr val="000000"/>
                </a:solidFill>
                <a:effectLst/>
                <a:latin typeface="Arial" panose="020B0604020202020204" pitchFamily="34" charset="0"/>
              </a:rPr>
              <a:t> </a:t>
            </a:r>
            <a:r>
              <a:rPr lang="en-US" sz="3900" b="1" i="0" dirty="0" err="1">
                <a:solidFill>
                  <a:srgbClr val="000000"/>
                </a:solidFill>
                <a:effectLst/>
                <a:latin typeface="Arial" panose="020B0604020202020204" pitchFamily="34" charset="0"/>
              </a:rPr>
              <a:t>bán</a:t>
            </a:r>
            <a:r>
              <a:rPr lang="en-US" sz="3900" b="1" i="0" dirty="0">
                <a:solidFill>
                  <a:srgbClr val="000000"/>
                </a:solidFill>
                <a:effectLst/>
                <a:latin typeface="Arial" panose="020B0604020202020204" pitchFamily="34" charset="0"/>
              </a:rPr>
              <a:t> </a:t>
            </a:r>
            <a:r>
              <a:rPr lang="en-US" sz="3900" b="1" i="0" dirty="0" err="1">
                <a:solidFill>
                  <a:srgbClr val="000000"/>
                </a:solidFill>
                <a:effectLst/>
                <a:latin typeface="Arial" panose="020B0604020202020204" pitchFamily="34" charset="0"/>
              </a:rPr>
              <a:t>hàng</a:t>
            </a:r>
            <a:endParaRPr lang="en-US" sz="3900" b="1" dirty="0"/>
          </a:p>
        </p:txBody>
      </p:sp>
      <p:sp>
        <p:nvSpPr>
          <p:cNvPr id="6" name="TextBox 5">
            <a:extLst>
              <a:ext uri="{FF2B5EF4-FFF2-40B4-BE49-F238E27FC236}">
                <a16:creationId xmlns:a16="http://schemas.microsoft.com/office/drawing/2014/main" id="{23B3F4BB-FF89-2076-8D7B-ACDA7E4731B2}"/>
              </a:ext>
            </a:extLst>
          </p:cNvPr>
          <p:cNvSpPr txBox="1"/>
          <p:nvPr/>
        </p:nvSpPr>
        <p:spPr>
          <a:xfrm>
            <a:off x="3581400" y="4796331"/>
            <a:ext cx="9801225" cy="923330"/>
          </a:xfrm>
          <a:prstGeom prst="rect">
            <a:avLst/>
          </a:prstGeom>
          <a:noFill/>
        </p:spPr>
        <p:txBody>
          <a:bodyPr wrap="square" rtlCol="0">
            <a:spAutoFit/>
          </a:bodyPr>
          <a:lstStyle/>
          <a:p>
            <a:pPr algn="l"/>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Đình</a:t>
            </a:r>
            <a:r>
              <a:rPr lang="en-US" dirty="0">
                <a:latin typeface="Arial" panose="020B0604020202020204" pitchFamily="34" charset="0"/>
                <a:cs typeface="Arial" panose="020B0604020202020204" pitchFamily="34" charset="0"/>
              </a:rPr>
              <a:t> Dũng</a:t>
            </a:r>
          </a:p>
          <a:p>
            <a:pPr algn="l"/>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Đức</a:t>
            </a:r>
            <a:r>
              <a:rPr lang="en-US" dirty="0">
                <a:latin typeface="Arial" panose="020B0604020202020204" pitchFamily="34" charset="0"/>
                <a:cs typeface="Arial" panose="020B0604020202020204" pitchFamily="34" charset="0"/>
              </a:rPr>
              <a:t> Hoàn</a:t>
            </a:r>
          </a:p>
          <a:p>
            <a:pPr algn="l"/>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Nguyễn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Đăng</a:t>
            </a:r>
            <a:endParaRPr lang="en-US" dirty="0">
              <a:latin typeface="Arial" panose="020B0604020202020204" pitchFamily="34" charset="0"/>
              <a:cs typeface="Arial" panose="020B0604020202020204" pitchFamily="34" charset="0"/>
            </a:endParaRPr>
          </a:p>
        </p:txBody>
      </p:sp>
      <p:sp>
        <p:nvSpPr>
          <p:cNvPr id="8" name="Date Placeholder 7">
            <a:extLst>
              <a:ext uri="{FF2B5EF4-FFF2-40B4-BE49-F238E27FC236}">
                <a16:creationId xmlns:a16="http://schemas.microsoft.com/office/drawing/2014/main" id="{CCF998AC-E412-2775-0401-7842BEBD389E}"/>
              </a:ext>
            </a:extLst>
          </p:cNvPr>
          <p:cNvSpPr>
            <a:spLocks noGrp="1"/>
          </p:cNvSpPr>
          <p:nvPr>
            <p:ph type="dt" sz="half" idx="10"/>
          </p:nvPr>
        </p:nvSpPr>
        <p:spPr/>
        <p:txBody>
          <a:bodyPr/>
          <a:lstStyle/>
          <a:p>
            <a:fld id="{7F4EE41F-B241-490B-B873-019740721DE5}" type="datetime1">
              <a:rPr lang="en-US" smtClean="0"/>
              <a:t>10/14/2023</a:t>
            </a:fld>
            <a:endParaRPr lang="en-US"/>
          </a:p>
        </p:txBody>
      </p:sp>
      <p:sp>
        <p:nvSpPr>
          <p:cNvPr id="9" name="Slide Number Placeholder 8">
            <a:extLst>
              <a:ext uri="{FF2B5EF4-FFF2-40B4-BE49-F238E27FC236}">
                <a16:creationId xmlns:a16="http://schemas.microsoft.com/office/drawing/2014/main" id="{5CB2A9E8-3B30-FCC4-EC7A-0B151297858D}"/>
              </a:ext>
            </a:extLst>
          </p:cNvPr>
          <p:cNvSpPr>
            <a:spLocks noGrp="1"/>
          </p:cNvSpPr>
          <p:nvPr>
            <p:ph type="sldNum" sz="quarter" idx="12"/>
          </p:nvPr>
        </p:nvSpPr>
        <p:spPr/>
        <p:txBody>
          <a:bodyPr/>
          <a:lstStyle/>
          <a:p>
            <a:fld id="{D11EA2D6-E2E7-4FC2-9D31-5FAC38CAC000}" type="slidenum">
              <a:rPr lang="en-US" smtClean="0"/>
              <a:t>1</a:t>
            </a:fld>
            <a:endParaRPr lang="en-US"/>
          </a:p>
        </p:txBody>
      </p:sp>
    </p:spTree>
    <p:extLst>
      <p:ext uri="{BB962C8B-B14F-4D97-AF65-F5344CB8AC3E}">
        <p14:creationId xmlns:p14="http://schemas.microsoft.com/office/powerpoint/2010/main" val="405500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C333-9255-2BC0-80F9-1201FCC4FFCE}"/>
              </a:ext>
            </a:extLst>
          </p:cNvPr>
          <p:cNvSpPr>
            <a:spLocks noGrp="1"/>
          </p:cNvSpPr>
          <p:nvPr>
            <p:ph type="title"/>
          </p:nvPr>
        </p:nvSpPr>
        <p:spPr/>
        <p:txBody>
          <a:bodyPr/>
          <a:lstStyle/>
          <a:p>
            <a:r>
              <a:rPr lang="en-US" sz="3600" dirty="0" err="1"/>
              <a:t>Cấu</a:t>
            </a:r>
            <a:r>
              <a:rPr lang="en-US" sz="3600" dirty="0"/>
              <a:t> </a:t>
            </a:r>
            <a:r>
              <a:rPr lang="en-US" sz="3600" dirty="0" err="1"/>
              <a:t>trúc</a:t>
            </a:r>
            <a:r>
              <a:rPr lang="en-US" sz="3600" dirty="0"/>
              <a:t> </a:t>
            </a:r>
            <a:r>
              <a:rPr lang="en-US" sz="3600" dirty="0" err="1"/>
              <a:t>của</a:t>
            </a:r>
            <a:r>
              <a:rPr lang="en-US" sz="3600" dirty="0"/>
              <a:t> Rasa Chatbot</a:t>
            </a:r>
            <a:endParaRPr lang="en-US" dirty="0"/>
          </a:p>
        </p:txBody>
      </p:sp>
      <p:sp>
        <p:nvSpPr>
          <p:cNvPr id="3" name="Content Placeholder 2">
            <a:extLst>
              <a:ext uri="{FF2B5EF4-FFF2-40B4-BE49-F238E27FC236}">
                <a16:creationId xmlns:a16="http://schemas.microsoft.com/office/drawing/2014/main" id="{3D6CCD0A-4FF5-4D37-60E7-B531AABEBCE7}"/>
              </a:ext>
            </a:extLst>
          </p:cNvPr>
          <p:cNvSpPr>
            <a:spLocks noGrp="1"/>
          </p:cNvSpPr>
          <p:nvPr>
            <p:ph idx="1"/>
          </p:nvPr>
        </p:nvSpPr>
        <p:spPr>
          <a:xfrm>
            <a:off x="1476375" y="2054225"/>
            <a:ext cx="10515600" cy="4351338"/>
          </a:xfrm>
        </p:spPr>
        <p:txBody>
          <a:bodyPr/>
          <a:lstStyle/>
          <a:p>
            <a:r>
              <a:rPr lang="vi-VN" dirty="0"/>
              <a:t>Gồm các thành phần:</a:t>
            </a:r>
          </a:p>
          <a:p>
            <a:pPr lvl="1"/>
            <a:r>
              <a:rPr lang="vi-VN" dirty="0"/>
              <a:t>NLU</a:t>
            </a:r>
          </a:p>
          <a:p>
            <a:pPr lvl="1"/>
            <a:r>
              <a:rPr lang="vi-VN" dirty="0"/>
              <a:t>Core</a:t>
            </a:r>
          </a:p>
          <a:p>
            <a:pPr lvl="1"/>
            <a:r>
              <a:rPr lang="vi-VN" dirty="0"/>
              <a:t>Actions</a:t>
            </a:r>
          </a:p>
          <a:p>
            <a:pPr lvl="1"/>
            <a:r>
              <a:rPr lang="vi-VN" dirty="0"/>
              <a:t>Stories</a:t>
            </a:r>
          </a:p>
          <a:p>
            <a:pPr lvl="1"/>
            <a:r>
              <a:rPr lang="vi-VN" dirty="0"/>
              <a:t>Domain</a:t>
            </a:r>
            <a:endParaRPr lang="en-US" dirty="0"/>
          </a:p>
        </p:txBody>
      </p:sp>
      <p:sp>
        <p:nvSpPr>
          <p:cNvPr id="4" name="Date Placeholder 3">
            <a:extLst>
              <a:ext uri="{FF2B5EF4-FFF2-40B4-BE49-F238E27FC236}">
                <a16:creationId xmlns:a16="http://schemas.microsoft.com/office/drawing/2014/main" id="{7984FE5B-343B-125B-1A0E-C561CFC5817A}"/>
              </a:ext>
            </a:extLst>
          </p:cNvPr>
          <p:cNvSpPr>
            <a:spLocks noGrp="1"/>
          </p:cNvSpPr>
          <p:nvPr>
            <p:ph type="dt" sz="half" idx="10"/>
          </p:nvPr>
        </p:nvSpPr>
        <p:spPr/>
        <p:txBody>
          <a:bodyPr/>
          <a:lstStyle/>
          <a:p>
            <a:fld id="{D2795824-1F42-4011-A5B2-46F4871ACC99}" type="datetime1">
              <a:rPr lang="en-US" smtClean="0"/>
              <a:t>10/14/2023</a:t>
            </a:fld>
            <a:endParaRPr lang="en-US"/>
          </a:p>
        </p:txBody>
      </p:sp>
      <p:sp>
        <p:nvSpPr>
          <p:cNvPr id="5" name="Slide Number Placeholder 4">
            <a:extLst>
              <a:ext uri="{FF2B5EF4-FFF2-40B4-BE49-F238E27FC236}">
                <a16:creationId xmlns:a16="http://schemas.microsoft.com/office/drawing/2014/main" id="{F73D04D7-EE6F-461D-FBAF-88AD4D5248FA}"/>
              </a:ext>
            </a:extLst>
          </p:cNvPr>
          <p:cNvSpPr>
            <a:spLocks noGrp="1"/>
          </p:cNvSpPr>
          <p:nvPr>
            <p:ph type="sldNum" sz="quarter" idx="12"/>
          </p:nvPr>
        </p:nvSpPr>
        <p:spPr/>
        <p:txBody>
          <a:bodyPr/>
          <a:lstStyle/>
          <a:p>
            <a:fld id="{D11EA2D6-E2E7-4FC2-9D31-5FAC38CAC000}" type="slidenum">
              <a:rPr lang="en-US" smtClean="0"/>
              <a:t>10</a:t>
            </a:fld>
            <a:endParaRPr lang="en-US"/>
          </a:p>
        </p:txBody>
      </p:sp>
    </p:spTree>
    <p:extLst>
      <p:ext uri="{BB962C8B-B14F-4D97-AF65-F5344CB8AC3E}">
        <p14:creationId xmlns:p14="http://schemas.microsoft.com/office/powerpoint/2010/main" val="415747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5FA5-B69E-D39F-5C1E-89D5A4A0E238}"/>
              </a:ext>
            </a:extLst>
          </p:cNvPr>
          <p:cNvSpPr>
            <a:spLocks noGrp="1"/>
          </p:cNvSpPr>
          <p:nvPr>
            <p:ph type="title"/>
          </p:nvPr>
        </p:nvSpPr>
        <p:spPr/>
        <p:txBody>
          <a:bodyPr/>
          <a:lstStyle/>
          <a:p>
            <a:r>
              <a:rPr lang="en-US" dirty="0" err="1"/>
              <a:t>Thực</a:t>
            </a:r>
            <a:r>
              <a:rPr lang="en-US" dirty="0"/>
              <a:t> </a:t>
            </a:r>
            <a:r>
              <a:rPr lang="en-US" dirty="0" err="1"/>
              <a:t>nghiệm</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chương</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022608E9-A715-34A4-7583-2499F660AE8B}"/>
              </a:ext>
            </a:extLst>
          </p:cNvPr>
          <p:cNvSpPr>
            <a:spLocks noGrp="1"/>
          </p:cNvSpPr>
          <p:nvPr>
            <p:ph idx="1"/>
          </p:nvPr>
        </p:nvSpPr>
        <p:spPr/>
        <p:txBody>
          <a:bodyPr>
            <a:normAutofit/>
          </a:bodyPr>
          <a:lstStyle/>
          <a:p>
            <a:pPr marL="0" indent="0">
              <a:buNone/>
            </a:pPr>
            <a:r>
              <a:rPr lang="en-US" sz="3600" b="1" dirty="0"/>
              <a:t>Demo </a:t>
            </a:r>
            <a:r>
              <a:rPr lang="en-US" sz="3600" b="1" dirty="0" err="1"/>
              <a:t>chương</a:t>
            </a:r>
            <a:r>
              <a:rPr lang="en-US" sz="3600" b="1" dirty="0"/>
              <a:t> </a:t>
            </a:r>
            <a:r>
              <a:rPr lang="en-US" sz="3600" b="1" dirty="0" err="1"/>
              <a:t>trình</a:t>
            </a:r>
            <a:endParaRPr lang="en-US" sz="3600" b="1" dirty="0"/>
          </a:p>
        </p:txBody>
      </p:sp>
      <p:sp>
        <p:nvSpPr>
          <p:cNvPr id="4" name="Date Placeholder 3">
            <a:extLst>
              <a:ext uri="{FF2B5EF4-FFF2-40B4-BE49-F238E27FC236}">
                <a16:creationId xmlns:a16="http://schemas.microsoft.com/office/drawing/2014/main" id="{BD0F04C8-16F5-71D1-6D64-35220BE9DC67}"/>
              </a:ext>
            </a:extLst>
          </p:cNvPr>
          <p:cNvSpPr>
            <a:spLocks noGrp="1"/>
          </p:cNvSpPr>
          <p:nvPr>
            <p:ph type="dt" sz="half" idx="10"/>
          </p:nvPr>
        </p:nvSpPr>
        <p:spPr/>
        <p:txBody>
          <a:bodyPr/>
          <a:lstStyle/>
          <a:p>
            <a:fld id="{CB02C73F-74EE-4639-894C-BA8DFB6FF02F}" type="datetime1">
              <a:rPr lang="en-US" smtClean="0"/>
              <a:t>10/14/2023</a:t>
            </a:fld>
            <a:endParaRPr lang="en-US"/>
          </a:p>
        </p:txBody>
      </p:sp>
      <p:sp>
        <p:nvSpPr>
          <p:cNvPr id="5" name="Slide Number Placeholder 4">
            <a:extLst>
              <a:ext uri="{FF2B5EF4-FFF2-40B4-BE49-F238E27FC236}">
                <a16:creationId xmlns:a16="http://schemas.microsoft.com/office/drawing/2014/main" id="{FDAF76DE-CB04-F317-122B-3FF2AF128073}"/>
              </a:ext>
            </a:extLst>
          </p:cNvPr>
          <p:cNvSpPr>
            <a:spLocks noGrp="1"/>
          </p:cNvSpPr>
          <p:nvPr>
            <p:ph type="sldNum" sz="quarter" idx="12"/>
          </p:nvPr>
        </p:nvSpPr>
        <p:spPr/>
        <p:txBody>
          <a:bodyPr/>
          <a:lstStyle/>
          <a:p>
            <a:fld id="{D11EA2D6-E2E7-4FC2-9D31-5FAC38CAC000}" type="slidenum">
              <a:rPr lang="en-US" smtClean="0"/>
              <a:t>11</a:t>
            </a:fld>
            <a:endParaRPr lang="en-US"/>
          </a:p>
        </p:txBody>
      </p:sp>
    </p:spTree>
    <p:extLst>
      <p:ext uri="{BB962C8B-B14F-4D97-AF65-F5344CB8AC3E}">
        <p14:creationId xmlns:p14="http://schemas.microsoft.com/office/powerpoint/2010/main" val="406209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5EFB-2BAA-E632-9863-986B427E8BE9}"/>
              </a:ext>
            </a:extLst>
          </p:cNvPr>
          <p:cNvSpPr>
            <a:spLocks noGrp="1"/>
          </p:cNvSpPr>
          <p:nvPr>
            <p:ph type="title"/>
          </p:nvPr>
        </p:nvSpPr>
        <p:spPr/>
        <p:txBody>
          <a:bodyPr/>
          <a:lstStyle/>
          <a:p>
            <a:r>
              <a:rPr lang="en-US"/>
              <a:t>LỜI KẾT</a:t>
            </a:r>
          </a:p>
        </p:txBody>
      </p:sp>
      <p:sp>
        <p:nvSpPr>
          <p:cNvPr id="3" name="Content Placeholder 2">
            <a:extLst>
              <a:ext uri="{FF2B5EF4-FFF2-40B4-BE49-F238E27FC236}">
                <a16:creationId xmlns:a16="http://schemas.microsoft.com/office/drawing/2014/main" id="{1CE51AD6-17BD-782B-62FB-41B81080AED1}"/>
              </a:ext>
            </a:extLst>
          </p:cNvPr>
          <p:cNvSpPr>
            <a:spLocks noGrp="1"/>
          </p:cNvSpPr>
          <p:nvPr>
            <p:ph idx="1"/>
          </p:nvPr>
        </p:nvSpPr>
        <p:spPr>
          <a:xfrm>
            <a:off x="1833953" y="2638269"/>
            <a:ext cx="9033916" cy="4634771"/>
          </a:xfrm>
        </p:spPr>
        <p:txBody>
          <a:bodyPr>
            <a:normAutofit/>
          </a:bodyPr>
          <a:lstStyle/>
          <a:p>
            <a:pPr marL="0" indent="0" algn="ctr">
              <a:buNone/>
            </a:pPr>
            <a:r>
              <a:rPr lang="en-US" sz="3600" b="1" dirty="0" err="1"/>
              <a:t>Cảm</a:t>
            </a:r>
            <a:r>
              <a:rPr lang="en-US" sz="3600" b="1" dirty="0"/>
              <a:t> </a:t>
            </a:r>
            <a:r>
              <a:rPr lang="en-US" sz="3600" b="1" dirty="0" err="1"/>
              <a:t>ơn</a:t>
            </a:r>
            <a:r>
              <a:rPr lang="en-US" sz="3600" b="1" dirty="0"/>
              <a:t> </a:t>
            </a:r>
            <a:r>
              <a:rPr lang="en-US" sz="3600" b="1" dirty="0" err="1"/>
              <a:t>thầy</a:t>
            </a:r>
            <a:r>
              <a:rPr lang="en-US" sz="3600" b="1" dirty="0"/>
              <a:t> </a:t>
            </a:r>
            <a:r>
              <a:rPr lang="en-US" sz="3600" b="1" dirty="0" err="1"/>
              <a:t>cô</a:t>
            </a:r>
            <a:r>
              <a:rPr lang="en-US" sz="3600" b="1" dirty="0"/>
              <a:t> </a:t>
            </a:r>
            <a:r>
              <a:rPr lang="en-US" sz="3600" b="1" dirty="0" err="1"/>
              <a:t>và</a:t>
            </a:r>
            <a:r>
              <a:rPr lang="en-US" sz="3600" b="1" dirty="0"/>
              <a:t> </a:t>
            </a:r>
            <a:r>
              <a:rPr lang="en-US" sz="3600" b="1" dirty="0" err="1"/>
              <a:t>các</a:t>
            </a:r>
            <a:r>
              <a:rPr lang="en-US" sz="3600" b="1" dirty="0"/>
              <a:t> </a:t>
            </a:r>
            <a:r>
              <a:rPr lang="en-US" sz="3600" b="1" dirty="0" err="1"/>
              <a:t>bạn</a:t>
            </a:r>
            <a:r>
              <a:rPr lang="en-US" sz="3600" b="1" dirty="0"/>
              <a:t> </a:t>
            </a:r>
            <a:r>
              <a:rPr lang="en-US" sz="3600" b="1" dirty="0" err="1"/>
              <a:t>đã</a:t>
            </a:r>
            <a:r>
              <a:rPr lang="en-US" sz="3600" b="1" dirty="0"/>
              <a:t> </a:t>
            </a:r>
            <a:r>
              <a:rPr lang="en-US" sz="3600" b="1" dirty="0" err="1"/>
              <a:t>chú</a:t>
            </a:r>
            <a:r>
              <a:rPr lang="en-US" sz="3600" b="1" dirty="0"/>
              <a:t> ý </a:t>
            </a:r>
            <a:r>
              <a:rPr lang="en-US" sz="3600" b="1" dirty="0" err="1"/>
              <a:t>lắng</a:t>
            </a:r>
            <a:r>
              <a:rPr lang="en-US" sz="3600" b="1" dirty="0"/>
              <a:t> </a:t>
            </a:r>
            <a:r>
              <a:rPr lang="en-US" sz="3600" b="1" dirty="0" err="1"/>
              <a:t>nghe</a:t>
            </a:r>
            <a:endParaRPr lang="en-US" sz="3600" b="1" dirty="0"/>
          </a:p>
        </p:txBody>
      </p:sp>
      <p:sp>
        <p:nvSpPr>
          <p:cNvPr id="4" name="Date Placeholder 3">
            <a:extLst>
              <a:ext uri="{FF2B5EF4-FFF2-40B4-BE49-F238E27FC236}">
                <a16:creationId xmlns:a16="http://schemas.microsoft.com/office/drawing/2014/main" id="{A8A0D1A7-F10E-6B54-43E8-A06D3DD2B3A9}"/>
              </a:ext>
            </a:extLst>
          </p:cNvPr>
          <p:cNvSpPr>
            <a:spLocks noGrp="1"/>
          </p:cNvSpPr>
          <p:nvPr>
            <p:ph type="dt" sz="half" idx="10"/>
          </p:nvPr>
        </p:nvSpPr>
        <p:spPr/>
        <p:txBody>
          <a:bodyPr/>
          <a:lstStyle/>
          <a:p>
            <a:fld id="{64722634-1545-4AF7-9BD1-72FB6A7C10AF}" type="datetime1">
              <a:rPr lang="en-US" smtClean="0"/>
              <a:t>10/14/2023</a:t>
            </a:fld>
            <a:endParaRPr lang="en-US"/>
          </a:p>
        </p:txBody>
      </p:sp>
      <p:sp>
        <p:nvSpPr>
          <p:cNvPr id="5" name="Slide Number Placeholder 4">
            <a:extLst>
              <a:ext uri="{FF2B5EF4-FFF2-40B4-BE49-F238E27FC236}">
                <a16:creationId xmlns:a16="http://schemas.microsoft.com/office/drawing/2014/main" id="{B0B2686E-26EF-51B8-DCE1-698906F9BAEF}"/>
              </a:ext>
            </a:extLst>
          </p:cNvPr>
          <p:cNvSpPr>
            <a:spLocks noGrp="1"/>
          </p:cNvSpPr>
          <p:nvPr>
            <p:ph type="sldNum" sz="quarter" idx="12"/>
          </p:nvPr>
        </p:nvSpPr>
        <p:spPr/>
        <p:txBody>
          <a:bodyPr/>
          <a:lstStyle/>
          <a:p>
            <a:fld id="{D11EA2D6-E2E7-4FC2-9D31-5FAC38CAC000}" type="slidenum">
              <a:rPr lang="en-US" smtClean="0"/>
              <a:t>12</a:t>
            </a:fld>
            <a:endParaRPr lang="en-US"/>
          </a:p>
        </p:txBody>
      </p:sp>
    </p:spTree>
    <p:extLst>
      <p:ext uri="{BB962C8B-B14F-4D97-AF65-F5344CB8AC3E}">
        <p14:creationId xmlns:p14="http://schemas.microsoft.com/office/powerpoint/2010/main" val="93688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2EF3-BF79-E3BE-C278-06B97E8E66E8}"/>
              </a:ext>
            </a:extLst>
          </p:cNvPr>
          <p:cNvSpPr>
            <a:spLocks noGrp="1"/>
          </p:cNvSpPr>
          <p:nvPr>
            <p:ph type="title"/>
          </p:nvPr>
        </p:nvSpPr>
        <p:spPr>
          <a:xfrm>
            <a:off x="887298" y="304423"/>
            <a:ext cx="10417404" cy="1086603"/>
          </a:xfrm>
        </p:spPr>
        <p:txBody>
          <a:bodyPr>
            <a:normAutofit/>
          </a:bodyPr>
          <a:lstStyle/>
          <a:p>
            <a:r>
              <a:rPr lang="en-US" sz="3600"/>
              <a:t>NỘI DUNG BÁO CÁO</a:t>
            </a:r>
          </a:p>
        </p:txBody>
      </p:sp>
      <p:sp>
        <p:nvSpPr>
          <p:cNvPr id="3" name="Content Placeholder 2">
            <a:extLst>
              <a:ext uri="{FF2B5EF4-FFF2-40B4-BE49-F238E27FC236}">
                <a16:creationId xmlns:a16="http://schemas.microsoft.com/office/drawing/2014/main" id="{5B736134-295D-E6F7-3439-E20961A5E9EE}"/>
              </a:ext>
            </a:extLst>
          </p:cNvPr>
          <p:cNvSpPr>
            <a:spLocks noGrp="1"/>
          </p:cNvSpPr>
          <p:nvPr>
            <p:ph idx="1"/>
          </p:nvPr>
        </p:nvSpPr>
        <p:spPr>
          <a:xfrm>
            <a:off x="789102" y="2371725"/>
            <a:ext cx="10515600" cy="3648075"/>
          </a:xfrm>
        </p:spPr>
        <p:txBody>
          <a:bodyPr/>
          <a:lstStyle/>
          <a:p>
            <a:pPr lvl="1"/>
            <a:r>
              <a:rPr lang="en-US" sz="2800" dirty="0" err="1"/>
              <a:t>Phát</a:t>
            </a:r>
            <a:r>
              <a:rPr lang="en-US" sz="2800" dirty="0"/>
              <a:t> </a:t>
            </a:r>
            <a:r>
              <a:rPr lang="en-US" sz="2800" dirty="0" err="1"/>
              <a:t>biểu</a:t>
            </a:r>
            <a:r>
              <a:rPr lang="en-US" sz="2800" dirty="0"/>
              <a:t> </a:t>
            </a:r>
            <a:r>
              <a:rPr lang="en-US" sz="2800" dirty="0" err="1"/>
              <a:t>bài</a:t>
            </a:r>
            <a:r>
              <a:rPr lang="en-US" sz="2800" dirty="0"/>
              <a:t> </a:t>
            </a:r>
            <a:r>
              <a:rPr lang="en-US" sz="2800" dirty="0" err="1"/>
              <a:t>toán</a:t>
            </a:r>
            <a:endParaRPr lang="en-US" sz="2800" dirty="0"/>
          </a:p>
          <a:p>
            <a:pPr lvl="1"/>
            <a:r>
              <a:rPr lang="en-US" sz="2800" dirty="0" err="1"/>
              <a:t>Sử</a:t>
            </a:r>
            <a:r>
              <a:rPr lang="en-US" sz="2800" dirty="0"/>
              <a:t> </a:t>
            </a:r>
            <a:r>
              <a:rPr lang="en-US" sz="2800" dirty="0" err="1"/>
              <a:t>dụng</a:t>
            </a:r>
            <a:r>
              <a:rPr lang="en-US" sz="2800" dirty="0"/>
              <a:t> Rasa Framework</a:t>
            </a:r>
          </a:p>
          <a:p>
            <a:pPr lvl="1"/>
            <a:r>
              <a:rPr lang="en-US" sz="2800" dirty="0" err="1"/>
              <a:t>Cấu</a:t>
            </a:r>
            <a:r>
              <a:rPr lang="en-US" sz="2800" dirty="0"/>
              <a:t> </a:t>
            </a:r>
            <a:r>
              <a:rPr lang="en-US" sz="2800" dirty="0" err="1"/>
              <a:t>trúc</a:t>
            </a:r>
            <a:r>
              <a:rPr lang="en-US" sz="2800" dirty="0"/>
              <a:t> </a:t>
            </a:r>
            <a:r>
              <a:rPr lang="en-US" sz="2800" dirty="0" err="1"/>
              <a:t>của</a:t>
            </a:r>
            <a:r>
              <a:rPr lang="en-US" sz="2800" dirty="0"/>
              <a:t> Chatbot</a:t>
            </a:r>
          </a:p>
          <a:p>
            <a:pPr lvl="1"/>
            <a:r>
              <a:rPr lang="en-US" sz="2800" dirty="0" err="1"/>
              <a:t>Thực</a:t>
            </a:r>
            <a:r>
              <a:rPr lang="en-US" sz="2800" dirty="0"/>
              <a:t> </a:t>
            </a:r>
            <a:r>
              <a:rPr lang="en-US" sz="2800" dirty="0" err="1"/>
              <a:t>nghiệm</a:t>
            </a:r>
            <a:r>
              <a:rPr lang="en-US" sz="2800" dirty="0"/>
              <a:t> </a:t>
            </a:r>
            <a:r>
              <a:rPr lang="en-US" sz="2800" dirty="0" err="1"/>
              <a:t>và</a:t>
            </a:r>
            <a:r>
              <a:rPr lang="en-US" sz="2800" dirty="0"/>
              <a:t> </a:t>
            </a:r>
            <a:r>
              <a:rPr lang="en-US" sz="2800" dirty="0" err="1"/>
              <a:t>đánh</a:t>
            </a:r>
            <a:r>
              <a:rPr lang="en-US" sz="2800" dirty="0"/>
              <a:t> </a:t>
            </a:r>
            <a:r>
              <a:rPr lang="en-US" sz="2800" dirty="0" err="1"/>
              <a:t>giá</a:t>
            </a:r>
            <a:r>
              <a:rPr lang="en-US" sz="2800" dirty="0"/>
              <a:t> </a:t>
            </a:r>
            <a:r>
              <a:rPr lang="en-US" sz="2800" dirty="0" err="1"/>
              <a:t>chương</a:t>
            </a:r>
            <a:r>
              <a:rPr lang="en-US" sz="2800" dirty="0"/>
              <a:t> </a:t>
            </a:r>
            <a:r>
              <a:rPr lang="en-US" sz="2800" dirty="0" err="1"/>
              <a:t>trình</a:t>
            </a:r>
            <a:endParaRPr lang="en-US" sz="2800" dirty="0"/>
          </a:p>
        </p:txBody>
      </p:sp>
      <p:sp>
        <p:nvSpPr>
          <p:cNvPr id="4" name="Date Placeholder 3">
            <a:extLst>
              <a:ext uri="{FF2B5EF4-FFF2-40B4-BE49-F238E27FC236}">
                <a16:creationId xmlns:a16="http://schemas.microsoft.com/office/drawing/2014/main" id="{E230422A-433D-5A71-B4E9-3811AAEB3121}"/>
              </a:ext>
            </a:extLst>
          </p:cNvPr>
          <p:cNvSpPr>
            <a:spLocks noGrp="1"/>
          </p:cNvSpPr>
          <p:nvPr>
            <p:ph type="dt" sz="half" idx="10"/>
          </p:nvPr>
        </p:nvSpPr>
        <p:spPr/>
        <p:txBody>
          <a:bodyPr/>
          <a:lstStyle/>
          <a:p>
            <a:fld id="{1764FE4D-F387-40CD-970B-5DEDED840958}" type="datetime1">
              <a:rPr lang="en-US" smtClean="0"/>
              <a:t>10/14/2023</a:t>
            </a:fld>
            <a:endParaRPr lang="en-US"/>
          </a:p>
        </p:txBody>
      </p:sp>
      <p:sp>
        <p:nvSpPr>
          <p:cNvPr id="5" name="Slide Number Placeholder 4">
            <a:extLst>
              <a:ext uri="{FF2B5EF4-FFF2-40B4-BE49-F238E27FC236}">
                <a16:creationId xmlns:a16="http://schemas.microsoft.com/office/drawing/2014/main" id="{8FB82F80-95FD-D0C7-DABE-9EAB8E26E26C}"/>
              </a:ext>
            </a:extLst>
          </p:cNvPr>
          <p:cNvSpPr>
            <a:spLocks noGrp="1"/>
          </p:cNvSpPr>
          <p:nvPr>
            <p:ph type="sldNum" sz="quarter" idx="12"/>
          </p:nvPr>
        </p:nvSpPr>
        <p:spPr/>
        <p:txBody>
          <a:bodyPr/>
          <a:lstStyle/>
          <a:p>
            <a:fld id="{D11EA2D6-E2E7-4FC2-9D31-5FAC38CAC000}" type="slidenum">
              <a:rPr lang="en-US" smtClean="0"/>
              <a:t>2</a:t>
            </a:fld>
            <a:endParaRPr lang="en-US"/>
          </a:p>
        </p:txBody>
      </p:sp>
    </p:spTree>
    <p:extLst>
      <p:ext uri="{BB962C8B-B14F-4D97-AF65-F5344CB8AC3E}">
        <p14:creationId xmlns:p14="http://schemas.microsoft.com/office/powerpoint/2010/main" val="344418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E5E2-1580-CD4A-C6F8-36F7875028DA}"/>
              </a:ext>
            </a:extLst>
          </p:cNvPr>
          <p:cNvSpPr>
            <a:spLocks noGrp="1"/>
          </p:cNvSpPr>
          <p:nvPr>
            <p:ph type="title"/>
          </p:nvPr>
        </p:nvSpPr>
        <p:spPr>
          <a:xfrm>
            <a:off x="838200" y="257175"/>
            <a:ext cx="10417404" cy="1194553"/>
          </a:xfrm>
        </p:spPr>
        <p:txBody>
          <a:bodyPr/>
          <a:lstStyle/>
          <a:p>
            <a:r>
              <a:rPr lang="en-US" dirty="0" err="1"/>
              <a:t>Phát</a:t>
            </a:r>
            <a:r>
              <a:rPr lang="en-US" dirty="0"/>
              <a:t> </a:t>
            </a:r>
            <a:r>
              <a:rPr lang="en-US" dirty="0" err="1"/>
              <a:t>biểu</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1A1CAA7-2B89-68C5-57F4-3DE9D1092BD3}"/>
              </a:ext>
            </a:extLst>
          </p:cNvPr>
          <p:cNvSpPr>
            <a:spLocks noGrp="1"/>
          </p:cNvSpPr>
          <p:nvPr>
            <p:ph idx="1"/>
          </p:nvPr>
        </p:nvSpPr>
        <p:spPr>
          <a:xfrm>
            <a:off x="1171575" y="2149475"/>
            <a:ext cx="9717142" cy="4351338"/>
          </a:xfrm>
        </p:spPr>
        <p:txBody>
          <a:bodyPr/>
          <a:lstStyle/>
          <a:p>
            <a:r>
              <a:rPr lang="en-US" dirty="0" err="1"/>
              <a:t>Thương</a:t>
            </a:r>
            <a:r>
              <a:rPr lang="en-US" dirty="0"/>
              <a:t> </a:t>
            </a:r>
            <a:r>
              <a:rPr lang="en-US" dirty="0" err="1"/>
              <a:t>mại</a:t>
            </a:r>
            <a:r>
              <a:rPr lang="en-US" dirty="0"/>
              <a:t> </a:t>
            </a:r>
            <a:r>
              <a:rPr lang="en-US" dirty="0" err="1"/>
              <a:t>điện</a:t>
            </a:r>
            <a:r>
              <a:rPr lang="en-US" dirty="0"/>
              <a:t> </a:t>
            </a:r>
            <a:r>
              <a:rPr lang="en-US" dirty="0" err="1"/>
              <a:t>tử</a:t>
            </a:r>
            <a:r>
              <a:rPr lang="en-US" dirty="0"/>
              <a:t> </a:t>
            </a:r>
            <a:r>
              <a:rPr lang="en-US" dirty="0" err="1"/>
              <a:t>phát</a:t>
            </a:r>
            <a:r>
              <a:rPr lang="en-US" dirty="0"/>
              <a:t> </a:t>
            </a:r>
            <a:r>
              <a:rPr lang="en-US" dirty="0" err="1"/>
              <a:t>triển</a:t>
            </a:r>
            <a:r>
              <a:rPr lang="en-US" dirty="0"/>
              <a:t> </a:t>
            </a:r>
            <a:r>
              <a:rPr lang="en-US" dirty="0" err="1"/>
              <a:t>mạnh</a:t>
            </a:r>
            <a:r>
              <a:rPr lang="en-US" dirty="0"/>
              <a:t> </a:t>
            </a:r>
            <a:r>
              <a:rPr lang="en-US" dirty="0" err="1"/>
              <a:t>mẽ</a:t>
            </a:r>
            <a:r>
              <a:rPr lang="en-US" dirty="0"/>
              <a:t> </a:t>
            </a:r>
            <a:r>
              <a:rPr lang="en-US" dirty="0" err="1"/>
              <a:t>và</a:t>
            </a:r>
            <a:r>
              <a:rPr lang="en-US" dirty="0"/>
              <a:t> </a:t>
            </a:r>
            <a:r>
              <a:rPr lang="en-US" dirty="0" err="1"/>
              <a:t>dần</a:t>
            </a:r>
            <a:r>
              <a:rPr lang="en-US" dirty="0"/>
              <a:t> </a:t>
            </a:r>
            <a:r>
              <a:rPr lang="en-US" dirty="0" err="1"/>
              <a:t>trở</a:t>
            </a:r>
            <a:r>
              <a:rPr lang="en-US" dirty="0"/>
              <a:t> </a:t>
            </a:r>
            <a:r>
              <a:rPr lang="en-US" dirty="0" err="1"/>
              <a:t>thành</a:t>
            </a:r>
            <a:r>
              <a:rPr lang="en-US" dirty="0"/>
              <a:t> xu </a:t>
            </a:r>
            <a:r>
              <a:rPr lang="en-US" dirty="0" err="1"/>
              <a:t>hướng</a:t>
            </a:r>
            <a:endParaRPr lang="en-US" dirty="0"/>
          </a:p>
          <a:p>
            <a:r>
              <a:rPr lang="en-US" dirty="0" err="1"/>
              <a:t>Để</a:t>
            </a:r>
            <a:r>
              <a:rPr lang="en-US" dirty="0"/>
              <a:t> </a:t>
            </a:r>
            <a:r>
              <a:rPr lang="en-US" dirty="0" err="1"/>
              <a:t>giải</a:t>
            </a:r>
            <a:r>
              <a:rPr lang="en-US" dirty="0"/>
              <a:t> </a:t>
            </a:r>
            <a:r>
              <a:rPr lang="en-US" dirty="0" err="1"/>
              <a:t>quyết</a:t>
            </a:r>
            <a:r>
              <a:rPr lang="en-US" dirty="0"/>
              <a:t> </a:t>
            </a:r>
            <a:r>
              <a:rPr lang="en-US" dirty="0" err="1"/>
              <a:t>khó</a:t>
            </a:r>
            <a:r>
              <a:rPr lang="en-US" dirty="0"/>
              <a:t> </a:t>
            </a:r>
            <a:r>
              <a:rPr lang="en-US" dirty="0" err="1"/>
              <a:t>khăn</a:t>
            </a:r>
            <a:r>
              <a:rPr lang="en-US" dirty="0"/>
              <a:t>: Chatbot </a:t>
            </a:r>
            <a:r>
              <a:rPr lang="en-US" dirty="0" err="1"/>
              <a:t>là</a:t>
            </a:r>
            <a:r>
              <a:rPr lang="en-US" dirty="0"/>
              <a:t> </a:t>
            </a:r>
            <a:r>
              <a:rPr lang="en-US" dirty="0" err="1"/>
              <a:t>một</a:t>
            </a:r>
            <a:r>
              <a:rPr lang="en-US" dirty="0"/>
              <a:t> </a:t>
            </a:r>
            <a:r>
              <a:rPr lang="en-US" dirty="0" err="1"/>
              <a:t>lựa</a:t>
            </a:r>
            <a:r>
              <a:rPr lang="en-US" dirty="0"/>
              <a:t> </a:t>
            </a:r>
            <a:r>
              <a:rPr lang="en-US" dirty="0" err="1"/>
              <a:t>chọn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nhu</a:t>
            </a:r>
            <a:r>
              <a:rPr lang="en-US" dirty="0"/>
              <a:t> </a:t>
            </a:r>
            <a:r>
              <a:rPr lang="en-US" dirty="0" err="1"/>
              <a:t>cầu</a:t>
            </a:r>
            <a:r>
              <a:rPr lang="en-US" dirty="0"/>
              <a:t> </a:t>
            </a:r>
            <a:r>
              <a:rPr lang="en-US" dirty="0" err="1"/>
              <a:t>của</a:t>
            </a:r>
            <a:r>
              <a:rPr lang="en-US" dirty="0"/>
              <a:t> </a:t>
            </a:r>
            <a:r>
              <a:rPr lang="en-US" dirty="0" err="1"/>
              <a:t>các</a:t>
            </a:r>
            <a:r>
              <a:rPr lang="en-US" dirty="0"/>
              <a:t> </a:t>
            </a:r>
            <a:r>
              <a:rPr lang="en-US" dirty="0" err="1"/>
              <a:t>doanh</a:t>
            </a:r>
            <a:r>
              <a:rPr lang="en-US" dirty="0"/>
              <a:t> </a:t>
            </a:r>
            <a:r>
              <a:rPr lang="en-US" dirty="0" err="1"/>
              <a:t>nghiệp</a:t>
            </a:r>
            <a:endParaRPr lang="en-US" dirty="0"/>
          </a:p>
          <a:p>
            <a:pPr marL="0" indent="0">
              <a:buNone/>
            </a:pPr>
            <a:endParaRPr lang="en-US" dirty="0"/>
          </a:p>
        </p:txBody>
      </p:sp>
      <p:sp>
        <p:nvSpPr>
          <p:cNvPr id="4" name="Date Placeholder 3">
            <a:extLst>
              <a:ext uri="{FF2B5EF4-FFF2-40B4-BE49-F238E27FC236}">
                <a16:creationId xmlns:a16="http://schemas.microsoft.com/office/drawing/2014/main" id="{5EA7C8DB-13EC-D98F-BA3A-28FFEAEDDA7C}"/>
              </a:ext>
            </a:extLst>
          </p:cNvPr>
          <p:cNvSpPr>
            <a:spLocks noGrp="1"/>
          </p:cNvSpPr>
          <p:nvPr>
            <p:ph type="dt" sz="half" idx="10"/>
          </p:nvPr>
        </p:nvSpPr>
        <p:spPr/>
        <p:txBody>
          <a:bodyPr/>
          <a:lstStyle/>
          <a:p>
            <a:fld id="{20328903-EE08-4D91-A131-5028EC08D84C}" type="datetime1">
              <a:rPr lang="en-US" smtClean="0"/>
              <a:t>10/14/2023</a:t>
            </a:fld>
            <a:endParaRPr lang="en-US"/>
          </a:p>
        </p:txBody>
      </p:sp>
      <p:sp>
        <p:nvSpPr>
          <p:cNvPr id="5" name="Slide Number Placeholder 4">
            <a:extLst>
              <a:ext uri="{FF2B5EF4-FFF2-40B4-BE49-F238E27FC236}">
                <a16:creationId xmlns:a16="http://schemas.microsoft.com/office/drawing/2014/main" id="{C86E5CED-6F72-2FC4-B6B3-CC7A6AE62A86}"/>
              </a:ext>
            </a:extLst>
          </p:cNvPr>
          <p:cNvSpPr>
            <a:spLocks noGrp="1"/>
          </p:cNvSpPr>
          <p:nvPr>
            <p:ph type="sldNum" sz="quarter" idx="12"/>
          </p:nvPr>
        </p:nvSpPr>
        <p:spPr/>
        <p:txBody>
          <a:bodyPr/>
          <a:lstStyle/>
          <a:p>
            <a:fld id="{D11EA2D6-E2E7-4FC2-9D31-5FAC38CAC000}" type="slidenum">
              <a:rPr lang="en-US" smtClean="0"/>
              <a:t>3</a:t>
            </a:fld>
            <a:endParaRPr lang="en-US" dirty="0"/>
          </a:p>
        </p:txBody>
      </p:sp>
    </p:spTree>
    <p:extLst>
      <p:ext uri="{BB962C8B-B14F-4D97-AF65-F5344CB8AC3E}">
        <p14:creationId xmlns:p14="http://schemas.microsoft.com/office/powerpoint/2010/main" val="1525902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E5E2-1580-CD4A-C6F8-36F7875028DA}"/>
              </a:ext>
            </a:extLst>
          </p:cNvPr>
          <p:cNvSpPr>
            <a:spLocks noGrp="1"/>
          </p:cNvSpPr>
          <p:nvPr>
            <p:ph type="title"/>
          </p:nvPr>
        </p:nvSpPr>
        <p:spPr>
          <a:xfrm>
            <a:off x="838200" y="257175"/>
            <a:ext cx="10417404" cy="1194553"/>
          </a:xfrm>
        </p:spPr>
        <p:txBody>
          <a:bodyPr/>
          <a:lstStyle/>
          <a:p>
            <a:r>
              <a:rPr lang="en-US" dirty="0" err="1"/>
              <a:t>Phát</a:t>
            </a:r>
            <a:r>
              <a:rPr lang="en-US" dirty="0"/>
              <a:t> </a:t>
            </a:r>
            <a:r>
              <a:rPr lang="en-US" dirty="0" err="1"/>
              <a:t>biểu</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01A1CAA7-2B89-68C5-57F4-3DE9D1092BD3}"/>
              </a:ext>
            </a:extLst>
          </p:cNvPr>
          <p:cNvSpPr>
            <a:spLocks noGrp="1"/>
          </p:cNvSpPr>
          <p:nvPr>
            <p:ph idx="1"/>
          </p:nvPr>
        </p:nvSpPr>
        <p:spPr>
          <a:xfrm>
            <a:off x="1171575" y="2149475"/>
            <a:ext cx="10515600" cy="4351338"/>
          </a:xfrm>
        </p:spPr>
        <p:txBody>
          <a:bodyPr/>
          <a:lstStyle/>
          <a:p>
            <a:r>
              <a:rPr lang="en-US" dirty="0" err="1"/>
              <a:t>Các</a:t>
            </a:r>
            <a:r>
              <a:rPr lang="en-US" dirty="0"/>
              <a:t> </a:t>
            </a:r>
            <a:r>
              <a:rPr lang="en-US" dirty="0" err="1"/>
              <a:t>chức</a:t>
            </a:r>
            <a:r>
              <a:rPr lang="en-US" dirty="0"/>
              <a:t> </a:t>
            </a:r>
            <a:r>
              <a:rPr lang="en-US" dirty="0" err="1"/>
              <a:t>năng</a:t>
            </a:r>
            <a:r>
              <a:rPr lang="en-US" dirty="0"/>
              <a:t> </a:t>
            </a:r>
            <a:r>
              <a:rPr lang="en-US" dirty="0" err="1"/>
              <a:t>chính</a:t>
            </a:r>
            <a:r>
              <a:rPr lang="en-US" dirty="0"/>
              <a:t> </a:t>
            </a:r>
            <a:r>
              <a:rPr lang="en-US" dirty="0" err="1"/>
              <a:t>của</a:t>
            </a:r>
            <a:r>
              <a:rPr lang="en-US" dirty="0"/>
              <a:t> Chatbot:</a:t>
            </a:r>
          </a:p>
          <a:p>
            <a:pPr lvl="1">
              <a:buFont typeface="Wingdings" panose="05000000000000000000" pitchFamily="2" charset="2"/>
              <a:buChar char="ü"/>
            </a:pPr>
            <a:r>
              <a:rPr lang="en-US" dirty="0"/>
              <a:t> </a:t>
            </a:r>
            <a:r>
              <a:rPr lang="en-US" dirty="0" err="1"/>
              <a:t>Gợi</a:t>
            </a:r>
            <a:r>
              <a:rPr lang="en-US" dirty="0"/>
              <a:t> ý </a:t>
            </a:r>
            <a:r>
              <a:rPr lang="en-US" dirty="0" err="1"/>
              <a:t>và</a:t>
            </a:r>
            <a:r>
              <a:rPr lang="en-US" dirty="0"/>
              <a:t> </a:t>
            </a:r>
            <a:r>
              <a:rPr lang="en-US" dirty="0" err="1"/>
              <a:t>tìm</a:t>
            </a:r>
            <a:r>
              <a:rPr lang="en-US" dirty="0"/>
              <a:t> </a:t>
            </a:r>
            <a:r>
              <a:rPr lang="en-US" dirty="0" err="1"/>
              <a:t>kiếm</a:t>
            </a:r>
            <a:r>
              <a:rPr lang="en-US" dirty="0"/>
              <a:t> </a:t>
            </a:r>
            <a:r>
              <a:rPr lang="en-US" dirty="0" err="1"/>
              <a:t>sản</a:t>
            </a:r>
            <a:r>
              <a:rPr lang="en-US" dirty="0"/>
              <a:t> </a:t>
            </a:r>
            <a:r>
              <a:rPr lang="en-US" dirty="0" err="1"/>
              <a:t>phẩm</a:t>
            </a:r>
            <a:endParaRPr lang="en-US" dirty="0"/>
          </a:p>
          <a:p>
            <a:pPr lvl="1">
              <a:buFont typeface="Wingdings" panose="05000000000000000000" pitchFamily="2" charset="2"/>
              <a:buChar char="ü"/>
            </a:pPr>
            <a:r>
              <a:rPr lang="en-US" dirty="0"/>
              <a:t> </a:t>
            </a:r>
            <a:r>
              <a:rPr lang="en-US" dirty="0" err="1"/>
              <a:t>Tư</a:t>
            </a:r>
            <a:r>
              <a:rPr lang="en-US" dirty="0"/>
              <a:t> </a:t>
            </a:r>
            <a:r>
              <a:rPr lang="en-US" dirty="0" err="1"/>
              <a:t>vấn</a:t>
            </a:r>
            <a:r>
              <a:rPr lang="en-US" dirty="0"/>
              <a:t> </a:t>
            </a:r>
            <a:r>
              <a:rPr lang="en-US" dirty="0" err="1"/>
              <a:t>thông</a:t>
            </a:r>
            <a:r>
              <a:rPr lang="en-US" dirty="0"/>
              <a:t> tin </a:t>
            </a:r>
            <a:r>
              <a:rPr lang="en-US" dirty="0" err="1"/>
              <a:t>sản</a:t>
            </a:r>
            <a:r>
              <a:rPr lang="en-US" dirty="0"/>
              <a:t> </a:t>
            </a:r>
            <a:r>
              <a:rPr lang="en-US" dirty="0" err="1"/>
              <a:t>phẩm</a:t>
            </a:r>
            <a:endParaRPr lang="en-US" dirty="0"/>
          </a:p>
          <a:p>
            <a:pPr lvl="1">
              <a:buFont typeface="Wingdings" panose="05000000000000000000" pitchFamily="2" charset="2"/>
              <a:buChar char="ü"/>
            </a:pPr>
            <a:r>
              <a:rPr lang="en-US" dirty="0"/>
              <a:t> </a:t>
            </a:r>
            <a:r>
              <a:rPr lang="en-US" dirty="0" err="1"/>
              <a:t>Tư</a:t>
            </a:r>
            <a:r>
              <a:rPr lang="en-US" dirty="0"/>
              <a:t> </a:t>
            </a:r>
            <a:r>
              <a:rPr lang="en-US" dirty="0" err="1"/>
              <a:t>vấn</a:t>
            </a:r>
            <a:r>
              <a:rPr lang="en-US" dirty="0"/>
              <a:t> </a:t>
            </a:r>
            <a:r>
              <a:rPr lang="en-US" dirty="0" err="1"/>
              <a:t>phân</a:t>
            </a:r>
            <a:r>
              <a:rPr lang="en-US" dirty="0"/>
              <a:t> </a:t>
            </a:r>
            <a:r>
              <a:rPr lang="en-US" dirty="0" err="1"/>
              <a:t>loại</a:t>
            </a:r>
            <a:r>
              <a:rPr lang="en-US" dirty="0"/>
              <a:t> </a:t>
            </a:r>
            <a:r>
              <a:rPr lang="en-US" dirty="0" err="1"/>
              <a:t>sản</a:t>
            </a:r>
            <a:r>
              <a:rPr lang="en-US" dirty="0"/>
              <a:t> </a:t>
            </a:r>
            <a:r>
              <a:rPr lang="en-US" dirty="0" err="1"/>
              <a:t>phẩm</a:t>
            </a:r>
            <a:endParaRPr lang="vi-VN" dirty="0"/>
          </a:p>
          <a:p>
            <a:pPr lvl="1">
              <a:buFont typeface="Wingdings" panose="05000000000000000000" pitchFamily="2" charset="2"/>
              <a:buChar char="ü"/>
            </a:pPr>
            <a:r>
              <a:rPr lang="en-US" dirty="0"/>
              <a:t> </a:t>
            </a:r>
            <a:r>
              <a:rPr lang="en-US" dirty="0" err="1"/>
              <a:t>Hỏi</a:t>
            </a:r>
            <a:r>
              <a:rPr lang="en-US" dirty="0"/>
              <a:t> </a:t>
            </a:r>
            <a:r>
              <a:rPr lang="en-US" dirty="0" err="1"/>
              <a:t>giá</a:t>
            </a:r>
            <a:r>
              <a:rPr lang="en-US" dirty="0"/>
              <a:t> </a:t>
            </a:r>
            <a:r>
              <a:rPr lang="en-US" dirty="0" err="1"/>
              <a:t>sản</a:t>
            </a:r>
            <a:r>
              <a:rPr lang="en-US" dirty="0"/>
              <a:t> </a:t>
            </a:r>
            <a:r>
              <a:rPr lang="en-US" dirty="0" err="1"/>
              <a:t>phẩm</a:t>
            </a:r>
            <a:endParaRPr lang="vi-VN" dirty="0"/>
          </a:p>
          <a:p>
            <a:pPr lvl="1">
              <a:buFont typeface="Wingdings" panose="05000000000000000000" pitchFamily="2" charset="2"/>
              <a:buChar char="ü"/>
            </a:pPr>
            <a:r>
              <a:rPr lang="en-US" dirty="0"/>
              <a:t> </a:t>
            </a:r>
            <a:r>
              <a:rPr lang="en-US" dirty="0" err="1"/>
              <a:t>Hỏi</a:t>
            </a:r>
            <a:r>
              <a:rPr lang="en-US" dirty="0"/>
              <a:t> </a:t>
            </a:r>
            <a:r>
              <a:rPr lang="en-US" dirty="0" err="1"/>
              <a:t>số</a:t>
            </a:r>
            <a:r>
              <a:rPr lang="en-US" dirty="0"/>
              <a:t> </a:t>
            </a:r>
            <a:r>
              <a:rPr lang="en-US" dirty="0" err="1"/>
              <a:t>lượng</a:t>
            </a:r>
            <a:r>
              <a:rPr lang="en-US" dirty="0"/>
              <a:t> </a:t>
            </a:r>
            <a:r>
              <a:rPr lang="en-US" dirty="0" err="1"/>
              <a:t>sản</a:t>
            </a:r>
            <a:r>
              <a:rPr lang="en-US" dirty="0"/>
              <a:t> </a:t>
            </a:r>
            <a:r>
              <a:rPr lang="en-US" dirty="0" err="1"/>
              <a:t>phẩm</a:t>
            </a:r>
            <a:endParaRPr lang="vi-VN" dirty="0"/>
          </a:p>
          <a:p>
            <a:pPr lvl="1">
              <a:buFont typeface="Wingdings" panose="05000000000000000000" pitchFamily="2" charset="2"/>
              <a:buChar char="ü"/>
            </a:pPr>
            <a:r>
              <a:rPr lang="en-US" dirty="0"/>
              <a:t> </a:t>
            </a:r>
            <a:r>
              <a:rPr lang="en-US" dirty="0" err="1"/>
              <a:t>Hỗ</a:t>
            </a:r>
            <a:r>
              <a:rPr lang="en-US" dirty="0"/>
              <a:t> </a:t>
            </a:r>
            <a:r>
              <a:rPr lang="en-US" dirty="0" err="1"/>
              <a:t>trợ</a:t>
            </a:r>
            <a:r>
              <a:rPr lang="en-US" dirty="0"/>
              <a:t> </a:t>
            </a:r>
            <a:r>
              <a:rPr lang="en-US" dirty="0" err="1"/>
              <a:t>thêm</a:t>
            </a:r>
            <a:r>
              <a:rPr lang="en-US" dirty="0"/>
              <a:t> </a:t>
            </a:r>
            <a:r>
              <a:rPr lang="en-US" dirty="0" err="1"/>
              <a:t>giỏ</a:t>
            </a:r>
            <a:r>
              <a:rPr lang="en-US" dirty="0"/>
              <a:t> </a:t>
            </a:r>
            <a:r>
              <a:rPr lang="en-US" dirty="0" err="1"/>
              <a:t>hàng</a:t>
            </a:r>
            <a:endParaRPr lang="en-US" dirty="0"/>
          </a:p>
          <a:p>
            <a:pPr lvl="1">
              <a:buFont typeface="Wingdings" panose="05000000000000000000" pitchFamily="2" charset="2"/>
              <a:buChar char="ü"/>
            </a:pPr>
            <a:endParaRPr lang="en-US" dirty="0"/>
          </a:p>
          <a:p>
            <a:pPr marL="0" indent="0">
              <a:buNone/>
            </a:pPr>
            <a:endParaRPr lang="en-US" dirty="0"/>
          </a:p>
        </p:txBody>
      </p:sp>
      <p:sp>
        <p:nvSpPr>
          <p:cNvPr id="4" name="Date Placeholder 3">
            <a:extLst>
              <a:ext uri="{FF2B5EF4-FFF2-40B4-BE49-F238E27FC236}">
                <a16:creationId xmlns:a16="http://schemas.microsoft.com/office/drawing/2014/main" id="{5EA7C8DB-13EC-D98F-BA3A-28FFEAEDDA7C}"/>
              </a:ext>
            </a:extLst>
          </p:cNvPr>
          <p:cNvSpPr>
            <a:spLocks noGrp="1"/>
          </p:cNvSpPr>
          <p:nvPr>
            <p:ph type="dt" sz="half" idx="10"/>
          </p:nvPr>
        </p:nvSpPr>
        <p:spPr/>
        <p:txBody>
          <a:bodyPr/>
          <a:lstStyle/>
          <a:p>
            <a:fld id="{20328903-EE08-4D91-A131-5028EC08D84C}" type="datetime1">
              <a:rPr lang="en-US" smtClean="0"/>
              <a:t>10/14/2023</a:t>
            </a:fld>
            <a:endParaRPr lang="en-US"/>
          </a:p>
        </p:txBody>
      </p:sp>
      <p:sp>
        <p:nvSpPr>
          <p:cNvPr id="5" name="Slide Number Placeholder 4">
            <a:extLst>
              <a:ext uri="{FF2B5EF4-FFF2-40B4-BE49-F238E27FC236}">
                <a16:creationId xmlns:a16="http://schemas.microsoft.com/office/drawing/2014/main" id="{C86E5CED-6F72-2FC4-B6B3-CC7A6AE62A86}"/>
              </a:ext>
            </a:extLst>
          </p:cNvPr>
          <p:cNvSpPr>
            <a:spLocks noGrp="1"/>
          </p:cNvSpPr>
          <p:nvPr>
            <p:ph type="sldNum" sz="quarter" idx="12"/>
          </p:nvPr>
        </p:nvSpPr>
        <p:spPr/>
        <p:txBody>
          <a:bodyPr/>
          <a:lstStyle/>
          <a:p>
            <a:fld id="{D11EA2D6-E2E7-4FC2-9D31-5FAC38CAC000}" type="slidenum">
              <a:rPr lang="en-US" smtClean="0"/>
              <a:t>4</a:t>
            </a:fld>
            <a:endParaRPr lang="en-US" dirty="0"/>
          </a:p>
        </p:txBody>
      </p:sp>
    </p:spTree>
    <p:extLst>
      <p:ext uri="{BB962C8B-B14F-4D97-AF65-F5344CB8AC3E}">
        <p14:creationId xmlns:p14="http://schemas.microsoft.com/office/powerpoint/2010/main" val="149798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C379-FD43-37E0-FAAF-9FB16669D253}"/>
              </a:ext>
            </a:extLst>
          </p:cNvPr>
          <p:cNvSpPr>
            <a:spLocks noGrp="1"/>
          </p:cNvSpPr>
          <p:nvPr>
            <p:ph type="title"/>
          </p:nvPr>
        </p:nvSpPr>
        <p:spPr/>
        <p:txBody>
          <a:bodyPr/>
          <a:lstStyle/>
          <a:p>
            <a:r>
              <a:rPr lang="en-US" dirty="0" err="1"/>
              <a:t>Sử</a:t>
            </a:r>
            <a:r>
              <a:rPr lang="en-US" dirty="0"/>
              <a:t> </a:t>
            </a:r>
            <a:r>
              <a:rPr lang="en-US" dirty="0" err="1"/>
              <a:t>dụng</a:t>
            </a:r>
            <a:r>
              <a:rPr lang="en-US" dirty="0"/>
              <a:t> Rasa Framework</a:t>
            </a:r>
          </a:p>
        </p:txBody>
      </p:sp>
      <p:sp>
        <p:nvSpPr>
          <p:cNvPr id="3" name="Content Placeholder 2">
            <a:extLst>
              <a:ext uri="{FF2B5EF4-FFF2-40B4-BE49-F238E27FC236}">
                <a16:creationId xmlns:a16="http://schemas.microsoft.com/office/drawing/2014/main" id="{F7A02D1A-36E4-81C2-B75F-BED617939B55}"/>
              </a:ext>
            </a:extLst>
          </p:cNvPr>
          <p:cNvSpPr>
            <a:spLocks noGrp="1"/>
          </p:cNvSpPr>
          <p:nvPr>
            <p:ph idx="1"/>
          </p:nvPr>
        </p:nvSpPr>
        <p:spPr>
          <a:xfrm>
            <a:off x="959005" y="2330450"/>
            <a:ext cx="10214517" cy="4025900"/>
          </a:xfrm>
        </p:spPr>
        <p:txBody>
          <a:bodyPr/>
          <a:lstStyle/>
          <a:p>
            <a:pPr marL="514350" indent="-514350">
              <a:buFont typeface="+mj-lt"/>
              <a:buAutoNum type="arabicPeriod"/>
            </a:pPr>
            <a:r>
              <a:rPr lang="en-US" sz="3200" b="1" dirty="0" err="1"/>
              <a:t>Khái</a:t>
            </a:r>
            <a:r>
              <a:rPr lang="en-US" sz="3200" b="1" dirty="0"/>
              <a:t> </a:t>
            </a:r>
            <a:r>
              <a:rPr lang="en-US" sz="3200" b="1" dirty="0" err="1"/>
              <a:t>niệm</a:t>
            </a:r>
            <a:endParaRPr lang="en-US" sz="3200" b="1" dirty="0"/>
          </a:p>
          <a:p>
            <a:pPr marL="0" indent="0">
              <a:buNone/>
            </a:pPr>
            <a:r>
              <a:rPr lang="en-US" dirty="0"/>
              <a:t>- Rasa Open Source </a:t>
            </a:r>
            <a:r>
              <a:rPr lang="en-US" dirty="0" err="1"/>
              <a:t>là</a:t>
            </a:r>
            <a:r>
              <a:rPr lang="en-US" dirty="0"/>
              <a:t> </a:t>
            </a:r>
            <a:r>
              <a:rPr lang="en-US" dirty="0" err="1"/>
              <a:t>một</a:t>
            </a:r>
            <a:r>
              <a:rPr lang="en-US" dirty="0"/>
              <a:t> </a:t>
            </a:r>
            <a:r>
              <a:rPr lang="en-US" dirty="0" err="1"/>
              <a:t>nền</a:t>
            </a:r>
            <a:r>
              <a:rPr lang="en-US" dirty="0"/>
              <a:t> </a:t>
            </a:r>
            <a:r>
              <a:rPr lang="en-US" dirty="0" err="1"/>
              <a:t>tảng</a:t>
            </a:r>
            <a:r>
              <a:rPr lang="en-US" dirty="0"/>
              <a:t> </a:t>
            </a:r>
            <a:r>
              <a:rPr lang="en-US" dirty="0" err="1"/>
              <a:t>học</a:t>
            </a:r>
            <a:r>
              <a:rPr lang="en-US" dirty="0"/>
              <a:t> </a:t>
            </a:r>
            <a:r>
              <a:rPr lang="en-US" dirty="0" err="1"/>
              <a:t>máy</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trợ</a:t>
            </a:r>
            <a:r>
              <a:rPr lang="en-US" dirty="0"/>
              <a:t> </a:t>
            </a:r>
            <a:r>
              <a:rPr lang="en-US" dirty="0" err="1"/>
              <a:t>lý</a:t>
            </a:r>
            <a:r>
              <a:rPr lang="en-US" dirty="0"/>
              <a:t> </a:t>
            </a:r>
            <a:r>
              <a:rPr lang="en-US" dirty="0" err="1"/>
              <a:t>ảo</a:t>
            </a:r>
            <a:r>
              <a:rPr lang="en-US" dirty="0"/>
              <a:t> </a:t>
            </a:r>
            <a:r>
              <a:rPr lang="en-US" dirty="0" err="1"/>
              <a:t>dựa</a:t>
            </a:r>
            <a:r>
              <a:rPr lang="en-US" dirty="0"/>
              <a:t> </a:t>
            </a:r>
            <a:r>
              <a:rPr lang="en-US" dirty="0" err="1"/>
              <a:t>trên</a:t>
            </a:r>
            <a:r>
              <a:rPr lang="en-US" dirty="0"/>
              <a:t> </a:t>
            </a:r>
            <a:r>
              <a:rPr lang="en-US" dirty="0" err="1"/>
              <a:t>văn</a:t>
            </a:r>
            <a:r>
              <a:rPr lang="en-US" dirty="0"/>
              <a:t> </a:t>
            </a:r>
            <a:r>
              <a:rPr lang="en-US" dirty="0" err="1"/>
              <a:t>bản</a:t>
            </a:r>
            <a:r>
              <a:rPr lang="en-US" dirty="0"/>
              <a:t> </a:t>
            </a:r>
            <a:r>
              <a:rPr lang="en-US" dirty="0" err="1"/>
              <a:t>và</a:t>
            </a:r>
            <a:r>
              <a:rPr lang="en-US" dirty="0"/>
              <a:t> </a:t>
            </a:r>
            <a:r>
              <a:rPr lang="en-US" dirty="0" err="1"/>
              <a:t>giọng</a:t>
            </a:r>
            <a:r>
              <a:rPr lang="en-US" dirty="0"/>
              <a:t> </a:t>
            </a:r>
            <a:r>
              <a:rPr lang="en-US" dirty="0" err="1"/>
              <a:t>nói</a:t>
            </a:r>
            <a:r>
              <a:rPr lang="en-US" dirty="0"/>
              <a:t>, </a:t>
            </a:r>
            <a:r>
              <a:rPr lang="en-US" dirty="0" err="1"/>
              <a:t>nó</a:t>
            </a:r>
            <a:r>
              <a:rPr lang="en-US" dirty="0"/>
              <a:t> </a:t>
            </a:r>
            <a:r>
              <a:rPr lang="en-US" dirty="0" err="1"/>
              <a:t>có</a:t>
            </a:r>
            <a:r>
              <a:rPr lang="en-US" dirty="0"/>
              <a:t> </a:t>
            </a:r>
            <a:r>
              <a:rPr lang="en-US" dirty="0" err="1"/>
              <a:t>khả</a:t>
            </a:r>
            <a:r>
              <a:rPr lang="en-US" dirty="0"/>
              <a:t> </a:t>
            </a:r>
            <a:r>
              <a:rPr lang="en-US" dirty="0" err="1"/>
              <a:t>năng</a:t>
            </a:r>
            <a:r>
              <a:rPr lang="en-US" dirty="0"/>
              <a:t> </a:t>
            </a:r>
            <a:r>
              <a:rPr lang="en-US" dirty="0" err="1"/>
              <a:t>hiểu</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quản</a:t>
            </a:r>
            <a:r>
              <a:rPr lang="en-US" dirty="0"/>
              <a:t> </a:t>
            </a:r>
            <a:r>
              <a:rPr lang="en-US" dirty="0" err="1"/>
              <a:t>lý</a:t>
            </a:r>
            <a:r>
              <a:rPr lang="en-US" dirty="0"/>
              <a:t> </a:t>
            </a:r>
            <a:r>
              <a:rPr lang="en-US" dirty="0" err="1"/>
              <a:t>đối</a:t>
            </a:r>
            <a:r>
              <a:rPr lang="en-US" dirty="0"/>
              <a:t> </a:t>
            </a:r>
            <a:r>
              <a:rPr lang="en-US" dirty="0" err="1"/>
              <a:t>thoại</a:t>
            </a:r>
            <a:r>
              <a:rPr lang="en-US" dirty="0"/>
              <a:t> </a:t>
            </a:r>
            <a:r>
              <a:rPr lang="en-US" dirty="0" err="1"/>
              <a:t>và</a:t>
            </a:r>
            <a:r>
              <a:rPr lang="en-US" dirty="0"/>
              <a:t> </a:t>
            </a:r>
            <a:r>
              <a:rPr lang="en-US" dirty="0" err="1"/>
              <a:t>tích</a:t>
            </a:r>
            <a:r>
              <a:rPr lang="en-US" dirty="0"/>
              <a:t> </a:t>
            </a:r>
            <a:r>
              <a:rPr lang="en-US" dirty="0" err="1"/>
              <a:t>hợp</a:t>
            </a:r>
            <a:r>
              <a:rPr lang="en-US" dirty="0"/>
              <a:t>.</a:t>
            </a:r>
          </a:p>
        </p:txBody>
      </p:sp>
      <p:sp>
        <p:nvSpPr>
          <p:cNvPr id="4" name="Date Placeholder 3">
            <a:extLst>
              <a:ext uri="{FF2B5EF4-FFF2-40B4-BE49-F238E27FC236}">
                <a16:creationId xmlns:a16="http://schemas.microsoft.com/office/drawing/2014/main" id="{F4548DC0-69F1-9084-FDCE-364DCB78A5D6}"/>
              </a:ext>
            </a:extLst>
          </p:cNvPr>
          <p:cNvSpPr>
            <a:spLocks noGrp="1"/>
          </p:cNvSpPr>
          <p:nvPr>
            <p:ph type="dt" sz="half" idx="10"/>
          </p:nvPr>
        </p:nvSpPr>
        <p:spPr/>
        <p:txBody>
          <a:bodyPr/>
          <a:lstStyle/>
          <a:p>
            <a:fld id="{1E526DC3-852C-43E5-BB62-762A49DD0810}" type="datetime1">
              <a:rPr lang="en-US" smtClean="0"/>
              <a:t>10/14/2023</a:t>
            </a:fld>
            <a:endParaRPr lang="en-US"/>
          </a:p>
        </p:txBody>
      </p:sp>
      <p:sp>
        <p:nvSpPr>
          <p:cNvPr id="5" name="Slide Number Placeholder 4">
            <a:extLst>
              <a:ext uri="{FF2B5EF4-FFF2-40B4-BE49-F238E27FC236}">
                <a16:creationId xmlns:a16="http://schemas.microsoft.com/office/drawing/2014/main" id="{66DC4D39-827F-82DA-A1CA-2918C75AEE40}"/>
              </a:ext>
            </a:extLst>
          </p:cNvPr>
          <p:cNvSpPr>
            <a:spLocks noGrp="1"/>
          </p:cNvSpPr>
          <p:nvPr>
            <p:ph type="sldNum" sz="quarter" idx="12"/>
          </p:nvPr>
        </p:nvSpPr>
        <p:spPr/>
        <p:txBody>
          <a:bodyPr/>
          <a:lstStyle/>
          <a:p>
            <a:fld id="{D11EA2D6-E2E7-4FC2-9D31-5FAC38CAC000}" type="slidenum">
              <a:rPr lang="en-US" smtClean="0"/>
              <a:t>5</a:t>
            </a:fld>
            <a:endParaRPr lang="en-US"/>
          </a:p>
        </p:txBody>
      </p:sp>
    </p:spTree>
    <p:extLst>
      <p:ext uri="{BB962C8B-B14F-4D97-AF65-F5344CB8AC3E}">
        <p14:creationId xmlns:p14="http://schemas.microsoft.com/office/powerpoint/2010/main" val="67029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C379-FD43-37E0-FAAF-9FB16669D253}"/>
              </a:ext>
            </a:extLst>
          </p:cNvPr>
          <p:cNvSpPr>
            <a:spLocks noGrp="1"/>
          </p:cNvSpPr>
          <p:nvPr>
            <p:ph type="title"/>
          </p:nvPr>
        </p:nvSpPr>
        <p:spPr/>
        <p:txBody>
          <a:bodyPr/>
          <a:lstStyle/>
          <a:p>
            <a:r>
              <a:rPr lang="en-US" dirty="0" err="1"/>
              <a:t>Sử</a:t>
            </a:r>
            <a:r>
              <a:rPr lang="en-US" dirty="0"/>
              <a:t> </a:t>
            </a:r>
            <a:r>
              <a:rPr lang="en-US" dirty="0" err="1"/>
              <a:t>dụng</a:t>
            </a:r>
            <a:r>
              <a:rPr lang="en-US" dirty="0"/>
              <a:t> Rasa Framework</a:t>
            </a:r>
          </a:p>
        </p:txBody>
      </p:sp>
      <p:sp>
        <p:nvSpPr>
          <p:cNvPr id="3" name="Content Placeholder 2">
            <a:extLst>
              <a:ext uri="{FF2B5EF4-FFF2-40B4-BE49-F238E27FC236}">
                <a16:creationId xmlns:a16="http://schemas.microsoft.com/office/drawing/2014/main" id="{F7A02D1A-36E4-81C2-B75F-BED617939B55}"/>
              </a:ext>
            </a:extLst>
          </p:cNvPr>
          <p:cNvSpPr>
            <a:spLocks noGrp="1"/>
          </p:cNvSpPr>
          <p:nvPr>
            <p:ph idx="1"/>
          </p:nvPr>
        </p:nvSpPr>
        <p:spPr>
          <a:xfrm>
            <a:off x="959005" y="2330450"/>
            <a:ext cx="10214517" cy="4025900"/>
          </a:xfrm>
        </p:spPr>
        <p:txBody>
          <a:bodyPr/>
          <a:lstStyle/>
          <a:p>
            <a:pPr marL="0" indent="0">
              <a:buNone/>
            </a:pPr>
            <a:r>
              <a:rPr lang="en-US" sz="3200" b="1" dirty="0"/>
              <a:t>2. </a:t>
            </a:r>
            <a:r>
              <a:rPr lang="en-US" sz="3200" b="1" dirty="0" err="1"/>
              <a:t>Các</a:t>
            </a:r>
            <a:r>
              <a:rPr lang="en-US" sz="3200" b="1" dirty="0"/>
              <a:t> </a:t>
            </a:r>
            <a:r>
              <a:rPr lang="en-US" sz="3200" b="1" dirty="0" err="1"/>
              <a:t>thành</a:t>
            </a:r>
            <a:r>
              <a:rPr lang="en-US" sz="3200" b="1" dirty="0"/>
              <a:t> </a:t>
            </a:r>
            <a:r>
              <a:rPr lang="en-US" sz="3200" b="1" dirty="0" err="1"/>
              <a:t>phần</a:t>
            </a:r>
            <a:r>
              <a:rPr lang="en-US" sz="3200" b="1" dirty="0"/>
              <a:t> </a:t>
            </a:r>
            <a:r>
              <a:rPr lang="en-US" sz="3200" b="1" dirty="0" err="1"/>
              <a:t>của</a:t>
            </a:r>
            <a:r>
              <a:rPr lang="en-US" sz="3200" b="1" dirty="0"/>
              <a:t> Rasa</a:t>
            </a:r>
          </a:p>
          <a:p>
            <a:pPr marL="0" indent="0">
              <a:buNone/>
            </a:pPr>
            <a:r>
              <a:rPr lang="en-US" sz="3200" b="1" dirty="0"/>
              <a:t>	a. Thành </a:t>
            </a:r>
            <a:r>
              <a:rPr lang="en-US" sz="3200" b="1" dirty="0" err="1"/>
              <a:t>phần</a:t>
            </a:r>
            <a:r>
              <a:rPr lang="en-US" sz="3200" b="1" dirty="0"/>
              <a:t> </a:t>
            </a:r>
            <a:r>
              <a:rPr lang="en-US" sz="3200" b="1" dirty="0" err="1"/>
              <a:t>cơ</a:t>
            </a:r>
            <a:r>
              <a:rPr lang="en-US" sz="3200" b="1" dirty="0"/>
              <a:t> </a:t>
            </a:r>
            <a:r>
              <a:rPr lang="en-US" sz="3200" b="1" dirty="0" err="1"/>
              <a:t>bản</a:t>
            </a:r>
            <a:endParaRPr lang="en-US" sz="3200" b="1" dirty="0"/>
          </a:p>
          <a:p>
            <a:pPr marL="0" indent="0">
              <a:buNone/>
            </a:pPr>
            <a:r>
              <a:rPr lang="en-US" dirty="0"/>
              <a:t>	- </a:t>
            </a:r>
            <a:r>
              <a:rPr lang="vi-VN" i="1" dirty="0"/>
              <a:t>RASA NLU (Natural Language Understanding)</a:t>
            </a:r>
          </a:p>
          <a:p>
            <a:pPr marL="0" indent="0">
              <a:buNone/>
            </a:pPr>
            <a:r>
              <a:rPr lang="vi-VN" i="1" dirty="0"/>
              <a:t>	- RASA Core</a:t>
            </a:r>
            <a:endParaRPr lang="en-US" dirty="0"/>
          </a:p>
        </p:txBody>
      </p:sp>
      <p:sp>
        <p:nvSpPr>
          <p:cNvPr id="4" name="Date Placeholder 3">
            <a:extLst>
              <a:ext uri="{FF2B5EF4-FFF2-40B4-BE49-F238E27FC236}">
                <a16:creationId xmlns:a16="http://schemas.microsoft.com/office/drawing/2014/main" id="{F4548DC0-69F1-9084-FDCE-364DCB78A5D6}"/>
              </a:ext>
            </a:extLst>
          </p:cNvPr>
          <p:cNvSpPr>
            <a:spLocks noGrp="1"/>
          </p:cNvSpPr>
          <p:nvPr>
            <p:ph type="dt" sz="half" idx="10"/>
          </p:nvPr>
        </p:nvSpPr>
        <p:spPr/>
        <p:txBody>
          <a:bodyPr/>
          <a:lstStyle/>
          <a:p>
            <a:fld id="{1E526DC3-852C-43E5-BB62-762A49DD0810}" type="datetime1">
              <a:rPr lang="en-US" smtClean="0"/>
              <a:t>10/14/2023</a:t>
            </a:fld>
            <a:endParaRPr lang="en-US"/>
          </a:p>
        </p:txBody>
      </p:sp>
      <p:sp>
        <p:nvSpPr>
          <p:cNvPr id="5" name="Slide Number Placeholder 4">
            <a:extLst>
              <a:ext uri="{FF2B5EF4-FFF2-40B4-BE49-F238E27FC236}">
                <a16:creationId xmlns:a16="http://schemas.microsoft.com/office/drawing/2014/main" id="{66DC4D39-827F-82DA-A1CA-2918C75AEE40}"/>
              </a:ext>
            </a:extLst>
          </p:cNvPr>
          <p:cNvSpPr>
            <a:spLocks noGrp="1"/>
          </p:cNvSpPr>
          <p:nvPr>
            <p:ph type="sldNum" sz="quarter" idx="12"/>
          </p:nvPr>
        </p:nvSpPr>
        <p:spPr/>
        <p:txBody>
          <a:bodyPr/>
          <a:lstStyle/>
          <a:p>
            <a:fld id="{D11EA2D6-E2E7-4FC2-9D31-5FAC38CAC000}" type="slidenum">
              <a:rPr lang="en-US" smtClean="0"/>
              <a:t>6</a:t>
            </a:fld>
            <a:endParaRPr lang="en-US"/>
          </a:p>
        </p:txBody>
      </p:sp>
    </p:spTree>
    <p:extLst>
      <p:ext uri="{BB962C8B-B14F-4D97-AF65-F5344CB8AC3E}">
        <p14:creationId xmlns:p14="http://schemas.microsoft.com/office/powerpoint/2010/main" val="40873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C379-FD43-37E0-FAAF-9FB16669D253}"/>
              </a:ext>
            </a:extLst>
          </p:cNvPr>
          <p:cNvSpPr>
            <a:spLocks noGrp="1"/>
          </p:cNvSpPr>
          <p:nvPr>
            <p:ph type="title"/>
          </p:nvPr>
        </p:nvSpPr>
        <p:spPr/>
        <p:txBody>
          <a:bodyPr/>
          <a:lstStyle/>
          <a:p>
            <a:r>
              <a:rPr lang="en-US" dirty="0" err="1"/>
              <a:t>Sử</a:t>
            </a:r>
            <a:r>
              <a:rPr lang="en-US" dirty="0"/>
              <a:t> </a:t>
            </a:r>
            <a:r>
              <a:rPr lang="en-US" dirty="0" err="1"/>
              <a:t>dụng</a:t>
            </a:r>
            <a:r>
              <a:rPr lang="en-US" dirty="0"/>
              <a:t> Rasa Framework</a:t>
            </a:r>
          </a:p>
        </p:txBody>
      </p:sp>
      <p:sp>
        <p:nvSpPr>
          <p:cNvPr id="3" name="Content Placeholder 2">
            <a:extLst>
              <a:ext uri="{FF2B5EF4-FFF2-40B4-BE49-F238E27FC236}">
                <a16:creationId xmlns:a16="http://schemas.microsoft.com/office/drawing/2014/main" id="{F7A02D1A-36E4-81C2-B75F-BED617939B55}"/>
              </a:ext>
            </a:extLst>
          </p:cNvPr>
          <p:cNvSpPr>
            <a:spLocks noGrp="1"/>
          </p:cNvSpPr>
          <p:nvPr>
            <p:ph idx="1"/>
          </p:nvPr>
        </p:nvSpPr>
        <p:spPr>
          <a:xfrm>
            <a:off x="959005" y="2330450"/>
            <a:ext cx="10214517" cy="4025900"/>
          </a:xfrm>
        </p:spPr>
        <p:txBody>
          <a:bodyPr/>
          <a:lstStyle/>
          <a:p>
            <a:pPr marL="0" indent="0">
              <a:buNone/>
            </a:pPr>
            <a:r>
              <a:rPr lang="en-US" sz="3200" b="1" dirty="0"/>
              <a:t>2. </a:t>
            </a:r>
            <a:r>
              <a:rPr lang="en-US" sz="3200" b="1" dirty="0" err="1"/>
              <a:t>Các</a:t>
            </a:r>
            <a:r>
              <a:rPr lang="en-US" sz="3200" b="1" dirty="0"/>
              <a:t> </a:t>
            </a:r>
            <a:r>
              <a:rPr lang="en-US" sz="3200" b="1" dirty="0" err="1"/>
              <a:t>thành</a:t>
            </a:r>
            <a:r>
              <a:rPr lang="en-US" sz="3200" b="1" dirty="0"/>
              <a:t> </a:t>
            </a:r>
            <a:r>
              <a:rPr lang="en-US" sz="3200" b="1" dirty="0" err="1"/>
              <a:t>phần</a:t>
            </a:r>
            <a:r>
              <a:rPr lang="en-US" sz="3200" b="1" dirty="0"/>
              <a:t> </a:t>
            </a:r>
            <a:r>
              <a:rPr lang="en-US" sz="3200" b="1" dirty="0" err="1"/>
              <a:t>của</a:t>
            </a:r>
            <a:r>
              <a:rPr lang="en-US" sz="3200" b="1" dirty="0"/>
              <a:t> Rasa</a:t>
            </a:r>
          </a:p>
          <a:p>
            <a:pPr marL="0" indent="0">
              <a:buNone/>
            </a:pPr>
            <a:r>
              <a:rPr lang="en-US" sz="3200" b="1" dirty="0"/>
              <a:t>	b. </a:t>
            </a:r>
            <a:r>
              <a:rPr lang="en-US" sz="3200" b="1" dirty="0" err="1"/>
              <a:t>Các</a:t>
            </a:r>
            <a:r>
              <a:rPr lang="en-US" sz="3200" b="1" dirty="0"/>
              <a:t> </a:t>
            </a:r>
            <a:r>
              <a:rPr lang="en-US" sz="3200" b="1" dirty="0" err="1"/>
              <a:t>thành</a:t>
            </a:r>
            <a:r>
              <a:rPr lang="en-US" sz="3200" b="1" dirty="0"/>
              <a:t> </a:t>
            </a:r>
            <a:r>
              <a:rPr lang="en-US" sz="3200" b="1" dirty="0" err="1"/>
              <a:t>phần</a:t>
            </a:r>
            <a:r>
              <a:rPr lang="en-US" sz="3200" b="1" dirty="0"/>
              <a:t> </a:t>
            </a:r>
            <a:r>
              <a:rPr lang="en-US" sz="3200" b="1" dirty="0" err="1"/>
              <a:t>hệ</a:t>
            </a:r>
            <a:r>
              <a:rPr lang="en-US" sz="3200" b="1" dirty="0"/>
              <a:t> </a:t>
            </a:r>
            <a:r>
              <a:rPr lang="en-US" sz="3200" b="1" dirty="0" err="1"/>
              <a:t>thống</a:t>
            </a:r>
            <a:endParaRPr lang="en-US" sz="3200" b="1" dirty="0"/>
          </a:p>
          <a:p>
            <a:pPr marL="0" indent="0">
              <a:buNone/>
            </a:pPr>
            <a:r>
              <a:rPr lang="en-US" dirty="0"/>
              <a:t>	</a:t>
            </a:r>
            <a:r>
              <a:rPr lang="en-US" b="1" dirty="0"/>
              <a:t>- </a:t>
            </a:r>
            <a:r>
              <a:rPr lang="vi-VN" i="1" dirty="0"/>
              <a:t>NLU Pipeline </a:t>
            </a:r>
          </a:p>
          <a:p>
            <a:pPr marL="0" indent="0">
              <a:buNone/>
            </a:pPr>
            <a:r>
              <a:rPr lang="vi-VN" i="1" dirty="0"/>
              <a:t>	- Dialog Policies</a:t>
            </a:r>
            <a:endParaRPr lang="vi-VN" dirty="0"/>
          </a:p>
          <a:p>
            <a:pPr marL="0" indent="0">
              <a:buNone/>
            </a:pPr>
            <a:r>
              <a:rPr lang="vi-VN" i="1" dirty="0"/>
              <a:t>	- Action Server</a:t>
            </a:r>
          </a:p>
        </p:txBody>
      </p:sp>
      <p:sp>
        <p:nvSpPr>
          <p:cNvPr id="4" name="Date Placeholder 3">
            <a:extLst>
              <a:ext uri="{FF2B5EF4-FFF2-40B4-BE49-F238E27FC236}">
                <a16:creationId xmlns:a16="http://schemas.microsoft.com/office/drawing/2014/main" id="{F4548DC0-69F1-9084-FDCE-364DCB78A5D6}"/>
              </a:ext>
            </a:extLst>
          </p:cNvPr>
          <p:cNvSpPr>
            <a:spLocks noGrp="1"/>
          </p:cNvSpPr>
          <p:nvPr>
            <p:ph type="dt" sz="half" idx="10"/>
          </p:nvPr>
        </p:nvSpPr>
        <p:spPr/>
        <p:txBody>
          <a:bodyPr/>
          <a:lstStyle/>
          <a:p>
            <a:fld id="{1E526DC3-852C-43E5-BB62-762A49DD0810}" type="datetime1">
              <a:rPr lang="en-US" smtClean="0"/>
              <a:t>10/14/2023</a:t>
            </a:fld>
            <a:endParaRPr lang="en-US"/>
          </a:p>
        </p:txBody>
      </p:sp>
      <p:sp>
        <p:nvSpPr>
          <p:cNvPr id="5" name="Slide Number Placeholder 4">
            <a:extLst>
              <a:ext uri="{FF2B5EF4-FFF2-40B4-BE49-F238E27FC236}">
                <a16:creationId xmlns:a16="http://schemas.microsoft.com/office/drawing/2014/main" id="{66DC4D39-827F-82DA-A1CA-2918C75AEE40}"/>
              </a:ext>
            </a:extLst>
          </p:cNvPr>
          <p:cNvSpPr>
            <a:spLocks noGrp="1"/>
          </p:cNvSpPr>
          <p:nvPr>
            <p:ph type="sldNum" sz="quarter" idx="12"/>
          </p:nvPr>
        </p:nvSpPr>
        <p:spPr/>
        <p:txBody>
          <a:bodyPr/>
          <a:lstStyle/>
          <a:p>
            <a:fld id="{D11EA2D6-E2E7-4FC2-9D31-5FAC38CAC000}" type="slidenum">
              <a:rPr lang="en-US" smtClean="0"/>
              <a:t>7</a:t>
            </a:fld>
            <a:endParaRPr lang="en-US"/>
          </a:p>
        </p:txBody>
      </p:sp>
    </p:spTree>
    <p:extLst>
      <p:ext uri="{BB962C8B-B14F-4D97-AF65-F5344CB8AC3E}">
        <p14:creationId xmlns:p14="http://schemas.microsoft.com/office/powerpoint/2010/main" val="51894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C379-FD43-37E0-FAAF-9FB16669D253}"/>
              </a:ext>
            </a:extLst>
          </p:cNvPr>
          <p:cNvSpPr>
            <a:spLocks noGrp="1"/>
          </p:cNvSpPr>
          <p:nvPr>
            <p:ph type="title"/>
          </p:nvPr>
        </p:nvSpPr>
        <p:spPr/>
        <p:txBody>
          <a:bodyPr/>
          <a:lstStyle/>
          <a:p>
            <a:r>
              <a:rPr lang="en-US" dirty="0" err="1"/>
              <a:t>Sử</a:t>
            </a:r>
            <a:r>
              <a:rPr lang="en-US" dirty="0"/>
              <a:t> </a:t>
            </a:r>
            <a:r>
              <a:rPr lang="en-US" dirty="0" err="1"/>
              <a:t>dụng</a:t>
            </a:r>
            <a:r>
              <a:rPr lang="en-US" dirty="0"/>
              <a:t> Rasa Framework</a:t>
            </a:r>
          </a:p>
        </p:txBody>
      </p:sp>
      <p:sp>
        <p:nvSpPr>
          <p:cNvPr id="3" name="Content Placeholder 2">
            <a:extLst>
              <a:ext uri="{FF2B5EF4-FFF2-40B4-BE49-F238E27FC236}">
                <a16:creationId xmlns:a16="http://schemas.microsoft.com/office/drawing/2014/main" id="{F7A02D1A-36E4-81C2-B75F-BED617939B55}"/>
              </a:ext>
            </a:extLst>
          </p:cNvPr>
          <p:cNvSpPr>
            <a:spLocks noGrp="1"/>
          </p:cNvSpPr>
          <p:nvPr>
            <p:ph idx="1"/>
          </p:nvPr>
        </p:nvSpPr>
        <p:spPr>
          <a:xfrm>
            <a:off x="959005" y="2330450"/>
            <a:ext cx="10214517" cy="4025900"/>
          </a:xfrm>
        </p:spPr>
        <p:txBody>
          <a:bodyPr/>
          <a:lstStyle/>
          <a:p>
            <a:pPr marL="0" indent="0">
              <a:buNone/>
            </a:pPr>
            <a:r>
              <a:rPr lang="en-US" sz="3200" b="1" dirty="0"/>
              <a:t>3. </a:t>
            </a:r>
            <a:r>
              <a:rPr lang="en-US" sz="3200" b="1" dirty="0" err="1"/>
              <a:t>Các</a:t>
            </a:r>
            <a:r>
              <a:rPr lang="en-US" sz="3200" b="1" dirty="0"/>
              <a:t> </a:t>
            </a:r>
            <a:r>
              <a:rPr lang="en-US" sz="3200" b="1" dirty="0" err="1"/>
              <a:t>ưu</a:t>
            </a:r>
            <a:r>
              <a:rPr lang="en-US" sz="3200" b="1" dirty="0"/>
              <a:t>, </a:t>
            </a:r>
            <a:r>
              <a:rPr lang="en-US" sz="3200" b="1" dirty="0" err="1"/>
              <a:t>nhược</a:t>
            </a:r>
            <a:r>
              <a:rPr lang="en-US" sz="3200" b="1" dirty="0"/>
              <a:t> </a:t>
            </a:r>
            <a:r>
              <a:rPr lang="en-US" sz="3200" b="1" dirty="0" err="1"/>
              <a:t>điểm</a:t>
            </a:r>
            <a:r>
              <a:rPr lang="en-US" sz="3200" b="1" dirty="0"/>
              <a:t> </a:t>
            </a:r>
            <a:r>
              <a:rPr lang="en-US" sz="3200" b="1" dirty="0" err="1"/>
              <a:t>của</a:t>
            </a:r>
            <a:r>
              <a:rPr lang="en-US" sz="3200" b="1" dirty="0"/>
              <a:t> Rasa</a:t>
            </a:r>
          </a:p>
          <a:p>
            <a:pPr marL="0" indent="0">
              <a:buNone/>
            </a:pPr>
            <a:r>
              <a:rPr lang="en-US" sz="3200" b="1" dirty="0"/>
              <a:t>	a. </a:t>
            </a:r>
            <a:r>
              <a:rPr lang="en-US" sz="3200" b="1" dirty="0" err="1"/>
              <a:t>Ưu</a:t>
            </a:r>
            <a:r>
              <a:rPr lang="en-US" sz="3200" b="1" dirty="0"/>
              <a:t> </a:t>
            </a:r>
            <a:r>
              <a:rPr lang="en-US" sz="3200" b="1" dirty="0" err="1"/>
              <a:t>điểm</a:t>
            </a:r>
            <a:r>
              <a:rPr lang="en-US" sz="3200" b="1" dirty="0"/>
              <a:t>:</a:t>
            </a:r>
          </a:p>
          <a:p>
            <a:pPr lvl="3">
              <a:buFont typeface="Courier New" panose="02070309020205020404" pitchFamily="49" charset="0"/>
              <a:buChar char="o"/>
            </a:pPr>
            <a:r>
              <a:rPr lang="en-US" sz="2200" b="1" dirty="0"/>
              <a:t> </a:t>
            </a:r>
            <a:r>
              <a:rPr lang="en-US" sz="2800" dirty="0" err="1"/>
              <a:t>Mã</a:t>
            </a:r>
            <a:r>
              <a:rPr lang="en-US" sz="2800" dirty="0"/>
              <a:t> </a:t>
            </a:r>
            <a:r>
              <a:rPr lang="en-US" sz="2800" dirty="0" err="1"/>
              <a:t>nguồn</a:t>
            </a:r>
            <a:r>
              <a:rPr lang="en-US" sz="2800" dirty="0"/>
              <a:t> </a:t>
            </a:r>
            <a:r>
              <a:rPr lang="en-US" sz="2800" dirty="0" err="1"/>
              <a:t>mở</a:t>
            </a:r>
            <a:endParaRPr lang="en-US" sz="2800" dirty="0"/>
          </a:p>
          <a:p>
            <a:pPr lvl="3">
              <a:buFont typeface="Courier New" panose="02070309020205020404" pitchFamily="49" charset="0"/>
              <a:buChar char="o"/>
            </a:pPr>
            <a:r>
              <a:rPr lang="en-US" sz="2800" b="1" dirty="0"/>
              <a:t> </a:t>
            </a:r>
            <a:r>
              <a:rPr lang="vi-VN" sz="2800" dirty="0"/>
              <a:t>Tùy chỉnh và mở rộng</a:t>
            </a:r>
            <a:endParaRPr lang="en-US" sz="2800" dirty="0"/>
          </a:p>
          <a:p>
            <a:pPr lvl="3">
              <a:buFont typeface="Courier New" panose="02070309020205020404" pitchFamily="49" charset="0"/>
              <a:buChar char="o"/>
            </a:pPr>
            <a:r>
              <a:rPr lang="en-US" sz="2800" b="1" dirty="0"/>
              <a:t> </a:t>
            </a:r>
            <a:r>
              <a:rPr lang="vi-VN" sz="2800" dirty="0"/>
              <a:t>Xử lý ngôn ngữ tự nhiên mạnh mẽ</a:t>
            </a:r>
          </a:p>
          <a:p>
            <a:pPr lvl="3">
              <a:buFont typeface="Courier New" panose="02070309020205020404" pitchFamily="49" charset="0"/>
              <a:buChar char="o"/>
            </a:pPr>
            <a:r>
              <a:rPr lang="vi-VN" sz="2800" b="1" dirty="0"/>
              <a:t> </a:t>
            </a:r>
            <a:r>
              <a:rPr lang="vi-VN" sz="2800" dirty="0"/>
              <a:t>Quản lý luồng tương tác linh hoạt</a:t>
            </a:r>
            <a:endParaRPr lang="vi-VN" b="1" i="1" dirty="0"/>
          </a:p>
        </p:txBody>
      </p:sp>
      <p:sp>
        <p:nvSpPr>
          <p:cNvPr id="4" name="Date Placeholder 3">
            <a:extLst>
              <a:ext uri="{FF2B5EF4-FFF2-40B4-BE49-F238E27FC236}">
                <a16:creationId xmlns:a16="http://schemas.microsoft.com/office/drawing/2014/main" id="{F4548DC0-69F1-9084-FDCE-364DCB78A5D6}"/>
              </a:ext>
            </a:extLst>
          </p:cNvPr>
          <p:cNvSpPr>
            <a:spLocks noGrp="1"/>
          </p:cNvSpPr>
          <p:nvPr>
            <p:ph type="dt" sz="half" idx="10"/>
          </p:nvPr>
        </p:nvSpPr>
        <p:spPr/>
        <p:txBody>
          <a:bodyPr/>
          <a:lstStyle/>
          <a:p>
            <a:fld id="{1E526DC3-852C-43E5-BB62-762A49DD0810}" type="datetime1">
              <a:rPr lang="en-US" smtClean="0"/>
              <a:t>10/14/2023</a:t>
            </a:fld>
            <a:endParaRPr lang="en-US"/>
          </a:p>
        </p:txBody>
      </p:sp>
      <p:sp>
        <p:nvSpPr>
          <p:cNvPr id="5" name="Slide Number Placeholder 4">
            <a:extLst>
              <a:ext uri="{FF2B5EF4-FFF2-40B4-BE49-F238E27FC236}">
                <a16:creationId xmlns:a16="http://schemas.microsoft.com/office/drawing/2014/main" id="{66DC4D39-827F-82DA-A1CA-2918C75AEE40}"/>
              </a:ext>
            </a:extLst>
          </p:cNvPr>
          <p:cNvSpPr>
            <a:spLocks noGrp="1"/>
          </p:cNvSpPr>
          <p:nvPr>
            <p:ph type="sldNum" sz="quarter" idx="12"/>
          </p:nvPr>
        </p:nvSpPr>
        <p:spPr/>
        <p:txBody>
          <a:bodyPr/>
          <a:lstStyle/>
          <a:p>
            <a:fld id="{D11EA2D6-E2E7-4FC2-9D31-5FAC38CAC000}" type="slidenum">
              <a:rPr lang="en-US" smtClean="0"/>
              <a:t>8</a:t>
            </a:fld>
            <a:endParaRPr lang="en-US"/>
          </a:p>
        </p:txBody>
      </p:sp>
    </p:spTree>
    <p:extLst>
      <p:ext uri="{BB962C8B-B14F-4D97-AF65-F5344CB8AC3E}">
        <p14:creationId xmlns:p14="http://schemas.microsoft.com/office/powerpoint/2010/main" val="18579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C379-FD43-37E0-FAAF-9FB16669D253}"/>
              </a:ext>
            </a:extLst>
          </p:cNvPr>
          <p:cNvSpPr>
            <a:spLocks noGrp="1"/>
          </p:cNvSpPr>
          <p:nvPr>
            <p:ph type="title"/>
          </p:nvPr>
        </p:nvSpPr>
        <p:spPr/>
        <p:txBody>
          <a:bodyPr/>
          <a:lstStyle/>
          <a:p>
            <a:r>
              <a:rPr lang="en-US" dirty="0" err="1"/>
              <a:t>Sử</a:t>
            </a:r>
            <a:r>
              <a:rPr lang="en-US" dirty="0"/>
              <a:t> </a:t>
            </a:r>
            <a:r>
              <a:rPr lang="en-US" dirty="0" err="1"/>
              <a:t>dụng</a:t>
            </a:r>
            <a:r>
              <a:rPr lang="en-US" dirty="0"/>
              <a:t> Rasa Framework</a:t>
            </a:r>
          </a:p>
        </p:txBody>
      </p:sp>
      <p:sp>
        <p:nvSpPr>
          <p:cNvPr id="3" name="Content Placeholder 2">
            <a:extLst>
              <a:ext uri="{FF2B5EF4-FFF2-40B4-BE49-F238E27FC236}">
                <a16:creationId xmlns:a16="http://schemas.microsoft.com/office/drawing/2014/main" id="{F7A02D1A-36E4-81C2-B75F-BED617939B55}"/>
              </a:ext>
            </a:extLst>
          </p:cNvPr>
          <p:cNvSpPr>
            <a:spLocks noGrp="1"/>
          </p:cNvSpPr>
          <p:nvPr>
            <p:ph idx="1"/>
          </p:nvPr>
        </p:nvSpPr>
        <p:spPr>
          <a:xfrm>
            <a:off x="959005" y="2330450"/>
            <a:ext cx="10214517" cy="4025900"/>
          </a:xfrm>
        </p:spPr>
        <p:txBody>
          <a:bodyPr/>
          <a:lstStyle/>
          <a:p>
            <a:pPr marL="0" indent="0">
              <a:buNone/>
            </a:pPr>
            <a:r>
              <a:rPr lang="en-US" sz="3200" b="1" dirty="0"/>
              <a:t>3. </a:t>
            </a:r>
            <a:r>
              <a:rPr lang="en-US" sz="3200" b="1" dirty="0" err="1"/>
              <a:t>Các</a:t>
            </a:r>
            <a:r>
              <a:rPr lang="en-US" sz="3200" b="1" dirty="0"/>
              <a:t> </a:t>
            </a:r>
            <a:r>
              <a:rPr lang="en-US" sz="3200" b="1" dirty="0" err="1"/>
              <a:t>ưu</a:t>
            </a:r>
            <a:r>
              <a:rPr lang="en-US" sz="3200" b="1" dirty="0"/>
              <a:t>, </a:t>
            </a:r>
            <a:r>
              <a:rPr lang="en-US" sz="3200" b="1" dirty="0" err="1"/>
              <a:t>nhược</a:t>
            </a:r>
            <a:r>
              <a:rPr lang="en-US" sz="3200" b="1" dirty="0"/>
              <a:t> </a:t>
            </a:r>
            <a:r>
              <a:rPr lang="en-US" sz="3200" b="1" dirty="0" err="1"/>
              <a:t>điểm</a:t>
            </a:r>
            <a:r>
              <a:rPr lang="en-US" sz="3200" b="1" dirty="0"/>
              <a:t> </a:t>
            </a:r>
            <a:r>
              <a:rPr lang="en-US" sz="3200" b="1" dirty="0" err="1"/>
              <a:t>của</a:t>
            </a:r>
            <a:r>
              <a:rPr lang="en-US" sz="3200" b="1" dirty="0"/>
              <a:t> Rasa</a:t>
            </a:r>
          </a:p>
          <a:p>
            <a:pPr marL="0" indent="0">
              <a:buNone/>
            </a:pPr>
            <a:r>
              <a:rPr lang="en-US" sz="3200" b="1" dirty="0"/>
              <a:t>	a. </a:t>
            </a:r>
            <a:r>
              <a:rPr lang="en-US" sz="3200" b="1" dirty="0" err="1"/>
              <a:t>Nhược</a:t>
            </a:r>
            <a:r>
              <a:rPr lang="en-US" sz="3200" b="1" dirty="0"/>
              <a:t> </a:t>
            </a:r>
            <a:r>
              <a:rPr lang="en-US" sz="3200" b="1" dirty="0" err="1"/>
              <a:t>điểm</a:t>
            </a:r>
            <a:r>
              <a:rPr lang="en-US" sz="3200" b="1" dirty="0"/>
              <a:t>:</a:t>
            </a:r>
          </a:p>
          <a:p>
            <a:pPr lvl="3">
              <a:buFont typeface="Courier New" panose="02070309020205020404" pitchFamily="49" charset="0"/>
              <a:buChar char="o"/>
            </a:pPr>
            <a:r>
              <a:rPr lang="en-US" sz="2200" b="1" dirty="0"/>
              <a:t> </a:t>
            </a:r>
            <a:r>
              <a:rPr lang="vi-VN" sz="2800" dirty="0"/>
              <a:t>Đòi hỏi kiến thức kỹ thuật</a:t>
            </a:r>
          </a:p>
          <a:p>
            <a:pPr lvl="3">
              <a:buFont typeface="Courier New" panose="02070309020205020404" pitchFamily="49" charset="0"/>
              <a:buChar char="o"/>
            </a:pPr>
            <a:r>
              <a:rPr lang="vi-VN" sz="2800" dirty="0"/>
              <a:t> Khó khăn trong việc đào tạo</a:t>
            </a:r>
            <a:endParaRPr lang="en-US" sz="2800" dirty="0"/>
          </a:p>
          <a:p>
            <a:pPr lvl="3">
              <a:buFont typeface="Courier New" panose="02070309020205020404" pitchFamily="49" charset="0"/>
              <a:buChar char="o"/>
            </a:pPr>
            <a:r>
              <a:rPr lang="vi-VN" sz="2800" dirty="0"/>
              <a:t> Thiếu tích hợp sẵn với các nền tảng khác:</a:t>
            </a:r>
          </a:p>
          <a:p>
            <a:pPr lvl="3">
              <a:buFont typeface="Courier New" panose="02070309020205020404" pitchFamily="49" charset="0"/>
              <a:buChar char="o"/>
            </a:pPr>
            <a:r>
              <a:rPr lang="vi-VN" sz="2800" dirty="0"/>
              <a:t> Hạn chế về quy mô</a:t>
            </a:r>
          </a:p>
          <a:p>
            <a:pPr lvl="3">
              <a:buFont typeface="Courier New" panose="02070309020205020404" pitchFamily="49" charset="0"/>
              <a:buChar char="o"/>
            </a:pPr>
            <a:r>
              <a:rPr lang="vi-VN" sz="2800" dirty="0"/>
              <a:t> Hỗ trợ cộng đồng</a:t>
            </a:r>
            <a:endParaRPr lang="vi-VN" sz="2800" b="1" i="1" dirty="0"/>
          </a:p>
        </p:txBody>
      </p:sp>
      <p:sp>
        <p:nvSpPr>
          <p:cNvPr id="4" name="Date Placeholder 3">
            <a:extLst>
              <a:ext uri="{FF2B5EF4-FFF2-40B4-BE49-F238E27FC236}">
                <a16:creationId xmlns:a16="http://schemas.microsoft.com/office/drawing/2014/main" id="{F4548DC0-69F1-9084-FDCE-364DCB78A5D6}"/>
              </a:ext>
            </a:extLst>
          </p:cNvPr>
          <p:cNvSpPr>
            <a:spLocks noGrp="1"/>
          </p:cNvSpPr>
          <p:nvPr>
            <p:ph type="dt" sz="half" idx="10"/>
          </p:nvPr>
        </p:nvSpPr>
        <p:spPr/>
        <p:txBody>
          <a:bodyPr/>
          <a:lstStyle/>
          <a:p>
            <a:fld id="{1E526DC3-852C-43E5-BB62-762A49DD0810}" type="datetime1">
              <a:rPr lang="en-US" smtClean="0"/>
              <a:t>10/14/2023</a:t>
            </a:fld>
            <a:endParaRPr lang="en-US"/>
          </a:p>
        </p:txBody>
      </p:sp>
      <p:sp>
        <p:nvSpPr>
          <p:cNvPr id="5" name="Slide Number Placeholder 4">
            <a:extLst>
              <a:ext uri="{FF2B5EF4-FFF2-40B4-BE49-F238E27FC236}">
                <a16:creationId xmlns:a16="http://schemas.microsoft.com/office/drawing/2014/main" id="{66DC4D39-827F-82DA-A1CA-2918C75AEE40}"/>
              </a:ext>
            </a:extLst>
          </p:cNvPr>
          <p:cNvSpPr>
            <a:spLocks noGrp="1"/>
          </p:cNvSpPr>
          <p:nvPr>
            <p:ph type="sldNum" sz="quarter" idx="12"/>
          </p:nvPr>
        </p:nvSpPr>
        <p:spPr/>
        <p:txBody>
          <a:bodyPr/>
          <a:lstStyle/>
          <a:p>
            <a:fld id="{D11EA2D6-E2E7-4FC2-9D31-5FAC38CAC000}" type="slidenum">
              <a:rPr lang="en-US" smtClean="0"/>
              <a:t>9</a:t>
            </a:fld>
            <a:endParaRPr lang="en-US"/>
          </a:p>
        </p:txBody>
      </p:sp>
    </p:spTree>
    <p:extLst>
      <p:ext uri="{BB962C8B-B14F-4D97-AF65-F5344CB8AC3E}">
        <p14:creationId xmlns:p14="http://schemas.microsoft.com/office/powerpoint/2010/main" val="163323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1075</TotalTime>
  <Words>1830</Words>
  <Application>Microsoft Office PowerPoint</Application>
  <PresentationFormat>Widescreen</PresentationFormat>
  <Paragraphs>127</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Courier New</vt:lpstr>
      <vt:lpstr>hanken grotesk</vt:lpstr>
      <vt:lpstr>Open Sans</vt:lpstr>
      <vt:lpstr>Times New Roman</vt:lpstr>
      <vt:lpstr>Wingdings</vt:lpstr>
      <vt:lpstr>Office Theme</vt:lpstr>
      <vt:lpstr>Trường Đại Học Mở Hà Nội Khoa Công Nghệ Thông Tin</vt:lpstr>
      <vt:lpstr>NỘI DUNG BÁO CÁO</vt:lpstr>
      <vt:lpstr>Phát biểu bài toán</vt:lpstr>
      <vt:lpstr>Phát biểu bài toán</vt:lpstr>
      <vt:lpstr>Sử dụng Rasa Framework</vt:lpstr>
      <vt:lpstr>Sử dụng Rasa Framework</vt:lpstr>
      <vt:lpstr>Sử dụng Rasa Framework</vt:lpstr>
      <vt:lpstr>Sử dụng Rasa Framework</vt:lpstr>
      <vt:lpstr>Sử dụng Rasa Framework</vt:lpstr>
      <vt:lpstr>Cấu trúc của Rasa Chatbot</vt:lpstr>
      <vt:lpstr>Thực nghiệm và đánh giá chương trình</vt:lpstr>
      <vt:lpstr>LỜI KẾT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Mở Hà Nội Khoa Công Nghệ Thông Tin</dc:title>
  <dc:creator>Nguyễn Đình Dũng</dc:creator>
  <cp:lastModifiedBy>Hoàn Virtue</cp:lastModifiedBy>
  <cp:revision>21</cp:revision>
  <dcterms:created xsi:type="dcterms:W3CDTF">2023-04-19T07:14:35Z</dcterms:created>
  <dcterms:modified xsi:type="dcterms:W3CDTF">2023-10-14T05:47:20Z</dcterms:modified>
</cp:coreProperties>
</file>