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01739"/>
            <a:ext cx="10058400" cy="414655"/>
          </a:xfrm>
          <a:custGeom>
            <a:avLst/>
            <a:gdLst/>
            <a:ahLst/>
            <a:cxnLst/>
            <a:rect l="l" t="t" r="r" b="b"/>
            <a:pathLst>
              <a:path w="10058400" h="414654">
                <a:moveTo>
                  <a:pt x="10058400" y="414528"/>
                </a:moveTo>
                <a:lnTo>
                  <a:pt x="0" y="414528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41452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8136" y="1111728"/>
            <a:ext cx="5442126" cy="99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36" y="2390658"/>
            <a:ext cx="7614926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10836" y="6387675"/>
            <a:ext cx="169481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77074" y="6387675"/>
            <a:ext cx="1403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diaculture.gov.in/about-us/autonomus-bodies/museum" TargetMode="External"/><Relationship Id="rId3" Type="http://schemas.openxmlformats.org/officeDocument/2006/relationships/hyperlink" Target="http://www.youtube.com/watch?v=nu_pCVPKzTk" TargetMode="External"/><Relationship Id="rId4" Type="http://schemas.openxmlformats.org/officeDocument/2006/relationships/hyperlink" Target="http://www.w3schools.com/howto/howto_css_login_form.asp" TargetMode="External"/><Relationship Id="rId5" Type="http://schemas.openxmlformats.org/officeDocument/2006/relationships/hyperlink" Target="http://www.youtube.com/watch?v=5meQKQhGBZg" TargetMode="External"/><Relationship Id="rId6" Type="http://schemas.openxmlformats.org/officeDocument/2006/relationships/hyperlink" Target="http://www.youtube.com/watch?v=jiK6Mf-ILSg" TargetMode="External"/><Relationship Id="rId7" Type="http://schemas.openxmlformats.org/officeDocument/2006/relationships/hyperlink" Target="http://www.geeksforgeeks.org/create-working-chatbot-in-html-css-javascript/" TargetMode="External"/><Relationship Id="rId8" Type="http://schemas.openxmlformats.org/officeDocument/2006/relationships/hyperlink" Target="http://www.youtube.com/watch?v=LgR1ZFoJKxA" TargetMode="External"/><Relationship Id="rId9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0" y="1757172"/>
            <a:ext cx="3837431" cy="4255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1036" y="1183614"/>
            <a:ext cx="667639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4">
                <a:solidFill>
                  <a:srgbClr val="1F497C"/>
                </a:solidFill>
              </a:rPr>
              <a:t>SMART</a:t>
            </a:r>
            <a:r>
              <a:rPr dirty="0" sz="3300" spc="-5">
                <a:solidFill>
                  <a:srgbClr val="1F497C"/>
                </a:solidFill>
              </a:rPr>
              <a:t> </a:t>
            </a:r>
            <a:r>
              <a:rPr dirty="0" sz="3300" spc="85">
                <a:solidFill>
                  <a:srgbClr val="1F497C"/>
                </a:solidFill>
              </a:rPr>
              <a:t>INDIA</a:t>
            </a:r>
            <a:r>
              <a:rPr dirty="0" sz="3300" spc="-30">
                <a:solidFill>
                  <a:srgbClr val="1F497C"/>
                </a:solidFill>
              </a:rPr>
              <a:t> </a:t>
            </a:r>
            <a:r>
              <a:rPr dirty="0" sz="3300" spc="10">
                <a:solidFill>
                  <a:srgbClr val="1F497C"/>
                </a:solidFill>
              </a:rPr>
              <a:t>HACKATHON </a:t>
            </a:r>
            <a:r>
              <a:rPr dirty="0" sz="3300" spc="-105">
                <a:solidFill>
                  <a:srgbClr val="1F497C"/>
                </a:solidFill>
              </a:rPr>
              <a:t>2024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382046" y="2731982"/>
            <a:ext cx="4916170" cy="394842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dirty="0" sz="1950" spc="10" b="1">
                <a:latin typeface="Arial"/>
                <a:cs typeface="Arial"/>
              </a:rPr>
              <a:t>Problem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5" b="1">
                <a:latin typeface="Arial"/>
                <a:cs typeface="Arial"/>
              </a:rPr>
              <a:t>Statement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15" b="1">
                <a:latin typeface="Arial"/>
                <a:cs typeface="Arial"/>
              </a:rPr>
              <a:t>ID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15" b="1">
                <a:latin typeface="Arial"/>
                <a:cs typeface="Arial"/>
              </a:rPr>
              <a:t>–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-85" b="1">
                <a:latin typeface="Arial"/>
                <a:cs typeface="Arial"/>
              </a:rPr>
              <a:t>SIH1648</a:t>
            </a:r>
            <a:endParaRPr sz="1950">
              <a:latin typeface="Arial"/>
              <a:cs typeface="Arial"/>
            </a:endParaRPr>
          </a:p>
          <a:p>
            <a:pPr marL="248920" marR="5080" indent="-236854">
              <a:lnSpc>
                <a:spcPct val="203100"/>
              </a:lnSpc>
              <a:buFont typeface="Arial MT"/>
              <a:buChar char="•"/>
              <a:tabLst>
                <a:tab pos="248285" algn="l"/>
                <a:tab pos="249554" algn="l"/>
                <a:tab pos="3345179" algn="l"/>
              </a:tabLst>
            </a:pPr>
            <a:r>
              <a:rPr dirty="0" sz="1950" spc="25" b="1">
                <a:latin typeface="Arial"/>
                <a:cs typeface="Arial"/>
              </a:rPr>
              <a:t>P</a:t>
            </a:r>
            <a:r>
              <a:rPr dirty="0" sz="1950" spc="-10" b="1">
                <a:latin typeface="Arial"/>
                <a:cs typeface="Arial"/>
              </a:rPr>
              <a:t>r</a:t>
            </a:r>
            <a:r>
              <a:rPr dirty="0" sz="1950" spc="30" b="1">
                <a:latin typeface="Arial"/>
                <a:cs typeface="Arial"/>
              </a:rPr>
              <a:t>o</a:t>
            </a:r>
            <a:r>
              <a:rPr dirty="0" sz="1950" spc="10" b="1">
                <a:latin typeface="Arial"/>
                <a:cs typeface="Arial"/>
              </a:rPr>
              <a:t>b</a:t>
            </a:r>
            <a:r>
              <a:rPr dirty="0" sz="1950" spc="5" b="1">
                <a:latin typeface="Arial"/>
                <a:cs typeface="Arial"/>
              </a:rPr>
              <a:t>l</a:t>
            </a:r>
            <a:r>
              <a:rPr dirty="0" sz="1950" b="1">
                <a:latin typeface="Arial"/>
                <a:cs typeface="Arial"/>
              </a:rPr>
              <a:t>e</a:t>
            </a:r>
            <a:r>
              <a:rPr dirty="0" sz="1950" spc="25" b="1">
                <a:latin typeface="Arial"/>
                <a:cs typeface="Arial"/>
              </a:rPr>
              <a:t>m</a:t>
            </a:r>
            <a:r>
              <a:rPr dirty="0" sz="1950" spc="10" b="1">
                <a:latin typeface="Arial"/>
                <a:cs typeface="Arial"/>
              </a:rPr>
              <a:t> </a:t>
            </a:r>
            <a:r>
              <a:rPr dirty="0" sz="1950" spc="25" b="1">
                <a:latin typeface="Arial"/>
                <a:cs typeface="Arial"/>
              </a:rPr>
              <a:t>S</a:t>
            </a:r>
            <a:r>
              <a:rPr dirty="0" sz="1950" b="1">
                <a:latin typeface="Arial"/>
                <a:cs typeface="Arial"/>
              </a:rPr>
              <a:t>t</a:t>
            </a:r>
            <a:r>
              <a:rPr dirty="0" sz="1950" spc="20" b="1">
                <a:latin typeface="Arial"/>
                <a:cs typeface="Arial"/>
              </a:rPr>
              <a:t>a</a:t>
            </a:r>
            <a:r>
              <a:rPr dirty="0" sz="1950" b="1">
                <a:latin typeface="Arial"/>
                <a:cs typeface="Arial"/>
              </a:rPr>
              <a:t>t</a:t>
            </a:r>
            <a:r>
              <a:rPr dirty="0" sz="1950" spc="20" b="1">
                <a:latin typeface="Arial"/>
                <a:cs typeface="Arial"/>
              </a:rPr>
              <a:t>e</a:t>
            </a:r>
            <a:r>
              <a:rPr dirty="0" sz="1950" spc="25" b="1">
                <a:latin typeface="Arial"/>
                <a:cs typeface="Arial"/>
              </a:rPr>
              <a:t>m</a:t>
            </a:r>
            <a:r>
              <a:rPr dirty="0" sz="1950" spc="20" b="1">
                <a:latin typeface="Arial"/>
                <a:cs typeface="Arial"/>
              </a:rPr>
              <a:t>e</a:t>
            </a:r>
            <a:r>
              <a:rPr dirty="0" sz="1950" spc="10" b="1">
                <a:latin typeface="Arial"/>
                <a:cs typeface="Arial"/>
              </a:rPr>
              <a:t>n</a:t>
            </a:r>
            <a:r>
              <a:rPr dirty="0" sz="1950" spc="10" b="1">
                <a:latin typeface="Arial"/>
                <a:cs typeface="Arial"/>
              </a:rPr>
              <a:t>t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-30" b="1">
                <a:latin typeface="Arial"/>
                <a:cs typeface="Arial"/>
              </a:rPr>
              <a:t>T</a:t>
            </a:r>
            <a:r>
              <a:rPr dirty="0" sz="1950" spc="5" b="1">
                <a:latin typeface="Arial"/>
                <a:cs typeface="Arial"/>
              </a:rPr>
              <a:t>i</a:t>
            </a:r>
            <a:r>
              <a:rPr dirty="0" sz="1950" b="1">
                <a:latin typeface="Arial"/>
                <a:cs typeface="Arial"/>
              </a:rPr>
              <a:t>t</a:t>
            </a:r>
            <a:r>
              <a:rPr dirty="0" sz="1950" spc="5" b="1">
                <a:latin typeface="Arial"/>
                <a:cs typeface="Arial"/>
              </a:rPr>
              <a:t>l</a:t>
            </a:r>
            <a:r>
              <a:rPr dirty="0" sz="1950" spc="20" b="1">
                <a:latin typeface="Arial"/>
                <a:cs typeface="Arial"/>
              </a:rPr>
              <a:t>e</a:t>
            </a:r>
            <a:r>
              <a:rPr dirty="0" sz="1950" spc="10" b="1">
                <a:latin typeface="Arial"/>
                <a:cs typeface="Arial"/>
              </a:rPr>
              <a:t>-</a:t>
            </a:r>
            <a:r>
              <a:rPr dirty="0" sz="1950" b="1">
                <a:latin typeface="Arial"/>
                <a:cs typeface="Arial"/>
              </a:rPr>
              <a:t>	</a:t>
            </a:r>
            <a:r>
              <a:rPr dirty="0" sz="1950" b="1">
                <a:latin typeface="Candara"/>
                <a:cs typeface="Candara"/>
              </a:rPr>
              <a:t>O</a:t>
            </a:r>
            <a:r>
              <a:rPr dirty="0" sz="1950" spc="-25" b="1">
                <a:latin typeface="Candara"/>
                <a:cs typeface="Candara"/>
              </a:rPr>
              <a:t>n</a:t>
            </a:r>
            <a:r>
              <a:rPr dirty="0" sz="1950" spc="-114" b="1">
                <a:latin typeface="Candara"/>
                <a:cs typeface="Candara"/>
              </a:rPr>
              <a:t>l</a:t>
            </a:r>
            <a:r>
              <a:rPr dirty="0" sz="1950" spc="-114" b="1">
                <a:latin typeface="Candara"/>
                <a:cs typeface="Candara"/>
              </a:rPr>
              <a:t>i</a:t>
            </a:r>
            <a:r>
              <a:rPr dirty="0" sz="1950" spc="-45" b="1">
                <a:latin typeface="Candara"/>
                <a:cs typeface="Candara"/>
              </a:rPr>
              <a:t>n</a:t>
            </a:r>
            <a:r>
              <a:rPr dirty="0" sz="1950" spc="15" b="1">
                <a:latin typeface="Candara"/>
                <a:cs typeface="Candara"/>
              </a:rPr>
              <a:t>e</a:t>
            </a:r>
            <a:r>
              <a:rPr dirty="0" sz="1950" spc="-35" b="1">
                <a:latin typeface="Candara"/>
                <a:cs typeface="Candara"/>
              </a:rPr>
              <a:t> </a:t>
            </a:r>
            <a:r>
              <a:rPr dirty="0" sz="1950" spc="-15" b="1">
                <a:latin typeface="Candara"/>
                <a:cs typeface="Candara"/>
              </a:rPr>
              <a:t>C</a:t>
            </a:r>
            <a:r>
              <a:rPr dirty="0" sz="1950" spc="-25" b="1">
                <a:latin typeface="Candara"/>
                <a:cs typeface="Candara"/>
              </a:rPr>
              <a:t>h</a:t>
            </a:r>
            <a:r>
              <a:rPr dirty="0" sz="1950" spc="-15" b="1">
                <a:latin typeface="Candara"/>
                <a:cs typeface="Candara"/>
              </a:rPr>
              <a:t>a</a:t>
            </a:r>
            <a:r>
              <a:rPr dirty="0" sz="1950" b="1">
                <a:latin typeface="Candara"/>
                <a:cs typeface="Candara"/>
              </a:rPr>
              <a:t>t</a:t>
            </a:r>
            <a:r>
              <a:rPr dirty="0" sz="1950" spc="-15" b="1">
                <a:latin typeface="Candara"/>
                <a:cs typeface="Candara"/>
              </a:rPr>
              <a:t>b</a:t>
            </a:r>
            <a:r>
              <a:rPr dirty="0" sz="1950" spc="-5" b="1">
                <a:latin typeface="Candara"/>
                <a:cs typeface="Candara"/>
              </a:rPr>
              <a:t>o</a:t>
            </a:r>
            <a:r>
              <a:rPr dirty="0" sz="1950" spc="-5" b="1">
                <a:latin typeface="Candara"/>
                <a:cs typeface="Candara"/>
              </a:rPr>
              <a:t>t  </a:t>
            </a:r>
            <a:r>
              <a:rPr dirty="0" sz="1950" spc="-5" b="1">
                <a:latin typeface="Candara"/>
                <a:cs typeface="Candara"/>
              </a:rPr>
              <a:t>Based</a:t>
            </a:r>
            <a:r>
              <a:rPr dirty="0" sz="1950" spc="-55" b="1">
                <a:latin typeface="Candara"/>
                <a:cs typeface="Candara"/>
              </a:rPr>
              <a:t> </a:t>
            </a:r>
            <a:r>
              <a:rPr dirty="0" sz="1950" spc="-45" b="1">
                <a:latin typeface="Candara"/>
                <a:cs typeface="Candara"/>
              </a:rPr>
              <a:t>Ticketing </a:t>
            </a:r>
            <a:r>
              <a:rPr dirty="0" sz="1950" spc="-30" b="1">
                <a:latin typeface="Candara"/>
                <a:cs typeface="Candara"/>
              </a:rPr>
              <a:t>System</a:t>
            </a:r>
            <a:endParaRPr sz="195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Candara"/>
              <a:cs typeface="Candara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dirty="0" sz="1950" spc="10" b="1">
                <a:latin typeface="Arial"/>
                <a:cs typeface="Arial"/>
              </a:rPr>
              <a:t>Th</a:t>
            </a:r>
            <a:r>
              <a:rPr dirty="0" sz="1950" spc="20" b="1">
                <a:latin typeface="Arial"/>
                <a:cs typeface="Arial"/>
              </a:rPr>
              <a:t>e</a:t>
            </a:r>
            <a:r>
              <a:rPr dirty="0" sz="1950" spc="25" b="1">
                <a:latin typeface="Arial"/>
                <a:cs typeface="Arial"/>
              </a:rPr>
              <a:t>m</a:t>
            </a:r>
            <a:r>
              <a:rPr dirty="0" sz="1950" spc="20" b="1">
                <a:latin typeface="Arial"/>
                <a:cs typeface="Arial"/>
              </a:rPr>
              <a:t>e</a:t>
            </a:r>
            <a:r>
              <a:rPr dirty="0" sz="1950" spc="10" b="1">
                <a:latin typeface="Arial"/>
                <a:cs typeface="Arial"/>
              </a:rPr>
              <a:t>-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-140" b="1">
                <a:solidFill>
                  <a:srgbClr val="212428"/>
                </a:solidFill>
                <a:latin typeface="Candara"/>
                <a:cs typeface="Candara"/>
              </a:rPr>
              <a:t>T</a:t>
            </a:r>
            <a:r>
              <a:rPr dirty="0" sz="1950" spc="-100" b="1">
                <a:solidFill>
                  <a:srgbClr val="212428"/>
                </a:solidFill>
                <a:latin typeface="Candara"/>
                <a:cs typeface="Candara"/>
              </a:rPr>
              <a:t>r</a:t>
            </a:r>
            <a:r>
              <a:rPr dirty="0" sz="1950" spc="-15" b="1">
                <a:solidFill>
                  <a:srgbClr val="212428"/>
                </a:solidFill>
                <a:latin typeface="Candara"/>
                <a:cs typeface="Candara"/>
              </a:rPr>
              <a:t>a</a:t>
            </a:r>
            <a:r>
              <a:rPr dirty="0" sz="1950" spc="-30" b="1">
                <a:solidFill>
                  <a:srgbClr val="212428"/>
                </a:solidFill>
                <a:latin typeface="Candara"/>
                <a:cs typeface="Candara"/>
              </a:rPr>
              <a:t>v</a:t>
            </a:r>
            <a:r>
              <a:rPr dirty="0" sz="1950" spc="-15" b="1">
                <a:solidFill>
                  <a:srgbClr val="212428"/>
                </a:solidFill>
                <a:latin typeface="Candara"/>
                <a:cs typeface="Candara"/>
              </a:rPr>
              <a:t>e</a:t>
            </a:r>
            <a:r>
              <a:rPr dirty="0" sz="1950" spc="-100" b="1">
                <a:solidFill>
                  <a:srgbClr val="212428"/>
                </a:solidFill>
                <a:latin typeface="Candara"/>
                <a:cs typeface="Candara"/>
              </a:rPr>
              <a:t>l</a:t>
            </a:r>
            <a:r>
              <a:rPr dirty="0" sz="1950" spc="-40" b="1">
                <a:solidFill>
                  <a:srgbClr val="212428"/>
                </a:solidFill>
                <a:latin typeface="Candara"/>
                <a:cs typeface="Candara"/>
              </a:rPr>
              <a:t> </a:t>
            </a:r>
            <a:r>
              <a:rPr dirty="0" sz="1950" b="1">
                <a:solidFill>
                  <a:srgbClr val="212428"/>
                </a:solidFill>
                <a:latin typeface="Candara"/>
                <a:cs typeface="Candara"/>
              </a:rPr>
              <a:t>&amp;</a:t>
            </a:r>
            <a:r>
              <a:rPr dirty="0" sz="1950" spc="-35" b="1">
                <a:solidFill>
                  <a:srgbClr val="212428"/>
                </a:solidFill>
                <a:latin typeface="Candara"/>
                <a:cs typeface="Candara"/>
              </a:rPr>
              <a:t> </a:t>
            </a:r>
            <a:r>
              <a:rPr dirty="0" sz="1950" spc="-180" b="1">
                <a:solidFill>
                  <a:srgbClr val="212428"/>
                </a:solidFill>
                <a:latin typeface="Candara"/>
                <a:cs typeface="Candara"/>
              </a:rPr>
              <a:t>T</a:t>
            </a:r>
            <a:r>
              <a:rPr dirty="0" sz="1950" spc="15" b="1">
                <a:solidFill>
                  <a:srgbClr val="212428"/>
                </a:solidFill>
                <a:latin typeface="Candara"/>
                <a:cs typeface="Candara"/>
              </a:rPr>
              <a:t>o</a:t>
            </a:r>
            <a:r>
              <a:rPr dirty="0" sz="1950" spc="-30" b="1">
                <a:solidFill>
                  <a:srgbClr val="212428"/>
                </a:solidFill>
                <a:latin typeface="Candara"/>
                <a:cs typeface="Candara"/>
              </a:rPr>
              <a:t>u</a:t>
            </a:r>
            <a:r>
              <a:rPr dirty="0" sz="1950" spc="-120" b="1">
                <a:solidFill>
                  <a:srgbClr val="212428"/>
                </a:solidFill>
                <a:latin typeface="Candara"/>
                <a:cs typeface="Candara"/>
              </a:rPr>
              <a:t>r</a:t>
            </a:r>
            <a:r>
              <a:rPr dirty="0" sz="1950" spc="-114" b="1">
                <a:solidFill>
                  <a:srgbClr val="212428"/>
                </a:solidFill>
                <a:latin typeface="Candara"/>
                <a:cs typeface="Candara"/>
              </a:rPr>
              <a:t>i</a:t>
            </a:r>
            <a:r>
              <a:rPr dirty="0" sz="1950" spc="-10" b="1">
                <a:solidFill>
                  <a:srgbClr val="212428"/>
                </a:solidFill>
                <a:latin typeface="Candara"/>
                <a:cs typeface="Candara"/>
              </a:rPr>
              <a:t>s</a:t>
            </a:r>
            <a:r>
              <a:rPr dirty="0" sz="1950" spc="-5" b="1">
                <a:solidFill>
                  <a:srgbClr val="212428"/>
                </a:solidFill>
                <a:latin typeface="Candara"/>
                <a:cs typeface="Candara"/>
              </a:rPr>
              <a:t>m</a:t>
            </a:r>
            <a:endParaRPr sz="195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Candara"/>
              <a:cs typeface="Candara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dirty="0" sz="1950" spc="20" b="1">
                <a:latin typeface="Arial"/>
                <a:cs typeface="Arial"/>
              </a:rPr>
              <a:t>PS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Category- </a:t>
            </a:r>
            <a:r>
              <a:rPr dirty="0" sz="1950" spc="-45" b="1">
                <a:latin typeface="Candara"/>
                <a:cs typeface="Candara"/>
              </a:rPr>
              <a:t>Software</a:t>
            </a:r>
            <a:endParaRPr sz="195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Candara"/>
              <a:cs typeface="Candara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dirty="0" sz="1950" spc="-20" b="1">
                <a:latin typeface="Arial"/>
                <a:cs typeface="Arial"/>
              </a:rPr>
              <a:t>Team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ID-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spc="10" b="1">
                <a:solidFill>
                  <a:srgbClr val="F69546"/>
                </a:solidFill>
                <a:latin typeface="Candara"/>
                <a:cs typeface="Candara"/>
              </a:rPr>
              <a:t>GUSIH205</a:t>
            </a:r>
            <a:endParaRPr sz="195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Candara"/>
              <a:cs typeface="Candara"/>
            </a:endParaRPr>
          </a:p>
          <a:p>
            <a:pPr marL="248920" indent="-23685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dirty="0" sz="1950" spc="-20" b="1">
                <a:latin typeface="Arial"/>
                <a:cs typeface="Arial"/>
              </a:rPr>
              <a:t>Team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20" b="1">
                <a:latin typeface="Arial"/>
                <a:cs typeface="Arial"/>
              </a:rPr>
              <a:t>Name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(Coding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20" b="1">
                <a:latin typeface="Arial"/>
                <a:cs typeface="Arial"/>
              </a:rPr>
              <a:t>Crew)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4819" y="1120139"/>
            <a:ext cx="1862327" cy="9601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5651" y="1877063"/>
            <a:ext cx="6026785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5" b="1">
                <a:solidFill>
                  <a:srgbClr val="1F497C"/>
                </a:solidFill>
                <a:latin typeface="Times New Roman"/>
                <a:cs typeface="Times New Roman"/>
              </a:rPr>
              <a:t>MUSEUM</a:t>
            </a:r>
            <a:r>
              <a:rPr dirty="0" sz="2950" spc="-60" b="1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dirty="0" sz="2950" spc="20" b="1">
                <a:solidFill>
                  <a:srgbClr val="1F497C"/>
                </a:solidFill>
                <a:latin typeface="Times New Roman"/>
                <a:cs typeface="Times New Roman"/>
              </a:rPr>
              <a:t>TICKETING</a:t>
            </a:r>
            <a:r>
              <a:rPr dirty="0" sz="2950" spc="-70" b="1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dirty="0" sz="2950" spc="25" b="1">
                <a:solidFill>
                  <a:srgbClr val="1F497C"/>
                </a:solidFill>
                <a:latin typeface="Times New Roman"/>
                <a:cs typeface="Times New Roman"/>
              </a:rPr>
              <a:t>CHATBOT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279" y="1262888"/>
            <a:ext cx="474535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 b="0">
                <a:solidFill>
                  <a:srgbClr val="161613"/>
                </a:solidFill>
                <a:latin typeface="Lucida Sans Unicode"/>
                <a:cs typeface="Lucida Sans Unicode"/>
              </a:rPr>
              <a:t>M</a:t>
            </a:r>
            <a:r>
              <a:rPr dirty="0" spc="-140" b="0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pc="-20" b="0">
                <a:solidFill>
                  <a:srgbClr val="161613"/>
                </a:solidFill>
                <a:latin typeface="Lucida Sans Unicode"/>
                <a:cs typeface="Lucida Sans Unicode"/>
              </a:rPr>
              <a:t>s</a:t>
            </a:r>
            <a:r>
              <a:rPr dirty="0" spc="45" b="0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pc="-140" b="0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pc="-95" b="0">
                <a:solidFill>
                  <a:srgbClr val="161613"/>
                </a:solidFill>
                <a:latin typeface="Lucida Sans Unicode"/>
                <a:cs typeface="Lucida Sans Unicode"/>
              </a:rPr>
              <a:t>m</a:t>
            </a:r>
            <a:r>
              <a:rPr dirty="0" spc="-175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pc="-200" b="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pc="-145" b="0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pc="185" b="0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pc="-210" b="0">
                <a:solidFill>
                  <a:srgbClr val="161613"/>
                </a:solidFill>
                <a:latin typeface="Lucida Sans Unicode"/>
                <a:cs typeface="Lucida Sans Unicode"/>
              </a:rPr>
              <a:t>k</a:t>
            </a:r>
            <a:r>
              <a:rPr dirty="0" spc="15" b="0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pc="50" b="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pc="-145" b="0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pc="-140" b="0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pc="-200" b="0">
                <a:solidFill>
                  <a:srgbClr val="161613"/>
                </a:solidFill>
                <a:latin typeface="Lucida Sans Unicode"/>
                <a:cs typeface="Lucida Sans Unicode"/>
              </a:rPr>
              <a:t>g</a:t>
            </a:r>
            <a:r>
              <a:rPr dirty="0" spc="-170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pc="100" b="0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pc="-110" b="0">
                <a:solidFill>
                  <a:srgbClr val="161613"/>
                </a:solidFill>
                <a:latin typeface="Lucida Sans Unicode"/>
                <a:cs typeface="Lucida Sans Unicode"/>
              </a:rPr>
              <a:t>h</a:t>
            </a:r>
            <a:r>
              <a:rPr dirty="0" spc="-25" b="0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pc="20" b="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pc="15" b="0">
                <a:solidFill>
                  <a:srgbClr val="161613"/>
                </a:solidFill>
                <a:latin typeface="Lucida Sans Unicode"/>
                <a:cs typeface="Lucida Sans Unicode"/>
              </a:rPr>
              <a:t>b</a:t>
            </a:r>
            <a:r>
              <a:rPr dirty="0" spc="-65" b="0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pc="45" b="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2474" y="6356053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547" y="6141203"/>
            <a:ext cx="19653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FFFFFF"/>
                </a:solidFill>
                <a:latin typeface="Calibri"/>
                <a:cs typeface="Calibri"/>
              </a:rPr>
              <a:t>@SIH Idea</a:t>
            </a:r>
            <a:r>
              <a:rPr dirty="0" sz="11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FFFFFF"/>
                </a:solidFill>
                <a:latin typeface="Calibri"/>
                <a:cs typeface="Calibri"/>
              </a:rPr>
              <a:t>submission-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795" y="1266444"/>
            <a:ext cx="1033780" cy="666115"/>
          </a:xfrm>
          <a:custGeom>
            <a:avLst/>
            <a:gdLst/>
            <a:ahLst/>
            <a:cxnLst/>
            <a:rect l="l" t="t" r="r" b="b"/>
            <a:pathLst>
              <a:path w="1033780" h="666114">
                <a:moveTo>
                  <a:pt x="0" y="333756"/>
                </a:moveTo>
                <a:lnTo>
                  <a:pt x="11931" y="262134"/>
                </a:lnTo>
                <a:lnTo>
                  <a:pt x="46036" y="195878"/>
                </a:lnTo>
                <a:lnTo>
                  <a:pt x="70612" y="165269"/>
                </a:lnTo>
                <a:lnTo>
                  <a:pt x="99779" y="136611"/>
                </a:lnTo>
                <a:lnTo>
                  <a:pt x="133221" y="110107"/>
                </a:lnTo>
                <a:lnTo>
                  <a:pt x="170622" y="85960"/>
                </a:lnTo>
                <a:lnTo>
                  <a:pt x="211665" y="64373"/>
                </a:lnTo>
                <a:lnTo>
                  <a:pt x="256032" y="45550"/>
                </a:lnTo>
                <a:lnTo>
                  <a:pt x="303406" y="29694"/>
                </a:lnTo>
                <a:lnTo>
                  <a:pt x="353470" y="17007"/>
                </a:lnTo>
                <a:lnTo>
                  <a:pt x="405908" y="7694"/>
                </a:lnTo>
                <a:lnTo>
                  <a:pt x="460402" y="1957"/>
                </a:lnTo>
                <a:lnTo>
                  <a:pt x="516636" y="0"/>
                </a:lnTo>
                <a:lnTo>
                  <a:pt x="572869" y="1957"/>
                </a:lnTo>
                <a:lnTo>
                  <a:pt x="627363" y="7694"/>
                </a:lnTo>
                <a:lnTo>
                  <a:pt x="679801" y="17007"/>
                </a:lnTo>
                <a:lnTo>
                  <a:pt x="729865" y="29694"/>
                </a:lnTo>
                <a:lnTo>
                  <a:pt x="777240" y="45550"/>
                </a:lnTo>
                <a:lnTo>
                  <a:pt x="821606" y="64373"/>
                </a:lnTo>
                <a:lnTo>
                  <a:pt x="862649" y="85960"/>
                </a:lnTo>
                <a:lnTo>
                  <a:pt x="900050" y="110107"/>
                </a:lnTo>
                <a:lnTo>
                  <a:pt x="933492" y="136611"/>
                </a:lnTo>
                <a:lnTo>
                  <a:pt x="962660" y="165269"/>
                </a:lnTo>
                <a:lnTo>
                  <a:pt x="987235" y="195878"/>
                </a:lnTo>
                <a:lnTo>
                  <a:pt x="1021340" y="262134"/>
                </a:lnTo>
                <a:lnTo>
                  <a:pt x="1033272" y="333756"/>
                </a:lnTo>
                <a:lnTo>
                  <a:pt x="1030236" y="369850"/>
                </a:lnTo>
                <a:lnTo>
                  <a:pt x="1006900" y="438534"/>
                </a:lnTo>
                <a:lnTo>
                  <a:pt x="962660" y="501170"/>
                </a:lnTo>
                <a:lnTo>
                  <a:pt x="933492" y="529705"/>
                </a:lnTo>
                <a:lnTo>
                  <a:pt x="900050" y="556111"/>
                </a:lnTo>
                <a:lnTo>
                  <a:pt x="862649" y="580182"/>
                </a:lnTo>
                <a:lnTo>
                  <a:pt x="821606" y="601711"/>
                </a:lnTo>
                <a:lnTo>
                  <a:pt x="777240" y="620493"/>
                </a:lnTo>
                <a:lnTo>
                  <a:pt x="729865" y="636322"/>
                </a:lnTo>
                <a:lnTo>
                  <a:pt x="679801" y="648992"/>
                </a:lnTo>
                <a:lnTo>
                  <a:pt x="627363" y="658297"/>
                </a:lnTo>
                <a:lnTo>
                  <a:pt x="572869" y="664030"/>
                </a:lnTo>
                <a:lnTo>
                  <a:pt x="516636" y="665988"/>
                </a:lnTo>
                <a:lnTo>
                  <a:pt x="460402" y="664030"/>
                </a:lnTo>
                <a:lnTo>
                  <a:pt x="405908" y="658297"/>
                </a:lnTo>
                <a:lnTo>
                  <a:pt x="353470" y="648992"/>
                </a:lnTo>
                <a:lnTo>
                  <a:pt x="303406" y="636322"/>
                </a:lnTo>
                <a:lnTo>
                  <a:pt x="256032" y="620493"/>
                </a:lnTo>
                <a:lnTo>
                  <a:pt x="211665" y="601711"/>
                </a:lnTo>
                <a:lnTo>
                  <a:pt x="170622" y="580182"/>
                </a:lnTo>
                <a:lnTo>
                  <a:pt x="133221" y="556111"/>
                </a:lnTo>
                <a:lnTo>
                  <a:pt x="99779" y="529705"/>
                </a:lnTo>
                <a:lnTo>
                  <a:pt x="70612" y="501170"/>
                </a:lnTo>
                <a:lnTo>
                  <a:pt x="46036" y="470711"/>
                </a:lnTo>
                <a:lnTo>
                  <a:pt x="11931" y="404845"/>
                </a:lnTo>
                <a:lnTo>
                  <a:pt x="0" y="333756"/>
                </a:lnTo>
              </a:path>
            </a:pathLst>
          </a:custGeom>
          <a:ln w="21336">
            <a:solidFill>
              <a:srgbClr val="8064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1598" y="1348243"/>
            <a:ext cx="55499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2099"/>
              </a:lnSpc>
              <a:spcBef>
                <a:spcPts val="100"/>
              </a:spcBef>
            </a:pPr>
            <a:r>
              <a:rPr dirty="0" sz="1450" spc="15">
                <a:latin typeface="Calibri"/>
                <a:cs typeface="Calibri"/>
              </a:rPr>
              <a:t>C</a:t>
            </a:r>
            <a:r>
              <a:rPr dirty="0" sz="1450" spc="20">
                <a:latin typeface="Calibri"/>
                <a:cs typeface="Calibri"/>
              </a:rPr>
              <a:t>o</a:t>
            </a:r>
            <a:r>
              <a:rPr dirty="0" sz="1450" spc="10">
                <a:latin typeface="Calibri"/>
                <a:cs typeface="Calibri"/>
              </a:rPr>
              <a:t>d</a:t>
            </a:r>
            <a:r>
              <a:rPr dirty="0" sz="1450" spc="5">
                <a:latin typeface="Calibri"/>
                <a:cs typeface="Calibri"/>
              </a:rPr>
              <a:t>i</a:t>
            </a:r>
            <a:r>
              <a:rPr dirty="0" sz="1450" spc="10">
                <a:latin typeface="Calibri"/>
                <a:cs typeface="Calibri"/>
              </a:rPr>
              <a:t>n</a:t>
            </a:r>
            <a:r>
              <a:rPr dirty="0" sz="1450" spc="10">
                <a:latin typeface="Calibri"/>
                <a:cs typeface="Calibri"/>
              </a:rPr>
              <a:t>g  </a:t>
            </a:r>
            <a:r>
              <a:rPr dirty="0" sz="1450" spc="5">
                <a:latin typeface="Calibri"/>
                <a:cs typeface="Calibri"/>
              </a:rPr>
              <a:t>Crew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075" y="1140921"/>
            <a:ext cx="1829071" cy="8520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0312" y="1963866"/>
            <a:ext cx="709930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15">
                <a:solidFill>
                  <a:srgbClr val="161613"/>
                </a:solidFill>
                <a:latin typeface="Lucida Sans Unicode"/>
                <a:cs typeface="Lucida Sans Unicode"/>
              </a:rPr>
              <a:t>Proposed</a:t>
            </a:r>
            <a:r>
              <a:rPr dirty="0" sz="2300" spc="-12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80">
                <a:solidFill>
                  <a:srgbClr val="161613"/>
                </a:solidFill>
                <a:latin typeface="Lucida Sans Unicode"/>
                <a:cs typeface="Lucida Sans Unicode"/>
              </a:rPr>
              <a:t>Solution:</a:t>
            </a:r>
            <a:r>
              <a:rPr dirty="0" sz="2300" spc="-12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161613"/>
                </a:solidFill>
                <a:latin typeface="Lucida Sans Unicode"/>
                <a:cs typeface="Lucida Sans Unicode"/>
              </a:rPr>
              <a:t>Seamless</a:t>
            </a:r>
            <a:r>
              <a:rPr dirty="0" sz="2300" spc="-17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161613"/>
                </a:solidFill>
                <a:latin typeface="Lucida Sans Unicode"/>
                <a:cs typeface="Lucida Sans Unicode"/>
              </a:rPr>
              <a:t>Ticketing</a:t>
            </a:r>
            <a:r>
              <a:rPr dirty="0" sz="2300" spc="-13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161613"/>
                </a:solidFill>
                <a:latin typeface="Lucida Sans Unicode"/>
                <a:cs typeface="Lucida Sans Unicode"/>
              </a:rPr>
              <a:t>Experience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681" y="2436995"/>
            <a:ext cx="2832100" cy="191452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650" spc="60" b="1">
                <a:solidFill>
                  <a:srgbClr val="161613"/>
                </a:solidFill>
                <a:latin typeface="Cambria"/>
                <a:cs typeface="Cambria"/>
              </a:rPr>
              <a:t>AI-Powered</a:t>
            </a:r>
            <a:r>
              <a:rPr dirty="0" sz="1650" spc="150" b="1">
                <a:solidFill>
                  <a:srgbClr val="161613"/>
                </a:solidFill>
                <a:latin typeface="Cambria"/>
                <a:cs typeface="Cambria"/>
              </a:rPr>
              <a:t> </a:t>
            </a:r>
            <a:r>
              <a:rPr dirty="0" sz="1650" spc="125" b="1">
                <a:solidFill>
                  <a:srgbClr val="161613"/>
                </a:solidFill>
                <a:latin typeface="Cambria"/>
                <a:cs typeface="Cambria"/>
              </a:rPr>
              <a:t>Chatbot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21500"/>
              </a:lnSpc>
              <a:spcBef>
                <a:spcPts val="495"/>
              </a:spcBef>
            </a:pP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Our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chatbot uses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natural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language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processing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(NLP) to understand visitor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 inquiries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and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provide relevant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information.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It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can</a:t>
            </a:r>
            <a:r>
              <a:rPr dirty="0" sz="1300" spc="-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handle</a:t>
            </a:r>
            <a:r>
              <a:rPr dirty="0" sz="1300" spc="-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basic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inquiries, </a:t>
            </a:r>
            <a:r>
              <a:rPr dirty="0" sz="1300" spc="-2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161613"/>
                </a:solidFill>
                <a:latin typeface="Calibri"/>
                <a:cs typeface="Calibri"/>
              </a:rPr>
              <a:t>ticket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purchases,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and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provide tailored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 recommendations.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7042" y="2634486"/>
            <a:ext cx="315531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90" b="1">
                <a:solidFill>
                  <a:srgbClr val="161613"/>
                </a:solidFill>
                <a:latin typeface="Cambria"/>
                <a:cs typeface="Cambria"/>
              </a:rPr>
              <a:t>Integrated</a:t>
            </a:r>
            <a:r>
              <a:rPr dirty="0" sz="1650" spc="175" b="1">
                <a:solidFill>
                  <a:srgbClr val="161613"/>
                </a:solidFill>
                <a:latin typeface="Cambria"/>
                <a:cs typeface="Cambria"/>
              </a:rPr>
              <a:t> </a:t>
            </a:r>
            <a:r>
              <a:rPr dirty="0" sz="1650" spc="110" b="1">
                <a:solidFill>
                  <a:srgbClr val="161613"/>
                </a:solidFill>
                <a:latin typeface="Cambria"/>
                <a:cs typeface="Cambria"/>
              </a:rPr>
              <a:t>Ticketing</a:t>
            </a:r>
            <a:r>
              <a:rPr dirty="0" sz="1650" spc="160" b="1">
                <a:solidFill>
                  <a:srgbClr val="161613"/>
                </a:solidFill>
                <a:latin typeface="Cambria"/>
                <a:cs typeface="Cambria"/>
              </a:rPr>
              <a:t> </a:t>
            </a:r>
            <a:r>
              <a:rPr dirty="0" sz="1650" spc="150" b="1">
                <a:solidFill>
                  <a:srgbClr val="161613"/>
                </a:solidFill>
                <a:latin typeface="Cambria"/>
                <a:cs typeface="Cambria"/>
              </a:rPr>
              <a:t>System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4648" y="3027628"/>
            <a:ext cx="2709545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95"/>
              </a:spcBef>
            </a:pP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The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chatbot seamlessly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integrates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with </a:t>
            </a:r>
            <a:r>
              <a:rPr dirty="0" sz="1300" spc="-2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museum's</a:t>
            </a:r>
            <a:r>
              <a:rPr dirty="0" sz="1300" spc="-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existing</a:t>
            </a:r>
            <a:r>
              <a:rPr dirty="0" sz="1300" spc="-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ticketing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161613"/>
                </a:solidFill>
                <a:latin typeface="Calibri"/>
                <a:cs typeface="Calibri"/>
              </a:rPr>
              <a:t>system, </a:t>
            </a:r>
            <a:r>
              <a:rPr dirty="0" sz="1300" spc="-2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allowing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visitors </a:t>
            </a:r>
            <a:r>
              <a:rPr dirty="0" sz="1300" spc="-5">
                <a:solidFill>
                  <a:srgbClr val="161613"/>
                </a:solidFill>
                <a:latin typeface="Calibri"/>
                <a:cs typeface="Calibri"/>
              </a:rPr>
              <a:t>to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purchase </a:t>
            </a:r>
            <a:r>
              <a:rPr dirty="0" sz="1300" spc="-5">
                <a:solidFill>
                  <a:srgbClr val="161613"/>
                </a:solidFill>
                <a:latin typeface="Calibri"/>
                <a:cs typeface="Calibri"/>
              </a:rPr>
              <a:t>tickets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 directly</a:t>
            </a:r>
            <a:r>
              <a:rPr dirty="0" sz="1300" spc="-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through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the chatbot.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681" y="4592816"/>
            <a:ext cx="2868930" cy="13684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812165">
              <a:lnSpc>
                <a:spcPts val="1900"/>
              </a:lnSpc>
              <a:spcBef>
                <a:spcPts val="235"/>
              </a:spcBef>
            </a:pPr>
            <a:r>
              <a:rPr dirty="0" sz="1650" spc="75" b="1">
                <a:solidFill>
                  <a:srgbClr val="161613"/>
                </a:solidFill>
                <a:latin typeface="Cambria"/>
                <a:cs typeface="Cambria"/>
              </a:rPr>
              <a:t>Personalized </a:t>
            </a:r>
            <a:r>
              <a:rPr dirty="0" sz="1650" spc="80" b="1">
                <a:solidFill>
                  <a:srgbClr val="161613"/>
                </a:solidFill>
                <a:latin typeface="Cambria"/>
                <a:cs typeface="Cambria"/>
              </a:rPr>
              <a:t> </a:t>
            </a:r>
            <a:r>
              <a:rPr dirty="0" sz="1650" spc="195" b="1">
                <a:solidFill>
                  <a:srgbClr val="161613"/>
                </a:solidFill>
                <a:latin typeface="Cambria"/>
                <a:cs typeface="Cambria"/>
              </a:rPr>
              <a:t>R</a:t>
            </a:r>
            <a:r>
              <a:rPr dirty="0" sz="1650" spc="75" b="1">
                <a:solidFill>
                  <a:srgbClr val="161613"/>
                </a:solidFill>
                <a:latin typeface="Cambria"/>
                <a:cs typeface="Cambria"/>
              </a:rPr>
              <a:t>e</a:t>
            </a:r>
            <a:r>
              <a:rPr dirty="0" sz="1650" spc="180" b="1">
                <a:solidFill>
                  <a:srgbClr val="161613"/>
                </a:solidFill>
                <a:latin typeface="Cambria"/>
                <a:cs typeface="Cambria"/>
              </a:rPr>
              <a:t>c</a:t>
            </a:r>
            <a:r>
              <a:rPr dirty="0" sz="1650" spc="80" b="1">
                <a:solidFill>
                  <a:srgbClr val="161613"/>
                </a:solidFill>
                <a:latin typeface="Cambria"/>
                <a:cs typeface="Cambria"/>
              </a:rPr>
              <a:t>o</a:t>
            </a:r>
            <a:r>
              <a:rPr dirty="0" sz="1650" spc="185" b="1">
                <a:solidFill>
                  <a:srgbClr val="161613"/>
                </a:solidFill>
                <a:latin typeface="Cambria"/>
                <a:cs typeface="Cambria"/>
              </a:rPr>
              <a:t>mm</a:t>
            </a:r>
            <a:r>
              <a:rPr dirty="0" sz="1650" spc="75" b="1">
                <a:solidFill>
                  <a:srgbClr val="161613"/>
                </a:solidFill>
                <a:latin typeface="Cambria"/>
                <a:cs typeface="Cambria"/>
              </a:rPr>
              <a:t>e</a:t>
            </a:r>
            <a:r>
              <a:rPr dirty="0" sz="1650" spc="145" b="1">
                <a:solidFill>
                  <a:srgbClr val="161613"/>
                </a:solidFill>
                <a:latin typeface="Cambria"/>
                <a:cs typeface="Cambria"/>
              </a:rPr>
              <a:t>n</a:t>
            </a:r>
            <a:r>
              <a:rPr dirty="0" sz="1650" spc="50" b="1">
                <a:solidFill>
                  <a:srgbClr val="161613"/>
                </a:solidFill>
                <a:latin typeface="Cambria"/>
                <a:cs typeface="Cambria"/>
              </a:rPr>
              <a:t>d</a:t>
            </a:r>
            <a:r>
              <a:rPr dirty="0" sz="1650" spc="70" b="1">
                <a:solidFill>
                  <a:srgbClr val="161613"/>
                </a:solidFill>
                <a:latin typeface="Cambria"/>
                <a:cs typeface="Cambria"/>
              </a:rPr>
              <a:t>a</a:t>
            </a:r>
            <a:r>
              <a:rPr dirty="0" sz="1650" spc="155" b="1">
                <a:solidFill>
                  <a:srgbClr val="161613"/>
                </a:solidFill>
                <a:latin typeface="Cambria"/>
                <a:cs typeface="Cambria"/>
              </a:rPr>
              <a:t>t</a:t>
            </a:r>
            <a:r>
              <a:rPr dirty="0" sz="1650" spc="75" b="1">
                <a:solidFill>
                  <a:srgbClr val="161613"/>
                </a:solidFill>
                <a:latin typeface="Cambria"/>
                <a:cs typeface="Cambria"/>
              </a:rPr>
              <a:t>i</a:t>
            </a:r>
            <a:r>
              <a:rPr dirty="0" sz="1650" spc="80" b="1">
                <a:solidFill>
                  <a:srgbClr val="161613"/>
                </a:solidFill>
                <a:latin typeface="Cambria"/>
                <a:cs typeface="Cambria"/>
              </a:rPr>
              <a:t>o</a:t>
            </a:r>
            <a:r>
              <a:rPr dirty="0" sz="1650" spc="125" b="1">
                <a:solidFill>
                  <a:srgbClr val="161613"/>
                </a:solidFill>
                <a:latin typeface="Cambria"/>
                <a:cs typeface="Cambria"/>
              </a:rPr>
              <a:t>n</a:t>
            </a:r>
            <a:r>
              <a:rPr dirty="0" sz="1650" spc="100" b="1">
                <a:solidFill>
                  <a:srgbClr val="161613"/>
                </a:solidFill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300" spc="110">
                <a:solidFill>
                  <a:srgbClr val="161613"/>
                </a:solidFill>
                <a:latin typeface="Calibri"/>
                <a:cs typeface="Calibri"/>
              </a:rPr>
              <a:t>T</a:t>
            </a:r>
            <a:r>
              <a:rPr dirty="0" sz="1300" spc="130">
                <a:solidFill>
                  <a:srgbClr val="161613"/>
                </a:solidFill>
                <a:latin typeface="Calibri"/>
                <a:cs typeface="Calibri"/>
              </a:rPr>
              <a:t>h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e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-1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161613"/>
                </a:solidFill>
                <a:latin typeface="Calibri"/>
                <a:cs typeface="Calibri"/>
              </a:rPr>
              <a:t>c</a:t>
            </a:r>
            <a:r>
              <a:rPr dirty="0" sz="1300" spc="130">
                <a:solidFill>
                  <a:srgbClr val="161613"/>
                </a:solidFill>
                <a:latin typeface="Calibri"/>
                <a:cs typeface="Calibri"/>
              </a:rPr>
              <a:t>h</a:t>
            </a:r>
            <a:r>
              <a:rPr dirty="0" sz="1300" spc="95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1300" spc="50">
                <a:solidFill>
                  <a:srgbClr val="161613"/>
                </a:solidFill>
                <a:latin typeface="Calibri"/>
                <a:cs typeface="Calibri"/>
              </a:rPr>
              <a:t>t</a:t>
            </a:r>
            <a:r>
              <a:rPr dirty="0" sz="1300" spc="160">
                <a:solidFill>
                  <a:srgbClr val="161613"/>
                </a:solidFill>
                <a:latin typeface="Calibri"/>
                <a:cs typeface="Calibri"/>
              </a:rPr>
              <a:t>b</a:t>
            </a:r>
            <a:r>
              <a:rPr dirty="0" sz="1300" spc="145">
                <a:solidFill>
                  <a:srgbClr val="161613"/>
                </a:solidFill>
                <a:latin typeface="Calibri"/>
                <a:cs typeface="Calibri"/>
              </a:rPr>
              <a:t>o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-1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161613"/>
                </a:solidFill>
                <a:latin typeface="Calibri"/>
                <a:cs typeface="Calibri"/>
              </a:rPr>
              <a:t>c</a:t>
            </a:r>
            <a:r>
              <a:rPr dirty="0" sz="1300" spc="95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n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-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30">
                <a:solidFill>
                  <a:srgbClr val="161613"/>
                </a:solidFill>
                <a:latin typeface="Calibri"/>
                <a:cs typeface="Calibri"/>
              </a:rPr>
              <a:t>r</a:t>
            </a:r>
            <a:r>
              <a:rPr dirty="0" sz="1300" spc="105">
                <a:solidFill>
                  <a:srgbClr val="161613"/>
                </a:solidFill>
                <a:latin typeface="Calibri"/>
                <a:cs typeface="Calibri"/>
              </a:rPr>
              <a:t>e</a:t>
            </a:r>
            <a:r>
              <a:rPr dirty="0" sz="1300" spc="90">
                <a:solidFill>
                  <a:srgbClr val="161613"/>
                </a:solidFill>
                <a:latin typeface="Calibri"/>
                <a:cs typeface="Calibri"/>
              </a:rPr>
              <a:t>c</a:t>
            </a:r>
            <a:r>
              <a:rPr dirty="0" sz="1300" spc="145">
                <a:solidFill>
                  <a:srgbClr val="161613"/>
                </a:solidFill>
                <a:latin typeface="Calibri"/>
                <a:cs typeface="Calibri"/>
              </a:rPr>
              <a:t>o</a:t>
            </a:r>
            <a:r>
              <a:rPr dirty="0" sz="1300" spc="15">
                <a:solidFill>
                  <a:srgbClr val="161613"/>
                </a:solidFill>
                <a:latin typeface="Calibri"/>
                <a:cs typeface="Calibri"/>
              </a:rPr>
              <a:t>m</a:t>
            </a:r>
            <a:r>
              <a:rPr dirty="0" sz="1300" spc="-1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15">
                <a:solidFill>
                  <a:srgbClr val="161613"/>
                </a:solidFill>
                <a:latin typeface="Calibri"/>
                <a:cs typeface="Calibri"/>
              </a:rPr>
              <a:t>m</a:t>
            </a:r>
            <a:r>
              <a:rPr dirty="0" sz="1300" spc="-1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161613"/>
                </a:solidFill>
                <a:latin typeface="Calibri"/>
                <a:cs typeface="Calibri"/>
              </a:rPr>
              <a:t>e</a:t>
            </a:r>
            <a:r>
              <a:rPr dirty="0" sz="1300" spc="130">
                <a:solidFill>
                  <a:srgbClr val="161613"/>
                </a:solidFill>
                <a:latin typeface="Calibri"/>
                <a:cs typeface="Calibri"/>
              </a:rPr>
              <a:t>n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21500"/>
              </a:lnSpc>
            </a:pPr>
            <a:r>
              <a:rPr dirty="0" sz="1300" spc="75">
                <a:solidFill>
                  <a:srgbClr val="161613"/>
                </a:solidFill>
                <a:latin typeface="Calibri"/>
                <a:cs typeface="Calibri"/>
              </a:rPr>
              <a:t>exhibits</a:t>
            </a:r>
            <a:r>
              <a:rPr dirty="0" sz="1300" spc="19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161613"/>
                </a:solidFill>
                <a:latin typeface="Calibri"/>
                <a:cs typeface="Calibri"/>
              </a:rPr>
              <a:t>based</a:t>
            </a:r>
            <a:r>
              <a:rPr dirty="0" sz="1300" spc="26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75">
                <a:solidFill>
                  <a:srgbClr val="161613"/>
                </a:solidFill>
                <a:latin typeface="Calibri"/>
                <a:cs typeface="Calibri"/>
              </a:rPr>
              <a:t>on</a:t>
            </a:r>
            <a:r>
              <a:rPr dirty="0" sz="1300" spc="2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70">
                <a:solidFill>
                  <a:srgbClr val="161613"/>
                </a:solidFill>
                <a:latin typeface="Calibri"/>
                <a:cs typeface="Calibri"/>
              </a:rPr>
              <a:t>visitor</a:t>
            </a:r>
            <a:r>
              <a:rPr dirty="0" sz="1300" spc="1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preferences, </a:t>
            </a:r>
            <a:r>
              <a:rPr dirty="0" sz="1300" spc="-2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providing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customized</a:t>
            </a:r>
            <a:r>
              <a:rPr dirty="0" sz="1300" spc="-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experience.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8263" y="4570019"/>
            <a:ext cx="289433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10" b="1">
                <a:solidFill>
                  <a:srgbClr val="161613"/>
                </a:solidFill>
                <a:latin typeface="Cambria"/>
                <a:cs typeface="Cambria"/>
              </a:rPr>
              <a:t>Multi-Channel</a:t>
            </a:r>
            <a:r>
              <a:rPr dirty="0" sz="1650" spc="120" b="1">
                <a:solidFill>
                  <a:srgbClr val="161613"/>
                </a:solidFill>
                <a:latin typeface="Cambria"/>
                <a:cs typeface="Cambria"/>
              </a:rPr>
              <a:t> </a:t>
            </a:r>
            <a:r>
              <a:rPr dirty="0" sz="1650" spc="85" b="1">
                <a:solidFill>
                  <a:srgbClr val="161613"/>
                </a:solidFill>
                <a:latin typeface="Cambria"/>
                <a:cs typeface="Cambria"/>
              </a:rPr>
              <a:t>Availability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5220" y="5046862"/>
            <a:ext cx="2757805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95"/>
              </a:spcBef>
            </a:pP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The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chatbot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will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be accessible through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through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various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channels, including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the </a:t>
            </a:r>
            <a:r>
              <a:rPr dirty="0" sz="130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including</a:t>
            </a:r>
            <a:r>
              <a:rPr dirty="0" sz="1300" spc="-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Calibri"/>
                <a:cs typeface="Calibri"/>
              </a:rPr>
              <a:t>museum's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161613"/>
                </a:solidFill>
                <a:latin typeface="Calibri"/>
                <a:cs typeface="Calibri"/>
              </a:rPr>
              <a:t>website,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mobile </a:t>
            </a:r>
            <a:r>
              <a:rPr dirty="0" sz="1300" spc="-2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mobile</a:t>
            </a:r>
            <a:r>
              <a:rPr dirty="0" sz="1300" spc="-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Calibri"/>
                <a:cs typeface="Calibri"/>
              </a:rPr>
              <a:t>app..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3403" y="5900928"/>
            <a:ext cx="2348483" cy="8153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2547" y="2657856"/>
            <a:ext cx="2327148" cy="3255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315" y="1238530"/>
            <a:ext cx="449961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T</a:t>
            </a:r>
            <a:r>
              <a:rPr dirty="0" spc="-10"/>
              <a:t>E</a:t>
            </a:r>
            <a:r>
              <a:rPr dirty="0" spc="5"/>
              <a:t>C</a:t>
            </a:r>
            <a:r>
              <a:rPr dirty="0" spc="25"/>
              <a:t>H</a:t>
            </a:r>
            <a:r>
              <a:rPr dirty="0" spc="5"/>
              <a:t>N</a:t>
            </a:r>
            <a:r>
              <a:rPr dirty="0" spc="10"/>
              <a:t>I</a:t>
            </a:r>
            <a:r>
              <a:rPr dirty="0" spc="35"/>
              <a:t>C</a:t>
            </a:r>
            <a:r>
              <a:rPr dirty="0" spc="5"/>
              <a:t>A</a:t>
            </a:r>
            <a:r>
              <a:rPr dirty="0" spc="15"/>
              <a:t>L</a:t>
            </a:r>
            <a:r>
              <a:rPr dirty="0" spc="-375"/>
              <a:t> </a:t>
            </a:r>
            <a:r>
              <a:rPr dirty="0" spc="5"/>
              <a:t>A</a:t>
            </a:r>
            <a:r>
              <a:rPr dirty="0" spc="10"/>
              <a:t>PP</a:t>
            </a:r>
            <a:r>
              <a:rPr dirty="0" spc="5"/>
              <a:t>R</a:t>
            </a:r>
            <a:r>
              <a:rPr dirty="0" spc="25"/>
              <a:t>O</a:t>
            </a:r>
            <a:r>
              <a:rPr dirty="0" spc="5"/>
              <a:t>AC</a:t>
            </a:r>
            <a:r>
              <a:rPr dirty="0" spc="20"/>
              <a:t>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075" y="1140921"/>
            <a:ext cx="1829071" cy="85205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2795" y="1266444"/>
            <a:ext cx="1033780" cy="666115"/>
          </a:xfrm>
          <a:custGeom>
            <a:avLst/>
            <a:gdLst/>
            <a:ahLst/>
            <a:cxnLst/>
            <a:rect l="l" t="t" r="r" b="b"/>
            <a:pathLst>
              <a:path w="1033780" h="666114">
                <a:moveTo>
                  <a:pt x="0" y="333756"/>
                </a:moveTo>
                <a:lnTo>
                  <a:pt x="11931" y="262134"/>
                </a:lnTo>
                <a:lnTo>
                  <a:pt x="46036" y="195878"/>
                </a:lnTo>
                <a:lnTo>
                  <a:pt x="70612" y="165269"/>
                </a:lnTo>
                <a:lnTo>
                  <a:pt x="99779" y="136611"/>
                </a:lnTo>
                <a:lnTo>
                  <a:pt x="133221" y="110107"/>
                </a:lnTo>
                <a:lnTo>
                  <a:pt x="170622" y="85960"/>
                </a:lnTo>
                <a:lnTo>
                  <a:pt x="211665" y="64373"/>
                </a:lnTo>
                <a:lnTo>
                  <a:pt x="256032" y="45550"/>
                </a:lnTo>
                <a:lnTo>
                  <a:pt x="303406" y="29694"/>
                </a:lnTo>
                <a:lnTo>
                  <a:pt x="353470" y="17007"/>
                </a:lnTo>
                <a:lnTo>
                  <a:pt x="405908" y="7694"/>
                </a:lnTo>
                <a:lnTo>
                  <a:pt x="460402" y="1957"/>
                </a:lnTo>
                <a:lnTo>
                  <a:pt x="516636" y="0"/>
                </a:lnTo>
                <a:lnTo>
                  <a:pt x="572869" y="1957"/>
                </a:lnTo>
                <a:lnTo>
                  <a:pt x="627363" y="7694"/>
                </a:lnTo>
                <a:lnTo>
                  <a:pt x="679801" y="17007"/>
                </a:lnTo>
                <a:lnTo>
                  <a:pt x="729865" y="29694"/>
                </a:lnTo>
                <a:lnTo>
                  <a:pt x="777240" y="45550"/>
                </a:lnTo>
                <a:lnTo>
                  <a:pt x="821606" y="64373"/>
                </a:lnTo>
                <a:lnTo>
                  <a:pt x="862649" y="85960"/>
                </a:lnTo>
                <a:lnTo>
                  <a:pt x="900050" y="110107"/>
                </a:lnTo>
                <a:lnTo>
                  <a:pt x="933492" y="136611"/>
                </a:lnTo>
                <a:lnTo>
                  <a:pt x="962660" y="165269"/>
                </a:lnTo>
                <a:lnTo>
                  <a:pt x="987235" y="195878"/>
                </a:lnTo>
                <a:lnTo>
                  <a:pt x="1021340" y="262134"/>
                </a:lnTo>
                <a:lnTo>
                  <a:pt x="1033272" y="333756"/>
                </a:lnTo>
                <a:lnTo>
                  <a:pt x="1030236" y="369850"/>
                </a:lnTo>
                <a:lnTo>
                  <a:pt x="1006900" y="438534"/>
                </a:lnTo>
                <a:lnTo>
                  <a:pt x="962660" y="501170"/>
                </a:lnTo>
                <a:lnTo>
                  <a:pt x="933492" y="529705"/>
                </a:lnTo>
                <a:lnTo>
                  <a:pt x="900050" y="556111"/>
                </a:lnTo>
                <a:lnTo>
                  <a:pt x="862649" y="580182"/>
                </a:lnTo>
                <a:lnTo>
                  <a:pt x="821606" y="601711"/>
                </a:lnTo>
                <a:lnTo>
                  <a:pt x="777240" y="620493"/>
                </a:lnTo>
                <a:lnTo>
                  <a:pt x="729865" y="636322"/>
                </a:lnTo>
                <a:lnTo>
                  <a:pt x="679801" y="648992"/>
                </a:lnTo>
                <a:lnTo>
                  <a:pt x="627363" y="658297"/>
                </a:lnTo>
                <a:lnTo>
                  <a:pt x="572869" y="664030"/>
                </a:lnTo>
                <a:lnTo>
                  <a:pt x="516636" y="665988"/>
                </a:lnTo>
                <a:lnTo>
                  <a:pt x="460402" y="664030"/>
                </a:lnTo>
                <a:lnTo>
                  <a:pt x="405908" y="658297"/>
                </a:lnTo>
                <a:lnTo>
                  <a:pt x="353470" y="648992"/>
                </a:lnTo>
                <a:lnTo>
                  <a:pt x="303406" y="636322"/>
                </a:lnTo>
                <a:lnTo>
                  <a:pt x="256032" y="620493"/>
                </a:lnTo>
                <a:lnTo>
                  <a:pt x="211665" y="601711"/>
                </a:lnTo>
                <a:lnTo>
                  <a:pt x="170622" y="580182"/>
                </a:lnTo>
                <a:lnTo>
                  <a:pt x="133221" y="556111"/>
                </a:lnTo>
                <a:lnTo>
                  <a:pt x="99779" y="529705"/>
                </a:lnTo>
                <a:lnTo>
                  <a:pt x="70612" y="501170"/>
                </a:lnTo>
                <a:lnTo>
                  <a:pt x="46036" y="470711"/>
                </a:lnTo>
                <a:lnTo>
                  <a:pt x="11931" y="404845"/>
                </a:lnTo>
                <a:lnTo>
                  <a:pt x="0" y="333756"/>
                </a:lnTo>
              </a:path>
            </a:pathLst>
          </a:custGeom>
          <a:ln w="21336">
            <a:solidFill>
              <a:srgbClr val="8064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598" y="1348243"/>
            <a:ext cx="55499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2099"/>
              </a:lnSpc>
              <a:spcBef>
                <a:spcPts val="100"/>
              </a:spcBef>
            </a:pPr>
            <a:r>
              <a:rPr dirty="0" sz="1450" spc="15">
                <a:latin typeface="Calibri"/>
                <a:cs typeface="Calibri"/>
              </a:rPr>
              <a:t>C</a:t>
            </a:r>
            <a:r>
              <a:rPr dirty="0" sz="1450" spc="20">
                <a:latin typeface="Calibri"/>
                <a:cs typeface="Calibri"/>
              </a:rPr>
              <a:t>o</a:t>
            </a:r>
            <a:r>
              <a:rPr dirty="0" sz="1450" spc="10">
                <a:latin typeface="Calibri"/>
                <a:cs typeface="Calibri"/>
              </a:rPr>
              <a:t>d</a:t>
            </a:r>
            <a:r>
              <a:rPr dirty="0" sz="1450" spc="5">
                <a:latin typeface="Calibri"/>
                <a:cs typeface="Calibri"/>
              </a:rPr>
              <a:t>i</a:t>
            </a:r>
            <a:r>
              <a:rPr dirty="0" sz="1450" spc="10">
                <a:latin typeface="Calibri"/>
                <a:cs typeface="Calibri"/>
              </a:rPr>
              <a:t>n</a:t>
            </a:r>
            <a:r>
              <a:rPr dirty="0" sz="1450" spc="10">
                <a:latin typeface="Calibri"/>
                <a:cs typeface="Calibri"/>
              </a:rPr>
              <a:t>g  </a:t>
            </a:r>
            <a:r>
              <a:rPr dirty="0" sz="1450" spc="5">
                <a:latin typeface="Calibri"/>
                <a:cs typeface="Calibri"/>
              </a:rPr>
              <a:t>Crew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9810" y="1678853"/>
            <a:ext cx="356616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65">
                <a:solidFill>
                  <a:srgbClr val="161613"/>
                </a:solidFill>
                <a:latin typeface="Lucida Sans Unicode"/>
                <a:cs typeface="Lucida Sans Unicode"/>
              </a:rPr>
              <a:t>B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z="2300" spc="-114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2300" spc="-160">
                <a:solidFill>
                  <a:srgbClr val="161613"/>
                </a:solidFill>
                <a:latin typeface="Lucida Sans Unicode"/>
                <a:cs typeface="Lucida Sans Unicode"/>
              </a:rPr>
              <a:t>l</a:t>
            </a:r>
            <a:r>
              <a:rPr dirty="0" sz="2300" spc="5">
                <a:solidFill>
                  <a:srgbClr val="161613"/>
                </a:solidFill>
                <a:latin typeface="Lucida Sans Unicode"/>
                <a:cs typeface="Lucida Sans Unicode"/>
              </a:rPr>
              <a:t>d</a:t>
            </a:r>
            <a:r>
              <a:rPr dirty="0" sz="2300" spc="-114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2300" spc="-160">
                <a:solidFill>
                  <a:srgbClr val="161613"/>
                </a:solidFill>
                <a:latin typeface="Lucida Sans Unicode"/>
                <a:cs typeface="Lucida Sans Unicode"/>
              </a:rPr>
              <a:t>g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13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95">
                <a:solidFill>
                  <a:srgbClr val="161613"/>
                </a:solidFill>
                <a:latin typeface="Lucida Sans Unicode"/>
                <a:cs typeface="Lucida Sans Unicode"/>
              </a:rPr>
              <a:t>R</a:t>
            </a:r>
            <a:r>
              <a:rPr dirty="0" sz="2300" spc="-50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z="2300" spc="5">
                <a:solidFill>
                  <a:srgbClr val="161613"/>
                </a:solidFill>
                <a:latin typeface="Lucida Sans Unicode"/>
                <a:cs typeface="Lucida Sans Unicode"/>
              </a:rPr>
              <a:t>b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z="2300" spc="-15">
                <a:solidFill>
                  <a:srgbClr val="161613"/>
                </a:solidFill>
                <a:latin typeface="Lucida Sans Unicode"/>
                <a:cs typeface="Lucida Sans Unicode"/>
              </a:rPr>
              <a:t>s</a:t>
            </a:r>
            <a:r>
              <a:rPr dirty="0" sz="2300" spc="3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2300" spc="-12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z="2300" spc="-110">
                <a:solidFill>
                  <a:srgbClr val="161613"/>
                </a:solidFill>
                <a:latin typeface="Lucida Sans Unicode"/>
                <a:cs typeface="Lucida Sans Unicode"/>
              </a:rPr>
              <a:t>h</a:t>
            </a:r>
            <a:r>
              <a:rPr dirty="0" sz="2300" spc="-2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4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2300" spc="-15">
                <a:solidFill>
                  <a:srgbClr val="161613"/>
                </a:solidFill>
                <a:latin typeface="Lucida Sans Unicode"/>
                <a:cs typeface="Lucida Sans Unicode"/>
              </a:rPr>
              <a:t>b</a:t>
            </a:r>
            <a:r>
              <a:rPr dirty="0" sz="2300" spc="-50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z="2300" spc="3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287" y="2288479"/>
            <a:ext cx="5450840" cy="3839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69545" indent="-1397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170180" algn="l"/>
              </a:tabLst>
            </a:pPr>
            <a:r>
              <a:rPr dirty="0" sz="1400" spc="-30">
                <a:solidFill>
                  <a:srgbClr val="161613"/>
                </a:solidFill>
                <a:latin typeface="Lucida Sans Unicode"/>
                <a:cs typeface="Lucida Sans Unicode"/>
              </a:rPr>
              <a:t>Natural</a:t>
            </a:r>
            <a:r>
              <a:rPr dirty="0" sz="1400" spc="-7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161613"/>
                </a:solidFill>
                <a:latin typeface="Lucida Sans Unicode"/>
                <a:cs typeface="Lucida Sans Unicode"/>
              </a:rPr>
              <a:t>Language</a:t>
            </a:r>
            <a:r>
              <a:rPr dirty="0" sz="1400" spc="-6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161613"/>
                </a:solidFill>
                <a:latin typeface="Lucida Sans Unicode"/>
                <a:cs typeface="Lucida Sans Unicode"/>
              </a:rPr>
              <a:t>Processing</a:t>
            </a:r>
            <a:r>
              <a:rPr dirty="0" sz="1400" spc="-4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30">
                <a:solidFill>
                  <a:srgbClr val="161613"/>
                </a:solidFill>
                <a:latin typeface="Lucida Sans Unicode"/>
                <a:cs typeface="Lucida Sans Unicode"/>
              </a:rPr>
              <a:t>(NLP)</a:t>
            </a:r>
            <a:endParaRPr sz="1400">
              <a:latin typeface="Lucida Sans Unicode"/>
              <a:cs typeface="Lucida Sans Unicode"/>
            </a:endParaRPr>
          </a:p>
          <a:p>
            <a:pPr marL="12700" marR="165100">
              <a:lnSpc>
                <a:spcPct val="137400"/>
              </a:lnSpc>
              <a:spcBef>
                <a:spcPts val="740"/>
              </a:spcBef>
            </a:pPr>
            <a:r>
              <a:rPr dirty="0" sz="1150" spc="-30">
                <a:solidFill>
                  <a:srgbClr val="161613"/>
                </a:solidFill>
                <a:latin typeface="Calibri"/>
                <a:cs typeface="Calibri"/>
              </a:rPr>
              <a:t>We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will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utilize</a:t>
            </a:r>
            <a:r>
              <a:rPr dirty="0" sz="11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advanced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NLP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techniques</a:t>
            </a:r>
            <a:r>
              <a:rPr dirty="0" sz="11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to enable</a:t>
            </a:r>
            <a:r>
              <a:rPr dirty="0" sz="11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chatbot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to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understand</a:t>
            </a:r>
            <a:r>
              <a:rPr dirty="0" sz="1150" spc="6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user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intent </a:t>
            </a:r>
            <a:r>
              <a:rPr dirty="0" sz="1150" spc="-2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and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respond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5">
                <a:solidFill>
                  <a:srgbClr val="161613"/>
                </a:solidFill>
                <a:latin typeface="Calibri"/>
                <a:cs typeface="Calibri"/>
              </a:rPr>
              <a:t>accurately.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buAutoNum type="arabicPeriod" startAt="2"/>
              <a:tabLst>
                <a:tab pos="201295" algn="l"/>
              </a:tabLst>
            </a:pPr>
            <a:r>
              <a:rPr dirty="0" sz="1400" spc="10">
                <a:solidFill>
                  <a:srgbClr val="161613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1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85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40">
                <a:solidFill>
                  <a:srgbClr val="161613"/>
                </a:solidFill>
                <a:latin typeface="Lucida Sans Unicode"/>
                <a:cs typeface="Lucida Sans Unicode"/>
              </a:rPr>
              <a:t>h</a:t>
            </a:r>
            <a:r>
              <a:rPr dirty="0" sz="1400" spc="-6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55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35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5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161613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35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400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45">
                <a:solidFill>
                  <a:srgbClr val="161613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-55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-6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40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-80">
                <a:solidFill>
                  <a:srgbClr val="161613"/>
                </a:solidFill>
                <a:latin typeface="Lucida Sans Unicode"/>
                <a:cs typeface="Lucida Sans Unicode"/>
              </a:rPr>
              <a:t>g</a:t>
            </a:r>
            <a:r>
              <a:rPr dirty="0" sz="1400" spc="-6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90">
                <a:solidFill>
                  <a:srgbClr val="161613"/>
                </a:solidFill>
                <a:latin typeface="Lucida Sans Unicode"/>
                <a:cs typeface="Lucida Sans Unicode"/>
              </a:rPr>
              <a:t>(</a:t>
            </a:r>
            <a:r>
              <a:rPr dirty="0" sz="1400" spc="10">
                <a:solidFill>
                  <a:srgbClr val="161613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-5">
                <a:solidFill>
                  <a:srgbClr val="161613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80">
                <a:solidFill>
                  <a:srgbClr val="161613"/>
                </a:solidFill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37400"/>
              </a:lnSpc>
              <a:spcBef>
                <a:spcPts val="155"/>
              </a:spcBef>
            </a:pP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ML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algorithms</a:t>
            </a:r>
            <a:r>
              <a:rPr dirty="0" sz="1150" spc="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will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be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implemented</a:t>
            </a:r>
            <a:r>
              <a:rPr dirty="0" sz="1150" spc="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to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continuously</a:t>
            </a:r>
            <a:r>
              <a:rPr dirty="0" sz="1150" spc="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learn</a:t>
            </a:r>
            <a:r>
              <a:rPr dirty="0" sz="11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from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user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interactions,</a:t>
            </a:r>
            <a:r>
              <a:rPr dirty="0" sz="1150" spc="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improving </a:t>
            </a:r>
            <a:r>
              <a:rPr dirty="0" sz="1150" spc="-2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1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chatbot's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performance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over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time.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02565" indent="-190500">
              <a:lnSpc>
                <a:spcPct val="100000"/>
              </a:lnSpc>
              <a:spcBef>
                <a:spcPts val="715"/>
              </a:spcBef>
              <a:buAutoNum type="arabicPeriod" startAt="3"/>
              <a:tabLst>
                <a:tab pos="203200" algn="l"/>
              </a:tabLst>
            </a:pPr>
            <a:r>
              <a:rPr dirty="0" sz="1400" spc="5">
                <a:solidFill>
                  <a:srgbClr val="161613"/>
                </a:solidFill>
                <a:latin typeface="Lucida Sans Unicode"/>
                <a:cs typeface="Lucida Sans Unicode"/>
              </a:rPr>
              <a:t>Database</a:t>
            </a:r>
            <a:r>
              <a:rPr dirty="0" sz="1400" spc="-7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161613"/>
                </a:solidFill>
                <a:latin typeface="Lucida Sans Unicode"/>
                <a:cs typeface="Lucida Sans Unicode"/>
              </a:rPr>
              <a:t>Integration</a:t>
            </a:r>
            <a:endParaRPr sz="1400">
              <a:latin typeface="Lucida Sans Unicode"/>
              <a:cs typeface="Lucida Sans Unicode"/>
            </a:endParaRPr>
          </a:p>
          <a:p>
            <a:pPr marL="12700" marR="83185">
              <a:lnSpc>
                <a:spcPct val="137400"/>
              </a:lnSpc>
              <a:spcBef>
                <a:spcPts val="595"/>
              </a:spcBef>
            </a:pP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ChatBot-</a:t>
            </a:r>
            <a:r>
              <a:rPr dirty="0" sz="11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Ticketing</a:t>
            </a:r>
            <a:r>
              <a:rPr dirty="0" sz="1150" spc="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5">
                <a:solidFill>
                  <a:srgbClr val="161613"/>
                </a:solidFill>
                <a:latin typeface="Calibri"/>
                <a:cs typeface="Calibri"/>
              </a:rPr>
              <a:t>System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also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includes</a:t>
            </a:r>
            <a:r>
              <a:rPr dirty="0" sz="1150" spc="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login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page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which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also</a:t>
            </a:r>
            <a:r>
              <a:rPr dirty="0" sz="11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stores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user’s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login </a:t>
            </a:r>
            <a:r>
              <a:rPr dirty="0" sz="1150" spc="-2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5">
                <a:solidFill>
                  <a:srgbClr val="161613"/>
                </a:solidFill>
                <a:latin typeface="Calibri"/>
                <a:cs typeface="Calibri"/>
              </a:rPr>
              <a:t>info</a:t>
            </a:r>
            <a:r>
              <a:rPr dirty="0" sz="11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for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authentication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226695" indent="-196850">
              <a:lnSpc>
                <a:spcPct val="100000"/>
              </a:lnSpc>
              <a:buAutoNum type="arabicPeriod" startAt="4"/>
              <a:tabLst>
                <a:tab pos="227329" algn="l"/>
              </a:tabLst>
            </a:pPr>
            <a:r>
              <a:rPr dirty="0" sz="1400" spc="-10">
                <a:solidFill>
                  <a:srgbClr val="161613"/>
                </a:solidFill>
                <a:latin typeface="Lucida Sans Unicode"/>
                <a:cs typeface="Lucida Sans Unicode"/>
              </a:rPr>
              <a:t>User</a:t>
            </a:r>
            <a:r>
              <a:rPr dirty="0" sz="1400" spc="-6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161613"/>
                </a:solidFill>
                <a:latin typeface="Lucida Sans Unicode"/>
                <a:cs typeface="Lucida Sans Unicode"/>
              </a:rPr>
              <a:t>Interface</a:t>
            </a:r>
            <a:r>
              <a:rPr dirty="0" sz="1400" spc="-6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161613"/>
                </a:solidFill>
                <a:latin typeface="Lucida Sans Unicode"/>
                <a:cs typeface="Lucida Sans Unicode"/>
              </a:rPr>
              <a:t>Design</a:t>
            </a:r>
            <a:endParaRPr sz="1400">
              <a:latin typeface="Lucida Sans Unicode"/>
              <a:cs typeface="Lucida Sans Unicode"/>
            </a:endParaRPr>
          </a:p>
          <a:p>
            <a:pPr marL="12700" marR="257810">
              <a:lnSpc>
                <a:spcPct val="137400"/>
              </a:lnSpc>
              <a:spcBef>
                <a:spcPts val="1225"/>
              </a:spcBef>
            </a:pP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chatbot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will</a:t>
            </a:r>
            <a:r>
              <a:rPr dirty="0" sz="11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5">
                <a:solidFill>
                  <a:srgbClr val="161613"/>
                </a:solidFill>
                <a:latin typeface="Calibri"/>
                <a:cs typeface="Calibri"/>
              </a:rPr>
              <a:t>have</a:t>
            </a:r>
            <a:r>
              <a:rPr dirty="0" sz="11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11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user-friendly</a:t>
            </a:r>
            <a:r>
              <a:rPr dirty="0" sz="1150" spc="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interface</a:t>
            </a:r>
            <a:r>
              <a:rPr dirty="0" sz="11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designed</a:t>
            </a:r>
            <a:r>
              <a:rPr dirty="0" sz="1150" spc="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for</a:t>
            </a:r>
            <a:r>
              <a:rPr dirty="0" sz="1150">
                <a:solidFill>
                  <a:srgbClr val="161613"/>
                </a:solidFill>
                <a:latin typeface="Calibri"/>
                <a:cs typeface="Calibri"/>
              </a:rPr>
              <a:t> seamless</a:t>
            </a:r>
            <a:r>
              <a:rPr dirty="0" sz="11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61613"/>
                </a:solidFill>
                <a:latin typeface="Calibri"/>
                <a:cs typeface="Calibri"/>
              </a:rPr>
              <a:t>interaction</a:t>
            </a:r>
            <a:r>
              <a:rPr dirty="0" sz="11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across </a:t>
            </a:r>
            <a:r>
              <a:rPr dirty="0" sz="1150" spc="-2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multiple</a:t>
            </a:r>
            <a:r>
              <a:rPr dirty="0" sz="11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161613"/>
                </a:solidFill>
                <a:latin typeface="Calibri"/>
                <a:cs typeface="Calibri"/>
              </a:rPr>
              <a:t>platforms.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4620" y="2292095"/>
            <a:ext cx="3284219" cy="16215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2428" y="4404360"/>
            <a:ext cx="3282696" cy="16078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287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125"/>
              </a:spcBef>
            </a:pPr>
            <a:r>
              <a:rPr dirty="0" spc="10"/>
              <a:t>F</a:t>
            </a:r>
            <a:r>
              <a:rPr dirty="0" spc="-10"/>
              <a:t>E</a:t>
            </a:r>
            <a:r>
              <a:rPr dirty="0" spc="35"/>
              <a:t>A</a:t>
            </a:r>
            <a:r>
              <a:rPr dirty="0" spc="-10"/>
              <a:t>S</a:t>
            </a:r>
            <a:r>
              <a:rPr dirty="0" spc="10"/>
              <a:t>I</a:t>
            </a:r>
            <a:r>
              <a:rPr dirty="0" spc="20"/>
              <a:t>B</a:t>
            </a:r>
            <a:r>
              <a:rPr dirty="0" spc="10"/>
              <a:t>I</a:t>
            </a:r>
            <a:r>
              <a:rPr dirty="0" spc="20"/>
              <a:t>L</a:t>
            </a:r>
            <a:r>
              <a:rPr dirty="0" spc="10"/>
              <a:t>I</a:t>
            </a:r>
            <a:r>
              <a:rPr dirty="0" spc="-10"/>
              <a:t>T</a:t>
            </a:r>
            <a:r>
              <a:rPr dirty="0" spc="15"/>
              <a:t>Y</a:t>
            </a:r>
            <a:r>
              <a:rPr dirty="0" spc="-300"/>
              <a:t> </a:t>
            </a:r>
            <a:r>
              <a:rPr dirty="0" spc="5"/>
              <a:t>AN</a:t>
            </a:r>
            <a:r>
              <a:rPr dirty="0" spc="15"/>
              <a:t>D</a:t>
            </a:r>
            <a:r>
              <a:rPr dirty="0" spc="-60"/>
              <a:t> </a:t>
            </a:r>
            <a:r>
              <a:rPr dirty="0" spc="35"/>
              <a:t>V</a:t>
            </a:r>
            <a:r>
              <a:rPr dirty="0" spc="10"/>
              <a:t>I</a:t>
            </a:r>
            <a:r>
              <a:rPr dirty="0" spc="5"/>
              <a:t>A</a:t>
            </a:r>
            <a:r>
              <a:rPr dirty="0" spc="-10"/>
              <a:t>B</a:t>
            </a:r>
            <a:r>
              <a:rPr dirty="0" spc="40"/>
              <a:t>I</a:t>
            </a:r>
            <a:r>
              <a:rPr dirty="0" spc="-10"/>
              <a:t>L</a:t>
            </a:r>
            <a:r>
              <a:rPr dirty="0" spc="10"/>
              <a:t>I</a:t>
            </a:r>
            <a:r>
              <a:rPr dirty="0" spc="20"/>
              <a:t>T</a:t>
            </a:r>
            <a:r>
              <a:rPr dirty="0" spc="15"/>
              <a:t>Y</a:t>
            </a:r>
          </a:p>
          <a:p>
            <a:pPr algn="ctr" marL="97155">
              <a:lnSpc>
                <a:spcPct val="100000"/>
              </a:lnSpc>
              <a:spcBef>
                <a:spcPts val="695"/>
              </a:spcBef>
            </a:pPr>
            <a:r>
              <a:rPr dirty="0" sz="1950" spc="-35" b="0">
                <a:solidFill>
                  <a:srgbClr val="161613"/>
                </a:solidFill>
                <a:latin typeface="Lucida Sans Unicode"/>
                <a:cs typeface="Lucida Sans Unicode"/>
              </a:rPr>
              <a:t>Addressing</a:t>
            </a:r>
            <a:r>
              <a:rPr dirty="0" sz="1950" spc="-100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5" b="0">
                <a:solidFill>
                  <a:srgbClr val="161613"/>
                </a:solidFill>
                <a:latin typeface="Lucida Sans Unicode"/>
                <a:cs typeface="Lucida Sans Unicode"/>
              </a:rPr>
              <a:t>Challenges</a:t>
            </a:r>
            <a:r>
              <a:rPr dirty="0" sz="1950" spc="-95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30" b="0">
                <a:solidFill>
                  <a:srgbClr val="161613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90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60" b="0">
                <a:solidFill>
                  <a:srgbClr val="161613"/>
                </a:solidFill>
                <a:latin typeface="Lucida Sans Unicode"/>
                <a:cs typeface="Lucida Sans Unicode"/>
              </a:rPr>
              <a:t>Risks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075" y="1140921"/>
            <a:ext cx="1829071" cy="85205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2795" y="1266444"/>
            <a:ext cx="1033780" cy="666115"/>
          </a:xfrm>
          <a:custGeom>
            <a:avLst/>
            <a:gdLst/>
            <a:ahLst/>
            <a:cxnLst/>
            <a:rect l="l" t="t" r="r" b="b"/>
            <a:pathLst>
              <a:path w="1033780" h="666114">
                <a:moveTo>
                  <a:pt x="0" y="333756"/>
                </a:moveTo>
                <a:lnTo>
                  <a:pt x="11931" y="262134"/>
                </a:lnTo>
                <a:lnTo>
                  <a:pt x="46036" y="195878"/>
                </a:lnTo>
                <a:lnTo>
                  <a:pt x="70612" y="165269"/>
                </a:lnTo>
                <a:lnTo>
                  <a:pt x="99779" y="136611"/>
                </a:lnTo>
                <a:lnTo>
                  <a:pt x="133221" y="110107"/>
                </a:lnTo>
                <a:lnTo>
                  <a:pt x="170622" y="85960"/>
                </a:lnTo>
                <a:lnTo>
                  <a:pt x="211665" y="64373"/>
                </a:lnTo>
                <a:lnTo>
                  <a:pt x="256032" y="45550"/>
                </a:lnTo>
                <a:lnTo>
                  <a:pt x="303406" y="29694"/>
                </a:lnTo>
                <a:lnTo>
                  <a:pt x="353470" y="17007"/>
                </a:lnTo>
                <a:lnTo>
                  <a:pt x="405908" y="7694"/>
                </a:lnTo>
                <a:lnTo>
                  <a:pt x="460402" y="1957"/>
                </a:lnTo>
                <a:lnTo>
                  <a:pt x="516636" y="0"/>
                </a:lnTo>
                <a:lnTo>
                  <a:pt x="572869" y="1957"/>
                </a:lnTo>
                <a:lnTo>
                  <a:pt x="627363" y="7694"/>
                </a:lnTo>
                <a:lnTo>
                  <a:pt x="679801" y="17007"/>
                </a:lnTo>
                <a:lnTo>
                  <a:pt x="729865" y="29694"/>
                </a:lnTo>
                <a:lnTo>
                  <a:pt x="777240" y="45550"/>
                </a:lnTo>
                <a:lnTo>
                  <a:pt x="821606" y="64373"/>
                </a:lnTo>
                <a:lnTo>
                  <a:pt x="862649" y="85960"/>
                </a:lnTo>
                <a:lnTo>
                  <a:pt x="900050" y="110107"/>
                </a:lnTo>
                <a:lnTo>
                  <a:pt x="933492" y="136611"/>
                </a:lnTo>
                <a:lnTo>
                  <a:pt x="962660" y="165269"/>
                </a:lnTo>
                <a:lnTo>
                  <a:pt x="987235" y="195878"/>
                </a:lnTo>
                <a:lnTo>
                  <a:pt x="1021340" y="262134"/>
                </a:lnTo>
                <a:lnTo>
                  <a:pt x="1033272" y="333756"/>
                </a:lnTo>
                <a:lnTo>
                  <a:pt x="1030236" y="369850"/>
                </a:lnTo>
                <a:lnTo>
                  <a:pt x="1006900" y="438534"/>
                </a:lnTo>
                <a:lnTo>
                  <a:pt x="962660" y="501170"/>
                </a:lnTo>
                <a:lnTo>
                  <a:pt x="933492" y="529705"/>
                </a:lnTo>
                <a:lnTo>
                  <a:pt x="900050" y="556111"/>
                </a:lnTo>
                <a:lnTo>
                  <a:pt x="862649" y="580182"/>
                </a:lnTo>
                <a:lnTo>
                  <a:pt x="821606" y="601711"/>
                </a:lnTo>
                <a:lnTo>
                  <a:pt x="777240" y="620493"/>
                </a:lnTo>
                <a:lnTo>
                  <a:pt x="729865" y="636322"/>
                </a:lnTo>
                <a:lnTo>
                  <a:pt x="679801" y="648992"/>
                </a:lnTo>
                <a:lnTo>
                  <a:pt x="627363" y="658297"/>
                </a:lnTo>
                <a:lnTo>
                  <a:pt x="572869" y="664030"/>
                </a:lnTo>
                <a:lnTo>
                  <a:pt x="516636" y="665988"/>
                </a:lnTo>
                <a:lnTo>
                  <a:pt x="460402" y="664030"/>
                </a:lnTo>
                <a:lnTo>
                  <a:pt x="405908" y="658297"/>
                </a:lnTo>
                <a:lnTo>
                  <a:pt x="353470" y="648992"/>
                </a:lnTo>
                <a:lnTo>
                  <a:pt x="303406" y="636322"/>
                </a:lnTo>
                <a:lnTo>
                  <a:pt x="256032" y="620493"/>
                </a:lnTo>
                <a:lnTo>
                  <a:pt x="211665" y="601711"/>
                </a:lnTo>
                <a:lnTo>
                  <a:pt x="170622" y="580182"/>
                </a:lnTo>
                <a:lnTo>
                  <a:pt x="133221" y="556111"/>
                </a:lnTo>
                <a:lnTo>
                  <a:pt x="99779" y="529705"/>
                </a:lnTo>
                <a:lnTo>
                  <a:pt x="70612" y="501170"/>
                </a:lnTo>
                <a:lnTo>
                  <a:pt x="46036" y="470711"/>
                </a:lnTo>
                <a:lnTo>
                  <a:pt x="11931" y="404845"/>
                </a:lnTo>
                <a:lnTo>
                  <a:pt x="0" y="333756"/>
                </a:lnTo>
              </a:path>
            </a:pathLst>
          </a:custGeom>
          <a:ln w="21336">
            <a:solidFill>
              <a:srgbClr val="8064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598" y="1348243"/>
            <a:ext cx="55499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2099"/>
              </a:lnSpc>
              <a:spcBef>
                <a:spcPts val="100"/>
              </a:spcBef>
            </a:pPr>
            <a:r>
              <a:rPr dirty="0" sz="1450" spc="15">
                <a:latin typeface="Calibri"/>
                <a:cs typeface="Calibri"/>
              </a:rPr>
              <a:t>C</a:t>
            </a:r>
            <a:r>
              <a:rPr dirty="0" sz="1450" spc="20">
                <a:latin typeface="Calibri"/>
                <a:cs typeface="Calibri"/>
              </a:rPr>
              <a:t>o</a:t>
            </a:r>
            <a:r>
              <a:rPr dirty="0" sz="1450" spc="10">
                <a:latin typeface="Calibri"/>
                <a:cs typeface="Calibri"/>
              </a:rPr>
              <a:t>d</a:t>
            </a:r>
            <a:r>
              <a:rPr dirty="0" sz="1450" spc="5">
                <a:latin typeface="Calibri"/>
                <a:cs typeface="Calibri"/>
              </a:rPr>
              <a:t>i</a:t>
            </a:r>
            <a:r>
              <a:rPr dirty="0" sz="1450" spc="10">
                <a:latin typeface="Calibri"/>
                <a:cs typeface="Calibri"/>
              </a:rPr>
              <a:t>n</a:t>
            </a:r>
            <a:r>
              <a:rPr dirty="0" sz="1450" spc="10">
                <a:latin typeface="Calibri"/>
                <a:cs typeface="Calibri"/>
              </a:rPr>
              <a:t>g  </a:t>
            </a:r>
            <a:r>
              <a:rPr dirty="0" sz="1450" spc="5">
                <a:latin typeface="Calibri"/>
                <a:cs typeface="Calibri"/>
              </a:rPr>
              <a:t>Crew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" y="2798064"/>
            <a:ext cx="344805" cy="384175"/>
          </a:xfrm>
          <a:custGeom>
            <a:avLst/>
            <a:gdLst/>
            <a:ahLst/>
            <a:cxnLst/>
            <a:rect l="l" t="t" r="r" b="b"/>
            <a:pathLst>
              <a:path w="344805" h="384175">
                <a:moveTo>
                  <a:pt x="321563" y="384047"/>
                </a:moveTo>
                <a:lnTo>
                  <a:pt x="22859" y="384047"/>
                </a:lnTo>
                <a:lnTo>
                  <a:pt x="14144" y="382190"/>
                </a:lnTo>
                <a:lnTo>
                  <a:pt x="6858" y="377189"/>
                </a:lnTo>
                <a:lnTo>
                  <a:pt x="1857" y="369903"/>
                </a:lnTo>
                <a:lnTo>
                  <a:pt x="0" y="361188"/>
                </a:lnTo>
                <a:lnTo>
                  <a:pt x="0" y="22860"/>
                </a:lnTo>
                <a:lnTo>
                  <a:pt x="1857" y="13501"/>
                </a:lnTo>
                <a:lnTo>
                  <a:pt x="6858" y="6286"/>
                </a:lnTo>
                <a:lnTo>
                  <a:pt x="14144" y="1643"/>
                </a:lnTo>
                <a:lnTo>
                  <a:pt x="22859" y="0"/>
                </a:lnTo>
                <a:lnTo>
                  <a:pt x="321563" y="0"/>
                </a:lnTo>
                <a:lnTo>
                  <a:pt x="330279" y="1643"/>
                </a:lnTo>
                <a:lnTo>
                  <a:pt x="337566" y="6286"/>
                </a:lnTo>
                <a:lnTo>
                  <a:pt x="342566" y="13501"/>
                </a:lnTo>
                <a:lnTo>
                  <a:pt x="344423" y="22860"/>
                </a:lnTo>
                <a:lnTo>
                  <a:pt x="344423" y="361188"/>
                </a:lnTo>
                <a:lnTo>
                  <a:pt x="342566" y="369903"/>
                </a:lnTo>
                <a:lnTo>
                  <a:pt x="337566" y="377189"/>
                </a:lnTo>
                <a:lnTo>
                  <a:pt x="330279" y="382190"/>
                </a:lnTo>
                <a:lnTo>
                  <a:pt x="321563" y="384047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2739" y="2817482"/>
            <a:ext cx="1016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640">
                <a:solidFill>
                  <a:srgbClr val="161613"/>
                </a:solidFill>
                <a:latin typeface="Lucida Sans Unicode"/>
                <a:cs typeface="Lucida Sans Unicode"/>
              </a:rPr>
              <a:t>1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12" y="2829456"/>
            <a:ext cx="134112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80">
                <a:solidFill>
                  <a:srgbClr val="161613"/>
                </a:solidFill>
                <a:latin typeface="Lucida Sans Unicode"/>
                <a:cs typeface="Lucida Sans Unicode"/>
              </a:rPr>
              <a:t>D</a:t>
            </a:r>
            <a:r>
              <a:rPr dirty="0" sz="1650" spc="-2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-20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95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65">
                <a:solidFill>
                  <a:srgbClr val="161613"/>
                </a:solidFill>
                <a:latin typeface="Lucida Sans Unicode"/>
                <a:cs typeface="Lucida Sans Unicode"/>
              </a:rPr>
              <a:t>S</a:t>
            </a:r>
            <a:r>
              <a:rPr dirty="0" sz="1650" spc="20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110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z="1650" spc="-80">
                <a:solidFill>
                  <a:srgbClr val="161613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55">
                <a:solidFill>
                  <a:srgbClr val="161613"/>
                </a:solidFill>
                <a:latin typeface="Lucida Sans Unicode"/>
                <a:cs typeface="Lucida Sans Unicode"/>
              </a:rPr>
              <a:t>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93" y="3271476"/>
            <a:ext cx="4239895" cy="571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300">
                <a:solidFill>
                  <a:srgbClr val="161613"/>
                </a:solidFill>
                <a:latin typeface="Bahnschrift"/>
                <a:cs typeface="Bahnschrift"/>
              </a:rPr>
              <a:t>Secure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data</a:t>
            </a:r>
            <a:r>
              <a:rPr dirty="0" sz="1300" spc="12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storage</a:t>
            </a:r>
            <a:r>
              <a:rPr dirty="0" sz="1300" spc="15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and</a:t>
            </a:r>
            <a:r>
              <a:rPr dirty="0" sz="1300" spc="10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transmission</a:t>
            </a:r>
            <a:r>
              <a:rPr dirty="0" sz="1300" spc="15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will</a:t>
            </a:r>
            <a:r>
              <a:rPr dirty="0" sz="1300" spc="114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be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prioritized </a:t>
            </a:r>
            <a:r>
              <a:rPr dirty="0" sz="1300" spc="-204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to</a:t>
            </a:r>
            <a:r>
              <a:rPr dirty="0" sz="1300" spc="12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>
                <a:solidFill>
                  <a:srgbClr val="161613"/>
                </a:solidFill>
                <a:latin typeface="Bahnschrift"/>
                <a:cs typeface="Bahnschrift"/>
              </a:rPr>
              <a:t>safeguard</a:t>
            </a:r>
            <a:r>
              <a:rPr dirty="0" sz="1300" spc="12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visitor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information.</a:t>
            </a:r>
            <a:endParaRPr sz="1300">
              <a:latin typeface="Bahnschrift"/>
              <a:cs typeface="Bahnschrif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6755" y="2788920"/>
            <a:ext cx="344805" cy="384175"/>
          </a:xfrm>
          <a:custGeom>
            <a:avLst/>
            <a:gdLst/>
            <a:ahLst/>
            <a:cxnLst/>
            <a:rect l="l" t="t" r="r" b="b"/>
            <a:pathLst>
              <a:path w="344804" h="384175">
                <a:moveTo>
                  <a:pt x="321563" y="384047"/>
                </a:moveTo>
                <a:lnTo>
                  <a:pt x="22859" y="384047"/>
                </a:lnTo>
                <a:lnTo>
                  <a:pt x="14144" y="382190"/>
                </a:lnTo>
                <a:lnTo>
                  <a:pt x="6858" y="377189"/>
                </a:lnTo>
                <a:lnTo>
                  <a:pt x="1857" y="369903"/>
                </a:lnTo>
                <a:lnTo>
                  <a:pt x="0" y="361188"/>
                </a:lnTo>
                <a:lnTo>
                  <a:pt x="0" y="22860"/>
                </a:lnTo>
                <a:lnTo>
                  <a:pt x="1857" y="13501"/>
                </a:lnTo>
                <a:lnTo>
                  <a:pt x="6858" y="6286"/>
                </a:lnTo>
                <a:lnTo>
                  <a:pt x="14144" y="1643"/>
                </a:lnTo>
                <a:lnTo>
                  <a:pt x="22859" y="0"/>
                </a:lnTo>
                <a:lnTo>
                  <a:pt x="321563" y="0"/>
                </a:lnTo>
                <a:lnTo>
                  <a:pt x="330279" y="1643"/>
                </a:lnTo>
                <a:lnTo>
                  <a:pt x="337566" y="6286"/>
                </a:lnTo>
                <a:lnTo>
                  <a:pt x="342566" y="13501"/>
                </a:lnTo>
                <a:lnTo>
                  <a:pt x="344423" y="22860"/>
                </a:lnTo>
                <a:lnTo>
                  <a:pt x="344423" y="361188"/>
                </a:lnTo>
                <a:lnTo>
                  <a:pt x="342566" y="369903"/>
                </a:lnTo>
                <a:lnTo>
                  <a:pt x="337566" y="377189"/>
                </a:lnTo>
                <a:lnTo>
                  <a:pt x="330279" y="382190"/>
                </a:lnTo>
                <a:lnTo>
                  <a:pt x="321563" y="384047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4713" y="2777751"/>
            <a:ext cx="16954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105">
                <a:solidFill>
                  <a:srgbClr val="161613"/>
                </a:solidFill>
                <a:latin typeface="Lucida Sans Unicode"/>
                <a:cs typeface="Lucida Sans Unicode"/>
              </a:rPr>
              <a:t>2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262" y="2841654"/>
            <a:ext cx="206184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20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20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95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z="1650" spc="-70">
                <a:solidFill>
                  <a:srgbClr val="161613"/>
                </a:solidFill>
                <a:latin typeface="Lucida Sans Unicode"/>
                <a:cs typeface="Lucida Sans Unicode"/>
              </a:rPr>
              <a:t>h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95">
                <a:solidFill>
                  <a:srgbClr val="161613"/>
                </a:solidFill>
                <a:latin typeface="Lucida Sans Unicode"/>
                <a:cs typeface="Lucida Sans Unicode"/>
              </a:rPr>
              <a:t>c</a:t>
            </a:r>
            <a:r>
              <a:rPr dirty="0" sz="1650" spc="-2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110">
                <a:solidFill>
                  <a:srgbClr val="161613"/>
                </a:solidFill>
                <a:latin typeface="Lucida Sans Unicode"/>
                <a:cs typeface="Lucida Sans Unicode"/>
              </a:rPr>
              <a:t>l</a:t>
            </a:r>
            <a:r>
              <a:rPr dirty="0" sz="1650" spc="-114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r>
              <a:rPr dirty="0" sz="1650" spc="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35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-120">
                <a:solidFill>
                  <a:srgbClr val="161613"/>
                </a:solidFill>
                <a:latin typeface="Lucida Sans Unicode"/>
                <a:cs typeface="Lucida Sans Unicode"/>
              </a:rPr>
              <a:t>g</a:t>
            </a:r>
            <a:r>
              <a:rPr dirty="0" sz="1650" spc="-80">
                <a:solidFill>
                  <a:srgbClr val="161613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-2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2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-40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z="1650" spc="-80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0561" y="3236442"/>
            <a:ext cx="3669665" cy="571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Smooth</a:t>
            </a:r>
            <a:r>
              <a:rPr dirty="0" sz="1300" spc="14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integration</a:t>
            </a:r>
            <a:r>
              <a:rPr dirty="0" sz="1300" spc="15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with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>
                <a:solidFill>
                  <a:srgbClr val="161613"/>
                </a:solidFill>
                <a:latin typeface="Bahnschrift"/>
                <a:cs typeface="Bahnschrift"/>
              </a:rPr>
              <a:t>existing</a:t>
            </a:r>
            <a:r>
              <a:rPr dirty="0" sz="1300" spc="12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systems</a:t>
            </a:r>
            <a:r>
              <a:rPr dirty="0" sz="1300" spc="12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will</a:t>
            </a:r>
            <a:r>
              <a:rPr dirty="0" sz="1300" spc="10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be </a:t>
            </a:r>
            <a:r>
              <a:rPr dirty="0" sz="1300" spc="-204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ensured</a:t>
            </a:r>
            <a:r>
              <a:rPr dirty="0" sz="1300" spc="12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to</a:t>
            </a:r>
            <a:r>
              <a:rPr dirty="0" sz="1300" spc="12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-5">
                <a:solidFill>
                  <a:srgbClr val="161613"/>
                </a:solidFill>
                <a:latin typeface="Bahnschrift"/>
                <a:cs typeface="Bahnschrift"/>
              </a:rPr>
              <a:t>avoid</a:t>
            </a:r>
            <a:r>
              <a:rPr dirty="0" sz="1300" spc="13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compatibility</a:t>
            </a:r>
            <a:r>
              <a:rPr dirty="0" sz="1300" spc="14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issues.</a:t>
            </a:r>
            <a:endParaRPr sz="13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291" y="4223004"/>
            <a:ext cx="344805" cy="384175"/>
          </a:xfrm>
          <a:custGeom>
            <a:avLst/>
            <a:gdLst/>
            <a:ahLst/>
            <a:cxnLst/>
            <a:rect l="l" t="t" r="r" b="b"/>
            <a:pathLst>
              <a:path w="344805" h="384175">
                <a:moveTo>
                  <a:pt x="321563" y="384047"/>
                </a:moveTo>
                <a:lnTo>
                  <a:pt x="22859" y="384047"/>
                </a:lnTo>
                <a:lnTo>
                  <a:pt x="14144" y="382190"/>
                </a:lnTo>
                <a:lnTo>
                  <a:pt x="6858" y="377189"/>
                </a:lnTo>
                <a:lnTo>
                  <a:pt x="1857" y="369903"/>
                </a:lnTo>
                <a:lnTo>
                  <a:pt x="0" y="361188"/>
                </a:lnTo>
                <a:lnTo>
                  <a:pt x="0" y="22860"/>
                </a:lnTo>
                <a:lnTo>
                  <a:pt x="1857" y="13501"/>
                </a:lnTo>
                <a:lnTo>
                  <a:pt x="6858" y="6286"/>
                </a:lnTo>
                <a:lnTo>
                  <a:pt x="14144" y="1643"/>
                </a:lnTo>
                <a:lnTo>
                  <a:pt x="22859" y="0"/>
                </a:lnTo>
                <a:lnTo>
                  <a:pt x="321563" y="0"/>
                </a:lnTo>
                <a:lnTo>
                  <a:pt x="330279" y="1643"/>
                </a:lnTo>
                <a:lnTo>
                  <a:pt x="337566" y="6286"/>
                </a:lnTo>
                <a:lnTo>
                  <a:pt x="342566" y="13501"/>
                </a:lnTo>
                <a:lnTo>
                  <a:pt x="344423" y="22860"/>
                </a:lnTo>
                <a:lnTo>
                  <a:pt x="344423" y="361188"/>
                </a:lnTo>
                <a:lnTo>
                  <a:pt x="342566" y="369903"/>
                </a:lnTo>
                <a:lnTo>
                  <a:pt x="337566" y="377189"/>
                </a:lnTo>
                <a:lnTo>
                  <a:pt x="330279" y="382190"/>
                </a:lnTo>
                <a:lnTo>
                  <a:pt x="321563" y="384047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4050" y="4269823"/>
            <a:ext cx="1889125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  <a:tabLst>
                <a:tab pos="478790" algn="l"/>
              </a:tabLst>
            </a:pPr>
            <a:r>
              <a:rPr dirty="0" sz="1950" spc="-70">
                <a:solidFill>
                  <a:srgbClr val="161613"/>
                </a:solidFill>
                <a:latin typeface="Lucida Sans Unicode"/>
                <a:cs typeface="Lucida Sans Unicode"/>
              </a:rPr>
              <a:t>3</a:t>
            </a:r>
            <a:r>
              <a:rPr dirty="0" sz="1950" spc="-70">
                <a:solidFill>
                  <a:srgbClr val="161613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55">
                <a:solidFill>
                  <a:srgbClr val="161613"/>
                </a:solidFill>
                <a:latin typeface="Lucida Sans Unicode"/>
                <a:cs typeface="Lucida Sans Unicode"/>
              </a:rPr>
              <a:t>U</a:t>
            </a:r>
            <a:r>
              <a:rPr dirty="0" sz="1650" spc="-15">
                <a:solidFill>
                  <a:srgbClr val="161613"/>
                </a:solidFill>
                <a:latin typeface="Lucida Sans Unicode"/>
                <a:cs typeface="Lucida Sans Unicode"/>
              </a:rPr>
              <a:t>s</a:t>
            </a:r>
            <a:r>
              <a:rPr dirty="0" sz="1650" spc="20">
                <a:solidFill>
                  <a:srgbClr val="161613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-75">
                <a:solidFill>
                  <a:srgbClr val="161613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-114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161613"/>
                </a:solidFill>
                <a:latin typeface="Lucida Sans Unicode"/>
                <a:cs typeface="Lucida Sans Unicode"/>
              </a:rPr>
              <a:t>A</a:t>
            </a:r>
            <a:r>
              <a:rPr dirty="0" sz="1650">
                <a:solidFill>
                  <a:srgbClr val="161613"/>
                </a:solidFill>
                <a:latin typeface="Lucida Sans Unicode"/>
                <a:cs typeface="Lucida Sans Unicode"/>
              </a:rPr>
              <a:t>d</a:t>
            </a:r>
            <a:r>
              <a:rPr dirty="0" sz="1650" spc="-40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z="1650">
                <a:solidFill>
                  <a:srgbClr val="161613"/>
                </a:solidFill>
                <a:latin typeface="Lucida Sans Unicode"/>
                <a:cs typeface="Lucida Sans Unicode"/>
              </a:rPr>
              <a:t>p</a:t>
            </a:r>
            <a:r>
              <a:rPr dirty="0" sz="1650" spc="25">
                <a:solidFill>
                  <a:srgbClr val="161613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-85">
                <a:solidFill>
                  <a:srgbClr val="161613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-55">
                <a:solidFill>
                  <a:srgbClr val="161613"/>
                </a:solidFill>
                <a:latin typeface="Lucida Sans Unicode"/>
                <a:cs typeface="Lucida Sans Unicode"/>
              </a:rPr>
              <a:t>o</a:t>
            </a:r>
            <a:r>
              <a:rPr dirty="0" sz="1650" spc="-80">
                <a:solidFill>
                  <a:srgbClr val="161613"/>
                </a:solidFill>
                <a:latin typeface="Lucida Sans Unicode"/>
                <a:cs typeface="Lucida Sans Unicode"/>
              </a:rPr>
              <a:t>n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664" y="4711653"/>
            <a:ext cx="4167504" cy="571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A</a:t>
            </a:r>
            <a:r>
              <a:rPr dirty="0" sz="1300" spc="1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comprehensive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marketing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 campaign</a:t>
            </a:r>
            <a:r>
              <a:rPr dirty="0" sz="1300" spc="1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will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be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implemented</a:t>
            </a:r>
            <a:r>
              <a:rPr dirty="0" sz="1300" spc="14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to</a:t>
            </a:r>
            <a:r>
              <a:rPr dirty="0" sz="1300" spc="12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promote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chatbot</a:t>
            </a:r>
            <a:r>
              <a:rPr dirty="0" sz="1300" spc="12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usage</a:t>
            </a:r>
            <a:r>
              <a:rPr dirty="0" sz="1300" spc="120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10">
                <a:solidFill>
                  <a:srgbClr val="161613"/>
                </a:solidFill>
                <a:latin typeface="Bahnschrift"/>
                <a:cs typeface="Bahnschrift"/>
              </a:rPr>
              <a:t>among</a:t>
            </a:r>
            <a:r>
              <a:rPr dirty="0" sz="1300" spc="135">
                <a:solidFill>
                  <a:srgbClr val="161613"/>
                </a:solidFill>
                <a:latin typeface="Bahnschrift"/>
                <a:cs typeface="Bahnschrift"/>
              </a:rPr>
              <a:t> </a:t>
            </a:r>
            <a:r>
              <a:rPr dirty="0" sz="1300" spc="5">
                <a:solidFill>
                  <a:srgbClr val="161613"/>
                </a:solidFill>
                <a:latin typeface="Bahnschrift"/>
                <a:cs typeface="Bahnschrift"/>
              </a:rPr>
              <a:t>visitors.</a:t>
            </a:r>
            <a:endParaRPr sz="1300">
              <a:latin typeface="Bahnschrift"/>
              <a:cs typeface="Bahnschrif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4752" y="4229100"/>
            <a:ext cx="342900" cy="386080"/>
          </a:xfrm>
          <a:custGeom>
            <a:avLst/>
            <a:gdLst/>
            <a:ahLst/>
            <a:cxnLst/>
            <a:rect l="l" t="t" r="r" b="b"/>
            <a:pathLst>
              <a:path w="342900" h="386079">
                <a:moveTo>
                  <a:pt x="320039" y="385572"/>
                </a:moveTo>
                <a:lnTo>
                  <a:pt x="22859" y="385572"/>
                </a:lnTo>
                <a:lnTo>
                  <a:pt x="13501" y="383714"/>
                </a:lnTo>
                <a:lnTo>
                  <a:pt x="6286" y="378714"/>
                </a:lnTo>
                <a:lnTo>
                  <a:pt x="1643" y="371427"/>
                </a:lnTo>
                <a:lnTo>
                  <a:pt x="0" y="362712"/>
                </a:lnTo>
                <a:lnTo>
                  <a:pt x="0" y="22860"/>
                </a:lnTo>
                <a:lnTo>
                  <a:pt x="1643" y="14144"/>
                </a:lnTo>
                <a:lnTo>
                  <a:pt x="6286" y="6858"/>
                </a:lnTo>
                <a:lnTo>
                  <a:pt x="13501" y="1857"/>
                </a:lnTo>
                <a:lnTo>
                  <a:pt x="22859" y="0"/>
                </a:lnTo>
                <a:lnTo>
                  <a:pt x="320039" y="0"/>
                </a:lnTo>
                <a:lnTo>
                  <a:pt x="328755" y="1857"/>
                </a:lnTo>
                <a:lnTo>
                  <a:pt x="336042" y="6858"/>
                </a:lnTo>
                <a:lnTo>
                  <a:pt x="341042" y="14144"/>
                </a:lnTo>
                <a:lnTo>
                  <a:pt x="342900" y="22860"/>
                </a:lnTo>
                <a:lnTo>
                  <a:pt x="342900" y="362712"/>
                </a:lnTo>
                <a:lnTo>
                  <a:pt x="341042" y="371427"/>
                </a:lnTo>
                <a:lnTo>
                  <a:pt x="336042" y="378714"/>
                </a:lnTo>
                <a:lnTo>
                  <a:pt x="328755" y="383714"/>
                </a:lnTo>
                <a:lnTo>
                  <a:pt x="320039" y="385572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24287" y="4266728"/>
            <a:ext cx="137160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  <a:tabLst>
                <a:tab pos="364490" algn="l"/>
              </a:tabLst>
            </a:pPr>
            <a:r>
              <a:rPr dirty="0" baseline="1424" sz="2925" spc="-60">
                <a:solidFill>
                  <a:srgbClr val="161613"/>
                </a:solidFill>
                <a:latin typeface="Lucida Sans Unicode"/>
                <a:cs typeface="Lucida Sans Unicode"/>
              </a:rPr>
              <a:t>4	</a:t>
            </a:r>
            <a:r>
              <a:rPr dirty="0" sz="1650" spc="-20">
                <a:solidFill>
                  <a:srgbClr val="161613"/>
                </a:solidFill>
                <a:latin typeface="Lucida Sans Unicode"/>
                <a:cs typeface="Lucida Sans Unicode"/>
              </a:rPr>
              <a:t>Scalability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0561" y="4621786"/>
            <a:ext cx="4333875" cy="843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300">
                <a:latin typeface="Bahnschrift"/>
                <a:cs typeface="Bahnschrift"/>
              </a:rPr>
              <a:t>It</a:t>
            </a:r>
            <a:r>
              <a:rPr dirty="0" sz="1300" spc="5">
                <a:latin typeface="Bahnschrift"/>
                <a:cs typeface="Bahnschrift"/>
              </a:rPr>
              <a:t> can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be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enhanced</a:t>
            </a:r>
            <a:r>
              <a:rPr dirty="0" sz="1300" spc="10">
                <a:latin typeface="Bahnschrift"/>
                <a:cs typeface="Bahnschrift"/>
              </a:rPr>
              <a:t> to</a:t>
            </a:r>
            <a:r>
              <a:rPr dirty="0" sz="1300" spc="15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work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on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multiple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>
                <a:latin typeface="Bahnschrift"/>
                <a:cs typeface="Bahnschrift"/>
              </a:rPr>
              <a:t>devices</a:t>
            </a:r>
            <a:r>
              <a:rPr dirty="0" sz="1300" spc="5">
                <a:latin typeface="Bahnschrift"/>
                <a:cs typeface="Bahnschrift"/>
              </a:rPr>
              <a:t> </a:t>
            </a:r>
            <a:r>
              <a:rPr dirty="0" sz="1300" spc="10">
                <a:latin typeface="Bahnschrift"/>
                <a:cs typeface="Bahnschrift"/>
              </a:rPr>
              <a:t>such </a:t>
            </a:r>
            <a:r>
              <a:rPr dirty="0" sz="1300" spc="5">
                <a:latin typeface="Bahnschrift"/>
                <a:cs typeface="Bahnschrift"/>
              </a:rPr>
              <a:t>as </a:t>
            </a:r>
            <a:r>
              <a:rPr dirty="0" sz="1300" spc="1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mobiles,</a:t>
            </a:r>
            <a:r>
              <a:rPr dirty="0" sz="1300" spc="14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tablets</a:t>
            </a:r>
            <a:r>
              <a:rPr dirty="0" sz="1300" spc="14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and</a:t>
            </a:r>
            <a:r>
              <a:rPr dirty="0" sz="1300" spc="135">
                <a:latin typeface="Bahnschrift"/>
                <a:cs typeface="Bahnschrift"/>
              </a:rPr>
              <a:t> </a:t>
            </a:r>
            <a:r>
              <a:rPr dirty="0" sz="1300">
                <a:latin typeface="Bahnschrift"/>
                <a:cs typeface="Bahnschrift"/>
              </a:rPr>
              <a:t>PCs.</a:t>
            </a:r>
            <a:r>
              <a:rPr dirty="0" sz="1300" spc="13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Further</a:t>
            </a:r>
            <a:r>
              <a:rPr dirty="0" sz="1300" spc="150">
                <a:latin typeface="Bahnschrift"/>
                <a:cs typeface="Bahnschrift"/>
              </a:rPr>
              <a:t> </a:t>
            </a:r>
            <a:r>
              <a:rPr dirty="0" sz="1300" spc="10">
                <a:latin typeface="Bahnschrift"/>
                <a:cs typeface="Bahnschrift"/>
              </a:rPr>
              <a:t>it</a:t>
            </a:r>
            <a:r>
              <a:rPr dirty="0" sz="1300" spc="120">
                <a:latin typeface="Bahnschrift"/>
                <a:cs typeface="Bahnschrift"/>
              </a:rPr>
              <a:t> </a:t>
            </a:r>
            <a:r>
              <a:rPr dirty="0" sz="1300">
                <a:latin typeface="Bahnschrift"/>
                <a:cs typeface="Bahnschrift"/>
              </a:rPr>
              <a:t>can</a:t>
            </a:r>
            <a:r>
              <a:rPr dirty="0" sz="1300" spc="15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also</a:t>
            </a:r>
            <a:r>
              <a:rPr dirty="0" sz="1300" spc="12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be</a:t>
            </a:r>
            <a:r>
              <a:rPr dirty="0" sz="1300" spc="14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enhanced </a:t>
            </a:r>
            <a:r>
              <a:rPr dirty="0" sz="1300" spc="-204">
                <a:latin typeface="Bahnschrift"/>
                <a:cs typeface="Bahnschrift"/>
              </a:rPr>
              <a:t> </a:t>
            </a:r>
            <a:r>
              <a:rPr dirty="0" sz="1300" spc="10">
                <a:latin typeface="Bahnschrift"/>
                <a:cs typeface="Bahnschrift"/>
              </a:rPr>
              <a:t>to</a:t>
            </a:r>
            <a:r>
              <a:rPr dirty="0" sz="1300" spc="125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target</a:t>
            </a:r>
            <a:r>
              <a:rPr dirty="0" sz="1300" spc="120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various</a:t>
            </a:r>
            <a:r>
              <a:rPr dirty="0" sz="1300" spc="120">
                <a:latin typeface="Bahnschrift"/>
                <a:cs typeface="Bahnschrift"/>
              </a:rPr>
              <a:t> </a:t>
            </a:r>
            <a:r>
              <a:rPr dirty="0" sz="1300">
                <a:latin typeface="Bahnschrift"/>
                <a:cs typeface="Bahnschrift"/>
              </a:rPr>
              <a:t>tourist</a:t>
            </a:r>
            <a:r>
              <a:rPr dirty="0" sz="1300" spc="125">
                <a:latin typeface="Bahnschrift"/>
                <a:cs typeface="Bahnschrift"/>
              </a:rPr>
              <a:t> </a:t>
            </a:r>
            <a:r>
              <a:rPr dirty="0" sz="1300" spc="5">
                <a:latin typeface="Bahnschrift"/>
                <a:cs typeface="Bahnschrift"/>
              </a:rPr>
              <a:t>spots.</a:t>
            </a:r>
            <a:endParaRPr sz="1300">
              <a:latin typeface="Bahnschrift"/>
              <a:cs typeface="Bahnschrif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8452" y="2763011"/>
            <a:ext cx="1135082" cy="4572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4359" y="5414771"/>
            <a:ext cx="1146047" cy="86799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39" y="2733737"/>
            <a:ext cx="918971" cy="5230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22717" y="4142232"/>
            <a:ext cx="569899" cy="53644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2809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39"/>
              </a:spcBef>
            </a:pPr>
            <a:r>
              <a:rPr dirty="0" spc="10"/>
              <a:t>I</a:t>
            </a:r>
            <a:r>
              <a:rPr dirty="0" spc="5"/>
              <a:t>M</a:t>
            </a:r>
            <a:r>
              <a:rPr dirty="0" spc="-200"/>
              <a:t>P</a:t>
            </a:r>
            <a:r>
              <a:rPr dirty="0" spc="5"/>
              <a:t>AC</a:t>
            </a:r>
            <a:r>
              <a:rPr dirty="0" spc="15"/>
              <a:t>T</a:t>
            </a:r>
            <a:r>
              <a:rPr dirty="0" spc="-225"/>
              <a:t> </a:t>
            </a:r>
            <a:r>
              <a:rPr dirty="0" spc="5"/>
              <a:t>AN</a:t>
            </a:r>
            <a:r>
              <a:rPr dirty="0" spc="15"/>
              <a:t>D</a:t>
            </a:r>
            <a:r>
              <a:rPr dirty="0"/>
              <a:t> </a:t>
            </a:r>
            <a:r>
              <a:rPr dirty="0" spc="20"/>
              <a:t>B</a:t>
            </a:r>
            <a:r>
              <a:rPr dirty="0" spc="-10"/>
              <a:t>E</a:t>
            </a:r>
            <a:r>
              <a:rPr dirty="0" spc="5"/>
              <a:t>N</a:t>
            </a:r>
            <a:r>
              <a:rPr dirty="0" spc="20"/>
              <a:t>E</a:t>
            </a:r>
            <a:r>
              <a:rPr dirty="0" spc="10"/>
              <a:t>F</a:t>
            </a:r>
            <a:r>
              <a:rPr dirty="0" spc="10"/>
              <a:t>I</a:t>
            </a:r>
            <a:r>
              <a:rPr dirty="0" spc="-10"/>
              <a:t>T</a:t>
            </a:r>
            <a:r>
              <a:rPr dirty="0" spc="10"/>
              <a:t>S</a:t>
            </a:r>
          </a:p>
          <a:p>
            <a:pPr algn="ctr" marL="38735">
              <a:lnSpc>
                <a:spcPct val="100000"/>
              </a:lnSpc>
              <a:spcBef>
                <a:spcPts val="244"/>
              </a:spcBef>
            </a:pPr>
            <a:r>
              <a:rPr dirty="0" sz="1950" spc="-45" b="0">
                <a:solidFill>
                  <a:srgbClr val="161613"/>
                </a:solidFill>
                <a:latin typeface="Lucida Sans Unicode"/>
                <a:cs typeface="Lucida Sans Unicode"/>
              </a:rPr>
              <a:t>Enhancing</a:t>
            </a:r>
            <a:r>
              <a:rPr dirty="0" sz="1950" spc="-75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5" b="0">
                <a:solidFill>
                  <a:srgbClr val="161613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105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30" b="0">
                <a:solidFill>
                  <a:srgbClr val="161613"/>
                </a:solidFill>
                <a:latin typeface="Lucida Sans Unicode"/>
                <a:cs typeface="Lucida Sans Unicode"/>
              </a:rPr>
              <a:t>Visitor</a:t>
            </a:r>
            <a:r>
              <a:rPr dirty="0" sz="1950" spc="-90" b="0">
                <a:solidFill>
                  <a:srgbClr val="16161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0" b="0">
                <a:solidFill>
                  <a:srgbClr val="161613"/>
                </a:solidFill>
                <a:latin typeface="Lucida Sans Unicode"/>
                <a:cs typeface="Lucida Sans Unicode"/>
              </a:rPr>
              <a:t>Experience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075" y="1140921"/>
            <a:ext cx="1829071" cy="85205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2795" y="1266444"/>
            <a:ext cx="1033780" cy="666115"/>
          </a:xfrm>
          <a:custGeom>
            <a:avLst/>
            <a:gdLst/>
            <a:ahLst/>
            <a:cxnLst/>
            <a:rect l="l" t="t" r="r" b="b"/>
            <a:pathLst>
              <a:path w="1033780" h="666114">
                <a:moveTo>
                  <a:pt x="0" y="333756"/>
                </a:moveTo>
                <a:lnTo>
                  <a:pt x="11931" y="262134"/>
                </a:lnTo>
                <a:lnTo>
                  <a:pt x="46036" y="195878"/>
                </a:lnTo>
                <a:lnTo>
                  <a:pt x="70612" y="165269"/>
                </a:lnTo>
                <a:lnTo>
                  <a:pt x="99779" y="136611"/>
                </a:lnTo>
                <a:lnTo>
                  <a:pt x="133221" y="110107"/>
                </a:lnTo>
                <a:lnTo>
                  <a:pt x="170622" y="85960"/>
                </a:lnTo>
                <a:lnTo>
                  <a:pt x="211665" y="64373"/>
                </a:lnTo>
                <a:lnTo>
                  <a:pt x="256032" y="45550"/>
                </a:lnTo>
                <a:lnTo>
                  <a:pt x="303406" y="29694"/>
                </a:lnTo>
                <a:lnTo>
                  <a:pt x="353470" y="17007"/>
                </a:lnTo>
                <a:lnTo>
                  <a:pt x="405908" y="7694"/>
                </a:lnTo>
                <a:lnTo>
                  <a:pt x="460402" y="1957"/>
                </a:lnTo>
                <a:lnTo>
                  <a:pt x="516636" y="0"/>
                </a:lnTo>
                <a:lnTo>
                  <a:pt x="572869" y="1957"/>
                </a:lnTo>
                <a:lnTo>
                  <a:pt x="627363" y="7694"/>
                </a:lnTo>
                <a:lnTo>
                  <a:pt x="679801" y="17007"/>
                </a:lnTo>
                <a:lnTo>
                  <a:pt x="729865" y="29694"/>
                </a:lnTo>
                <a:lnTo>
                  <a:pt x="777240" y="45550"/>
                </a:lnTo>
                <a:lnTo>
                  <a:pt x="821606" y="64373"/>
                </a:lnTo>
                <a:lnTo>
                  <a:pt x="862649" y="85960"/>
                </a:lnTo>
                <a:lnTo>
                  <a:pt x="900050" y="110107"/>
                </a:lnTo>
                <a:lnTo>
                  <a:pt x="933492" y="136611"/>
                </a:lnTo>
                <a:lnTo>
                  <a:pt x="962660" y="165269"/>
                </a:lnTo>
                <a:lnTo>
                  <a:pt x="987235" y="195878"/>
                </a:lnTo>
                <a:lnTo>
                  <a:pt x="1021340" y="262134"/>
                </a:lnTo>
                <a:lnTo>
                  <a:pt x="1033272" y="333756"/>
                </a:lnTo>
                <a:lnTo>
                  <a:pt x="1030236" y="369850"/>
                </a:lnTo>
                <a:lnTo>
                  <a:pt x="1006900" y="438534"/>
                </a:lnTo>
                <a:lnTo>
                  <a:pt x="962660" y="501170"/>
                </a:lnTo>
                <a:lnTo>
                  <a:pt x="933492" y="529705"/>
                </a:lnTo>
                <a:lnTo>
                  <a:pt x="900050" y="556111"/>
                </a:lnTo>
                <a:lnTo>
                  <a:pt x="862649" y="580182"/>
                </a:lnTo>
                <a:lnTo>
                  <a:pt x="821606" y="601711"/>
                </a:lnTo>
                <a:lnTo>
                  <a:pt x="777240" y="620493"/>
                </a:lnTo>
                <a:lnTo>
                  <a:pt x="729865" y="636322"/>
                </a:lnTo>
                <a:lnTo>
                  <a:pt x="679801" y="648992"/>
                </a:lnTo>
                <a:lnTo>
                  <a:pt x="627363" y="658297"/>
                </a:lnTo>
                <a:lnTo>
                  <a:pt x="572869" y="664030"/>
                </a:lnTo>
                <a:lnTo>
                  <a:pt x="516636" y="665988"/>
                </a:lnTo>
                <a:lnTo>
                  <a:pt x="460402" y="664030"/>
                </a:lnTo>
                <a:lnTo>
                  <a:pt x="405908" y="658297"/>
                </a:lnTo>
                <a:lnTo>
                  <a:pt x="353470" y="648992"/>
                </a:lnTo>
                <a:lnTo>
                  <a:pt x="303406" y="636322"/>
                </a:lnTo>
                <a:lnTo>
                  <a:pt x="256032" y="620493"/>
                </a:lnTo>
                <a:lnTo>
                  <a:pt x="211665" y="601711"/>
                </a:lnTo>
                <a:lnTo>
                  <a:pt x="170622" y="580182"/>
                </a:lnTo>
                <a:lnTo>
                  <a:pt x="133221" y="556111"/>
                </a:lnTo>
                <a:lnTo>
                  <a:pt x="99779" y="529705"/>
                </a:lnTo>
                <a:lnTo>
                  <a:pt x="70612" y="501170"/>
                </a:lnTo>
                <a:lnTo>
                  <a:pt x="46036" y="470711"/>
                </a:lnTo>
                <a:lnTo>
                  <a:pt x="11931" y="404845"/>
                </a:lnTo>
                <a:lnTo>
                  <a:pt x="0" y="333756"/>
                </a:lnTo>
              </a:path>
            </a:pathLst>
          </a:custGeom>
          <a:ln w="21336">
            <a:solidFill>
              <a:srgbClr val="8064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598" y="1348243"/>
            <a:ext cx="55499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2099"/>
              </a:lnSpc>
              <a:spcBef>
                <a:spcPts val="100"/>
              </a:spcBef>
            </a:pPr>
            <a:r>
              <a:rPr dirty="0" sz="1450" spc="15">
                <a:latin typeface="Calibri"/>
                <a:cs typeface="Calibri"/>
              </a:rPr>
              <a:t>C</a:t>
            </a:r>
            <a:r>
              <a:rPr dirty="0" sz="1450" spc="20">
                <a:latin typeface="Calibri"/>
                <a:cs typeface="Calibri"/>
              </a:rPr>
              <a:t>o</a:t>
            </a:r>
            <a:r>
              <a:rPr dirty="0" sz="1450" spc="10">
                <a:latin typeface="Calibri"/>
                <a:cs typeface="Calibri"/>
              </a:rPr>
              <a:t>d</a:t>
            </a:r>
            <a:r>
              <a:rPr dirty="0" sz="1450" spc="5">
                <a:latin typeface="Calibri"/>
                <a:cs typeface="Calibri"/>
              </a:rPr>
              <a:t>i</a:t>
            </a:r>
            <a:r>
              <a:rPr dirty="0" sz="1450" spc="10">
                <a:latin typeface="Calibri"/>
                <a:cs typeface="Calibri"/>
              </a:rPr>
              <a:t>n</a:t>
            </a:r>
            <a:r>
              <a:rPr dirty="0" sz="1450" spc="10">
                <a:latin typeface="Calibri"/>
                <a:cs typeface="Calibri"/>
              </a:rPr>
              <a:t>g  </a:t>
            </a:r>
            <a:r>
              <a:rPr dirty="0" sz="1450" spc="5">
                <a:latin typeface="Calibri"/>
                <a:cs typeface="Calibri"/>
              </a:rPr>
              <a:t>Crew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125" y="2609937"/>
            <a:ext cx="111124" cy="168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3790" y="2882758"/>
            <a:ext cx="111124" cy="168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609" y="2882758"/>
            <a:ext cx="111124" cy="1682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25941" y="2808211"/>
            <a:ext cx="3261995" cy="1563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24915" algn="l"/>
                <a:tab pos="1765935" algn="l"/>
                <a:tab pos="2576195" algn="l"/>
              </a:tabLst>
            </a:pPr>
            <a:r>
              <a:rPr dirty="0" sz="1800" spc="200">
                <a:solidFill>
                  <a:srgbClr val="161613"/>
                </a:solidFill>
                <a:latin typeface="Trebuchet MS"/>
                <a:cs typeface="Trebuchet MS"/>
              </a:rPr>
              <a:t>Personal	</a:t>
            </a:r>
            <a:r>
              <a:rPr dirty="0" sz="1800" spc="114">
                <a:solidFill>
                  <a:srgbClr val="161613"/>
                </a:solidFill>
                <a:latin typeface="Trebuchet MS"/>
                <a:cs typeface="Trebuchet MS"/>
              </a:rPr>
              <a:t>zed	</a:t>
            </a:r>
            <a:r>
              <a:rPr dirty="0" sz="1800" spc="150">
                <a:solidFill>
                  <a:srgbClr val="161613"/>
                </a:solidFill>
                <a:latin typeface="Trebuchet MS"/>
                <a:cs typeface="Trebuchet MS"/>
              </a:rPr>
              <a:t>Exper	</a:t>
            </a:r>
            <a:r>
              <a:rPr dirty="0" sz="1800" spc="100">
                <a:solidFill>
                  <a:srgbClr val="161613"/>
                </a:solidFill>
                <a:latin typeface="Trebuchet MS"/>
                <a:cs typeface="Trebuchet MS"/>
              </a:rPr>
              <a:t>ence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7500"/>
              </a:lnSpc>
              <a:spcBef>
                <a:spcPts val="370"/>
              </a:spcBef>
            </a:pPr>
            <a:r>
              <a:rPr dirty="0" sz="1450" spc="-25">
                <a:solidFill>
                  <a:srgbClr val="161613"/>
                </a:solidFill>
                <a:latin typeface="Calibri"/>
                <a:cs typeface="Calibri"/>
              </a:rPr>
              <a:t>Tailored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recommendations</a:t>
            </a:r>
            <a:r>
              <a:rPr dirty="0" sz="1450" spc="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and</a:t>
            </a:r>
            <a:r>
              <a:rPr dirty="0" sz="14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information </a:t>
            </a:r>
            <a:r>
              <a:rPr dirty="0" sz="1450" spc="-3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cater</a:t>
            </a:r>
            <a:r>
              <a:rPr dirty="0" sz="14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to</a:t>
            </a:r>
            <a:r>
              <a:rPr dirty="0" sz="14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individual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preferences,</a:t>
            </a:r>
            <a:r>
              <a:rPr dirty="0" sz="14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creating</a:t>
            </a:r>
            <a:r>
              <a:rPr dirty="0" sz="14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a </a:t>
            </a:r>
            <a:r>
              <a:rPr dirty="0" sz="14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more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engaging</a:t>
            </a:r>
            <a:r>
              <a:rPr dirty="0" sz="1450" spc="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and</a:t>
            </a:r>
            <a:r>
              <a:rPr dirty="0" sz="14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enjoyable</a:t>
            </a:r>
            <a:r>
              <a:rPr dirty="0" sz="14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museum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experience.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881" y="4504291"/>
            <a:ext cx="111124" cy="1682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125" y="4504291"/>
            <a:ext cx="111124" cy="1682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76773" y="2389919"/>
            <a:ext cx="3284854" cy="327279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  <a:tabLst>
                <a:tab pos="1224915" algn="l"/>
                <a:tab pos="2171065" algn="l"/>
              </a:tabLst>
            </a:pPr>
            <a:r>
              <a:rPr dirty="0" sz="1800" spc="90">
                <a:solidFill>
                  <a:srgbClr val="161613"/>
                </a:solidFill>
                <a:latin typeface="Trebuchet MS"/>
                <a:cs typeface="Trebuchet MS"/>
              </a:rPr>
              <a:t>Enhanced	</a:t>
            </a:r>
            <a:r>
              <a:rPr dirty="0" sz="1800" spc="80">
                <a:solidFill>
                  <a:srgbClr val="161613"/>
                </a:solidFill>
                <a:latin typeface="Trebuchet MS"/>
                <a:cs typeface="Trebuchet MS"/>
              </a:rPr>
              <a:t>Conven	</a:t>
            </a:r>
            <a:r>
              <a:rPr dirty="0" sz="1800" spc="100">
                <a:solidFill>
                  <a:srgbClr val="161613"/>
                </a:solidFill>
                <a:latin typeface="Trebuchet MS"/>
                <a:cs typeface="Trebuchet MS"/>
              </a:rPr>
              <a:t>ence</a:t>
            </a:r>
            <a:endParaRPr sz="1800">
              <a:latin typeface="Trebuchet MS"/>
              <a:cs typeface="Trebuchet MS"/>
            </a:endParaRPr>
          </a:p>
          <a:p>
            <a:pPr marL="12700" marR="126364">
              <a:lnSpc>
                <a:spcPct val="137500"/>
              </a:lnSpc>
              <a:spcBef>
                <a:spcPts val="250"/>
              </a:spcBef>
            </a:pP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Visitors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can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easily access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information,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 purchase</a:t>
            </a:r>
            <a:r>
              <a:rPr dirty="0" sz="1450" spc="3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tickets,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and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receive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support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through</a:t>
            </a:r>
            <a:r>
              <a:rPr dirty="0" sz="14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chatbot,</a:t>
            </a:r>
            <a:r>
              <a:rPr dirty="0" sz="14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eliminating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4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need </a:t>
            </a:r>
            <a:r>
              <a:rPr dirty="0" sz="1450" spc="-3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161613"/>
                </a:solidFill>
                <a:latin typeface="Calibri"/>
                <a:cs typeface="Calibri"/>
              </a:rPr>
              <a:t>for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physical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lines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or</a:t>
            </a:r>
            <a:r>
              <a:rPr dirty="0" sz="14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phone</a:t>
            </a:r>
            <a:r>
              <a:rPr dirty="0" sz="1450" spc="3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calls.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360805" algn="l"/>
                <a:tab pos="1901825" algn="l"/>
                <a:tab pos="2171065" algn="l"/>
              </a:tabLst>
            </a:pPr>
            <a:r>
              <a:rPr dirty="0" sz="1800" spc="200">
                <a:solidFill>
                  <a:srgbClr val="161613"/>
                </a:solidFill>
                <a:latin typeface="Trebuchet MS"/>
                <a:cs typeface="Trebuchet MS"/>
              </a:rPr>
              <a:t>Increased	</a:t>
            </a:r>
            <a:r>
              <a:rPr dirty="0" sz="1800" spc="300">
                <a:solidFill>
                  <a:srgbClr val="161613"/>
                </a:solidFill>
                <a:latin typeface="Trebuchet MS"/>
                <a:cs typeface="Trebuchet MS"/>
              </a:rPr>
              <a:t>Eff	</a:t>
            </a:r>
            <a:r>
              <a:rPr dirty="0" sz="1800" spc="170">
                <a:solidFill>
                  <a:srgbClr val="161613"/>
                </a:solidFill>
                <a:latin typeface="Trebuchet MS"/>
                <a:cs typeface="Trebuchet MS"/>
              </a:rPr>
              <a:t>c	</a:t>
            </a:r>
            <a:r>
              <a:rPr dirty="0" sz="1800" spc="120">
                <a:solidFill>
                  <a:srgbClr val="161613"/>
                </a:solidFill>
                <a:latin typeface="Trebuchet MS"/>
                <a:cs typeface="Trebuchet MS"/>
              </a:rPr>
              <a:t>ency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37200"/>
              </a:lnSpc>
              <a:spcBef>
                <a:spcPts val="170"/>
              </a:spcBef>
            </a:pP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14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chatbot</a:t>
            </a:r>
            <a:r>
              <a:rPr dirty="0" sz="14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streamlines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operations,</a:t>
            </a:r>
            <a:r>
              <a:rPr dirty="0" sz="1450" spc="5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freeing </a:t>
            </a:r>
            <a:r>
              <a:rPr dirty="0" sz="1450" spc="-3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up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museum</a:t>
            </a:r>
            <a:r>
              <a:rPr dirty="0" sz="1450" spc="1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staff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to</a:t>
            </a:r>
            <a:r>
              <a:rPr dirty="0" sz="1450" spc="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focus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on</a:t>
            </a:r>
            <a:r>
              <a:rPr dirty="0" sz="1450" spc="1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visitor </a:t>
            </a:r>
            <a:r>
              <a:rPr dirty="0" sz="1450" spc="-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engagement</a:t>
            </a:r>
            <a:r>
              <a:rPr dirty="0" sz="1450" spc="4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and</a:t>
            </a:r>
            <a:r>
              <a:rPr dirty="0" sz="1450" spc="2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161613"/>
                </a:solidFill>
                <a:latin typeface="Calibri"/>
                <a:cs typeface="Calibri"/>
              </a:rPr>
              <a:t>other</a:t>
            </a:r>
            <a:r>
              <a:rPr dirty="0" sz="1450" spc="2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1450" spc="-15">
                <a:solidFill>
                  <a:srgbClr val="161613"/>
                </a:solidFill>
                <a:latin typeface="Calibri"/>
                <a:cs typeface="Calibri"/>
              </a:rPr>
              <a:t>tasks.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2307" y="4594859"/>
            <a:ext cx="1695105" cy="157124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321296" y="4258055"/>
            <a:ext cx="2072639" cy="2458720"/>
            <a:chOff x="7321296" y="4258055"/>
            <a:chExt cx="2072639" cy="24587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0" y="6224015"/>
              <a:ext cx="1530095" cy="4922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7556" y="4258055"/>
              <a:ext cx="1508759" cy="1982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21296" y="5157215"/>
              <a:ext cx="478790" cy="189230"/>
            </a:xfrm>
            <a:custGeom>
              <a:avLst/>
              <a:gdLst/>
              <a:ahLst/>
              <a:cxnLst/>
              <a:rect l="l" t="t" r="r" b="b"/>
              <a:pathLst>
                <a:path w="478790" h="189229">
                  <a:moveTo>
                    <a:pt x="289560" y="188976"/>
                  </a:moveTo>
                  <a:lnTo>
                    <a:pt x="289560" y="0"/>
                  </a:lnTo>
                  <a:lnTo>
                    <a:pt x="417576" y="64008"/>
                  </a:lnTo>
                  <a:lnTo>
                    <a:pt x="321563" y="64008"/>
                  </a:lnTo>
                  <a:lnTo>
                    <a:pt x="321563" y="126492"/>
                  </a:lnTo>
                  <a:lnTo>
                    <a:pt x="414528" y="126492"/>
                  </a:lnTo>
                  <a:lnTo>
                    <a:pt x="289560" y="188976"/>
                  </a:lnTo>
                  <a:close/>
                </a:path>
                <a:path w="478790" h="189229">
                  <a:moveTo>
                    <a:pt x="289560" y="126492"/>
                  </a:moveTo>
                  <a:lnTo>
                    <a:pt x="0" y="126492"/>
                  </a:lnTo>
                  <a:lnTo>
                    <a:pt x="0" y="64008"/>
                  </a:lnTo>
                  <a:lnTo>
                    <a:pt x="289560" y="64008"/>
                  </a:lnTo>
                  <a:lnTo>
                    <a:pt x="289560" y="126492"/>
                  </a:lnTo>
                  <a:close/>
                </a:path>
                <a:path w="478790" h="189229">
                  <a:moveTo>
                    <a:pt x="414528" y="126492"/>
                  </a:moveTo>
                  <a:lnTo>
                    <a:pt x="321563" y="126492"/>
                  </a:lnTo>
                  <a:lnTo>
                    <a:pt x="321563" y="64008"/>
                  </a:lnTo>
                  <a:lnTo>
                    <a:pt x="417576" y="64008"/>
                  </a:lnTo>
                  <a:lnTo>
                    <a:pt x="478536" y="94488"/>
                  </a:lnTo>
                  <a:lnTo>
                    <a:pt x="414528" y="12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004" y="1238530"/>
            <a:ext cx="573913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76475" algn="l"/>
              </a:tabLst>
            </a:pPr>
            <a:r>
              <a:rPr dirty="0" spc="10"/>
              <a:t>RESEARCH	AND</a:t>
            </a:r>
            <a:r>
              <a:rPr dirty="0" spc="-65"/>
              <a:t> </a:t>
            </a:r>
            <a:r>
              <a:rPr dirty="0" spc="1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6" y="2390658"/>
            <a:ext cx="7329170" cy="3646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9375" indent="-67310">
              <a:lnSpc>
                <a:spcPct val="100000"/>
              </a:lnSpc>
              <a:spcBef>
                <a:spcPts val="135"/>
              </a:spcBef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20">
                <a:solidFill>
                  <a:srgbClr val="364150"/>
                </a:solidFill>
                <a:latin typeface="Calibri"/>
                <a:cs typeface="Calibri"/>
              </a:rPr>
              <a:t>Museums</a:t>
            </a:r>
            <a:r>
              <a:rPr dirty="0" sz="1450" spc="3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in</a:t>
            </a:r>
            <a:r>
              <a:rPr dirty="0" sz="1450" spc="4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India-</a:t>
            </a:r>
            <a:r>
              <a:rPr dirty="0" sz="1450" spc="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www.indiaculture.gov.in/about-us/autonomus-bodies/museum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List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of</a:t>
            </a:r>
            <a:r>
              <a:rPr dirty="0" sz="1450" spc="2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64150"/>
                </a:solidFill>
                <a:latin typeface="Calibri"/>
                <a:cs typeface="Calibri"/>
              </a:rPr>
              <a:t>museums</a:t>
            </a: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 in</a:t>
            </a:r>
            <a:r>
              <a:rPr dirty="0" sz="1450" spc="2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India-</a:t>
            </a:r>
            <a:r>
              <a:rPr dirty="0" sz="145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https://en.wikipedia.org/wiki/List_of_museums_in_India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>
                <a:solidFill>
                  <a:srgbClr val="364150"/>
                </a:solidFill>
                <a:latin typeface="Calibri"/>
                <a:cs typeface="Calibri"/>
              </a:rPr>
              <a:t>Ticket</a:t>
            </a:r>
            <a:r>
              <a:rPr dirty="0" sz="1450" spc="4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Booking-</a:t>
            </a:r>
            <a:r>
              <a:rPr dirty="0" sz="1450" spc="5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https://nationalmuseumindia.gov.in/en/online-ticket-booking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>
                <a:solidFill>
                  <a:srgbClr val="364150"/>
                </a:solidFill>
                <a:latin typeface="Calibri"/>
                <a:cs typeface="Calibri"/>
              </a:rPr>
              <a:t>HTML,CSS</a:t>
            </a:r>
            <a:r>
              <a:rPr dirty="0" sz="1450" spc="4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25">
                <a:solidFill>
                  <a:srgbClr val="364150"/>
                </a:solidFill>
                <a:latin typeface="Calibri"/>
                <a:cs typeface="Calibri"/>
              </a:rPr>
              <a:t>&amp;</a:t>
            </a:r>
            <a:r>
              <a:rPr dirty="0" sz="1450" spc="4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JS</a:t>
            </a:r>
            <a:r>
              <a:rPr dirty="0" sz="1450" spc="3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course-</a:t>
            </a:r>
            <a:r>
              <a:rPr dirty="0" sz="145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www.youtube.com/watch?v=nu_pCVPKzTk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Login</a:t>
            </a: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 Page- </a:t>
            </a:r>
            <a:r>
              <a:rPr dirty="0" sz="1450" spc="-5">
                <a:solidFill>
                  <a:srgbClr val="364150"/>
                </a:solidFill>
                <a:latin typeface="Calibri"/>
                <a:cs typeface="Calibri"/>
              </a:rPr>
              <a:t>Tutorial</a:t>
            </a:r>
            <a:r>
              <a:rPr dirty="0" sz="145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www.w3schools.com/howto/howto_css_login_form.asp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Include</a:t>
            </a:r>
            <a:r>
              <a:rPr dirty="0" sz="1450" spc="4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Google</a:t>
            </a:r>
            <a:r>
              <a:rPr dirty="0" sz="1450" spc="5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64150"/>
                </a:solidFill>
                <a:latin typeface="Calibri"/>
                <a:cs typeface="Calibri"/>
              </a:rPr>
              <a:t>Translate</a:t>
            </a:r>
            <a:r>
              <a:rPr dirty="0" sz="1450" spc="3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364150"/>
                </a:solidFill>
                <a:latin typeface="Calibri"/>
                <a:cs typeface="Calibri"/>
              </a:rPr>
              <a:t>for</a:t>
            </a:r>
            <a:r>
              <a:rPr dirty="0" sz="1450" spc="30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multilingual-</a:t>
            </a:r>
            <a:r>
              <a:rPr dirty="0" sz="145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www.youtube.com/watch?v=5meQKQhGBZg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9375" indent="-67310">
              <a:lnSpc>
                <a:spcPct val="1000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Animation-</a:t>
            </a:r>
            <a:r>
              <a:rPr dirty="0" sz="145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www.youtube.com/watch?v=jiK6Mf-ILSg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64150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80010" marR="5080" indent="-80010">
              <a:lnSpc>
                <a:spcPct val="102099"/>
              </a:lnSpc>
              <a:spcBef>
                <a:spcPts val="5"/>
              </a:spcBef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5">
                <a:solidFill>
                  <a:srgbClr val="364150"/>
                </a:solidFill>
                <a:latin typeface="Calibri"/>
                <a:cs typeface="Calibri"/>
              </a:rPr>
              <a:t>Make</a:t>
            </a:r>
            <a:r>
              <a:rPr dirty="0" sz="1450" spc="75">
                <a:solidFill>
                  <a:srgbClr val="364150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64150"/>
                </a:solidFill>
                <a:latin typeface="Calibri"/>
                <a:cs typeface="Calibri"/>
              </a:rPr>
              <a:t>ChatBot-</a:t>
            </a:r>
            <a:r>
              <a:rPr dirty="0" sz="1450" spc="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www.geeksforgeeks.org/create-working-chatbot-in-html-css-javascript/ </a:t>
            </a:r>
            <a:r>
              <a:rPr dirty="0" sz="1450" spc="-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4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www.youtube.com/watch?v=LgR1ZFoJKxA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8075" y="1140921"/>
            <a:ext cx="1829071" cy="85205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72795" y="1266444"/>
            <a:ext cx="1033780" cy="666115"/>
          </a:xfrm>
          <a:custGeom>
            <a:avLst/>
            <a:gdLst/>
            <a:ahLst/>
            <a:cxnLst/>
            <a:rect l="l" t="t" r="r" b="b"/>
            <a:pathLst>
              <a:path w="1033780" h="666114">
                <a:moveTo>
                  <a:pt x="0" y="333756"/>
                </a:moveTo>
                <a:lnTo>
                  <a:pt x="11931" y="262134"/>
                </a:lnTo>
                <a:lnTo>
                  <a:pt x="46036" y="195878"/>
                </a:lnTo>
                <a:lnTo>
                  <a:pt x="70612" y="165269"/>
                </a:lnTo>
                <a:lnTo>
                  <a:pt x="99779" y="136611"/>
                </a:lnTo>
                <a:lnTo>
                  <a:pt x="133221" y="110107"/>
                </a:lnTo>
                <a:lnTo>
                  <a:pt x="170622" y="85960"/>
                </a:lnTo>
                <a:lnTo>
                  <a:pt x="211665" y="64373"/>
                </a:lnTo>
                <a:lnTo>
                  <a:pt x="256032" y="45550"/>
                </a:lnTo>
                <a:lnTo>
                  <a:pt x="303406" y="29694"/>
                </a:lnTo>
                <a:lnTo>
                  <a:pt x="353470" y="17007"/>
                </a:lnTo>
                <a:lnTo>
                  <a:pt x="405908" y="7694"/>
                </a:lnTo>
                <a:lnTo>
                  <a:pt x="460402" y="1957"/>
                </a:lnTo>
                <a:lnTo>
                  <a:pt x="516636" y="0"/>
                </a:lnTo>
                <a:lnTo>
                  <a:pt x="572869" y="1957"/>
                </a:lnTo>
                <a:lnTo>
                  <a:pt x="627363" y="7694"/>
                </a:lnTo>
                <a:lnTo>
                  <a:pt x="679801" y="17007"/>
                </a:lnTo>
                <a:lnTo>
                  <a:pt x="729865" y="29694"/>
                </a:lnTo>
                <a:lnTo>
                  <a:pt x="777240" y="45550"/>
                </a:lnTo>
                <a:lnTo>
                  <a:pt x="821606" y="64373"/>
                </a:lnTo>
                <a:lnTo>
                  <a:pt x="862649" y="85960"/>
                </a:lnTo>
                <a:lnTo>
                  <a:pt x="900050" y="110107"/>
                </a:lnTo>
                <a:lnTo>
                  <a:pt x="933492" y="136611"/>
                </a:lnTo>
                <a:lnTo>
                  <a:pt x="962660" y="165269"/>
                </a:lnTo>
                <a:lnTo>
                  <a:pt x="987235" y="195878"/>
                </a:lnTo>
                <a:lnTo>
                  <a:pt x="1021340" y="262134"/>
                </a:lnTo>
                <a:lnTo>
                  <a:pt x="1033272" y="333756"/>
                </a:lnTo>
                <a:lnTo>
                  <a:pt x="1030236" y="369850"/>
                </a:lnTo>
                <a:lnTo>
                  <a:pt x="1006900" y="438534"/>
                </a:lnTo>
                <a:lnTo>
                  <a:pt x="962660" y="501170"/>
                </a:lnTo>
                <a:lnTo>
                  <a:pt x="933492" y="529705"/>
                </a:lnTo>
                <a:lnTo>
                  <a:pt x="900050" y="556111"/>
                </a:lnTo>
                <a:lnTo>
                  <a:pt x="862649" y="580182"/>
                </a:lnTo>
                <a:lnTo>
                  <a:pt x="821606" y="601711"/>
                </a:lnTo>
                <a:lnTo>
                  <a:pt x="777240" y="620493"/>
                </a:lnTo>
                <a:lnTo>
                  <a:pt x="729865" y="636322"/>
                </a:lnTo>
                <a:lnTo>
                  <a:pt x="679801" y="648992"/>
                </a:lnTo>
                <a:lnTo>
                  <a:pt x="627363" y="658297"/>
                </a:lnTo>
                <a:lnTo>
                  <a:pt x="572869" y="664030"/>
                </a:lnTo>
                <a:lnTo>
                  <a:pt x="516636" y="665988"/>
                </a:lnTo>
                <a:lnTo>
                  <a:pt x="460402" y="664030"/>
                </a:lnTo>
                <a:lnTo>
                  <a:pt x="405908" y="658297"/>
                </a:lnTo>
                <a:lnTo>
                  <a:pt x="353470" y="648992"/>
                </a:lnTo>
                <a:lnTo>
                  <a:pt x="303406" y="636322"/>
                </a:lnTo>
                <a:lnTo>
                  <a:pt x="256032" y="620493"/>
                </a:lnTo>
                <a:lnTo>
                  <a:pt x="211665" y="601711"/>
                </a:lnTo>
                <a:lnTo>
                  <a:pt x="170622" y="580182"/>
                </a:lnTo>
                <a:lnTo>
                  <a:pt x="133221" y="556111"/>
                </a:lnTo>
                <a:lnTo>
                  <a:pt x="99779" y="529705"/>
                </a:lnTo>
                <a:lnTo>
                  <a:pt x="70612" y="501170"/>
                </a:lnTo>
                <a:lnTo>
                  <a:pt x="46036" y="470711"/>
                </a:lnTo>
                <a:lnTo>
                  <a:pt x="11931" y="404845"/>
                </a:lnTo>
                <a:lnTo>
                  <a:pt x="0" y="333756"/>
                </a:lnTo>
              </a:path>
            </a:pathLst>
          </a:custGeom>
          <a:ln w="21336">
            <a:solidFill>
              <a:srgbClr val="8064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1598" y="1348243"/>
            <a:ext cx="55499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2099"/>
              </a:lnSpc>
              <a:spcBef>
                <a:spcPts val="100"/>
              </a:spcBef>
            </a:pPr>
            <a:r>
              <a:rPr dirty="0" sz="1450" spc="15">
                <a:latin typeface="Calibri"/>
                <a:cs typeface="Calibri"/>
              </a:rPr>
              <a:t>C</a:t>
            </a:r>
            <a:r>
              <a:rPr dirty="0" sz="1450" spc="20">
                <a:latin typeface="Calibri"/>
                <a:cs typeface="Calibri"/>
              </a:rPr>
              <a:t>o</a:t>
            </a:r>
            <a:r>
              <a:rPr dirty="0" sz="1450" spc="10">
                <a:latin typeface="Calibri"/>
                <a:cs typeface="Calibri"/>
              </a:rPr>
              <a:t>d</a:t>
            </a:r>
            <a:r>
              <a:rPr dirty="0" sz="1450" spc="5">
                <a:latin typeface="Calibri"/>
                <a:cs typeface="Calibri"/>
              </a:rPr>
              <a:t>i</a:t>
            </a:r>
            <a:r>
              <a:rPr dirty="0" sz="1450" spc="10">
                <a:latin typeface="Calibri"/>
                <a:cs typeface="Calibri"/>
              </a:rPr>
              <a:t>n</a:t>
            </a:r>
            <a:r>
              <a:rPr dirty="0" sz="1450" spc="10">
                <a:latin typeface="Calibri"/>
                <a:cs typeface="Calibri"/>
              </a:rPr>
              <a:t>g  </a:t>
            </a:r>
            <a:r>
              <a:rPr dirty="0" sz="1450" spc="5">
                <a:latin typeface="Calibri"/>
                <a:cs typeface="Calibri"/>
              </a:rPr>
              <a:t>Crew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@SIH</a:t>
            </a:r>
            <a:r>
              <a:rPr dirty="0" spc="-20"/>
              <a:t> </a:t>
            </a:r>
            <a:r>
              <a:rPr dirty="0" spc="-10"/>
              <a:t>Idea</a:t>
            </a:r>
            <a:r>
              <a:rPr dirty="0" spc="-35"/>
              <a:t> </a:t>
            </a:r>
            <a:r>
              <a:rPr dirty="0" spc="-5"/>
              <a:t>submission-</a:t>
            </a:r>
            <a:r>
              <a:rPr dirty="0" spc="-30"/>
              <a:t> </a:t>
            </a:r>
            <a:r>
              <a:rPr dirty="0" spc="-2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SIH2024_IDEA_Presentation_Format (1)</dc:title>
  <dcterms:created xsi:type="dcterms:W3CDTF">2024-10-10T06:02:01Z</dcterms:created>
  <dcterms:modified xsi:type="dcterms:W3CDTF">2024-10-10T06:02:01Z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LastSaved">
    <vt:filetime>2024-10-10T00:00:00Z</vt:filetime>
  </property>
</Properties>
</file>