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With SVMs and logistic-regression, the parameter C controls the sparsity: the smaller C the fewer features selected. With Lasso, the higher the alpha parameter, the fewer features selected.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The lasso penalty is somewhat indifferent to the choice among a set of strong but correlated variables. The ridge penalty, on the other hand, tends to shrink the coefficients of correlated variables toward each other. The elastic net penalty is a compromise between the two, and allows for more than N features to be selected.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Impurities are Gini, Cross-Entropy, and Misclassification. Pmk is the number of samples of class k in node m.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Impurities are Gini, Cross-Entropy, and Misclassification. Pmk is the number of samples of class k in node m.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Impurities are Gini, Cross-Entropy, and Misclassification. Pmk is the number of samples of class k in node m.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Statistical Tests return p-values; smaller p-value, the higher probability of a feature being correlated to class variables.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Full Restricted Search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 Restricted Search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 Restricted Search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 Restricted Search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 Restricted Search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 Restricted Search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11.png"/><Relationship Id="rId6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08.png"/><Relationship Id="rId7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achinelearningmastery.com/feature-selection-machine-learning-python/" TargetMode="External"/><Relationship Id="rId4" Type="http://schemas.openxmlformats.org/officeDocument/2006/relationships/hyperlink" Target="http://scikit-learn.org/stable/modules/feature_selection.html" TargetMode="External"/><Relationship Id="rId9" Type="http://schemas.openxmlformats.org/officeDocument/2006/relationships/hyperlink" Target="http://stats.stackexchange.com/questions/184029/what-is-elastic-net-regularization-and-how-does-it-solve-the-drawbacks-of-ridge" TargetMode="External"/><Relationship Id="rId5" Type="http://schemas.openxmlformats.org/officeDocument/2006/relationships/hyperlink" Target="http://www.ai.mit.edu/projects/jmlr/papers/volume3/guyon03a/source/old/guyon03a.pdf" TargetMode="External"/><Relationship Id="rId6" Type="http://schemas.openxmlformats.org/officeDocument/2006/relationships/hyperlink" Target="https://people.eecs.berkeley.edu/~jordan/courses/294-fall09/lectures/feature/" TargetMode="External"/><Relationship Id="rId7" Type="http://schemas.openxmlformats.org/officeDocument/2006/relationships/hyperlink" Target="http://www.machinelearning.ru/wiki/images/d/de/Voron-ML-Quality-slides.pdf" TargetMode="External"/><Relationship Id="rId8" Type="http://schemas.openxmlformats.org/officeDocument/2006/relationships/hyperlink" Target="http://stackoverflow.com/questions/15810339/how-are-feature-importances-in-randomforestclassifier-determine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Selection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L1-norm feature elimination</a:t>
            </a:r>
          </a:p>
        </p:txBody>
      </p:sp>
      <p:pic>
        <p:nvPicPr>
          <p:cNvPr descr="14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6325"/>
            <a:ext cx="7956049" cy="11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L1-norm feature elimination</a:t>
            </a:r>
          </a:p>
        </p:txBody>
      </p:sp>
      <p:pic>
        <p:nvPicPr>
          <p:cNvPr descr="lasso_vs_elastic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050" y="1017725"/>
            <a:ext cx="6836075" cy="40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Tree-based feature selection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712"/>
            <a:ext cx="52006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Tree-based feature selection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712"/>
            <a:ext cx="52006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350" y="1128725"/>
            <a:ext cx="3020774" cy="85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Tree-based feature selection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712"/>
            <a:ext cx="52006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904" y="1128725"/>
            <a:ext cx="3232220" cy="9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3725" y="2184528"/>
            <a:ext cx="4803974" cy="7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Tree-based feature selection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712"/>
            <a:ext cx="52006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867" y="1128725"/>
            <a:ext cx="3359256" cy="94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7050" y="2184524"/>
            <a:ext cx="5200649" cy="76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5788" y="3348182"/>
            <a:ext cx="3083769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Tree-based feature selection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712"/>
            <a:ext cx="52006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2.png"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875" y="1902254"/>
            <a:ext cx="2988900" cy="760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1.png"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2350" y="1017728"/>
            <a:ext cx="2988900" cy="7596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3.png" id="161" name="Shape 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353" y="2687353"/>
            <a:ext cx="2988906" cy="661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4.png" id="162" name="Shape 1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5687" y="3348724"/>
            <a:ext cx="3582987" cy="58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Tree-based feature selection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712"/>
            <a:ext cx="52006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1" type="body"/>
          </p:nvPr>
        </p:nvSpPr>
        <p:spPr>
          <a:xfrm>
            <a:off x="4800600" y="1017725"/>
            <a:ext cx="4343400" cy="329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Initialize features with zeros. 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For split feature j in node m, compute error = H(m) - H(m_left) - H(m_right)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Multiply error by number of samples reach that node. 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Add the resulted quantity to importance of feature j.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Tree-based feature selection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712"/>
            <a:ext cx="52006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idx="1" type="body"/>
          </p:nvPr>
        </p:nvSpPr>
        <p:spPr>
          <a:xfrm>
            <a:off x="4800600" y="1017725"/>
            <a:ext cx="4343400" cy="329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For example, for root node assume we have 100 samples. Then, error = 0.6667 - 0 - 0.5 = 0.16667. And current importance of “petal length” feature is 0.16667*100 = 16.667.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11700" y="956800"/>
            <a:ext cx="41709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resentation</a:t>
            </a: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Statistics-Based</a:t>
            </a: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Recursive Elimination </a:t>
            </a: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L1 </a:t>
            </a:r>
            <a:r>
              <a:rPr lang="en" sz="2400">
                <a:solidFill>
                  <a:schemeClr val="dk1"/>
                </a:solidFill>
              </a:rPr>
              <a:t>regularization</a:t>
            </a:r>
            <a:r>
              <a:rPr lang="en" sz="2400">
                <a:solidFill>
                  <a:schemeClr val="dk1"/>
                </a:solidFill>
              </a:rPr>
              <a:t> </a:t>
            </a: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Tree-Based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Tutorial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Exercise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864875" y="956800"/>
            <a:ext cx="37125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rgbClr val="1155CC"/>
                </a:solidFill>
                <a:hlinkClick r:id="rId3"/>
              </a:rPr>
              <a:t>Feature Selection In Python tutorial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rgbClr val="1155CC"/>
                </a:solidFill>
                <a:hlinkClick r:id="rId4"/>
              </a:rPr>
              <a:t>Feature Selection in scikit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rgbClr val="1155CC"/>
                </a:solidFill>
                <a:hlinkClick r:id="rId5"/>
              </a:rPr>
              <a:t>Intro to feature selection</a:t>
            </a:r>
            <a:r>
              <a:rPr lang="en" sz="1800">
                <a:solidFill>
                  <a:schemeClr val="dk1"/>
                </a:solidFill>
              </a:rPr>
              <a:t> (for FAQ)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rgbClr val="1155CC"/>
                </a:solidFill>
                <a:hlinkClick r:id="rId6"/>
              </a:rPr>
              <a:t>Overview of feature selection articles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rgbClr val="1155CC"/>
                </a:solidFill>
                <a:hlinkClick r:id="rId7"/>
              </a:rPr>
              <a:t>Vorontsov lecture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rgbClr val="1155CC"/>
                </a:solidFill>
                <a:hlinkClick r:id="rId8"/>
              </a:rPr>
              <a:t>Feature Importance in Trees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rgbClr val="1155CC"/>
                </a:solidFill>
                <a:hlinkClick r:id="rId9"/>
              </a:rPr>
              <a:t>Elastic Net Justification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Univariate Feature Selection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585775"/>
            <a:ext cx="8520600" cy="21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Chi-Squared Test (categorical variables)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Anova F-value (linear dependency)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Mutual Information (nonlinear dependency)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Recursive Feature Elimination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16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Full Restricted Search 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Add-Del Algorithm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Feature Elimination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65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Full Restricted Search 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800" y="1054003"/>
            <a:ext cx="4393199" cy="395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Feature Elimination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65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Full Restricted Search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08200" y="1937925"/>
            <a:ext cx="4344000" cy="243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Advantages: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Easy to implement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Optimal</a:t>
            </a:r>
            <a:r>
              <a:rPr lang="en" sz="2400"/>
              <a:t> 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13875" y="1937925"/>
            <a:ext cx="4344000" cy="243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Disa</a:t>
            </a:r>
            <a:r>
              <a:rPr lang="en" sz="2400"/>
              <a:t>dvantages: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Feasible for small number of features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Overfitting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Feature Elimination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65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Add Algorithm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575" y="1152475"/>
            <a:ext cx="452912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Feature Elimination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65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Del</a:t>
            </a:r>
            <a:r>
              <a:rPr lang="en" sz="3000"/>
              <a:t> Algorithm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200" y="1152475"/>
            <a:ext cx="419510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Feature Elimination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65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Add-</a:t>
            </a:r>
            <a:r>
              <a:rPr lang="en" sz="3000"/>
              <a:t>Del Algorithm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175" y="1487262"/>
            <a:ext cx="4949819" cy="303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