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7965" y="2612390"/>
            <a:ext cx="1388745" cy="355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数据链路层</a:t>
            </a:r>
            <a:endParaRPr lang="zh-CN" altLang="en-US" sz="1400"/>
          </a:p>
        </p:txBody>
      </p:sp>
      <p:cxnSp>
        <p:nvCxnSpPr>
          <p:cNvPr id="5" name="直接箭头连接符 4"/>
          <p:cNvCxnSpPr>
            <a:stCxn id="4" idx="0"/>
          </p:cNvCxnSpPr>
          <p:nvPr/>
        </p:nvCxnSpPr>
        <p:spPr>
          <a:xfrm flipH="1" flipV="1">
            <a:off x="921385" y="1783080"/>
            <a:ext cx="1270" cy="829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0020" y="1393825"/>
            <a:ext cx="651510" cy="355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广域网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1049655" y="1393825"/>
            <a:ext cx="651510" cy="355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局域网</a:t>
            </a:r>
            <a:endParaRPr lang="zh-CN" altLang="en-US" sz="1200"/>
          </a:p>
        </p:txBody>
      </p:sp>
      <p:sp>
        <p:nvSpPr>
          <p:cNvPr id="8" name="左大括号 7"/>
          <p:cNvSpPr/>
          <p:nvPr/>
        </p:nvSpPr>
        <p:spPr>
          <a:xfrm rot="16200000">
            <a:off x="1352550" y="659130"/>
            <a:ext cx="125730" cy="12084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5275" y="801370"/>
            <a:ext cx="778510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无线局域网</a:t>
            </a:r>
            <a:endParaRPr lang="zh-CN" altLang="en-US" sz="900"/>
          </a:p>
        </p:txBody>
      </p:sp>
      <p:sp>
        <p:nvSpPr>
          <p:cNvPr id="10" name="矩形 9"/>
          <p:cNvSpPr/>
          <p:nvPr/>
        </p:nvSpPr>
        <p:spPr>
          <a:xfrm>
            <a:off x="1217295" y="801370"/>
            <a:ext cx="626110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以太网</a:t>
            </a:r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1935480" y="801370"/>
            <a:ext cx="626110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拓扑</a:t>
            </a:r>
            <a:endParaRPr lang="zh-CN" altLang="en-US" sz="1000"/>
          </a:p>
        </p:txBody>
      </p:sp>
      <p:cxnSp>
        <p:nvCxnSpPr>
          <p:cNvPr id="12" name="直接箭头连接符 11"/>
          <p:cNvCxnSpPr>
            <a:stCxn id="4" idx="2"/>
          </p:cNvCxnSpPr>
          <p:nvPr/>
        </p:nvCxnSpPr>
        <p:spPr>
          <a:xfrm flipH="1">
            <a:off x="921385" y="2967990"/>
            <a:ext cx="1270" cy="871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5130" y="3855720"/>
            <a:ext cx="1057910" cy="27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flipH="1">
            <a:off x="498475" y="4135120"/>
            <a:ext cx="435610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934085" y="4135120"/>
            <a:ext cx="478155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530" y="4600575"/>
            <a:ext cx="617855" cy="2705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网桥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1106805" y="4600575"/>
            <a:ext cx="617855" cy="2705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交换机</a:t>
            </a:r>
            <a:endParaRPr lang="zh-CN" altLang="en-US" sz="1000"/>
          </a:p>
        </p:txBody>
      </p:sp>
      <p:cxnSp>
        <p:nvCxnSpPr>
          <p:cNvPr id="18" name="直接箭头连接符 17"/>
          <p:cNvCxnSpPr>
            <a:stCxn id="4" idx="3"/>
          </p:cNvCxnSpPr>
          <p:nvPr/>
        </p:nvCxnSpPr>
        <p:spPr>
          <a:xfrm>
            <a:off x="1616710" y="2790190"/>
            <a:ext cx="607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24405" y="2612390"/>
            <a:ext cx="948055" cy="321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功能</a:t>
            </a:r>
            <a:endParaRPr lang="zh-CN" altLang="en-US" sz="1200"/>
          </a:p>
        </p:txBody>
      </p:sp>
      <p:sp>
        <p:nvSpPr>
          <p:cNvPr id="20" name="左大括号 19"/>
          <p:cNvSpPr/>
          <p:nvPr/>
        </p:nvSpPr>
        <p:spPr>
          <a:xfrm>
            <a:off x="3222625" y="1258570"/>
            <a:ext cx="431800" cy="3028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30625" y="1200785"/>
            <a:ext cx="778510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差错控制</a:t>
            </a:r>
            <a:endParaRPr lang="zh-CN" altLang="en-US" sz="900"/>
          </a:p>
        </p:txBody>
      </p:sp>
      <p:sp>
        <p:nvSpPr>
          <p:cNvPr id="22" name="矩形 21"/>
          <p:cNvSpPr/>
          <p:nvPr/>
        </p:nvSpPr>
        <p:spPr>
          <a:xfrm>
            <a:off x="3730625" y="2148840"/>
            <a:ext cx="1286510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流量控制和可靠传输</a:t>
            </a:r>
            <a:endParaRPr lang="zh-CN" altLang="en-US" sz="900"/>
          </a:p>
        </p:txBody>
      </p:sp>
      <p:sp>
        <p:nvSpPr>
          <p:cNvPr id="23" name="矩形 22"/>
          <p:cNvSpPr/>
          <p:nvPr/>
        </p:nvSpPr>
        <p:spPr>
          <a:xfrm>
            <a:off x="3730625" y="4135120"/>
            <a:ext cx="888365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介质访问控制</a:t>
            </a:r>
            <a:endParaRPr lang="zh-CN" altLang="en-US" sz="900"/>
          </a:p>
        </p:txBody>
      </p:sp>
      <p:cxnSp>
        <p:nvCxnSpPr>
          <p:cNvPr id="24" name="直接箭头连接符 23"/>
          <p:cNvCxnSpPr>
            <a:stCxn id="21" idx="3"/>
          </p:cNvCxnSpPr>
          <p:nvPr/>
        </p:nvCxnSpPr>
        <p:spPr>
          <a:xfrm flipV="1">
            <a:off x="4509135" y="1334770"/>
            <a:ext cx="4991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016500" y="1073150"/>
            <a:ext cx="567055" cy="473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1.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检错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2.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纠错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5017135" y="2283460"/>
            <a:ext cx="4991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16245" y="1944370"/>
            <a:ext cx="1107440" cy="668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1.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停止</a:t>
            </a:r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-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等待协议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2.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后退</a:t>
            </a:r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N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帧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3.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选择重传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4695190" y="3465830"/>
            <a:ext cx="127000" cy="1632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928235" y="3465830"/>
            <a:ext cx="888365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信道</a:t>
            </a:r>
            <a:endParaRPr lang="zh-CN" altLang="en-US" sz="900"/>
          </a:p>
        </p:txBody>
      </p:sp>
      <p:sp>
        <p:nvSpPr>
          <p:cNvPr id="30" name="矩形 29"/>
          <p:cNvSpPr/>
          <p:nvPr/>
        </p:nvSpPr>
        <p:spPr>
          <a:xfrm>
            <a:off x="4928235" y="4304665"/>
            <a:ext cx="888365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随机</a:t>
            </a:r>
            <a:endParaRPr lang="zh-CN" altLang="en-US" sz="900"/>
          </a:p>
        </p:txBody>
      </p:sp>
      <p:sp>
        <p:nvSpPr>
          <p:cNvPr id="31" name="矩形 30"/>
          <p:cNvSpPr/>
          <p:nvPr/>
        </p:nvSpPr>
        <p:spPr>
          <a:xfrm>
            <a:off x="4928235" y="5166360"/>
            <a:ext cx="888365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轮询</a:t>
            </a:r>
            <a:endParaRPr lang="zh-CN" altLang="en-US" sz="90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816600" y="3600450"/>
            <a:ext cx="4991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15710" y="3228975"/>
            <a:ext cx="1058545" cy="744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1.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频分多路复用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2.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时分多路复用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3.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波分多路复用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4.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码分多路复用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816600" y="4446270"/>
            <a:ext cx="4991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5710" y="4074795"/>
            <a:ext cx="1261110" cy="744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1.ALOHA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协议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2.CSMA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协议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3.CSMA/CD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协议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4.CSMA/CA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协议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816600" y="5300980"/>
            <a:ext cx="4991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15710" y="5166360"/>
            <a:ext cx="888365" cy="271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令牌传输协议</a:t>
            </a:r>
            <a:endParaRPr lang="zh-CN" alt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9070" y="217170"/>
            <a:ext cx="961390" cy="386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数据链路层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87960" y="740410"/>
            <a:ext cx="3154045" cy="46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组帧时要加上首部和尾部</a:t>
            </a:r>
            <a:r>
              <a:rPr lang="en-US" altLang="zh-CN" sz="1000"/>
              <a:t>.</a:t>
            </a:r>
            <a:r>
              <a:rPr lang="zh-CN" altLang="en-US" sz="1000"/>
              <a:t>而</a:t>
            </a:r>
            <a:r>
              <a:rPr lang="en-US" altLang="zh-CN" sz="1000"/>
              <a:t>IP</a:t>
            </a:r>
            <a:r>
              <a:rPr lang="zh-CN" altLang="en-US" sz="1000"/>
              <a:t>数据报仅仅包含在帧的数据部分，没有尾部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187960" y="1391285"/>
            <a:ext cx="3163570" cy="935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 b="1">
                <a:latin typeface="news" charset="0"/>
                <a:ea typeface="news" charset="0"/>
              </a:rPr>
              <a:t>4</a:t>
            </a:r>
            <a:r>
              <a:rPr lang="zh-CN" altLang="en-US" sz="1000" b="1">
                <a:latin typeface="news" charset="0"/>
                <a:ea typeface="宋体" charset="0"/>
              </a:rPr>
              <a:t>种组帧方法：</a:t>
            </a:r>
            <a:endParaRPr lang="zh-CN" altLang="en-US" sz="1000">
              <a:latin typeface="news" charset="0"/>
              <a:ea typeface="宋体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</a:rPr>
              <a:t>字符计数</a:t>
            </a:r>
            <a:endParaRPr lang="zh-CN" altLang="en-US" sz="1000">
              <a:latin typeface="news" charset="0"/>
              <a:ea typeface="宋体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</a:rPr>
              <a:t>字节填充的首尾界符法</a:t>
            </a:r>
            <a:endParaRPr lang="zh-CN" altLang="en-US" sz="1000">
              <a:latin typeface="news" charset="0"/>
              <a:ea typeface="宋体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</a:rPr>
              <a:t>比特填充的首尾标志法</a:t>
            </a:r>
            <a:endParaRPr lang="zh-CN" altLang="en-US" sz="1000">
              <a:latin typeface="news" charset="0"/>
              <a:ea typeface="宋体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</a:rPr>
              <a:t>物理编码违例法</a:t>
            </a:r>
            <a:endParaRPr lang="zh-CN" altLang="en-US" sz="1000">
              <a:latin typeface="news" charset="0"/>
              <a:ea typeface="宋体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070" y="2437765"/>
            <a:ext cx="3171825" cy="5835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 b="1"/>
              <a:t>检错编码</a:t>
            </a:r>
            <a:r>
              <a:rPr lang="zh-CN" altLang="en-US" sz="1000"/>
              <a:t>（只能检测错误，不能纠错）：奇偶校验码、循环冗余码</a:t>
            </a:r>
            <a:endParaRPr lang="zh-CN" altLang="en-US" sz="1000"/>
          </a:p>
          <a:p>
            <a:pPr algn="l"/>
            <a:r>
              <a:rPr lang="zh-CN" altLang="en-US" sz="1000" b="1"/>
              <a:t>纠错编码</a:t>
            </a:r>
            <a:r>
              <a:rPr lang="zh-CN" altLang="en-US" sz="1000"/>
              <a:t>（</a:t>
            </a:r>
            <a:r>
              <a:rPr lang="zh-CN" altLang="en-US" sz="1000">
                <a:sym typeface="+mn-ea"/>
              </a:rPr>
              <a:t>只能检测错误，而且能纠错</a:t>
            </a:r>
            <a:r>
              <a:rPr lang="zh-CN" altLang="en-US" sz="1000"/>
              <a:t>）：海明码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179070" y="3190240"/>
            <a:ext cx="3163570" cy="781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 b="1">
                <a:latin typeface="news" charset="0"/>
                <a:ea typeface="宋体" charset="0"/>
              </a:rPr>
              <a:t>流量控制：</a:t>
            </a:r>
            <a:endParaRPr lang="zh-CN" altLang="en-US" sz="1000" b="1">
              <a:latin typeface="news" charset="0"/>
              <a:ea typeface="宋体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</a:rPr>
              <a:t>控制发送方发送数据的速率，是接受方来得及接收</a:t>
            </a:r>
            <a:endParaRPr lang="zh-CN" altLang="en-US" sz="1000">
              <a:latin typeface="news" charset="0"/>
              <a:ea typeface="宋体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</a:rPr>
              <a:t>1)</a:t>
            </a:r>
            <a:r>
              <a:rPr lang="zh-CN" altLang="en-US" sz="1000">
                <a:latin typeface="news" charset="0"/>
                <a:ea typeface="宋体" charset="0"/>
              </a:rPr>
              <a:t>停止</a:t>
            </a:r>
            <a:r>
              <a:rPr lang="en-US" altLang="zh-CN" sz="1000">
                <a:latin typeface="news" charset="0"/>
                <a:ea typeface="宋体" charset="0"/>
              </a:rPr>
              <a:t>-</a:t>
            </a:r>
            <a:r>
              <a:rPr lang="zh-CN" altLang="en-US" sz="1000">
                <a:latin typeface="news" charset="0"/>
                <a:ea typeface="宋体" charset="0"/>
              </a:rPr>
              <a:t>等待流量控制</a:t>
            </a:r>
            <a:endParaRPr lang="zh-CN" altLang="en-US" sz="1000">
              <a:latin typeface="news" charset="0"/>
              <a:ea typeface="宋体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</a:rPr>
              <a:t>2)</a:t>
            </a:r>
            <a:r>
              <a:rPr lang="zh-CN" altLang="en-US" sz="1000">
                <a:latin typeface="news" charset="0"/>
                <a:ea typeface="宋体" charset="0"/>
              </a:rPr>
              <a:t>滑动窗口流量控制</a:t>
            </a:r>
            <a:endParaRPr lang="zh-CN" altLang="en-US" sz="1000">
              <a:latin typeface="news" charset="0"/>
              <a:ea typeface="宋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960" y="4080510"/>
            <a:ext cx="3163570" cy="901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 b="1">
                <a:latin typeface="news" charset="0"/>
                <a:ea typeface="宋体" charset="0"/>
              </a:rPr>
              <a:t>可靠传输：</a:t>
            </a:r>
            <a:endParaRPr lang="zh-CN" altLang="en-US" sz="1000" b="1">
              <a:latin typeface="news" charset="0"/>
              <a:ea typeface="宋体" charset="0"/>
            </a:endParaRPr>
          </a:p>
          <a:p>
            <a:pPr algn="l"/>
            <a:r>
              <a:rPr lang="zh-CN" sz="1000" b="1">
                <a:latin typeface="news" charset="0"/>
                <a:ea typeface="宋体" charset="0"/>
              </a:rPr>
              <a:t>等待</a:t>
            </a:r>
            <a:r>
              <a:rPr lang="en-US" altLang="zh-CN" sz="1000" b="1">
                <a:latin typeface="news" charset="0"/>
                <a:ea typeface="宋体" charset="0"/>
              </a:rPr>
              <a:t>-</a:t>
            </a:r>
            <a:r>
              <a:rPr lang="zh-CN" sz="1000" b="1">
                <a:latin typeface="news" charset="0"/>
                <a:ea typeface="宋体" charset="0"/>
              </a:rPr>
              <a:t>停止</a:t>
            </a:r>
            <a:r>
              <a:rPr lang="zh-CN" sz="1000">
                <a:latin typeface="news" charset="0"/>
                <a:ea typeface="宋体" charset="0"/>
              </a:rPr>
              <a:t>：发送一个帧必须确认后才可以发送下一帧，当发送超时，可以进行重传原始帧；</a:t>
            </a:r>
            <a:endParaRPr lang="zh-CN" sz="1000">
              <a:latin typeface="news" charset="0"/>
              <a:ea typeface="宋体" charset="0"/>
            </a:endParaRPr>
          </a:p>
          <a:p>
            <a:pPr algn="l"/>
            <a:r>
              <a:rPr lang="zh-CN" sz="1000" b="1">
                <a:latin typeface="news" charset="0"/>
                <a:ea typeface="宋体" charset="0"/>
              </a:rPr>
              <a:t>后退</a:t>
            </a:r>
            <a:r>
              <a:rPr lang="en-US" altLang="zh-CN" sz="1000" b="1">
                <a:latin typeface="news" charset="0"/>
                <a:ea typeface="宋体" charset="0"/>
              </a:rPr>
              <a:t>N</a:t>
            </a:r>
            <a:r>
              <a:rPr lang="zh-CN" altLang="en-US" sz="1000" b="1">
                <a:latin typeface="news" charset="0"/>
                <a:ea typeface="宋体" charset="0"/>
              </a:rPr>
              <a:t>帧</a:t>
            </a:r>
            <a:r>
              <a:rPr lang="zh-CN" altLang="en-US" sz="1000">
                <a:latin typeface="news" charset="0"/>
                <a:ea typeface="宋体" charset="0"/>
              </a:rPr>
              <a:t>：发送方超时后需要重发出错帧已经后续的所有帧</a:t>
            </a:r>
            <a:endParaRPr lang="zh-CN" altLang="en-US" sz="1000">
              <a:latin typeface="news" charset="0"/>
              <a:ea typeface="宋体" charset="0"/>
            </a:endParaRPr>
          </a:p>
          <a:p>
            <a:pPr algn="l"/>
            <a:r>
              <a:rPr lang="zh-CN" altLang="en-US" sz="1000" b="1">
                <a:latin typeface="news" charset="0"/>
                <a:ea typeface="宋体" charset="0"/>
              </a:rPr>
              <a:t>选择重传</a:t>
            </a:r>
            <a:r>
              <a:rPr lang="zh-CN" altLang="en-US" sz="1000">
                <a:latin typeface="news" charset="0"/>
                <a:ea typeface="宋体" charset="0"/>
              </a:rPr>
              <a:t>：</a:t>
            </a:r>
            <a:endParaRPr lang="zh-CN" altLang="en-US" sz="1000">
              <a:latin typeface="news" charset="0"/>
              <a:ea typeface="宋体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325" y="5107940"/>
            <a:ext cx="3163570" cy="5924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 b="1">
                <a:latin typeface="news" charset="0"/>
                <a:ea typeface="宋体" charset="0"/>
              </a:rPr>
              <a:t>发送缓存和接收缓存</a:t>
            </a:r>
            <a:endParaRPr lang="zh-CN" sz="1000" b="1">
              <a:latin typeface="news" charset="0"/>
              <a:ea typeface="宋体" charset="0"/>
            </a:endParaRPr>
          </a:p>
          <a:p>
            <a:pPr algn="l"/>
            <a:r>
              <a:rPr lang="zh-CN" sz="1000">
                <a:latin typeface="news" charset="0"/>
                <a:ea typeface="宋体" charset="0"/>
              </a:rPr>
              <a:t>按时序达到且没有被交付给主机的帧被放在接收缓存；</a:t>
            </a:r>
            <a:endParaRPr lang="zh-CN" sz="1000">
              <a:latin typeface="news" charset="0"/>
              <a:ea typeface="宋体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070" y="5826760"/>
            <a:ext cx="3163570" cy="678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 b="1">
                <a:latin typeface="news" charset="0"/>
                <a:ea typeface="宋体" charset="0"/>
              </a:rPr>
              <a:t>缓存常用语于进程之间的通信中，缓存是在计算机的存储器中设置一个临时存放数据的空间，发送进程将欲发送的数据先写入缓存，然后接收进程在合适的时间取出这些数据</a:t>
            </a:r>
            <a:r>
              <a:rPr lang="en-US" altLang="zh-CN" sz="1000" b="1">
                <a:latin typeface="news" charset="0"/>
                <a:ea typeface="宋体" charset="0"/>
              </a:rPr>
              <a:t>.</a:t>
            </a:r>
            <a:endParaRPr lang="en-US" altLang="zh-CN" sz="1000" b="1">
              <a:latin typeface="news" charset="0"/>
              <a:ea typeface="宋体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7095" y="52070"/>
            <a:ext cx="3163570" cy="379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 b="1">
                <a:latin typeface="news" charset="0"/>
                <a:ea typeface="news" charset="0"/>
              </a:rPr>
              <a:t>介质访问控制：</a:t>
            </a:r>
            <a:r>
              <a:rPr lang="zh-CN" sz="1000">
                <a:latin typeface="news" charset="0"/>
                <a:ea typeface="news" charset="0"/>
              </a:rPr>
              <a:t>用于解决共用信道产生竞争的问题</a:t>
            </a:r>
            <a:r>
              <a:rPr lang="en-US" altLang="zh-CN" sz="1000">
                <a:latin typeface="news" charset="0"/>
                <a:ea typeface="news" charset="0"/>
              </a:rPr>
              <a:t>.</a:t>
            </a:r>
            <a:endParaRPr lang="zh-CN" sz="1000">
              <a:latin typeface="news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720" y="3050540"/>
            <a:ext cx="942975" cy="454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网络层</a:t>
            </a:r>
            <a:endParaRPr lang="zh-CN" altLang="en-US" sz="1400"/>
          </a:p>
        </p:txBody>
      </p:sp>
      <p:cxnSp>
        <p:nvCxnSpPr>
          <p:cNvPr id="3" name="直接箭头连接符 2"/>
          <p:cNvCxnSpPr>
            <a:stCxn id="2" idx="0"/>
          </p:cNvCxnSpPr>
          <p:nvPr/>
        </p:nvCxnSpPr>
        <p:spPr>
          <a:xfrm flipH="1" flipV="1">
            <a:off x="770890" y="2553335"/>
            <a:ext cx="635" cy="4972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8285" y="2244090"/>
            <a:ext cx="1062990" cy="300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设备</a:t>
            </a:r>
            <a:endParaRPr lang="zh-CN" altLang="en-US" sz="10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62635" y="2021205"/>
            <a:ext cx="8255" cy="2228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2745" y="1686560"/>
            <a:ext cx="797560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路由器</a:t>
            </a:r>
            <a:endParaRPr lang="zh-CN" altLang="en-US" sz="1000"/>
          </a:p>
        </p:txBody>
      </p:sp>
      <p:sp>
        <p:nvSpPr>
          <p:cNvPr id="7" name="左大括号 6"/>
          <p:cNvSpPr/>
          <p:nvPr/>
        </p:nvSpPr>
        <p:spPr>
          <a:xfrm>
            <a:off x="1311275" y="156845"/>
            <a:ext cx="231140" cy="6242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2415" y="1340485"/>
            <a:ext cx="1209040" cy="282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异构网络互联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1542415" y="2690495"/>
            <a:ext cx="1209040" cy="282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拥塞控制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1542415" y="4502785"/>
            <a:ext cx="1209040" cy="282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路由与转发</a:t>
            </a:r>
            <a:endParaRPr lang="zh-CN" altLang="en-US" sz="1000"/>
          </a:p>
        </p:txBody>
      </p:sp>
      <p:sp>
        <p:nvSpPr>
          <p:cNvPr id="11" name="左大括号 10"/>
          <p:cNvSpPr/>
          <p:nvPr/>
        </p:nvSpPr>
        <p:spPr>
          <a:xfrm>
            <a:off x="3926205" y="273050"/>
            <a:ext cx="75565" cy="2417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66085" y="1340485"/>
            <a:ext cx="771525" cy="282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IP</a:t>
            </a:r>
            <a:r>
              <a:rPr lang="zh-CN" altLang="en-US" sz="1000"/>
              <a:t>地址</a:t>
            </a:r>
            <a:endParaRPr lang="zh-CN" altLang="en-US" sz="10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59710" y="1468755"/>
            <a:ext cx="20637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97655" y="817245"/>
            <a:ext cx="60833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IPV4</a:t>
            </a:r>
            <a:endParaRPr lang="en-US" altLang="zh-CN" sz="1000"/>
          </a:p>
        </p:txBody>
      </p:sp>
      <p:sp>
        <p:nvSpPr>
          <p:cNvPr id="15" name="左大括号 14"/>
          <p:cNvSpPr/>
          <p:nvPr/>
        </p:nvSpPr>
        <p:spPr>
          <a:xfrm>
            <a:off x="4790440" y="344805"/>
            <a:ext cx="169545" cy="1194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37455" y="428625"/>
            <a:ext cx="737235" cy="188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地址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5037455" y="1149985"/>
            <a:ext cx="737235" cy="188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协议</a:t>
            </a:r>
            <a:endParaRPr lang="zh-CN" altLang="en-US" sz="12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74690" y="518795"/>
            <a:ext cx="20637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983605" y="106045"/>
            <a:ext cx="729615" cy="763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CIDR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表示法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3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类地址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NAT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777230" y="1240155"/>
            <a:ext cx="20637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83605" y="943610"/>
            <a:ext cx="729615" cy="679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>
                <a:latin typeface="news" charset="0"/>
                <a:ea typeface="news" charset="0"/>
                <a:cs typeface="news" charset="0"/>
              </a:rPr>
              <a:t>ARP</a:t>
            </a:r>
            <a:endParaRPr 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sz="1000">
                <a:latin typeface="news" charset="0"/>
                <a:ea typeface="news" charset="0"/>
                <a:cs typeface="news" charset="0"/>
              </a:rPr>
              <a:t>HDCP</a:t>
            </a:r>
            <a:endParaRPr 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sz="1000">
                <a:latin typeface="news" charset="0"/>
                <a:ea typeface="news" charset="0"/>
                <a:cs typeface="news" charset="0"/>
              </a:rPr>
              <a:t>ICMP</a:t>
            </a:r>
            <a:endParaRPr lang="en-US" sz="10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97655" y="1477010"/>
            <a:ext cx="60833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IPV6</a:t>
            </a:r>
            <a:endParaRPr lang="en-US" altLang="zh-CN" sz="1000"/>
          </a:p>
        </p:txBody>
      </p:sp>
      <p:sp>
        <p:nvSpPr>
          <p:cNvPr id="23" name="矩形 22"/>
          <p:cNvSpPr/>
          <p:nvPr/>
        </p:nvSpPr>
        <p:spPr>
          <a:xfrm>
            <a:off x="4097655" y="1896110"/>
            <a:ext cx="60833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IP</a:t>
            </a:r>
            <a:r>
              <a:rPr lang="zh-CN" altLang="en-US" sz="1000"/>
              <a:t>组播</a:t>
            </a:r>
            <a:endParaRPr lang="zh-CN" altLang="en-US" sz="1000"/>
          </a:p>
        </p:txBody>
      </p:sp>
      <p:sp>
        <p:nvSpPr>
          <p:cNvPr id="24" name="矩形 23"/>
          <p:cNvSpPr/>
          <p:nvPr/>
        </p:nvSpPr>
        <p:spPr>
          <a:xfrm>
            <a:off x="4097655" y="2304415"/>
            <a:ext cx="60833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移动</a:t>
            </a:r>
            <a:r>
              <a:rPr lang="en-US" altLang="zh-CN" sz="1000"/>
              <a:t>IP</a:t>
            </a:r>
            <a:endParaRPr lang="zh-CN" altLang="en-US" sz="1000"/>
          </a:p>
        </p:txBody>
      </p:sp>
      <p:sp>
        <p:nvSpPr>
          <p:cNvPr id="25" name="左大括号 24"/>
          <p:cNvSpPr/>
          <p:nvPr/>
        </p:nvSpPr>
        <p:spPr>
          <a:xfrm>
            <a:off x="2890520" y="3435350"/>
            <a:ext cx="75565" cy="2417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60065" y="3506470"/>
            <a:ext cx="771525" cy="282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算法</a:t>
            </a:r>
            <a:endParaRPr lang="zh-CN" sz="1000"/>
          </a:p>
        </p:txBody>
      </p:sp>
      <p:sp>
        <p:nvSpPr>
          <p:cNvPr id="27" name="左大括号 26"/>
          <p:cNvSpPr/>
          <p:nvPr/>
        </p:nvSpPr>
        <p:spPr>
          <a:xfrm>
            <a:off x="3926205" y="3204845"/>
            <a:ext cx="76200" cy="886460"/>
          </a:xfrm>
          <a:prstGeom prst="leftBrace">
            <a:avLst>
              <a:gd name="adj1" fmla="val 943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7655" y="3153410"/>
            <a:ext cx="69342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动态路由</a:t>
            </a:r>
            <a:endParaRPr lang="zh-CN" altLang="en-US" sz="1000"/>
          </a:p>
        </p:txBody>
      </p:sp>
      <p:sp>
        <p:nvSpPr>
          <p:cNvPr id="29" name="矩形 28"/>
          <p:cNvSpPr/>
          <p:nvPr/>
        </p:nvSpPr>
        <p:spPr>
          <a:xfrm>
            <a:off x="4097655" y="3789045"/>
            <a:ext cx="69342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静态路由</a:t>
            </a:r>
            <a:endParaRPr lang="zh-CN" sz="1000"/>
          </a:p>
        </p:txBody>
      </p:sp>
      <p:sp>
        <p:nvSpPr>
          <p:cNvPr id="30" name="矩形 29"/>
          <p:cNvSpPr/>
          <p:nvPr/>
        </p:nvSpPr>
        <p:spPr>
          <a:xfrm>
            <a:off x="3052445" y="5459730"/>
            <a:ext cx="864235" cy="282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分层次路由</a:t>
            </a:r>
            <a:endParaRPr lang="zh-CN" sz="1000"/>
          </a:p>
        </p:txBody>
      </p:sp>
      <p:sp>
        <p:nvSpPr>
          <p:cNvPr id="31" name="左大括号 30"/>
          <p:cNvSpPr/>
          <p:nvPr/>
        </p:nvSpPr>
        <p:spPr>
          <a:xfrm>
            <a:off x="4011295" y="5158105"/>
            <a:ext cx="76200" cy="886460"/>
          </a:xfrm>
          <a:prstGeom prst="leftBrace">
            <a:avLst>
              <a:gd name="adj1" fmla="val 943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182745" y="5106670"/>
            <a:ext cx="69342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域内路由</a:t>
            </a:r>
            <a:endParaRPr lang="zh-CN" altLang="en-US" sz="1000"/>
          </a:p>
        </p:txBody>
      </p:sp>
      <p:sp>
        <p:nvSpPr>
          <p:cNvPr id="33" name="矩形 32"/>
          <p:cNvSpPr/>
          <p:nvPr/>
        </p:nvSpPr>
        <p:spPr>
          <a:xfrm>
            <a:off x="4182745" y="5742305"/>
            <a:ext cx="693420" cy="24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域间路由</a:t>
            </a:r>
            <a:endParaRPr lang="zh-CN" sz="10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876165" y="5226685"/>
            <a:ext cx="20637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082540" y="4985385"/>
            <a:ext cx="729615" cy="4737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>
                <a:latin typeface="news" charset="0"/>
                <a:ea typeface="news" charset="0"/>
                <a:cs typeface="news" charset="0"/>
              </a:rPr>
              <a:t>RIP</a:t>
            </a:r>
            <a:endParaRPr 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sz="1000">
                <a:latin typeface="news" charset="0"/>
                <a:ea typeface="news" charset="0"/>
                <a:cs typeface="news" charset="0"/>
              </a:rPr>
              <a:t>OSPF</a:t>
            </a:r>
            <a:endParaRPr lang="en-US" sz="1000">
              <a:latin typeface="news" charset="0"/>
              <a:ea typeface="news" charset="0"/>
              <a:cs typeface="news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876165" y="5871210"/>
            <a:ext cx="20637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82540" y="5629910"/>
            <a:ext cx="729615" cy="4737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>
                <a:latin typeface="news" charset="0"/>
                <a:ea typeface="news" charset="0"/>
                <a:cs typeface="news" charset="0"/>
              </a:rPr>
              <a:t>BGP</a:t>
            </a:r>
            <a:endParaRPr lang="en-US" sz="10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52445" y="4502785"/>
            <a:ext cx="771525" cy="282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自治系统</a:t>
            </a:r>
            <a:endParaRPr lang="zh-CN" sz="1000"/>
          </a:p>
        </p:txBody>
      </p:sp>
      <p:sp>
        <p:nvSpPr>
          <p:cNvPr id="40" name="左大括号 39"/>
          <p:cNvSpPr/>
          <p:nvPr/>
        </p:nvSpPr>
        <p:spPr>
          <a:xfrm>
            <a:off x="4876165" y="2726055"/>
            <a:ext cx="169545" cy="1194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074920" y="2804160"/>
            <a:ext cx="1722120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距离</a:t>
            </a:r>
            <a:r>
              <a:rPr lang="en-US" altLang="zh-CN" sz="1200"/>
              <a:t>-</a:t>
            </a:r>
            <a:r>
              <a:rPr lang="zh-CN" altLang="en-US" sz="1200"/>
              <a:t>向量路由算法</a:t>
            </a: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5082540" y="3505200"/>
            <a:ext cx="1722120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链路状态</a:t>
            </a:r>
            <a:r>
              <a:rPr lang="zh-CN" altLang="en-US" sz="1200"/>
              <a:t>路由算法</a:t>
            </a:r>
            <a:endParaRPr lang="zh-CN" altLang="en-US" sz="1200"/>
          </a:p>
        </p:txBody>
      </p:sp>
      <p:sp>
        <p:nvSpPr>
          <p:cNvPr id="44" name="圆角矩形 43"/>
          <p:cNvSpPr/>
          <p:nvPr/>
        </p:nvSpPr>
        <p:spPr>
          <a:xfrm>
            <a:off x="7569835" y="131445"/>
            <a:ext cx="4466590" cy="934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1.</a:t>
            </a:r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网络层的主要功能：异构网络互联、路由与转发和拥塞控制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2.IP</a:t>
            </a:r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相关的</a:t>
            </a:r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3</a:t>
            </a:r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个协议：</a:t>
            </a:r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APR</a:t>
            </a:r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、</a:t>
            </a:r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DHCP</a:t>
            </a:r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、</a:t>
            </a:r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ICMP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3.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因特网的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3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种常用路由选择协议：内部网关协议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IGP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中的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RIP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、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OSPF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以及外部网关协议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BGP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中的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BGP</a:t>
            </a:r>
            <a:endParaRPr lang="en-US" altLang="zh-CN" sz="1200">
              <a:latin typeface="news" charset="0"/>
              <a:ea typeface="宋体" charset="0"/>
              <a:cs typeface="new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宽屏</PresentationFormat>
  <Paragraphs>143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news</vt:lpstr>
      <vt:lpstr>宋体</vt:lpstr>
      <vt:lpstr>AR PL UKai CN</vt:lpstr>
      <vt:lpstr>Calibri</vt:lpstr>
      <vt:lpstr>DejaVu Sans</vt:lpstr>
      <vt:lpstr>Latin Modern Mono Prop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11</cp:revision>
  <dcterms:created xsi:type="dcterms:W3CDTF">2019-07-22T06:16:31Z</dcterms:created>
  <dcterms:modified xsi:type="dcterms:W3CDTF">2019-07-22T06:16:31Z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