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8" r:id="rId13"/>
    <p:sldId id="273" r:id="rId14"/>
    <p:sldId id="274" r:id="rId15"/>
    <p:sldId id="275" r:id="rId16"/>
    <p:sldId id="269" r:id="rId17"/>
    <p:sldId id="270" r:id="rId18"/>
    <p:sldId id="271" r:id="rId19"/>
    <p:sldId id="272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630045" y="1623060"/>
            <a:ext cx="893191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960" y="157480"/>
            <a:ext cx="4055110" cy="2247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触发器：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是一个关联到表中的数据库对象，当对表的特定事件出现时，触发器将会被激活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某条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语句在特定事件发生时自动执行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作用：触发器用于保护数据表中的数据，保证数据的完整性以及多个之间数据的一致性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触发器是响应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INSERT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DELETE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和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UPDATE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语句自动执行的一条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而其他语句不支持触发器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即分为三种触发器：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INSERT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DELETE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UPDATE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</p:txBody>
      </p:sp>
      <p:sp>
        <p:nvSpPr>
          <p:cNvPr id="3" name="左箭头 2"/>
          <p:cNvSpPr/>
          <p:nvPr/>
        </p:nvSpPr>
        <p:spPr>
          <a:xfrm rot="10800000">
            <a:off x="4363085" y="895350"/>
            <a:ext cx="711835" cy="24828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6355" y="157480"/>
            <a:ext cx="5984240" cy="1722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-- </a:t>
            </a:r>
            <a:r>
              <a:rPr lang="zh-CN" altLang="en-US" sz="1200"/>
              <a:t>建立触发器</a:t>
            </a:r>
            <a:endParaRPr lang="zh-CN" altLang="en-US" sz="1200"/>
          </a:p>
          <a:p>
            <a:pPr algn="l"/>
            <a:r>
              <a:rPr lang="en-US" altLang="zh-CN" sz="1200"/>
              <a:t>CREATE TRIGGER MyTest1.db_P_insert_tigger </a:t>
            </a:r>
            <a:r>
              <a:rPr lang="en-US" altLang="zh-CN" sz="1200" b="1"/>
              <a:t>AFTER INSERT</a:t>
            </a:r>
            <a:endParaRPr lang="en-US" altLang="zh-CN" sz="1200"/>
          </a:p>
          <a:p>
            <a:pPr algn="l"/>
            <a:r>
              <a:rPr lang="en-US" altLang="zh-CN" sz="1200"/>
              <a:t>ON MyTest1.P FOR EACH ROW SET @STR=”Insert one P producer.”;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-- </a:t>
            </a:r>
            <a:r>
              <a:rPr lang="zh-CN" altLang="en-US" sz="1200"/>
              <a:t>每当向</a:t>
            </a:r>
            <a:r>
              <a:rPr lang="en-US" altLang="zh-CN" sz="1200"/>
              <a:t>P</a:t>
            </a:r>
            <a:r>
              <a:rPr lang="zh-CN" altLang="en-US" sz="1200"/>
              <a:t>表插入一条记录之后，就会触发一个记录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87960" y="262699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事件：</a:t>
            </a:r>
            <a:endParaRPr lang="zh-CN" altLang="en-US" sz="1000"/>
          </a:p>
          <a:p>
            <a:pPr algn="l"/>
            <a:r>
              <a:rPr lang="zh-CN" altLang="en-US" sz="1000"/>
              <a:t>事件是基于时间周期来触发执行某些任务的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而触发器是基于某个表所产生的事件触发的，这是两者的区别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32020" y="2118995"/>
            <a:ext cx="7235190" cy="1807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存储过程：</a:t>
            </a:r>
            <a:endParaRPr lang="zh-CN" sz="1000"/>
          </a:p>
          <a:p>
            <a:pPr algn="l"/>
            <a:r>
              <a:rPr lang="zh-CN" sz="1000"/>
              <a:t>用于完成多个</a:t>
            </a:r>
            <a:r>
              <a:rPr lang="en-US" altLang="zh-CN" sz="1000"/>
              <a:t>SQL</a:t>
            </a:r>
            <a:r>
              <a:rPr lang="zh-CN" altLang="en-US" sz="1000"/>
              <a:t>语句组合而成具有特定功能的的</a:t>
            </a:r>
            <a:r>
              <a:rPr lang="en-US" altLang="zh-CN" sz="1000"/>
              <a:t>SQL</a:t>
            </a:r>
            <a:r>
              <a:rPr lang="zh-CN" altLang="en-US" sz="1000"/>
              <a:t>语句集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SQL</a:t>
            </a:r>
            <a:r>
              <a:rPr lang="zh-CN" altLang="en-US" sz="1000"/>
              <a:t>语句集经过编译后会存储在数据库中，用户通过指定存储过程的名字并给定参数，即可随时调用并执行</a:t>
            </a:r>
            <a:r>
              <a:rPr lang="en-US" altLang="zh-CN" sz="1000"/>
              <a:t>.</a:t>
            </a:r>
            <a:r>
              <a:rPr lang="zh-CN" altLang="en-US" sz="1000"/>
              <a:t>而不必重新编译</a:t>
            </a:r>
            <a:r>
              <a:rPr lang="en-US" altLang="zh-CN" sz="1000"/>
              <a:t>.</a:t>
            </a:r>
            <a:r>
              <a:rPr lang="zh-CN" altLang="en-US" sz="1000"/>
              <a:t>可加大</a:t>
            </a:r>
            <a:r>
              <a:rPr lang="en-US" altLang="zh-CN" sz="1000"/>
              <a:t>SQL</a:t>
            </a:r>
            <a:r>
              <a:rPr lang="zh-CN" altLang="en-US" sz="1000"/>
              <a:t>执行的效率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对于各条</a:t>
            </a:r>
            <a:r>
              <a:rPr lang="en-US" altLang="zh-CN" sz="1000"/>
              <a:t>MySQL</a:t>
            </a:r>
            <a:r>
              <a:rPr lang="zh-CN" altLang="en-US" sz="1000"/>
              <a:t>语句数据库操作语句执行在其执行过程中，在每次执行之前都需要预先编译，这会影响操作语句的执行效率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可以使用</a:t>
            </a:r>
            <a:r>
              <a:rPr lang="en-US" altLang="zh-CN" sz="1000"/>
              <a:t>DECLARE</a:t>
            </a:r>
            <a:r>
              <a:rPr lang="zh-CN" altLang="en-US" sz="1000"/>
              <a:t>语句来声明局部变量</a:t>
            </a:r>
            <a:r>
              <a:rPr lang="en-US" altLang="zh-CN" sz="1000"/>
              <a:t>.</a:t>
            </a:r>
            <a:r>
              <a:rPr lang="zh-CN" altLang="en-US" sz="1000"/>
              <a:t>（</a:t>
            </a:r>
            <a:r>
              <a:rPr lang="en-US" altLang="zh-CN" sz="1000"/>
              <a:t>DECLARE id INT(S )</a:t>
            </a:r>
            <a:r>
              <a:rPr lang="zh-CN" altLang="en-US" sz="1000"/>
              <a:t>）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游标的概念：游标是一个被</a:t>
            </a:r>
            <a:r>
              <a:rPr lang="en-US" altLang="zh-CN" sz="1000"/>
              <a:t>SELECT</a:t>
            </a:r>
            <a:r>
              <a:rPr lang="zh-CN" altLang="en-US" sz="1000"/>
              <a:t>语句检索出来的结果集，在存储了游标以后，应用程序或用户可以根据需要滚动或浏览其中的数据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96215" y="434022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存储函数：</a:t>
            </a:r>
            <a:endParaRPr lang="zh-CN" sz="1000"/>
          </a:p>
          <a:p>
            <a:pPr algn="l"/>
            <a:r>
              <a:rPr lang="zh-CN" sz="1000"/>
              <a:t>存储函数一般只用于查询的操作，它可以接收输入参数，并有返回值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存储过程可以调用存储函数</a:t>
            </a:r>
            <a:r>
              <a:rPr lang="zh-CN" altLang="en-US" sz="1000"/>
              <a:t>，</a:t>
            </a:r>
            <a:r>
              <a:rPr lang="en-US" altLang="zh-CN" sz="1000"/>
              <a:t>但函数不能调用存储过程.</a:t>
            </a:r>
            <a:endParaRPr lang="en-US" altLang="zh-CN" sz="1000"/>
          </a:p>
          <a:p>
            <a:pPr algn="l"/>
            <a:r>
              <a:rPr lang="en-US" altLang="zh-CN" sz="1000"/>
              <a:t>存储过程一般是作为一个独立的部分来执行(call调用).而函数可以作为查询语句的一个部分来调用</a:t>
            </a:r>
            <a:endParaRPr lang="en-US" altLang="zh-CN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420" y="2618740"/>
            <a:ext cx="1289685" cy="1264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客户端</a:t>
            </a:r>
            <a:endParaRPr lang="en-US" altLang="zh-CN" sz="1000"/>
          </a:p>
          <a:p>
            <a:pPr algn="ctr"/>
            <a:r>
              <a:rPr lang="en-US" altLang="zh-CN" sz="1000"/>
              <a:t>200M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3901440" y="770255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l"/>
            <a:r>
              <a:rPr lang="zh-CN" altLang="en-US" sz="1000"/>
              <a:t>开始检查是否有</a:t>
            </a:r>
            <a:r>
              <a:rPr lang="en-US" altLang="zh-CN" sz="1000"/>
              <a:t>/aaa</a:t>
            </a:r>
            <a:r>
              <a:rPr lang="zh-CN" altLang="en-US" sz="1000"/>
              <a:t>的目录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86194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DataNode1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498919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DataNode2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09295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DataNode3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11352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DataNode4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957580" y="1156970"/>
            <a:ext cx="2960370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81810" y="1387475"/>
            <a:ext cx="1551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1.</a:t>
            </a:r>
            <a:r>
              <a:rPr lang="zh-CN" altLang="en-US" sz="800"/>
              <a:t>向</a:t>
            </a:r>
            <a:r>
              <a:rPr lang="en-US" altLang="zh-CN" sz="800"/>
              <a:t>NameNode</a:t>
            </a:r>
            <a:r>
              <a:rPr lang="zh-CN" altLang="en-US" sz="800"/>
              <a:t>发起上传数据的请求</a:t>
            </a:r>
            <a:r>
              <a:rPr lang="en-US" altLang="zh-CN" sz="800"/>
              <a:t>/aaa/flie.log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1985645" y="2098040"/>
            <a:ext cx="1135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2.</a:t>
            </a:r>
            <a:r>
              <a:rPr lang="zh-CN" sz="800"/>
              <a:t>返回同意上传</a:t>
            </a:r>
            <a:endParaRPr lang="zh-CN" sz="8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68450" y="1387475"/>
            <a:ext cx="2273300" cy="138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602105" y="1637030"/>
            <a:ext cx="2299335" cy="161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64765" y="250380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3.RPC</a:t>
            </a:r>
            <a:r>
              <a:rPr lang="zh-CN" altLang="en-US" sz="700"/>
              <a:t>请求，上传</a:t>
            </a:r>
            <a:r>
              <a:rPr lang="en-US" altLang="zh-CN" sz="700"/>
              <a:t>0-128M</a:t>
            </a:r>
            <a:r>
              <a:rPr lang="zh-CN" altLang="en-US" sz="700"/>
              <a:t>，请返回</a:t>
            </a:r>
            <a:r>
              <a:rPr lang="en-US" altLang="zh-CN" sz="700"/>
              <a:t>DataNode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602105" y="2528570"/>
            <a:ext cx="275145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76575" y="294449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4.</a:t>
            </a:r>
            <a:r>
              <a:rPr lang="zh-CN" altLang="en-US" sz="700"/>
              <a:t>返回应答，可以将数据上传到</a:t>
            </a:r>
            <a:r>
              <a:rPr lang="en-US" altLang="zh-CN" sz="700"/>
              <a:t>DN1</a:t>
            </a:r>
            <a:r>
              <a:rPr lang="zh-CN" altLang="en-US" sz="700"/>
              <a:t>、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18" name="直接箭头连接符 17"/>
          <p:cNvCxnSpPr>
            <a:stCxn id="4" idx="2"/>
            <a:endCxn id="6" idx="1"/>
          </p:cNvCxnSpPr>
          <p:nvPr/>
        </p:nvCxnSpPr>
        <p:spPr>
          <a:xfrm>
            <a:off x="957580" y="3883025"/>
            <a:ext cx="190436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8660" y="425386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</a:t>
            </a:r>
            <a:r>
              <a:rPr lang="zh-CN" altLang="en-US" sz="700"/>
              <a:t>请求上传</a:t>
            </a:r>
            <a:r>
              <a:rPr lang="en-US" altLang="zh-CN" sz="700"/>
              <a:t>block</a:t>
            </a:r>
            <a:r>
              <a:rPr lang="zh-CN" altLang="en-US" sz="700"/>
              <a:t>，建立</a:t>
            </a:r>
            <a:r>
              <a:rPr lang="en-US" altLang="zh-CN" sz="700"/>
              <a:t>channel(nio</a:t>
            </a:r>
            <a:r>
              <a:rPr lang="zh-CN" altLang="en-US" sz="700"/>
              <a:t>流</a:t>
            </a:r>
            <a:r>
              <a:rPr lang="en-US" altLang="zh-CN" sz="700"/>
              <a:t>)</a:t>
            </a:r>
            <a:endParaRPr lang="en-US" altLang="zh-CN" sz="7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403985" y="3867785"/>
            <a:ext cx="147891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05915" y="3649980"/>
            <a:ext cx="1276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6.</a:t>
            </a:r>
            <a:r>
              <a:rPr lang="zh-CN" sz="700"/>
              <a:t>回应确认，可以上传</a:t>
            </a:r>
            <a:endParaRPr lang="zh-CN" sz="700"/>
          </a:p>
        </p:txBody>
      </p:sp>
      <p:sp>
        <p:nvSpPr>
          <p:cNvPr id="22" name="圆角矩形 21"/>
          <p:cNvSpPr/>
          <p:nvPr/>
        </p:nvSpPr>
        <p:spPr>
          <a:xfrm>
            <a:off x="7032625" y="2528570"/>
            <a:ext cx="3811905" cy="755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800"/>
              <a:t>Note</a:t>
            </a:r>
            <a:r>
              <a:rPr lang="zh-CN" altLang="en-US" sz="800"/>
              <a:t>：</a:t>
            </a:r>
            <a:endParaRPr lang="zh-CN" altLang="en-US" sz="800"/>
          </a:p>
          <a:p>
            <a:pPr algn="l"/>
            <a:r>
              <a:rPr lang="en-US" altLang="zh-CN" sz="800"/>
              <a:t>1.</a:t>
            </a:r>
            <a:r>
              <a:rPr lang="zh-CN" altLang="en-US" sz="800"/>
              <a:t>由于将数据上传到</a:t>
            </a:r>
            <a:r>
              <a:rPr lang="en-US" altLang="zh-CN" sz="800"/>
              <a:t>3</a:t>
            </a:r>
            <a:r>
              <a:rPr lang="zh-CN" altLang="en-US" sz="800"/>
              <a:t>台机器，但是客户端只需要将一个</a:t>
            </a:r>
            <a:r>
              <a:rPr lang="en-US" altLang="zh-CN" sz="800"/>
              <a:t>block</a:t>
            </a:r>
            <a:r>
              <a:rPr lang="zh-CN" altLang="en-US" sz="800"/>
              <a:t>上传到</a:t>
            </a:r>
            <a:r>
              <a:rPr lang="en-US" altLang="zh-CN" sz="800"/>
              <a:t>DN1</a:t>
            </a:r>
            <a:r>
              <a:rPr lang="zh-CN" altLang="en-US" sz="800"/>
              <a:t>即可，剩下的由</a:t>
            </a:r>
            <a:r>
              <a:rPr lang="en-US" altLang="zh-CN" sz="800"/>
              <a:t>DN1</a:t>
            </a:r>
            <a:r>
              <a:rPr lang="zh-CN" altLang="en-US" sz="800"/>
              <a:t>将数据复制到</a:t>
            </a:r>
            <a:r>
              <a:rPr lang="en-US" altLang="zh-CN" sz="800"/>
              <a:t>DN2</a:t>
            </a:r>
            <a:r>
              <a:rPr lang="zh-CN" altLang="en-US" sz="800"/>
              <a:t>和</a:t>
            </a:r>
            <a:r>
              <a:rPr lang="en-US" altLang="zh-CN" sz="800"/>
              <a:t>DN4.</a:t>
            </a:r>
            <a:endParaRPr lang="en-US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5925" y="440753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26560" y="4895215"/>
            <a:ext cx="517144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4030" y="4560570"/>
            <a:ext cx="784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pipe line</a:t>
            </a:r>
            <a:endParaRPr lang="en-US" altLang="zh-CN" sz="1000"/>
          </a:p>
        </p:txBody>
      </p:sp>
      <p:cxnSp>
        <p:nvCxnSpPr>
          <p:cNvPr id="26" name="曲线连接符 25"/>
          <p:cNvCxnSpPr/>
          <p:nvPr/>
        </p:nvCxnSpPr>
        <p:spPr>
          <a:xfrm>
            <a:off x="532765" y="3917315"/>
            <a:ext cx="2325370" cy="1232535"/>
          </a:xfrm>
          <a:prstGeom prst="curvedConnector3">
            <a:avLst>
              <a:gd name="adj1" fmla="val -8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4005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97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980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420" y="5051425"/>
            <a:ext cx="2039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7.</a:t>
            </a:r>
            <a:r>
              <a:rPr lang="zh-CN" sz="700"/>
              <a:t>建立</a:t>
            </a:r>
            <a:r>
              <a:rPr lang="en-US" altLang="zh-CN" sz="700"/>
              <a:t>socket</a:t>
            </a:r>
            <a:r>
              <a:rPr lang="zh-CN" altLang="en-US" sz="700"/>
              <a:t>流，开始传输数据，同时</a:t>
            </a:r>
            <a:r>
              <a:rPr lang="en-US" altLang="zh-CN" sz="700"/>
              <a:t>DN1</a:t>
            </a:r>
            <a:r>
              <a:rPr lang="zh-CN" altLang="en-US" sz="700"/>
              <a:t>还实时将上传到的数据发送到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31" name="曲线连接符 30"/>
          <p:cNvCxnSpPr>
            <a:stCxn id="27" idx="3"/>
            <a:endCxn id="28" idx="1"/>
          </p:cNvCxnSpPr>
          <p:nvPr/>
        </p:nvCxnSpPr>
        <p:spPr>
          <a:xfrm>
            <a:off x="3687445" y="5174615"/>
            <a:ext cx="153225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8" idx="3"/>
            <a:endCxn id="29" idx="1"/>
          </p:cNvCxnSpPr>
          <p:nvPr/>
        </p:nvCxnSpPr>
        <p:spPr>
          <a:xfrm>
            <a:off x="5967095" y="5174615"/>
            <a:ext cx="343090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33215" y="529780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4" name="矩形 33"/>
          <p:cNvSpPr/>
          <p:nvPr/>
        </p:nvSpPr>
        <p:spPr>
          <a:xfrm>
            <a:off x="8300720" y="530542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4057650" y="40595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5.1.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6432550" y="46310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5.2.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3130" y="573405"/>
            <a:ext cx="1184275" cy="263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5530" y="70866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1065530" y="106362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5530" y="231648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5530" y="267144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795" y="1579880"/>
            <a:ext cx="550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79793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9" name="右箭头 8"/>
          <p:cNvSpPr/>
          <p:nvPr/>
        </p:nvSpPr>
        <p:spPr>
          <a:xfrm>
            <a:off x="4220845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1700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存储体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290570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466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左右箭头 13"/>
          <p:cNvSpPr/>
          <p:nvPr/>
        </p:nvSpPr>
        <p:spPr>
          <a:xfrm>
            <a:off x="5074920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988685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2315845"/>
            <a:ext cx="1337945" cy="321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时序控制逻辑</a:t>
            </a:r>
            <a:endParaRPr lang="zh-CN" altLang="en-US" sz="1200"/>
          </a:p>
        </p:txBody>
      </p:sp>
      <p:cxnSp>
        <p:nvCxnSpPr>
          <p:cNvPr id="18" name="肘形连接符 17"/>
          <p:cNvCxnSpPr>
            <a:stCxn id="16" idx="1"/>
            <a:endCxn id="8" idx="2"/>
          </p:cNvCxnSpPr>
          <p:nvPr/>
        </p:nvCxnSpPr>
        <p:spPr>
          <a:xfrm rot="10800000">
            <a:off x="3967480" y="1952625"/>
            <a:ext cx="253365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  <a:endCxn id="10" idx="2"/>
          </p:cNvCxnSpPr>
          <p:nvPr/>
        </p:nvCxnSpPr>
        <p:spPr>
          <a:xfrm flipH="1" flipV="1">
            <a:off x="4881245" y="1952625"/>
            <a:ext cx="8890" cy="363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2" idx="2"/>
          </p:cNvCxnSpPr>
          <p:nvPr/>
        </p:nvCxnSpPr>
        <p:spPr>
          <a:xfrm flipV="1">
            <a:off x="5558790" y="1952625"/>
            <a:ext cx="18542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5800" y="1596390"/>
            <a:ext cx="1252220" cy="268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5500" y="17233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635500" y="19939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35500" y="22644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5500" y="25361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5500" y="28067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5500" y="30772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4865" y="334772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4865" y="361823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4865" y="388874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206115" y="1385570"/>
            <a:ext cx="1429385" cy="473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74420" y="624840"/>
            <a:ext cx="2131695" cy="1640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每个方框表示一个存储单元，一个存储单元可以存储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个二进制位（无符号数可以表示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0~255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；有符号数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-127~128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）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因此，如果希望存储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int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（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32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位）类型的数据，一个存储单元肯定放不下，因此需要存放在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4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个存储单元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845810" y="2264410"/>
            <a:ext cx="202565" cy="1083310"/>
          </a:xfrm>
          <a:prstGeom prst="rightBrace">
            <a:avLst>
              <a:gd name="adj1" fmla="val 501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67120" y="2324735"/>
            <a:ext cx="880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 num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6200775" y="2705100"/>
            <a:ext cx="235077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共使用</a:t>
            </a:r>
            <a:r>
              <a:rPr lang="en-US" altLang="zh-CN" sz="1000"/>
              <a:t>4</a:t>
            </a:r>
            <a:r>
              <a:rPr lang="zh-CN" altLang="en-US" sz="1000"/>
              <a:t>个存储单元存储</a:t>
            </a:r>
            <a:r>
              <a:rPr lang="en-US" altLang="zh-CN" sz="1000"/>
              <a:t>int</a:t>
            </a:r>
            <a:r>
              <a:rPr lang="zh-CN" altLang="en-US" sz="1000"/>
              <a:t>类型的数据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546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news" charset="0"/>
              <a:ea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27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4060" y="236029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MDR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2950" y="376491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MAR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2180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news" charset="0"/>
                <a:ea typeface="news" charset="0"/>
              </a:rPr>
              <a:t>CPU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132580" y="2463165"/>
            <a:ext cx="200533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37685" y="300355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37685" y="333502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131945" y="3860800"/>
            <a:ext cx="201485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05575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主存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5690" y="2218055"/>
            <a:ext cx="831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数据总线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8405" y="275844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读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8405" y="308991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写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5690" y="3615690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地址总线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11525" y="3549015"/>
            <a:ext cx="3769995" cy="12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5"/>
            <a:endCxn id="2" idx="1"/>
          </p:cNvCxnSpPr>
          <p:nvPr/>
        </p:nvCxnSpPr>
        <p:spPr>
          <a:xfrm>
            <a:off x="2211070" y="3233420"/>
            <a:ext cx="1100455" cy="931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89685" y="2807970"/>
            <a:ext cx="948055" cy="441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7295" y="3273425"/>
            <a:ext cx="890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发出</a:t>
            </a:r>
            <a:r>
              <a:rPr lang="en-US" altLang="zh-CN" sz="1200"/>
              <a:t>SQL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694430" y="364871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r>
              <a:rPr lang="zh-CN" altLang="en-US" sz="1200"/>
              <a:t>进行处理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5075555" y="3973195"/>
            <a:ext cx="233045" cy="30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4430" y="428117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MapReduce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8600" y="397319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转换</a:t>
            </a:r>
            <a:endParaRPr lang="zh-CN" sz="12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98615" y="4464685"/>
            <a:ext cx="158940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04530" y="418719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运行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304530" y="474472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136015"/>
            <a:ext cx="10822940" cy="43459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0970" y="3024505"/>
            <a:ext cx="1057910" cy="50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运行时数据区</a:t>
            </a:r>
            <a:endParaRPr lang="zh-CN" altLang="en-US" sz="1000"/>
          </a:p>
        </p:txBody>
      </p:sp>
      <p:sp>
        <p:nvSpPr>
          <p:cNvPr id="4" name="左大括号 3"/>
          <p:cNvSpPr/>
          <p:nvPr/>
        </p:nvSpPr>
        <p:spPr>
          <a:xfrm>
            <a:off x="1306195" y="178435"/>
            <a:ext cx="191135" cy="6200140"/>
          </a:xfrm>
          <a:prstGeom prst="leftBrace">
            <a:avLst>
              <a:gd name="adj1" fmla="val 82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005" y="502920"/>
            <a:ext cx="1023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PC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51125" y="232410"/>
            <a:ext cx="2665095" cy="86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支持多条线程执行，每个线程都有自己的</a:t>
            </a:r>
            <a:r>
              <a:rPr lang="en-US" altLang="zh-CN" sz="1000"/>
              <a:t>pc</a:t>
            </a:r>
            <a:r>
              <a:rPr lang="zh-CN" altLang="en-US" sz="1000"/>
              <a:t>寄存器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作用：指向虚拟机字节码指令的位置</a:t>
            </a:r>
            <a:endParaRPr lang="zh-CN" altLang="en-US" sz="1000"/>
          </a:p>
          <a:p>
            <a:pPr algn="l"/>
            <a:r>
              <a:rPr lang="zh-CN" altLang="en-US" sz="1000"/>
              <a:t>是虚拟机中没有规定任何</a:t>
            </a:r>
            <a:r>
              <a:rPr lang="en-US" altLang="zh-CN" sz="1000"/>
              <a:t>OutOfMemoryError</a:t>
            </a:r>
            <a:r>
              <a:rPr lang="zh-CN" altLang="en-US" sz="1000"/>
              <a:t>情况的区域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497330" y="1743075"/>
            <a:ext cx="12141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虚拟机栈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825750" y="1340485"/>
            <a:ext cx="2423795" cy="995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虚拟机栈和线程的生命周期相同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每个</a:t>
            </a:r>
            <a:r>
              <a:rPr lang="en-US" altLang="zh-CN" sz="1000"/>
              <a:t>java</a:t>
            </a:r>
            <a:r>
              <a:rPr lang="zh-CN" altLang="en-US" sz="1000"/>
              <a:t>虚拟机线程都有自己私有的</a:t>
            </a:r>
            <a:r>
              <a:rPr lang="en-US" altLang="zh-CN" sz="1000"/>
              <a:t>java</a:t>
            </a:r>
            <a:r>
              <a:rPr lang="zh-CN" altLang="en-US" sz="1000"/>
              <a:t>虚拟机栈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栈帧用于存储局部变量、操作数栈、动态链接、方法出口等信息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64005" y="3115945"/>
            <a:ext cx="896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51125" y="2980690"/>
            <a:ext cx="2423795" cy="107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1.</a:t>
            </a:r>
            <a:r>
              <a:rPr lang="zh-CN" altLang="en-US" sz="1000"/>
              <a:t>供各个线程共享的运行时内存区域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创建的对象和数据都保存在堆内存中，也是垃圾收集的最重要的内存区域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从</a:t>
            </a:r>
            <a:r>
              <a:rPr lang="en-US" altLang="zh-CN" sz="1000"/>
              <a:t>GC</a:t>
            </a:r>
            <a:r>
              <a:rPr lang="zh-CN" altLang="en-US" sz="1000"/>
              <a:t>的角度来看，堆可以分为新生代和老年代</a:t>
            </a:r>
            <a:endParaRPr lang="zh-CN" altLang="en-US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对于堆区的大小可以通过参数-Xms和-Xmx来控制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564005" y="4961890"/>
            <a:ext cx="896620" cy="3378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方法区</a:t>
            </a:r>
            <a:endParaRPr lang="zh-CN" sz="1200"/>
          </a:p>
        </p:txBody>
      </p:sp>
      <p:sp>
        <p:nvSpPr>
          <p:cNvPr id="13" name="矩形 12"/>
          <p:cNvSpPr/>
          <p:nvPr/>
        </p:nvSpPr>
        <p:spPr>
          <a:xfrm>
            <a:off x="2587625" y="4540250"/>
            <a:ext cx="5061585" cy="1113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sz="1000"/>
              <a:t>也称为永久代</a:t>
            </a:r>
            <a:endParaRPr lang="zh-CN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用于存储被</a:t>
            </a:r>
            <a:r>
              <a:rPr lang="en-US" altLang="zh-CN" sz="1000"/>
              <a:t>JVM</a:t>
            </a:r>
            <a:r>
              <a:rPr lang="zh-CN" altLang="en-US" sz="1000"/>
              <a:t>记载的类信息、常量、静态变量、即时编译器后的代码等数据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永久代的内存回收的主要目标是针对常量池的回收和类型的卸载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运行时常量池：是方法区的一部分，</a:t>
            </a:r>
            <a:r>
              <a:rPr lang="en-US" altLang="zh-CN" sz="1000"/>
              <a:t>Class</a:t>
            </a:r>
            <a:r>
              <a:rPr lang="zh-CN" altLang="en-US" sz="1000"/>
              <a:t>文件中除了有类的版本、字段、方法、接口等描述信息外，还有一项是常量池</a:t>
            </a:r>
            <a:r>
              <a:rPr lang="en-US" altLang="zh-CN" sz="1000"/>
              <a:t>.</a:t>
            </a:r>
            <a:r>
              <a:rPr lang="zh-CN" altLang="en-US" sz="1000"/>
              <a:t>用于存放编译期生成的各种字面量和符号引用</a:t>
            </a:r>
            <a:r>
              <a:rPr lang="en-US" altLang="zh-CN" sz="1000"/>
              <a:t>.</a:t>
            </a:r>
            <a:r>
              <a:rPr lang="zh-CN" altLang="en-US" sz="1000"/>
              <a:t>这部分内容将在类加载后存放到方法区的运行时常量池中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590" y="3166745"/>
            <a:ext cx="1199515" cy="448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垃圾回收机制</a:t>
            </a:r>
            <a:endParaRPr lang="zh-CN" altLang="en-US" sz="1200"/>
          </a:p>
        </p:txBody>
      </p:sp>
      <p:sp>
        <p:nvSpPr>
          <p:cNvPr id="3" name="左大括号 2"/>
          <p:cNvSpPr/>
          <p:nvPr/>
        </p:nvSpPr>
        <p:spPr>
          <a:xfrm>
            <a:off x="1422400" y="374015"/>
            <a:ext cx="184150" cy="6034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5915" y="3511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GC触发的条件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53995" y="787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调用</a:t>
            </a:r>
            <a:r>
              <a:rPr lang="en-US" altLang="zh-CN" sz="1000"/>
              <a:t>System.gc()</a:t>
            </a:r>
            <a:r>
              <a:rPr lang="zh-CN" altLang="en-US" sz="1000"/>
              <a:t>方法触发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系统根据堆中的年代情况进行自动触发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6" name="圆角矩形 5"/>
          <p:cNvSpPr/>
          <p:nvPr/>
        </p:nvSpPr>
        <p:spPr>
          <a:xfrm>
            <a:off x="1606550" y="13036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回收的对象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753995" y="11201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可以认为是</a:t>
            </a:r>
            <a:r>
              <a:rPr lang="en-US" altLang="zh-CN" sz="1000"/>
              <a:t>java</a:t>
            </a:r>
            <a:r>
              <a:rPr lang="zh-CN" altLang="en-US" sz="1000"/>
              <a:t>对象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GC操作的对象分为：通过可达性分析法无法搜索到的对象和可以搜索到的对象。对于搜索不到的方法进行标记</a:t>
            </a:r>
            <a:endParaRPr lang="en-US" altLang="zh-CN" sz="1000"/>
          </a:p>
        </p:txBody>
      </p:sp>
      <p:sp>
        <p:nvSpPr>
          <p:cNvPr id="8" name="圆角矩形 7"/>
          <p:cNvSpPr/>
          <p:nvPr/>
        </p:nvSpPr>
        <p:spPr>
          <a:xfrm>
            <a:off x="1605915" y="2230755"/>
            <a:ext cx="1706880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垃圾回收是如何操作的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3401695" y="2058035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可以理解为释放对象</a:t>
            </a:r>
            <a:endParaRPr lang="zh-CN" sz="1000"/>
          </a:p>
          <a:p>
            <a:pPr algn="l"/>
            <a:r>
              <a:rPr lang="zh-CN" sz="1000"/>
              <a:t>但是从GC的底层机制可以看出，对于可以搜索到的对象进行复制操作，对于搜索不到的对象，调用finalize()方法进行释放</a:t>
            </a:r>
            <a:endParaRPr 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1606550" y="4737100"/>
            <a:ext cx="13208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垃圾回收常见算法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027045" y="3320415"/>
            <a:ext cx="184150" cy="3240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2795" y="31667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引用计数法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312795" y="39541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标记清除法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312795" y="46018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复制算法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312795" y="5236845"/>
            <a:ext cx="9652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标记压缩算法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演示</Application>
  <PresentationFormat>宽屏</PresentationFormat>
  <Paragraphs>202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news</vt:lpstr>
      <vt:lpstr>宋体</vt:lpstr>
      <vt:lpstr>Calibri</vt:lpstr>
      <vt:lpstr>DejaVu Sans</vt:lpstr>
      <vt:lpstr>AR PL UKai CN</vt:lpstr>
      <vt:lpstr>微软雅黑</vt:lpstr>
      <vt:lpstr>Arial Unicode MS</vt:lpstr>
      <vt:lpstr>Calibri Light</vt:lpstr>
      <vt:lpstr>Latin Modern Mono Prop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20</cp:revision>
  <dcterms:created xsi:type="dcterms:W3CDTF">2019-08-06T06:44:11Z</dcterms:created>
  <dcterms:modified xsi:type="dcterms:W3CDTF">2019-08-06T06:44:11Z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