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0" r:id="rId12"/>
    <p:sldId id="268" r:id="rId13"/>
    <p:sldId id="273" r:id="rId14"/>
    <p:sldId id="274" r:id="rId15"/>
    <p:sldId id="275" r:id="rId16"/>
    <p:sldId id="269" r:id="rId17"/>
    <p:sldId id="270" r:id="rId18"/>
    <p:sldId id="281" r:id="rId19"/>
    <p:sldId id="271" r:id="rId20"/>
    <p:sldId id="272" r:id="rId21"/>
    <p:sldId id="26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1549400" y="1194435"/>
            <a:ext cx="547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49400" y="918845"/>
            <a:ext cx="5017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h=hashcode(): </a:t>
            </a:r>
            <a:r>
              <a:rPr lang="en-US" altLang="zh-CN" sz="1200">
                <a:solidFill>
                  <a:srgbClr val="FF0000"/>
                </a:solidFill>
              </a:rPr>
              <a:t>1111 1111 1111 1111</a:t>
            </a:r>
            <a:r>
              <a:rPr lang="en-US" altLang="zh-CN" sz="1200"/>
              <a:t>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1111 0000 1110 1010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39365" y="1533525"/>
            <a:ext cx="3891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h: </a:t>
            </a:r>
            <a:r>
              <a:rPr lang="en-US" altLang="zh-CN" sz="1200">
                <a:solidFill>
                  <a:srgbClr val="FF0000"/>
                </a:solidFill>
              </a:rPr>
              <a:t>1111 1111 1111 1111</a:t>
            </a:r>
            <a:r>
              <a:rPr lang="en-US" altLang="zh-CN" sz="1200"/>
              <a:t>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1111 0000 1110 1010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61515" y="1817370"/>
            <a:ext cx="46050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h&gt;&gt;&gt;16: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0000 0000 0000 0000</a:t>
            </a:r>
            <a:r>
              <a:rPr lang="en-US" altLang="zh-CN" sz="1200"/>
              <a:t> 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1111 1111 1111 1111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6490" y="2339975"/>
            <a:ext cx="5478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hash=h^(h&gt;&gt;&gt;16): 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1111 1111 1111 1111</a:t>
            </a:r>
            <a:r>
              <a:rPr lang="en-US" altLang="zh-CN" sz="1200"/>
              <a:t>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0000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 1111 0001 0101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4114800" y="1263650"/>
            <a:ext cx="75565" cy="2133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4114800" y="2092960"/>
            <a:ext cx="75565" cy="2133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549400" y="2062480"/>
            <a:ext cx="547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549400" y="2615565"/>
            <a:ext cx="547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53795" y="3030855"/>
            <a:ext cx="5478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(n-1)&amp;hash: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0000 0000 0000 0000 0000 0000 0000</a:t>
            </a:r>
            <a:r>
              <a:rPr lang="en-US" altLang="zh-CN" sz="1200"/>
              <a:t> 1111</a:t>
            </a:r>
            <a:endParaRPr lang="en-US" altLang="zh-CN" sz="1200"/>
          </a:p>
          <a:p>
            <a:r>
              <a:rPr lang="en-US" altLang="zh-CN" sz="1200"/>
              <a:t>                   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1111 1111 1111 1111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 0000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 1111 0001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 0101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549400" y="3547110"/>
            <a:ext cx="547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下箭头 14"/>
          <p:cNvSpPr/>
          <p:nvPr/>
        </p:nvSpPr>
        <p:spPr>
          <a:xfrm>
            <a:off x="4114800" y="2745740"/>
            <a:ext cx="75565" cy="2133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5408295" y="3632835"/>
            <a:ext cx="75565" cy="2133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133975" y="3909060"/>
            <a:ext cx="9112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0101=5</a:t>
            </a:r>
            <a:endParaRPr lang="en-US" altLang="zh-CN" sz="1200"/>
          </a:p>
        </p:txBody>
      </p:sp>
      <p:sp>
        <p:nvSpPr>
          <p:cNvPr id="18" name="矩形 17"/>
          <p:cNvSpPr/>
          <p:nvPr/>
        </p:nvSpPr>
        <p:spPr>
          <a:xfrm>
            <a:off x="254000" y="170815"/>
            <a:ext cx="5791835" cy="3289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关于</a:t>
            </a:r>
            <a:r>
              <a:rPr lang="en-US" altLang="zh-CN" sz="1000"/>
              <a:t>hashmap</a:t>
            </a:r>
            <a:r>
              <a:rPr lang="zh-CN" altLang="en-US" sz="1000"/>
              <a:t>的相关解答：</a:t>
            </a:r>
            <a:endParaRPr lang="zh-CN" altLang="en-US" sz="1000"/>
          </a:p>
          <a:p>
            <a:pPr algn="l"/>
            <a:r>
              <a:rPr lang="zh-CN" altLang="en-US" sz="1000"/>
              <a:t>https://baijiahao.baidu.com/s?id=1618550070727689060&amp;wfr=spider&amp;for=pc</a:t>
            </a:r>
            <a:endParaRPr lang="zh-CN" altLang="en-US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1630045" y="1623060"/>
            <a:ext cx="8931910" cy="282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87960" y="157480"/>
            <a:ext cx="4055110" cy="22472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触发器：</a:t>
            </a:r>
            <a:endParaRPr lang="zh-CN" altLang="en-US" sz="10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是一个关联到表中的数据库对象，当对表的特定事件出现时，触发器将会被激活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.</a:t>
            </a:r>
            <a:endParaRPr lang="en-US" altLang="zh-CN" sz="10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某条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MySQL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语句在特定事件发生时自动执行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.</a:t>
            </a:r>
            <a:endParaRPr lang="en-US" altLang="zh-CN" sz="10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作用：触发器用于保护数据表中的数据，保证数据的完整性以及多个之间数据的一致性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.</a:t>
            </a:r>
            <a:endParaRPr lang="en-US" altLang="zh-CN" sz="1000">
              <a:latin typeface="news" charset="0"/>
              <a:ea typeface="news" charset="0"/>
              <a:cs typeface="news" charset="0"/>
            </a:endParaRPr>
          </a:p>
          <a:p>
            <a:pPr algn="l"/>
            <a:endParaRPr lang="en-US" altLang="zh-CN" sz="10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触发器是响应</a:t>
            </a:r>
            <a:r>
              <a:rPr lang="en-US" altLang="zh-CN" sz="1000" b="1">
                <a:latin typeface="news" charset="0"/>
                <a:ea typeface="news" charset="0"/>
                <a:cs typeface="news" charset="0"/>
              </a:rPr>
              <a:t>INSERT</a:t>
            </a:r>
            <a:r>
              <a:rPr lang="zh-CN" altLang="en-US" sz="1000" b="1">
                <a:latin typeface="news" charset="0"/>
                <a:ea typeface="news" charset="0"/>
                <a:cs typeface="news" charset="0"/>
              </a:rPr>
              <a:t>、</a:t>
            </a:r>
            <a:r>
              <a:rPr lang="en-US" altLang="zh-CN" sz="1000" b="1">
                <a:latin typeface="news" charset="0"/>
                <a:ea typeface="news" charset="0"/>
                <a:cs typeface="news" charset="0"/>
              </a:rPr>
              <a:t>DELETE</a:t>
            </a:r>
            <a:r>
              <a:rPr lang="zh-CN" altLang="en-US" sz="1000" b="1">
                <a:latin typeface="news" charset="0"/>
                <a:ea typeface="news" charset="0"/>
                <a:cs typeface="news" charset="0"/>
              </a:rPr>
              <a:t>和</a:t>
            </a:r>
            <a:r>
              <a:rPr lang="en-US" altLang="zh-CN" sz="1000" b="1">
                <a:latin typeface="news" charset="0"/>
                <a:ea typeface="news" charset="0"/>
                <a:cs typeface="news" charset="0"/>
              </a:rPr>
              <a:t>UPDATE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语句自动执行的一条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MySQL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语句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.</a:t>
            </a:r>
            <a:r>
              <a:rPr lang="zh-CN" altLang="en-US" sz="1000">
                <a:latin typeface="news" charset="0"/>
                <a:ea typeface="宋体" charset="0"/>
                <a:cs typeface="news" charset="0"/>
              </a:rPr>
              <a:t>而其他语句不支持触发器</a:t>
            </a:r>
            <a:r>
              <a:rPr lang="en-US" altLang="zh-CN" sz="1000">
                <a:latin typeface="news" charset="0"/>
                <a:ea typeface="宋体" charset="0"/>
                <a:cs typeface="news" charset="0"/>
              </a:rPr>
              <a:t>.</a:t>
            </a:r>
            <a:endParaRPr lang="en-US" altLang="zh-CN" sz="1000">
              <a:latin typeface="news" charset="0"/>
              <a:ea typeface="宋体" charset="0"/>
              <a:cs typeface="news" charset="0"/>
            </a:endParaRPr>
          </a:p>
          <a:p>
            <a:pPr algn="l"/>
            <a:r>
              <a:rPr lang="zh-CN" altLang="en-US" sz="1000">
                <a:latin typeface="news" charset="0"/>
                <a:ea typeface="宋体" charset="0"/>
                <a:cs typeface="news" charset="0"/>
              </a:rPr>
              <a:t>即分为三种触发器：</a:t>
            </a:r>
            <a:endParaRPr lang="zh-CN" altLang="en-US" sz="1000">
              <a:latin typeface="news" charset="0"/>
              <a:ea typeface="宋体" charset="0"/>
              <a:cs typeface="news" charset="0"/>
            </a:endParaRPr>
          </a:p>
          <a:p>
            <a:pPr algn="l"/>
            <a:r>
              <a:rPr lang="en-US" altLang="zh-CN" sz="1000">
                <a:latin typeface="news" charset="0"/>
                <a:ea typeface="宋体" charset="0"/>
                <a:cs typeface="news" charset="0"/>
              </a:rPr>
              <a:t>INSERT</a:t>
            </a:r>
            <a:endParaRPr lang="en-US" altLang="zh-CN" sz="1000">
              <a:latin typeface="news" charset="0"/>
              <a:ea typeface="宋体" charset="0"/>
              <a:cs typeface="news" charset="0"/>
            </a:endParaRPr>
          </a:p>
          <a:p>
            <a:pPr algn="l"/>
            <a:r>
              <a:rPr lang="en-US" altLang="zh-CN" sz="1000">
                <a:latin typeface="news" charset="0"/>
                <a:ea typeface="宋体" charset="0"/>
                <a:cs typeface="news" charset="0"/>
              </a:rPr>
              <a:t>DELETE</a:t>
            </a:r>
            <a:endParaRPr lang="en-US" altLang="zh-CN" sz="1000">
              <a:latin typeface="news" charset="0"/>
              <a:ea typeface="宋体" charset="0"/>
              <a:cs typeface="news" charset="0"/>
            </a:endParaRPr>
          </a:p>
          <a:p>
            <a:pPr algn="l"/>
            <a:r>
              <a:rPr lang="en-US" altLang="zh-CN" sz="1000">
                <a:latin typeface="news" charset="0"/>
                <a:ea typeface="宋体" charset="0"/>
                <a:cs typeface="news" charset="0"/>
              </a:rPr>
              <a:t>UPDATE</a:t>
            </a:r>
            <a:endParaRPr lang="en-US" altLang="zh-CN" sz="1000">
              <a:latin typeface="news" charset="0"/>
              <a:ea typeface="宋体" charset="0"/>
              <a:cs typeface="news" charset="0"/>
            </a:endParaRPr>
          </a:p>
        </p:txBody>
      </p:sp>
      <p:sp>
        <p:nvSpPr>
          <p:cNvPr id="3" name="左箭头 2"/>
          <p:cNvSpPr/>
          <p:nvPr/>
        </p:nvSpPr>
        <p:spPr>
          <a:xfrm rot="10800000">
            <a:off x="4363085" y="895350"/>
            <a:ext cx="711835" cy="248285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126355" y="157480"/>
            <a:ext cx="5984240" cy="17227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/>
              <a:t>-- </a:t>
            </a:r>
            <a:r>
              <a:rPr lang="zh-CN" altLang="en-US" sz="1200"/>
              <a:t>建立触发器</a:t>
            </a:r>
            <a:endParaRPr lang="zh-CN" altLang="en-US" sz="1200"/>
          </a:p>
          <a:p>
            <a:pPr algn="l"/>
            <a:r>
              <a:rPr lang="en-US" altLang="zh-CN" sz="1200"/>
              <a:t>CREATE TRIGGER MyTest1.db_P_insert_tigger </a:t>
            </a:r>
            <a:r>
              <a:rPr lang="en-US" altLang="zh-CN" sz="1200" b="1"/>
              <a:t>AFTER INSERT</a:t>
            </a:r>
            <a:endParaRPr lang="en-US" altLang="zh-CN" sz="1200"/>
          </a:p>
          <a:p>
            <a:pPr algn="l"/>
            <a:r>
              <a:rPr lang="en-US" altLang="zh-CN" sz="1200"/>
              <a:t>ON MyTest1.P FOR EACH ROW SET @STR=”Insert one P producer.”;</a:t>
            </a:r>
            <a:endParaRPr lang="en-US" altLang="zh-CN" sz="1200"/>
          </a:p>
          <a:p>
            <a:pPr algn="l"/>
            <a:endParaRPr lang="en-US" altLang="zh-CN" sz="1200"/>
          </a:p>
          <a:p>
            <a:pPr algn="l"/>
            <a:r>
              <a:rPr lang="en-US" altLang="zh-CN" sz="1200"/>
              <a:t>-- </a:t>
            </a:r>
            <a:r>
              <a:rPr lang="zh-CN" altLang="en-US" sz="1200"/>
              <a:t>每当向</a:t>
            </a:r>
            <a:r>
              <a:rPr lang="en-US" altLang="zh-CN" sz="1200"/>
              <a:t>P</a:t>
            </a:r>
            <a:r>
              <a:rPr lang="zh-CN" altLang="en-US" sz="1200"/>
              <a:t>表插入一条记录之后，就会触发一个记录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187960" y="2626995"/>
            <a:ext cx="4046855" cy="11226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事件：</a:t>
            </a:r>
            <a:endParaRPr lang="zh-CN" altLang="en-US" sz="1000"/>
          </a:p>
          <a:p>
            <a:pPr algn="l"/>
            <a:r>
              <a:rPr lang="zh-CN" altLang="en-US" sz="1000"/>
              <a:t>事件是基于时间周期来触发执行某些任务的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zh-CN" altLang="en-US" sz="1000"/>
              <a:t>而触发器是基于某个表所产生的事件触发的，这是两者的区别</a:t>
            </a:r>
            <a:endParaRPr lang="zh-CN" altLang="en-US" sz="1000"/>
          </a:p>
        </p:txBody>
      </p:sp>
      <p:sp>
        <p:nvSpPr>
          <p:cNvPr id="6" name="矩形 5"/>
          <p:cNvSpPr/>
          <p:nvPr/>
        </p:nvSpPr>
        <p:spPr>
          <a:xfrm>
            <a:off x="4732020" y="2118995"/>
            <a:ext cx="7235190" cy="1807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sz="1000"/>
              <a:t>存储过程：</a:t>
            </a:r>
            <a:endParaRPr lang="zh-CN" sz="1000"/>
          </a:p>
          <a:p>
            <a:pPr algn="l"/>
            <a:r>
              <a:rPr lang="zh-CN" sz="1000"/>
              <a:t>用于完成多个</a:t>
            </a:r>
            <a:r>
              <a:rPr lang="en-US" altLang="zh-CN" sz="1000"/>
              <a:t>SQL</a:t>
            </a:r>
            <a:r>
              <a:rPr lang="zh-CN" altLang="en-US" sz="1000"/>
              <a:t>语句组合而成具有特定功能的的</a:t>
            </a:r>
            <a:r>
              <a:rPr lang="en-US" altLang="zh-CN" sz="1000"/>
              <a:t>SQL</a:t>
            </a:r>
            <a:r>
              <a:rPr lang="zh-CN" altLang="en-US" sz="1000"/>
              <a:t>语句集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en-US" altLang="zh-CN" sz="1000"/>
              <a:t>SQL</a:t>
            </a:r>
            <a:r>
              <a:rPr lang="zh-CN" altLang="en-US" sz="1000"/>
              <a:t>语句集经过编译后会存储在数据库中，用户通过指定存储过程的名字并给定参数，即可随时调用并执行</a:t>
            </a:r>
            <a:r>
              <a:rPr lang="en-US" altLang="zh-CN" sz="1000"/>
              <a:t>.</a:t>
            </a:r>
            <a:r>
              <a:rPr lang="zh-CN" altLang="en-US" sz="1000"/>
              <a:t>而不必重新编译</a:t>
            </a:r>
            <a:r>
              <a:rPr lang="en-US" altLang="zh-CN" sz="1000"/>
              <a:t>.</a:t>
            </a:r>
            <a:r>
              <a:rPr lang="zh-CN" altLang="en-US" sz="1000"/>
              <a:t>可加大</a:t>
            </a:r>
            <a:r>
              <a:rPr lang="en-US" altLang="zh-CN" sz="1000"/>
              <a:t>SQL</a:t>
            </a:r>
            <a:r>
              <a:rPr lang="zh-CN" altLang="en-US" sz="1000"/>
              <a:t>执行的效率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zh-CN" altLang="en-US" sz="1000"/>
              <a:t>对于各条</a:t>
            </a:r>
            <a:r>
              <a:rPr lang="en-US" altLang="zh-CN" sz="1000"/>
              <a:t>MySQL</a:t>
            </a:r>
            <a:r>
              <a:rPr lang="zh-CN" altLang="en-US" sz="1000"/>
              <a:t>语句数据库操作语句执行在其执行过程中，在每次执行之前都需要预先编译，这会影响操作语句的执行效率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zh-CN" altLang="en-US" sz="1000"/>
              <a:t>可以使用</a:t>
            </a:r>
            <a:r>
              <a:rPr lang="en-US" altLang="zh-CN" sz="1000"/>
              <a:t>DECLARE</a:t>
            </a:r>
            <a:r>
              <a:rPr lang="zh-CN" altLang="en-US" sz="1000"/>
              <a:t>语句来声明局部变量</a:t>
            </a:r>
            <a:r>
              <a:rPr lang="en-US" altLang="zh-CN" sz="1000"/>
              <a:t>.</a:t>
            </a:r>
            <a:r>
              <a:rPr lang="zh-CN" altLang="en-US" sz="1000"/>
              <a:t>（</a:t>
            </a:r>
            <a:r>
              <a:rPr lang="en-US" altLang="zh-CN" sz="1000"/>
              <a:t>DECLARE id INT(S )</a:t>
            </a:r>
            <a:r>
              <a:rPr lang="zh-CN" altLang="en-US" sz="1000"/>
              <a:t>）</a:t>
            </a:r>
            <a:endParaRPr lang="zh-CN" altLang="en-US" sz="1000"/>
          </a:p>
          <a:p>
            <a:pPr algn="l"/>
            <a:endParaRPr lang="zh-CN" altLang="en-US" sz="1000"/>
          </a:p>
          <a:p>
            <a:pPr algn="l"/>
            <a:r>
              <a:rPr lang="zh-CN" altLang="en-US" sz="1000"/>
              <a:t>游标的概念：游标是一个被</a:t>
            </a:r>
            <a:r>
              <a:rPr lang="en-US" altLang="zh-CN" sz="1000"/>
              <a:t>SELECT</a:t>
            </a:r>
            <a:r>
              <a:rPr lang="zh-CN" altLang="en-US" sz="1000"/>
              <a:t>语句检索出来的结果集，在存储了游标以后，应用程序或用户可以根据需要滚动或浏览其中的数据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endParaRPr lang="en-US" altLang="zh-CN" sz="1000"/>
          </a:p>
        </p:txBody>
      </p:sp>
      <p:sp>
        <p:nvSpPr>
          <p:cNvPr id="7" name="矩形 6"/>
          <p:cNvSpPr/>
          <p:nvPr/>
        </p:nvSpPr>
        <p:spPr>
          <a:xfrm>
            <a:off x="196215" y="4340225"/>
            <a:ext cx="4046855" cy="11226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sz="1000"/>
              <a:t>存储函数：</a:t>
            </a:r>
            <a:endParaRPr lang="zh-CN" sz="1000"/>
          </a:p>
          <a:p>
            <a:pPr algn="l"/>
            <a:r>
              <a:rPr lang="zh-CN" sz="1000"/>
              <a:t>存储函数一般只用于查询的操作，它可以接收输入参数，并有返回值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en-US" altLang="zh-CN" sz="1000"/>
              <a:t>存储过程可以调用存储函数</a:t>
            </a:r>
            <a:r>
              <a:rPr lang="zh-CN" altLang="en-US" sz="1000"/>
              <a:t>，</a:t>
            </a:r>
            <a:r>
              <a:rPr lang="en-US" altLang="zh-CN" sz="1000"/>
              <a:t>但函数不能调用存储过程.</a:t>
            </a:r>
            <a:endParaRPr lang="en-US" altLang="zh-CN" sz="1000"/>
          </a:p>
          <a:p>
            <a:pPr algn="l"/>
            <a:r>
              <a:rPr lang="en-US" altLang="zh-CN" sz="1000"/>
              <a:t>存储过程一般是作为一个独立的部分来执行(call调用).而函数可以作为查询语句的一个部分来调用</a:t>
            </a:r>
            <a:endParaRPr lang="en-US" altLang="zh-CN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27660" y="1865630"/>
            <a:ext cx="1053465" cy="22167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客户端</a:t>
            </a:r>
            <a:endParaRPr lang="zh-CN" altLang="en-US" sz="1200"/>
          </a:p>
        </p:txBody>
      </p:sp>
      <p:sp>
        <p:nvSpPr>
          <p:cNvPr id="3" name="矩形 2"/>
          <p:cNvSpPr/>
          <p:nvPr/>
        </p:nvSpPr>
        <p:spPr>
          <a:xfrm>
            <a:off x="4846320" y="260350"/>
            <a:ext cx="2498725" cy="1981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NameNode</a:t>
            </a:r>
            <a:endParaRPr lang="en-US" altLang="zh-CN" sz="1200"/>
          </a:p>
          <a:p>
            <a:pPr algn="ctr"/>
            <a:r>
              <a:rPr lang="zh-CN" altLang="en-US" sz="1200"/>
              <a:t>管理元数据</a:t>
            </a:r>
            <a:endParaRPr lang="zh-CN" altLang="en-US" sz="1200"/>
          </a:p>
          <a:p>
            <a:pPr algn="ctr"/>
            <a:r>
              <a:rPr lang="en-US" altLang="zh-CN" sz="1200"/>
              <a:t>/aaa/hello.txt</a:t>
            </a:r>
            <a:r>
              <a:rPr lang="zh-CN" altLang="en-US" sz="1200"/>
              <a:t>在哪个结点上？</a:t>
            </a:r>
            <a:endParaRPr lang="zh-CN" altLang="en-US" sz="1200"/>
          </a:p>
          <a:p>
            <a:pPr algn="ctr"/>
            <a:r>
              <a:rPr lang="en-US" altLang="zh-CN" sz="1200"/>
              <a:t>NameNode</a:t>
            </a:r>
            <a:r>
              <a:rPr lang="zh-CN" altLang="en-US" sz="1200"/>
              <a:t>保存有这些存储结点的位置信息</a:t>
            </a:r>
            <a:endParaRPr lang="zh-CN" altLang="en-US" sz="1200"/>
          </a:p>
        </p:txBody>
      </p:sp>
      <p:cxnSp>
        <p:nvCxnSpPr>
          <p:cNvPr id="4" name="直接箭头连接符 3"/>
          <p:cNvCxnSpPr>
            <a:stCxn id="2" idx="0"/>
            <a:endCxn id="3" idx="1"/>
          </p:cNvCxnSpPr>
          <p:nvPr/>
        </p:nvCxnSpPr>
        <p:spPr>
          <a:xfrm flipV="1">
            <a:off x="854710" y="1250950"/>
            <a:ext cx="3991610" cy="6146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487170" y="904240"/>
            <a:ext cx="22167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请求读取文件</a:t>
            </a:r>
            <a:r>
              <a:rPr lang="en-US" altLang="zh-CN" sz="1200"/>
              <a:t>/aaa/hello.txt</a:t>
            </a:r>
            <a:endParaRPr lang="en-US" altLang="zh-CN" sz="120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409065" y="1624330"/>
            <a:ext cx="3455035" cy="639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326130" y="1865630"/>
            <a:ext cx="2046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block-01:node1</a:t>
            </a:r>
            <a:endParaRPr lang="en-US" altLang="zh-CN" sz="1200"/>
          </a:p>
          <a:p>
            <a:r>
              <a:rPr lang="en-US" altLang="zh-CN" sz="1200"/>
              <a:t>block-02:node2</a:t>
            </a:r>
            <a:endParaRPr lang="en-US" altLang="zh-CN" sz="1200"/>
          </a:p>
          <a:p>
            <a:r>
              <a:rPr lang="en-US" altLang="zh-CN" sz="1200"/>
              <a:t>block-03:node3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1917700" y="2224405"/>
            <a:ext cx="1211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获得了目标文件的在集群中的位置</a:t>
            </a:r>
            <a:endParaRPr lang="zh-CN" altLang="en-US" sz="1200"/>
          </a:p>
        </p:txBody>
      </p:sp>
      <p:sp>
        <p:nvSpPr>
          <p:cNvPr id="9" name="圆角矩形 8"/>
          <p:cNvSpPr/>
          <p:nvPr/>
        </p:nvSpPr>
        <p:spPr>
          <a:xfrm>
            <a:off x="3560445" y="4688840"/>
            <a:ext cx="1812290" cy="19069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942965" y="4688840"/>
            <a:ext cx="1812290" cy="19069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8302625" y="4688840"/>
            <a:ext cx="1812290" cy="19069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2" idx="3"/>
            <a:endCxn id="9" idx="0"/>
          </p:cNvCxnSpPr>
          <p:nvPr/>
        </p:nvCxnSpPr>
        <p:spPr>
          <a:xfrm>
            <a:off x="1381125" y="2974340"/>
            <a:ext cx="3085465" cy="1714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342765" y="4284345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node1</a:t>
            </a:r>
            <a:endParaRPr lang="en-US" altLang="zh-CN" sz="1200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10655" y="4284345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node2</a:t>
            </a:r>
            <a:endParaRPr lang="en-US" altLang="zh-CN" sz="120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91575" y="4284345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node3</a:t>
            </a:r>
            <a:endParaRPr lang="en-US" altLang="zh-CN" sz="1200">
              <a:sym typeface="+mn-ea"/>
            </a:endParaRPr>
          </a:p>
        </p:txBody>
      </p:sp>
      <p:cxnSp>
        <p:nvCxnSpPr>
          <p:cNvPr id="16" name="直接箭头连接符 15"/>
          <p:cNvCxnSpPr>
            <a:endCxn id="9" idx="1"/>
          </p:cNvCxnSpPr>
          <p:nvPr/>
        </p:nvCxnSpPr>
        <p:spPr>
          <a:xfrm>
            <a:off x="1381125" y="3514725"/>
            <a:ext cx="2179320" cy="21278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566670" y="3806825"/>
            <a:ext cx="1372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请求读取</a:t>
            </a:r>
            <a:r>
              <a:rPr lang="en-US" altLang="zh-CN" sz="1200">
                <a:sym typeface="+mn-ea"/>
              </a:rPr>
              <a:t>block1</a:t>
            </a:r>
            <a:endParaRPr lang="en-US" altLang="zh-CN" sz="1200">
              <a:sym typeface="+mn-ea"/>
            </a:endParaRPr>
          </a:p>
        </p:txBody>
      </p:sp>
      <p:cxnSp>
        <p:nvCxnSpPr>
          <p:cNvPr id="18" name="直接箭头连接符 17"/>
          <p:cNvCxnSpPr>
            <a:stCxn id="2" idx="3"/>
            <a:endCxn id="10" idx="0"/>
          </p:cNvCxnSpPr>
          <p:nvPr/>
        </p:nvCxnSpPr>
        <p:spPr>
          <a:xfrm>
            <a:off x="1381125" y="2974340"/>
            <a:ext cx="5467985" cy="1714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1" idx="0"/>
          </p:cNvCxnSpPr>
          <p:nvPr/>
        </p:nvCxnSpPr>
        <p:spPr>
          <a:xfrm>
            <a:off x="1409065" y="2941955"/>
            <a:ext cx="7799705" cy="17468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342765" y="3920490"/>
            <a:ext cx="1372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请求读取</a:t>
            </a:r>
            <a:r>
              <a:rPr lang="en-US" altLang="zh-CN" sz="1200">
                <a:sym typeface="+mn-ea"/>
              </a:rPr>
              <a:t>block2</a:t>
            </a:r>
            <a:endParaRPr lang="en-US" altLang="zh-CN" sz="1200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72810" y="3806825"/>
            <a:ext cx="1372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请求读取</a:t>
            </a:r>
            <a:r>
              <a:rPr lang="en-US" altLang="zh-CN" sz="1200">
                <a:sym typeface="+mn-ea"/>
              </a:rPr>
              <a:t>block3</a:t>
            </a:r>
            <a:endParaRPr lang="en-US" altLang="zh-CN" sz="120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40435" y="4819015"/>
            <a:ext cx="17983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使用</a:t>
            </a:r>
            <a:r>
              <a:rPr lang="en-US" altLang="zh-CN" sz="1200"/>
              <a:t>socket</a:t>
            </a:r>
            <a:r>
              <a:rPr lang="zh-CN" altLang="en-US" sz="1200"/>
              <a:t>流进行读取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3847465" y="6162040"/>
            <a:ext cx="469265" cy="3257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24" name="矩形 23"/>
          <p:cNvSpPr/>
          <p:nvPr/>
        </p:nvSpPr>
        <p:spPr>
          <a:xfrm>
            <a:off x="4625975" y="6162040"/>
            <a:ext cx="469265" cy="3257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25" name="矩形 24"/>
          <p:cNvSpPr/>
          <p:nvPr/>
        </p:nvSpPr>
        <p:spPr>
          <a:xfrm>
            <a:off x="6282055" y="6162040"/>
            <a:ext cx="469265" cy="32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26" name="矩形 25"/>
          <p:cNvSpPr/>
          <p:nvPr/>
        </p:nvSpPr>
        <p:spPr>
          <a:xfrm>
            <a:off x="6999605" y="6162040"/>
            <a:ext cx="469265" cy="3257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27" name="矩形 26"/>
          <p:cNvSpPr/>
          <p:nvPr/>
        </p:nvSpPr>
        <p:spPr>
          <a:xfrm>
            <a:off x="8589645" y="6162040"/>
            <a:ext cx="469265" cy="32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28" name="矩形 27"/>
          <p:cNvSpPr/>
          <p:nvPr/>
        </p:nvSpPr>
        <p:spPr>
          <a:xfrm>
            <a:off x="9319895" y="6162040"/>
            <a:ext cx="469265" cy="3257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3</a:t>
            </a:r>
            <a:endParaRPr lang="en-US" altLang="zh-CN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09880" y="369570"/>
            <a:ext cx="2230120" cy="378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MapReduce</a:t>
            </a:r>
            <a:r>
              <a:rPr lang="zh-CN" altLang="en-US" sz="1200"/>
              <a:t>的整体思想</a:t>
            </a:r>
            <a:endParaRPr lang="zh-CN" altLang="en-US" sz="1200"/>
          </a:p>
        </p:txBody>
      </p:sp>
      <p:sp>
        <p:nvSpPr>
          <p:cNvPr id="3" name="矩形 2"/>
          <p:cNvSpPr/>
          <p:nvPr/>
        </p:nvSpPr>
        <p:spPr>
          <a:xfrm>
            <a:off x="2144395" y="1463040"/>
            <a:ext cx="50482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44395" y="2322195"/>
            <a:ext cx="50482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44395" y="3176270"/>
            <a:ext cx="50482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1791335" y="1606550"/>
            <a:ext cx="100965" cy="2011045"/>
          </a:xfrm>
          <a:prstGeom prst="leftBrace">
            <a:avLst>
              <a:gd name="adj1" fmla="val 2515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9245" y="2473960"/>
            <a:ext cx="14820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所有结点并行计算</a:t>
            </a:r>
            <a:endParaRPr lang="zh-CN" altLang="en-US" sz="1200"/>
          </a:p>
        </p:txBody>
      </p:sp>
      <p:cxnSp>
        <p:nvCxnSpPr>
          <p:cNvPr id="8" name="直接箭头连接符 7"/>
          <p:cNvCxnSpPr>
            <a:stCxn id="3" idx="3"/>
          </p:cNvCxnSpPr>
          <p:nvPr/>
        </p:nvCxnSpPr>
        <p:spPr>
          <a:xfrm>
            <a:off x="2649220" y="1715770"/>
            <a:ext cx="581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649220" y="2612390"/>
            <a:ext cx="581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649220" y="3429000"/>
            <a:ext cx="581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230245" y="1463675"/>
            <a:ext cx="50482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30245" y="2322830"/>
            <a:ext cx="50482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230245" y="3176905"/>
            <a:ext cx="50482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 rot="16200000">
            <a:off x="2835275" y="3336290"/>
            <a:ext cx="168275" cy="1109980"/>
          </a:xfrm>
          <a:prstGeom prst="leftBrace">
            <a:avLst>
              <a:gd name="adj1" fmla="val 1320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86330" y="4048125"/>
            <a:ext cx="1146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Mapper</a:t>
            </a:r>
            <a:r>
              <a:rPr lang="zh-CN" altLang="en-US" sz="1200"/>
              <a:t>阶段</a:t>
            </a:r>
            <a:endParaRPr lang="zh-CN" altLang="en-US" sz="1200"/>
          </a:p>
        </p:txBody>
      </p:sp>
      <p:cxnSp>
        <p:nvCxnSpPr>
          <p:cNvPr id="16" name="直接箭头连接符 15"/>
          <p:cNvCxnSpPr>
            <a:stCxn id="11" idx="3"/>
          </p:cNvCxnSpPr>
          <p:nvPr/>
        </p:nvCxnSpPr>
        <p:spPr>
          <a:xfrm>
            <a:off x="3735070" y="1716405"/>
            <a:ext cx="1253490" cy="857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3"/>
          </p:cNvCxnSpPr>
          <p:nvPr/>
        </p:nvCxnSpPr>
        <p:spPr>
          <a:xfrm flipV="1">
            <a:off x="3735070" y="2573655"/>
            <a:ext cx="128714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3735070" y="2573655"/>
            <a:ext cx="1245235" cy="855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005705" y="2270760"/>
            <a:ext cx="1278890" cy="5892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磁盘</a:t>
            </a:r>
            <a:endParaRPr lang="zh-CN" altLang="en-US" sz="1200"/>
          </a:p>
        </p:txBody>
      </p:sp>
      <p:sp>
        <p:nvSpPr>
          <p:cNvPr id="20" name="文本框 19"/>
          <p:cNvSpPr txBox="1"/>
          <p:nvPr/>
        </p:nvSpPr>
        <p:spPr>
          <a:xfrm>
            <a:off x="4119880" y="1715770"/>
            <a:ext cx="11461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000"/>
              <a:t>落地：写入磁盘</a:t>
            </a:r>
            <a:endParaRPr lang="zh-CN" sz="1000"/>
          </a:p>
        </p:txBody>
      </p:sp>
      <p:cxnSp>
        <p:nvCxnSpPr>
          <p:cNvPr id="21" name="直接箭头连接符 20"/>
          <p:cNvCxnSpPr>
            <a:stCxn id="19" idx="3"/>
          </p:cNvCxnSpPr>
          <p:nvPr/>
        </p:nvCxnSpPr>
        <p:spPr>
          <a:xfrm>
            <a:off x="6284595" y="2565400"/>
            <a:ext cx="10179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319645" y="2245995"/>
            <a:ext cx="1329690" cy="622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23" name="左大括号 22"/>
          <p:cNvSpPr/>
          <p:nvPr/>
        </p:nvSpPr>
        <p:spPr>
          <a:xfrm rot="16200000">
            <a:off x="7900035" y="3336290"/>
            <a:ext cx="168275" cy="1109980"/>
          </a:xfrm>
          <a:prstGeom prst="leftBrace">
            <a:avLst>
              <a:gd name="adj1" fmla="val 1320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429500" y="4048125"/>
            <a:ext cx="1146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Reduce</a:t>
            </a:r>
            <a:r>
              <a:rPr lang="zh-CN" altLang="en-US" sz="1200"/>
              <a:t>阶段</a:t>
            </a:r>
            <a:endParaRPr lang="zh-CN" altLang="en-US" sz="120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8649335" y="2575560"/>
            <a:ext cx="10179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667240" y="2270760"/>
            <a:ext cx="1329690" cy="622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输出结果</a:t>
            </a:r>
            <a:endParaRPr lang="zh-CN" altLang="en-US" sz="900"/>
          </a:p>
        </p:txBody>
      </p:sp>
      <p:sp>
        <p:nvSpPr>
          <p:cNvPr id="27" name="圆角矩形 26"/>
          <p:cNvSpPr/>
          <p:nvPr/>
        </p:nvSpPr>
        <p:spPr>
          <a:xfrm>
            <a:off x="2800985" y="175895"/>
            <a:ext cx="2953385" cy="9423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/>
              <a:t>Note</a:t>
            </a:r>
            <a:r>
              <a:rPr lang="zh-CN" altLang="en-US" sz="1200"/>
              <a:t>：</a:t>
            </a:r>
            <a:r>
              <a:rPr lang="en-US" altLang="zh-CN" sz="1200"/>
              <a:t>mapreduce</a:t>
            </a:r>
            <a:r>
              <a:rPr lang="zh-CN" altLang="en-US" sz="1200"/>
              <a:t>编程模型只能包含一个</a:t>
            </a:r>
            <a:r>
              <a:rPr lang="en-US" altLang="zh-CN" sz="1200"/>
              <a:t>map</a:t>
            </a:r>
            <a:r>
              <a:rPr lang="zh-CN" altLang="en-US" sz="1200"/>
              <a:t>和一个</a:t>
            </a:r>
            <a:r>
              <a:rPr lang="en-US" altLang="zh-CN" sz="1200"/>
              <a:t>reduce</a:t>
            </a:r>
            <a:r>
              <a:rPr lang="zh-CN" altLang="en-US" sz="1200"/>
              <a:t>阶段</a:t>
            </a:r>
            <a:r>
              <a:rPr lang="en-US" altLang="zh-CN" sz="1200"/>
              <a:t>.</a:t>
            </a:r>
            <a:endParaRPr lang="en-US" altLang="zh-CN" sz="1200"/>
          </a:p>
          <a:p>
            <a:pPr algn="l"/>
            <a:r>
              <a:rPr lang="zh-CN" altLang="en-US" sz="1200"/>
              <a:t>对于很复杂的任务，可以分成多个</a:t>
            </a:r>
            <a:r>
              <a:rPr lang="en-US" altLang="zh-CN" sz="1200"/>
              <a:t>Mapreduce</a:t>
            </a:r>
            <a:r>
              <a:rPr lang="zh-CN" altLang="en-US" sz="1200"/>
              <a:t>任务进行操作，串行并行</a:t>
            </a:r>
            <a:endParaRPr lang="zh-CN" altLang="en-US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21285"/>
            <a:ext cx="10895330" cy="6615430"/>
          </a:xfrm>
          <a:prstGeom prst="rect">
            <a:avLst/>
          </a:prstGeom>
          <a:ln cmpd="dbl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" name="圆角矩形 81"/>
          <p:cNvSpPr/>
          <p:nvPr/>
        </p:nvSpPr>
        <p:spPr>
          <a:xfrm>
            <a:off x="7667625" y="365760"/>
            <a:ext cx="1246505" cy="5732780"/>
          </a:xfrm>
          <a:prstGeom prst="roundRect">
            <a:avLst/>
          </a:prstGeom>
          <a:ln>
            <a:solidFill>
              <a:srgbClr val="0070C0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n cap="sq"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8315" y="751840"/>
            <a:ext cx="1681480" cy="791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hello jack apple</a:t>
            </a:r>
            <a:endParaRPr lang="en-US" altLang="zh-CN" sz="900"/>
          </a:p>
          <a:p>
            <a:pPr algn="ctr"/>
            <a:r>
              <a:rPr lang="en-US" altLang="zh-CN" sz="900"/>
              <a:t>car hadoop bus</a:t>
            </a:r>
            <a:endParaRPr lang="en-US" altLang="zh-CN" sz="900"/>
          </a:p>
          <a:p>
            <a:pPr algn="ctr"/>
            <a:r>
              <a:rPr lang="en-US" altLang="zh-CN" sz="900"/>
              <a:t>spark java python</a:t>
            </a:r>
            <a:endParaRPr lang="en-US" altLang="zh-CN" sz="900"/>
          </a:p>
          <a:p>
            <a:pPr algn="ctr"/>
            <a:r>
              <a:rPr lang="en-US" altLang="zh-CN" sz="900"/>
              <a:t>python allen james</a:t>
            </a:r>
            <a:r>
              <a:rPr lang="en-US" altLang="zh-CN" sz="1200"/>
              <a:t> </a:t>
            </a:r>
            <a:endParaRPr lang="en-US" altLang="zh-CN" sz="1200"/>
          </a:p>
        </p:txBody>
      </p:sp>
      <p:sp>
        <p:nvSpPr>
          <p:cNvPr id="3" name="矩形 2"/>
          <p:cNvSpPr/>
          <p:nvPr/>
        </p:nvSpPr>
        <p:spPr>
          <a:xfrm>
            <a:off x="741680" y="1090295"/>
            <a:ext cx="1681480" cy="765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hello jack apple</a:t>
            </a:r>
            <a:endParaRPr lang="en-US" altLang="zh-CN" sz="900"/>
          </a:p>
          <a:p>
            <a:pPr algn="ctr"/>
            <a:r>
              <a:rPr lang="en-US" altLang="zh-CN" sz="900"/>
              <a:t>car hadoop bus</a:t>
            </a:r>
            <a:endParaRPr lang="en-US" altLang="zh-CN" sz="900"/>
          </a:p>
          <a:p>
            <a:pPr algn="ctr"/>
            <a:r>
              <a:rPr lang="en-US" altLang="zh-CN" sz="900"/>
              <a:t>spark java python</a:t>
            </a:r>
            <a:endParaRPr lang="en-US" altLang="zh-CN" sz="900"/>
          </a:p>
          <a:p>
            <a:pPr algn="ctr"/>
            <a:r>
              <a:rPr lang="en-US" altLang="zh-CN" sz="900"/>
              <a:t>python allen james</a:t>
            </a:r>
            <a:r>
              <a:rPr lang="en-US" altLang="zh-CN" sz="1200"/>
              <a:t> </a:t>
            </a:r>
            <a:endParaRPr lang="en-US" altLang="zh-CN" sz="1200"/>
          </a:p>
        </p:txBody>
      </p:sp>
      <p:sp>
        <p:nvSpPr>
          <p:cNvPr id="4" name="矩形 3"/>
          <p:cNvSpPr/>
          <p:nvPr/>
        </p:nvSpPr>
        <p:spPr>
          <a:xfrm>
            <a:off x="1086485" y="1367155"/>
            <a:ext cx="1681480" cy="749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hello jack apple</a:t>
            </a:r>
            <a:endParaRPr lang="en-US" altLang="zh-CN" sz="900"/>
          </a:p>
          <a:p>
            <a:pPr algn="ctr"/>
            <a:r>
              <a:rPr lang="en-US" altLang="zh-CN" sz="900"/>
              <a:t>car hadoop bus</a:t>
            </a:r>
            <a:endParaRPr lang="en-US" altLang="zh-CN" sz="900"/>
          </a:p>
          <a:p>
            <a:pPr algn="ctr"/>
            <a:r>
              <a:rPr lang="en-US" altLang="zh-CN" sz="900"/>
              <a:t>spark java python</a:t>
            </a:r>
            <a:endParaRPr lang="en-US" altLang="zh-CN" sz="900"/>
          </a:p>
          <a:p>
            <a:pPr algn="ctr"/>
            <a:r>
              <a:rPr lang="en-US" altLang="zh-CN" sz="900"/>
              <a:t>python allen james</a:t>
            </a:r>
            <a:r>
              <a:rPr lang="en-US" altLang="zh-CN" sz="1200"/>
              <a:t> </a:t>
            </a:r>
            <a:endParaRPr lang="en-US" altLang="zh-CN" sz="1200"/>
          </a:p>
        </p:txBody>
      </p:sp>
      <p:sp>
        <p:nvSpPr>
          <p:cNvPr id="5" name="矩形 4"/>
          <p:cNvSpPr/>
          <p:nvPr/>
        </p:nvSpPr>
        <p:spPr>
          <a:xfrm>
            <a:off x="165100" y="3164205"/>
            <a:ext cx="779780" cy="6057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200"/>
              <a:t>客户端</a:t>
            </a:r>
            <a:endParaRPr lang="zh-CN" altLang="en-US" sz="1200"/>
          </a:p>
        </p:txBody>
      </p:sp>
      <p:sp>
        <p:nvSpPr>
          <p:cNvPr id="6" name="流程图: 数据 5"/>
          <p:cNvSpPr/>
          <p:nvPr/>
        </p:nvSpPr>
        <p:spPr>
          <a:xfrm>
            <a:off x="1086485" y="4430395"/>
            <a:ext cx="2437130" cy="419735"/>
          </a:xfrm>
          <a:prstGeom prst="flowChartInputOutp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yarn</a:t>
            </a:r>
            <a:endParaRPr lang="en-US" altLang="zh-CN" sz="1000"/>
          </a:p>
          <a:p>
            <a:pPr algn="ctr"/>
            <a:r>
              <a:rPr lang="en-US" altLang="zh-CN" sz="1000"/>
              <a:t>ResourceManager</a:t>
            </a:r>
            <a:endParaRPr lang="en-US" altLang="zh-CN" sz="1000"/>
          </a:p>
        </p:txBody>
      </p:sp>
      <p:cxnSp>
        <p:nvCxnSpPr>
          <p:cNvPr id="7" name="曲线连接符 6"/>
          <p:cNvCxnSpPr>
            <a:stCxn id="6" idx="2"/>
            <a:endCxn id="5" idx="2"/>
          </p:cNvCxnSpPr>
          <p:nvPr/>
        </p:nvCxnSpPr>
        <p:spPr>
          <a:xfrm rot="10800000">
            <a:off x="554990" y="3769995"/>
            <a:ext cx="775335" cy="8705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15975" y="3848735"/>
            <a:ext cx="1353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submit()</a:t>
            </a:r>
            <a:endParaRPr lang="en-US" altLang="zh-CN" sz="900"/>
          </a:p>
          <a:p>
            <a:r>
              <a:rPr lang="en-US" altLang="zh-CN" sz="900"/>
              <a:t>wordcount.jar</a:t>
            </a:r>
            <a:endParaRPr lang="en-US" altLang="zh-CN" sz="900"/>
          </a:p>
          <a:p>
            <a:r>
              <a:rPr lang="en-US" altLang="zh-CN" sz="900"/>
              <a:t>web.xml</a:t>
            </a:r>
            <a:r>
              <a:rPr lang="zh-CN" altLang="en-US" sz="900"/>
              <a:t>等文件提交到</a:t>
            </a:r>
            <a:r>
              <a:rPr lang="en-US" altLang="zh-CN" sz="900"/>
              <a:t>Yarn</a:t>
            </a:r>
            <a:r>
              <a:rPr lang="zh-CN" altLang="en-US" sz="900"/>
              <a:t>中</a:t>
            </a:r>
            <a:endParaRPr lang="zh-CN" altLang="en-US" sz="900"/>
          </a:p>
        </p:txBody>
      </p:sp>
      <p:sp>
        <p:nvSpPr>
          <p:cNvPr id="9" name="文本框 8"/>
          <p:cNvSpPr txBox="1"/>
          <p:nvPr/>
        </p:nvSpPr>
        <p:spPr>
          <a:xfrm>
            <a:off x="210820" y="4580890"/>
            <a:ext cx="8242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用户提交的程序首先启动</a:t>
            </a:r>
            <a:r>
              <a:rPr lang="en-US" altLang="zh-CN" sz="900"/>
              <a:t>Yarn</a:t>
            </a:r>
            <a:endParaRPr lang="en-US" altLang="zh-CN" sz="900"/>
          </a:p>
        </p:txBody>
      </p:sp>
      <p:sp>
        <p:nvSpPr>
          <p:cNvPr id="10" name="矩形 9"/>
          <p:cNvSpPr/>
          <p:nvPr/>
        </p:nvSpPr>
        <p:spPr>
          <a:xfrm>
            <a:off x="4620260" y="4358640"/>
            <a:ext cx="1127760" cy="9505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MRAppMaster</a:t>
            </a:r>
            <a:endParaRPr lang="en-US" altLang="zh-CN" sz="1000"/>
          </a:p>
          <a:p>
            <a:pPr algn="ctr"/>
            <a:r>
              <a:rPr lang="en-US" altLang="zh-CN" sz="1000"/>
              <a:t>NodeManager</a:t>
            </a:r>
            <a:endParaRPr lang="en-US" altLang="zh-CN" sz="1000"/>
          </a:p>
        </p:txBody>
      </p:sp>
      <p:sp>
        <p:nvSpPr>
          <p:cNvPr id="11" name="矩形 10"/>
          <p:cNvSpPr/>
          <p:nvPr/>
        </p:nvSpPr>
        <p:spPr>
          <a:xfrm>
            <a:off x="4620260" y="3024505"/>
            <a:ext cx="1127760" cy="9505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20260" y="1700530"/>
            <a:ext cx="1128395" cy="9505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20260" y="513715"/>
            <a:ext cx="1129030" cy="9505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曲线连接符 13"/>
          <p:cNvCxnSpPr>
            <a:stCxn id="6" idx="5"/>
            <a:endCxn id="10" idx="1"/>
          </p:cNvCxnSpPr>
          <p:nvPr/>
        </p:nvCxnSpPr>
        <p:spPr>
          <a:xfrm>
            <a:off x="3279775" y="4640580"/>
            <a:ext cx="1340485" cy="193675"/>
          </a:xfrm>
          <a:prstGeom prst="curvedConnector3">
            <a:avLst>
              <a:gd name="adj1" fmla="val 591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013710" y="4875530"/>
            <a:ext cx="1816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Yarn</a:t>
            </a:r>
            <a:r>
              <a:rPr lang="zh-CN" altLang="en-US" sz="900"/>
              <a:t>根据客户端传来的信息，</a:t>
            </a:r>
            <a:r>
              <a:rPr lang="en-US" altLang="zh-CN" sz="900"/>
              <a:t>MRAppMaster.</a:t>
            </a:r>
            <a:endParaRPr lang="en-US" altLang="zh-CN" sz="900"/>
          </a:p>
          <a:p>
            <a:r>
              <a:rPr lang="en-US" altLang="zh-CN" sz="900"/>
              <a:t>Yarn</a:t>
            </a:r>
            <a:r>
              <a:rPr lang="zh-CN" altLang="en-US" sz="900"/>
              <a:t>根据</a:t>
            </a:r>
            <a:r>
              <a:rPr lang="en-US" altLang="zh-CN" sz="900"/>
              <a:t>RM</a:t>
            </a:r>
            <a:r>
              <a:rPr lang="zh-CN" altLang="en-US" sz="900"/>
              <a:t>知道启动哪台机器上的</a:t>
            </a:r>
            <a:r>
              <a:rPr lang="en-US" altLang="zh-CN" sz="900">
                <a:sym typeface="+mn-ea"/>
              </a:rPr>
              <a:t>MRAppMaster</a:t>
            </a:r>
            <a:endParaRPr lang="zh-CN" altLang="en-US" sz="900"/>
          </a:p>
        </p:txBody>
      </p:sp>
      <p:cxnSp>
        <p:nvCxnSpPr>
          <p:cNvPr id="16" name="曲线连接符 15"/>
          <p:cNvCxnSpPr>
            <a:stCxn id="5" idx="0"/>
          </p:cNvCxnSpPr>
          <p:nvPr/>
        </p:nvCxnSpPr>
        <p:spPr>
          <a:xfrm rot="16200000">
            <a:off x="-201930" y="2220595"/>
            <a:ext cx="1699895" cy="186690"/>
          </a:xfrm>
          <a:prstGeom prst="curvedConnector3">
            <a:avLst>
              <a:gd name="adj1" fmla="val 113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65100" y="2291080"/>
            <a:ext cx="15195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客户端可以获取整个待处理文件的信息，根据参数配置形成一个任务规划</a:t>
            </a:r>
            <a:endParaRPr lang="zh-CN" altLang="en-US" sz="900"/>
          </a:p>
        </p:txBody>
      </p:sp>
      <p:sp>
        <p:nvSpPr>
          <p:cNvPr id="18" name="圆角矩形 17"/>
          <p:cNvSpPr/>
          <p:nvPr/>
        </p:nvSpPr>
        <p:spPr>
          <a:xfrm>
            <a:off x="4729480" y="794385"/>
            <a:ext cx="849630" cy="35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maptask</a:t>
            </a:r>
            <a:endParaRPr lang="en-US" altLang="zh-CN" sz="1000"/>
          </a:p>
        </p:txBody>
      </p:sp>
      <p:sp>
        <p:nvSpPr>
          <p:cNvPr id="21" name="文本框 20"/>
          <p:cNvSpPr txBox="1"/>
          <p:nvPr/>
        </p:nvSpPr>
        <p:spPr>
          <a:xfrm>
            <a:off x="3279775" y="3987165"/>
            <a:ext cx="153416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而</a:t>
            </a:r>
            <a:r>
              <a:rPr lang="en-US" altLang="zh-CN" sz="900"/>
              <a:t>MRAppMaster</a:t>
            </a:r>
            <a:r>
              <a:rPr lang="zh-CN" altLang="en-US" sz="900"/>
              <a:t>直到启动哪些节点来进行后续的操作</a:t>
            </a:r>
            <a:endParaRPr lang="zh-CN" altLang="en-US" sz="900"/>
          </a:p>
        </p:txBody>
      </p:sp>
      <p:sp>
        <p:nvSpPr>
          <p:cNvPr id="23" name="文本框 22"/>
          <p:cNvSpPr txBox="1"/>
          <p:nvPr/>
        </p:nvSpPr>
        <p:spPr>
          <a:xfrm>
            <a:off x="5342255" y="513715"/>
            <a:ext cx="622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a.txt</a:t>
            </a:r>
            <a:endParaRPr lang="en-US" altLang="zh-CN" sz="900"/>
          </a:p>
          <a:p>
            <a:r>
              <a:rPr lang="en-US" altLang="zh-CN" sz="900"/>
              <a:t>0-128M</a:t>
            </a:r>
            <a:endParaRPr lang="en-US" altLang="zh-CN" sz="900"/>
          </a:p>
        </p:txBody>
      </p:sp>
      <p:sp>
        <p:nvSpPr>
          <p:cNvPr id="24" name="文本框 23"/>
          <p:cNvSpPr txBox="1"/>
          <p:nvPr/>
        </p:nvSpPr>
        <p:spPr>
          <a:xfrm>
            <a:off x="5478145" y="1706880"/>
            <a:ext cx="824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a.txt</a:t>
            </a:r>
            <a:endParaRPr lang="en-US" altLang="zh-CN" sz="900"/>
          </a:p>
          <a:p>
            <a:r>
              <a:rPr lang="en-US" altLang="zh-CN" sz="900"/>
              <a:t>128-256M</a:t>
            </a:r>
            <a:endParaRPr lang="en-US" altLang="zh-CN" sz="900"/>
          </a:p>
        </p:txBody>
      </p:sp>
      <p:sp>
        <p:nvSpPr>
          <p:cNvPr id="25" name="文本框 24"/>
          <p:cNvSpPr txBox="1"/>
          <p:nvPr/>
        </p:nvSpPr>
        <p:spPr>
          <a:xfrm>
            <a:off x="5478145" y="3048000"/>
            <a:ext cx="622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b.txt</a:t>
            </a:r>
            <a:endParaRPr lang="en-US" altLang="zh-CN" sz="900"/>
          </a:p>
          <a:p>
            <a:r>
              <a:rPr lang="en-US" altLang="zh-CN" sz="900"/>
              <a:t>0-128M</a:t>
            </a:r>
            <a:endParaRPr lang="en-US" altLang="zh-CN" sz="900"/>
          </a:p>
        </p:txBody>
      </p:sp>
      <p:sp>
        <p:nvSpPr>
          <p:cNvPr id="26" name="圆角矩形 25"/>
          <p:cNvSpPr/>
          <p:nvPr/>
        </p:nvSpPr>
        <p:spPr>
          <a:xfrm>
            <a:off x="4729480" y="1937385"/>
            <a:ext cx="849630" cy="35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maptask</a:t>
            </a:r>
            <a:endParaRPr lang="en-US" altLang="zh-CN" sz="1000"/>
          </a:p>
        </p:txBody>
      </p:sp>
      <p:sp>
        <p:nvSpPr>
          <p:cNvPr id="27" name="圆角矩形 26"/>
          <p:cNvSpPr/>
          <p:nvPr/>
        </p:nvSpPr>
        <p:spPr>
          <a:xfrm>
            <a:off x="4759325" y="3425190"/>
            <a:ext cx="849630" cy="35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maptask</a:t>
            </a:r>
            <a:endParaRPr lang="en-US" altLang="zh-CN" sz="1000"/>
          </a:p>
        </p:txBody>
      </p:sp>
      <p:sp>
        <p:nvSpPr>
          <p:cNvPr id="28" name="文本框 27"/>
          <p:cNvSpPr txBox="1"/>
          <p:nvPr/>
        </p:nvSpPr>
        <p:spPr>
          <a:xfrm>
            <a:off x="3735705" y="918210"/>
            <a:ext cx="10941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InputFormat</a:t>
            </a:r>
            <a:endParaRPr lang="en-US" altLang="zh-CN" sz="900"/>
          </a:p>
        </p:txBody>
      </p:sp>
      <p:sp>
        <p:nvSpPr>
          <p:cNvPr id="29" name="文本框 28"/>
          <p:cNvSpPr txBox="1"/>
          <p:nvPr/>
        </p:nvSpPr>
        <p:spPr>
          <a:xfrm>
            <a:off x="3735705" y="1999615"/>
            <a:ext cx="10941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InputFormat</a:t>
            </a:r>
            <a:endParaRPr lang="en-US" altLang="zh-CN" sz="900"/>
          </a:p>
        </p:txBody>
      </p:sp>
      <p:sp>
        <p:nvSpPr>
          <p:cNvPr id="30" name="文本框 29"/>
          <p:cNvSpPr txBox="1"/>
          <p:nvPr/>
        </p:nvSpPr>
        <p:spPr>
          <a:xfrm>
            <a:off x="3759200" y="3487420"/>
            <a:ext cx="10941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InputFormat</a:t>
            </a:r>
            <a:endParaRPr lang="en-US" altLang="zh-CN" sz="900"/>
          </a:p>
        </p:txBody>
      </p:sp>
      <p:cxnSp>
        <p:nvCxnSpPr>
          <p:cNvPr id="31" name="曲线连接符 30"/>
          <p:cNvCxnSpPr>
            <a:stCxn id="28" idx="1"/>
          </p:cNvCxnSpPr>
          <p:nvPr/>
        </p:nvCxnSpPr>
        <p:spPr>
          <a:xfrm rot="10800000">
            <a:off x="2179955" y="912495"/>
            <a:ext cx="1555750" cy="120650"/>
          </a:xfrm>
          <a:prstGeom prst="curvedConnector3">
            <a:avLst>
              <a:gd name="adj1" fmla="val 499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139440" y="794385"/>
            <a:ext cx="8318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读取一个范围</a:t>
            </a:r>
            <a:endParaRPr lang="zh-CN" altLang="en-US" sz="800"/>
          </a:p>
        </p:txBody>
      </p:sp>
      <p:sp>
        <p:nvSpPr>
          <p:cNvPr id="33" name="文本框 32"/>
          <p:cNvSpPr txBox="1"/>
          <p:nvPr/>
        </p:nvSpPr>
        <p:spPr>
          <a:xfrm>
            <a:off x="3580130" y="1131570"/>
            <a:ext cx="141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将读取得到的每一行交给</a:t>
            </a:r>
            <a:r>
              <a:rPr lang="en-US" altLang="zh-CN" sz="900"/>
              <a:t>WordCountMapper</a:t>
            </a:r>
            <a:endParaRPr lang="en-US" altLang="zh-CN" sz="900"/>
          </a:p>
        </p:txBody>
      </p:sp>
      <p:sp>
        <p:nvSpPr>
          <p:cNvPr id="34" name="文本框 33"/>
          <p:cNvSpPr txBox="1"/>
          <p:nvPr/>
        </p:nvSpPr>
        <p:spPr>
          <a:xfrm>
            <a:off x="3606800" y="1431290"/>
            <a:ext cx="1254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map(k,v)</a:t>
            </a:r>
            <a:endParaRPr lang="en-US" sz="900"/>
          </a:p>
          <a:p>
            <a:r>
              <a:rPr lang="en-US" sz="900"/>
              <a:t>context.write(k,v)</a:t>
            </a:r>
            <a:endParaRPr lang="en-US" sz="900"/>
          </a:p>
        </p:txBody>
      </p:sp>
      <p:sp>
        <p:nvSpPr>
          <p:cNvPr id="35" name="文本框 34"/>
          <p:cNvSpPr txBox="1"/>
          <p:nvPr/>
        </p:nvSpPr>
        <p:spPr>
          <a:xfrm>
            <a:off x="5579110" y="791210"/>
            <a:ext cx="22085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使用</a:t>
            </a:r>
            <a:r>
              <a:rPr lang="en-US" altLang="zh-CN" sz="900"/>
              <a:t>outputcollector</a:t>
            </a:r>
            <a:r>
              <a:rPr lang="zh-CN" altLang="en-US" sz="900"/>
              <a:t>收集</a:t>
            </a:r>
            <a:r>
              <a:rPr lang="en-US" altLang="zh-CN" sz="900"/>
              <a:t>(k,v)</a:t>
            </a:r>
            <a:r>
              <a:rPr lang="zh-CN" altLang="en-US" sz="900"/>
              <a:t>到本机</a:t>
            </a:r>
            <a:endParaRPr lang="zh-CN" altLang="en-US" sz="900"/>
          </a:p>
        </p:txBody>
      </p:sp>
      <p:grpSp>
        <p:nvGrpSpPr>
          <p:cNvPr id="50" name="组合 49"/>
          <p:cNvGrpSpPr/>
          <p:nvPr/>
        </p:nvGrpSpPr>
        <p:grpSpPr>
          <a:xfrm>
            <a:off x="6054090" y="1029970"/>
            <a:ext cx="933450" cy="234950"/>
            <a:chOff x="9452" y="1350"/>
            <a:chExt cx="1470" cy="370"/>
          </a:xfrm>
        </p:grpSpPr>
        <p:sp>
          <p:nvSpPr>
            <p:cNvPr id="36" name="矩形 35"/>
            <p:cNvSpPr/>
            <p:nvPr/>
          </p:nvSpPr>
          <p:spPr>
            <a:xfrm>
              <a:off x="9452" y="1350"/>
              <a:ext cx="490" cy="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9942" y="1350"/>
              <a:ext cx="490" cy="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0432" y="1350"/>
              <a:ext cx="490" cy="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5831840" y="1308100"/>
            <a:ext cx="24688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称为分区文件，如有</a:t>
            </a:r>
            <a:r>
              <a:rPr lang="en-US" altLang="zh-CN" sz="800"/>
              <a:t>3</a:t>
            </a:r>
            <a:r>
              <a:rPr lang="zh-CN" altLang="en-US" sz="800"/>
              <a:t>个</a:t>
            </a:r>
            <a:r>
              <a:rPr lang="en-US" altLang="zh-CN" sz="800"/>
              <a:t>Reduce</a:t>
            </a:r>
            <a:r>
              <a:rPr lang="zh-CN" altLang="en-US" sz="800"/>
              <a:t>，就分为</a:t>
            </a:r>
            <a:r>
              <a:rPr lang="en-US" altLang="zh-CN" sz="800"/>
              <a:t>3</a:t>
            </a:r>
            <a:r>
              <a:rPr lang="zh-CN" altLang="en-US" sz="800"/>
              <a:t>个区</a:t>
            </a:r>
            <a:endParaRPr lang="zh-CN" altLang="en-US" sz="800"/>
          </a:p>
        </p:txBody>
      </p:sp>
      <p:sp>
        <p:nvSpPr>
          <p:cNvPr id="40" name="文本框 39"/>
          <p:cNvSpPr txBox="1"/>
          <p:nvPr/>
        </p:nvSpPr>
        <p:spPr>
          <a:xfrm>
            <a:off x="5673725" y="2350135"/>
            <a:ext cx="16941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其余的每个</a:t>
            </a:r>
            <a:r>
              <a:rPr lang="en-US" altLang="zh-CN" sz="800"/>
              <a:t>map</a:t>
            </a:r>
            <a:r>
              <a:rPr lang="zh-CN" altLang="en-US" sz="800"/>
              <a:t>都做类似的操作</a:t>
            </a:r>
            <a:endParaRPr lang="zh-CN" altLang="en-US" sz="800"/>
          </a:p>
        </p:txBody>
      </p:sp>
      <p:sp>
        <p:nvSpPr>
          <p:cNvPr id="41" name="文本框 40"/>
          <p:cNvSpPr txBox="1"/>
          <p:nvPr/>
        </p:nvSpPr>
        <p:spPr>
          <a:xfrm>
            <a:off x="5749290" y="3721100"/>
            <a:ext cx="16941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其余的每个</a:t>
            </a:r>
            <a:r>
              <a:rPr lang="en-US" altLang="zh-CN" sz="800"/>
              <a:t>map</a:t>
            </a:r>
            <a:r>
              <a:rPr lang="zh-CN" altLang="en-US" sz="800"/>
              <a:t>都做类似的操作</a:t>
            </a:r>
            <a:endParaRPr lang="zh-CN" altLang="en-US" sz="800"/>
          </a:p>
        </p:txBody>
      </p:sp>
      <p:sp>
        <p:nvSpPr>
          <p:cNvPr id="42" name="矩形 41"/>
          <p:cNvSpPr/>
          <p:nvPr/>
        </p:nvSpPr>
        <p:spPr>
          <a:xfrm>
            <a:off x="9217660" y="842010"/>
            <a:ext cx="1081405" cy="1012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reduce task</a:t>
            </a:r>
            <a:endParaRPr lang="en-US" altLang="zh-CN" sz="800"/>
          </a:p>
        </p:txBody>
      </p:sp>
      <p:sp>
        <p:nvSpPr>
          <p:cNvPr id="45" name="矩形 44"/>
          <p:cNvSpPr/>
          <p:nvPr/>
        </p:nvSpPr>
        <p:spPr>
          <a:xfrm>
            <a:off x="9217660" y="2403475"/>
            <a:ext cx="1081405" cy="1012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reduce task</a:t>
            </a:r>
            <a:endParaRPr lang="zh-CN" altLang="en-US" sz="800"/>
          </a:p>
        </p:txBody>
      </p:sp>
      <p:sp>
        <p:nvSpPr>
          <p:cNvPr id="46" name="矩形 45"/>
          <p:cNvSpPr/>
          <p:nvPr/>
        </p:nvSpPr>
        <p:spPr>
          <a:xfrm>
            <a:off x="9217660" y="3935095"/>
            <a:ext cx="1081405" cy="1012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reduce task</a:t>
            </a:r>
            <a:endParaRPr lang="zh-CN" altLang="en-US" sz="800"/>
          </a:p>
        </p:txBody>
      </p:sp>
      <p:cxnSp>
        <p:nvCxnSpPr>
          <p:cNvPr id="47" name="曲线连接符 46"/>
          <p:cNvCxnSpPr/>
          <p:nvPr/>
        </p:nvCxnSpPr>
        <p:spPr>
          <a:xfrm>
            <a:off x="5748020" y="4834255"/>
            <a:ext cx="4010660" cy="113665"/>
          </a:xfrm>
          <a:prstGeom prst="curvedConnector4">
            <a:avLst>
              <a:gd name="adj1" fmla="val 3736"/>
              <a:gd name="adj2" fmla="val 6273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984875" y="5572125"/>
            <a:ext cx="23152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map</a:t>
            </a:r>
            <a:r>
              <a:rPr lang="zh-CN" altLang="en-US" sz="800"/>
              <a:t>结束后，</a:t>
            </a:r>
            <a:r>
              <a:rPr lang="en-US" sz="800"/>
              <a:t>MRAppMaster</a:t>
            </a:r>
            <a:r>
              <a:rPr lang="zh-CN" altLang="en-US" sz="800"/>
              <a:t>再去启动</a:t>
            </a:r>
            <a:r>
              <a:rPr lang="en-US" altLang="zh-CN" sz="800"/>
              <a:t>reduce</a:t>
            </a:r>
            <a:endParaRPr lang="en-US" altLang="zh-CN" sz="800"/>
          </a:p>
        </p:txBody>
      </p:sp>
      <p:grpSp>
        <p:nvGrpSpPr>
          <p:cNvPr id="51" name="组合 50"/>
          <p:cNvGrpSpPr/>
          <p:nvPr/>
        </p:nvGrpSpPr>
        <p:grpSpPr>
          <a:xfrm>
            <a:off x="6054090" y="2055495"/>
            <a:ext cx="933450" cy="234950"/>
            <a:chOff x="9452" y="1350"/>
            <a:chExt cx="1470" cy="370"/>
          </a:xfrm>
        </p:grpSpPr>
        <p:sp>
          <p:nvSpPr>
            <p:cNvPr id="52" name="矩形 51"/>
            <p:cNvSpPr/>
            <p:nvPr/>
          </p:nvSpPr>
          <p:spPr>
            <a:xfrm>
              <a:off x="9452" y="1350"/>
              <a:ext cx="490" cy="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9942" y="1350"/>
              <a:ext cx="490" cy="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0432" y="1350"/>
              <a:ext cx="490" cy="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054090" y="3382010"/>
            <a:ext cx="933450" cy="234950"/>
            <a:chOff x="9452" y="1350"/>
            <a:chExt cx="1470" cy="370"/>
          </a:xfrm>
        </p:grpSpPr>
        <p:sp>
          <p:nvSpPr>
            <p:cNvPr id="56" name="矩形 55"/>
            <p:cNvSpPr/>
            <p:nvPr/>
          </p:nvSpPr>
          <p:spPr>
            <a:xfrm>
              <a:off x="9452" y="1350"/>
              <a:ext cx="490" cy="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9942" y="1350"/>
              <a:ext cx="490" cy="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10432" y="1350"/>
              <a:ext cx="490" cy="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66" name="曲线连接符 65"/>
          <p:cNvCxnSpPr>
            <a:stCxn id="36" idx="0"/>
            <a:endCxn id="42" idx="1"/>
          </p:cNvCxnSpPr>
          <p:nvPr/>
        </p:nvCxnSpPr>
        <p:spPr>
          <a:xfrm rot="16200000" flipH="1">
            <a:off x="7554278" y="-314642"/>
            <a:ext cx="318770" cy="3007995"/>
          </a:xfrm>
          <a:prstGeom prst="curvedConnector4">
            <a:avLst>
              <a:gd name="adj1" fmla="val -133765"/>
              <a:gd name="adj2" fmla="val 52575"/>
            </a:avLst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37" idx="2"/>
            <a:endCxn id="45" idx="1"/>
          </p:cNvCxnSpPr>
          <p:nvPr/>
        </p:nvCxnSpPr>
        <p:spPr>
          <a:xfrm>
            <a:off x="6520815" y="1265555"/>
            <a:ext cx="2696845" cy="16446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6831965" y="1265555"/>
            <a:ext cx="2385695" cy="3176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6261735" y="1561465"/>
            <a:ext cx="2981325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6572885" y="2463800"/>
            <a:ext cx="2661920" cy="630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54" idx="2"/>
            <a:endCxn id="46" idx="1"/>
          </p:cNvCxnSpPr>
          <p:nvPr/>
        </p:nvCxnSpPr>
        <p:spPr>
          <a:xfrm>
            <a:off x="6831965" y="2291080"/>
            <a:ext cx="2385695" cy="2150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6261735" y="1587500"/>
            <a:ext cx="2964180" cy="19672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6572885" y="3103245"/>
            <a:ext cx="2679065" cy="4514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6884035" y="3790315"/>
            <a:ext cx="2350770" cy="8020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8818880" y="211455"/>
            <a:ext cx="14808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reduce task</a:t>
            </a:r>
            <a:r>
              <a:rPr lang="zh-CN" altLang="en-US" sz="800"/>
              <a:t>会得到很多单词，但是每个</a:t>
            </a:r>
            <a:r>
              <a:rPr lang="en-US" altLang="zh-CN" sz="800"/>
              <a:t>task</a:t>
            </a:r>
            <a:r>
              <a:rPr lang="zh-CN" altLang="en-US" sz="800"/>
              <a:t>得到的单词都是不同的，而是根据分区的情况进行分配到</a:t>
            </a:r>
            <a:r>
              <a:rPr lang="en-US" altLang="zh-CN" sz="800"/>
              <a:t>.</a:t>
            </a:r>
            <a:endParaRPr lang="en-US" altLang="zh-CN" sz="800"/>
          </a:p>
          <a:p>
            <a:endParaRPr lang="en-US" altLang="zh-CN" sz="800"/>
          </a:p>
        </p:txBody>
      </p:sp>
      <p:sp>
        <p:nvSpPr>
          <p:cNvPr id="77" name="文本框 76"/>
          <p:cNvSpPr txBox="1"/>
          <p:nvPr/>
        </p:nvSpPr>
        <p:spPr>
          <a:xfrm>
            <a:off x="10299065" y="626745"/>
            <a:ext cx="19405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ym typeface="+mn-ea"/>
              </a:rPr>
              <a:t>如</a:t>
            </a:r>
            <a:r>
              <a:rPr lang="en-US" altLang="zh-CN" sz="800">
                <a:sym typeface="+mn-ea"/>
              </a:rPr>
              <a:t>reduce task1</a:t>
            </a:r>
            <a:r>
              <a:rPr lang="zh-CN" altLang="en-US" sz="800">
                <a:sym typeface="+mn-ea"/>
              </a:rPr>
              <a:t>得到的单词：</a:t>
            </a:r>
            <a:endParaRPr lang="zh-CN" altLang="en-US" sz="800"/>
          </a:p>
          <a:p>
            <a:r>
              <a:rPr lang="en-US" altLang="zh-CN" sz="800">
                <a:sym typeface="+mn-ea"/>
              </a:rPr>
              <a:t>&lt;hello,1&gt; &lt;hello,1&gt;:</a:t>
            </a:r>
            <a:r>
              <a:rPr lang="zh-CN" altLang="en-US" sz="800">
                <a:sym typeface="+mn-ea"/>
              </a:rPr>
              <a:t>表示一组</a:t>
            </a:r>
            <a:endParaRPr lang="en-US" altLang="zh-CN" sz="800"/>
          </a:p>
          <a:p>
            <a:r>
              <a:rPr lang="en-US" altLang="zh-CN" sz="800">
                <a:sym typeface="+mn-ea"/>
              </a:rPr>
              <a:t>&lt;apple,1&gt; &lt;apple,1&gt; :</a:t>
            </a:r>
            <a:r>
              <a:rPr lang="zh-CN" altLang="en-US" sz="800">
                <a:sym typeface="+mn-ea"/>
              </a:rPr>
              <a:t>表示一组</a:t>
            </a:r>
            <a:endParaRPr lang="en-US" altLang="zh-CN" sz="800"/>
          </a:p>
          <a:p>
            <a:r>
              <a:rPr lang="zh-CN" altLang="en-US" sz="800"/>
              <a:t>而每调用一次</a:t>
            </a:r>
            <a:r>
              <a:rPr lang="en-US" altLang="zh-CN" sz="800"/>
              <a:t>reduce</a:t>
            </a:r>
            <a:r>
              <a:rPr lang="zh-CN" altLang="en-US" sz="800"/>
              <a:t>，就得到一个单词的汇总</a:t>
            </a:r>
            <a:endParaRPr lang="en-US" altLang="zh-CN" sz="800"/>
          </a:p>
          <a:p>
            <a:endParaRPr lang="zh-CN" altLang="en-US" sz="800"/>
          </a:p>
        </p:txBody>
      </p:sp>
      <p:sp>
        <p:nvSpPr>
          <p:cNvPr id="78" name="文本框 77"/>
          <p:cNvSpPr txBox="1"/>
          <p:nvPr/>
        </p:nvSpPr>
        <p:spPr>
          <a:xfrm>
            <a:off x="10318115" y="1388745"/>
            <a:ext cx="19215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使用</a:t>
            </a:r>
            <a:r>
              <a:rPr lang="en-US" altLang="zh-CN" sz="800"/>
              <a:t>outputFormat</a:t>
            </a:r>
            <a:r>
              <a:rPr lang="zh-CN" altLang="en-US" sz="800"/>
              <a:t>写入到</a:t>
            </a:r>
            <a:r>
              <a:rPr lang="en-US" altLang="zh-CN" sz="800"/>
              <a:t>HDFS</a:t>
            </a:r>
            <a:r>
              <a:rPr lang="zh-CN" altLang="en-US" sz="800"/>
              <a:t>中</a:t>
            </a:r>
            <a:endParaRPr lang="zh-CN" altLang="en-US" sz="800"/>
          </a:p>
        </p:txBody>
      </p:sp>
      <p:sp>
        <p:nvSpPr>
          <p:cNvPr id="79" name="矩形 78"/>
          <p:cNvSpPr/>
          <p:nvPr/>
        </p:nvSpPr>
        <p:spPr>
          <a:xfrm>
            <a:off x="10458450" y="1695450"/>
            <a:ext cx="1341755" cy="3905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part-r-00000</a:t>
            </a:r>
            <a:endParaRPr lang="en-US" altLang="zh-CN" sz="800"/>
          </a:p>
        </p:txBody>
      </p:sp>
      <p:sp>
        <p:nvSpPr>
          <p:cNvPr id="80" name="矩形 79"/>
          <p:cNvSpPr/>
          <p:nvPr/>
        </p:nvSpPr>
        <p:spPr>
          <a:xfrm>
            <a:off x="10458450" y="2773680"/>
            <a:ext cx="1341755" cy="3905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part-r-00001</a:t>
            </a:r>
            <a:endParaRPr lang="en-US" altLang="zh-CN" sz="800"/>
          </a:p>
        </p:txBody>
      </p:sp>
      <p:sp>
        <p:nvSpPr>
          <p:cNvPr id="81" name="矩形 80"/>
          <p:cNvSpPr/>
          <p:nvPr/>
        </p:nvSpPr>
        <p:spPr>
          <a:xfrm>
            <a:off x="10458450" y="4190365"/>
            <a:ext cx="1341755" cy="3905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part-r-00002</a:t>
            </a:r>
            <a:endParaRPr lang="en-US" altLang="zh-CN" sz="800"/>
          </a:p>
        </p:txBody>
      </p:sp>
      <p:sp>
        <p:nvSpPr>
          <p:cNvPr id="83" name="文本框 82"/>
          <p:cNvSpPr txBox="1"/>
          <p:nvPr/>
        </p:nvSpPr>
        <p:spPr>
          <a:xfrm>
            <a:off x="7918450" y="365760"/>
            <a:ext cx="9004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shuffle</a:t>
            </a:r>
            <a:endParaRPr lang="en-US" altLang="zh-CN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圆角矩形 114"/>
          <p:cNvSpPr/>
          <p:nvPr/>
        </p:nvSpPr>
        <p:spPr>
          <a:xfrm>
            <a:off x="3393440" y="145415"/>
            <a:ext cx="7487285" cy="4816475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505710" y="765175"/>
            <a:ext cx="1001395" cy="10433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" name="文本框 2"/>
          <p:cNvSpPr txBox="1"/>
          <p:nvPr/>
        </p:nvSpPr>
        <p:spPr>
          <a:xfrm>
            <a:off x="2606675" y="535305"/>
            <a:ext cx="8331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map task1</a:t>
            </a:r>
            <a:endParaRPr lang="en-US" altLang="zh-CN" sz="900"/>
          </a:p>
        </p:txBody>
      </p:sp>
      <p:sp>
        <p:nvSpPr>
          <p:cNvPr id="4" name="文本框 3"/>
          <p:cNvSpPr txBox="1"/>
          <p:nvPr/>
        </p:nvSpPr>
        <p:spPr>
          <a:xfrm>
            <a:off x="1889125" y="892810"/>
            <a:ext cx="110744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inputFormat</a:t>
            </a:r>
            <a:endParaRPr lang="en-US" altLang="zh-CN" sz="900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1732280" y="715010"/>
            <a:ext cx="300990" cy="165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33450" y="486410"/>
            <a:ext cx="11004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recodReader</a:t>
            </a:r>
            <a:endParaRPr lang="en-US" altLang="zh-CN" sz="90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756920" y="715010"/>
            <a:ext cx="207645" cy="227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27330" y="911860"/>
            <a:ext cx="9645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&lt;K,V&gt; read()</a:t>
            </a:r>
            <a:endParaRPr lang="en-US" altLang="zh-CN" sz="80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458470" y="1172845"/>
            <a:ext cx="207645" cy="227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折角形 9"/>
          <p:cNvSpPr/>
          <p:nvPr/>
        </p:nvSpPr>
        <p:spPr>
          <a:xfrm>
            <a:off x="126365" y="1473200"/>
            <a:ext cx="539750" cy="51879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文件</a:t>
            </a:r>
            <a:endParaRPr lang="en-US" altLang="zh-CN" sz="800"/>
          </a:p>
          <a:p>
            <a:pPr algn="ctr"/>
            <a:r>
              <a:rPr lang="en-US" altLang="zh-CN" sz="800"/>
              <a:t>......</a:t>
            </a:r>
            <a:endParaRPr lang="en-US" altLang="zh-CN" sz="800"/>
          </a:p>
          <a:p>
            <a:pPr algn="ctr"/>
            <a:r>
              <a:rPr lang="en-US" altLang="zh-CN" sz="800"/>
              <a:t>......</a:t>
            </a:r>
            <a:endParaRPr lang="en-US" altLang="zh-CN" sz="800"/>
          </a:p>
        </p:txBody>
      </p:sp>
      <p:cxnSp>
        <p:nvCxnSpPr>
          <p:cNvPr id="11" name="曲线连接符 10"/>
          <p:cNvCxnSpPr/>
          <p:nvPr/>
        </p:nvCxnSpPr>
        <p:spPr>
          <a:xfrm>
            <a:off x="1026795" y="1026160"/>
            <a:ext cx="1628775" cy="165735"/>
          </a:xfrm>
          <a:prstGeom prst="curvedConnector3">
            <a:avLst>
              <a:gd name="adj1" fmla="val 500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505710" y="1125855"/>
            <a:ext cx="11410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map()</a:t>
            </a:r>
            <a:endParaRPr lang="en-US" altLang="zh-CN" sz="800"/>
          </a:p>
          <a:p>
            <a:r>
              <a:rPr lang="en-US" altLang="zh-CN" sz="800"/>
              <a:t>context.write(k,v)</a:t>
            </a:r>
            <a:endParaRPr lang="en-US" altLang="zh-CN" sz="800"/>
          </a:p>
        </p:txBody>
      </p:sp>
      <p:sp>
        <p:nvSpPr>
          <p:cNvPr id="13" name="文本框 12"/>
          <p:cNvSpPr txBox="1"/>
          <p:nvPr/>
        </p:nvSpPr>
        <p:spPr>
          <a:xfrm>
            <a:off x="2506345" y="1594485"/>
            <a:ext cx="10013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outputCollector</a:t>
            </a:r>
            <a:endParaRPr lang="en-US" altLang="zh-CN" sz="800"/>
          </a:p>
        </p:txBody>
      </p:sp>
      <p:cxnSp>
        <p:nvCxnSpPr>
          <p:cNvPr id="14" name="直接箭头连接符 13"/>
          <p:cNvCxnSpPr>
            <a:stCxn id="12" idx="2"/>
            <a:endCxn id="13" idx="0"/>
          </p:cNvCxnSpPr>
          <p:nvPr/>
        </p:nvCxnSpPr>
        <p:spPr>
          <a:xfrm flipH="1">
            <a:off x="3007360" y="1463040"/>
            <a:ext cx="69215" cy="131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371850" y="1337310"/>
            <a:ext cx="871220" cy="36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4232910" y="1026160"/>
            <a:ext cx="881380" cy="74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382770" y="1150620"/>
            <a:ext cx="581025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6" idx="0"/>
            <a:endCxn id="17" idx="0"/>
          </p:cNvCxnSpPr>
          <p:nvPr/>
        </p:nvCxnSpPr>
        <p:spPr>
          <a:xfrm>
            <a:off x="4673600" y="1026160"/>
            <a:ext cx="0" cy="124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382770" y="1125855"/>
            <a:ext cx="88900" cy="97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243070" y="254635"/>
            <a:ext cx="871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环形缓冲区</a:t>
            </a:r>
            <a:endParaRPr lang="zh-CN" altLang="en-US" sz="800"/>
          </a:p>
          <a:p>
            <a:r>
              <a:rPr lang="zh-CN" altLang="en-US" sz="800"/>
              <a:t>数据占据</a:t>
            </a:r>
            <a:r>
              <a:rPr lang="en-US" altLang="zh-CN" sz="800"/>
              <a:t>80%</a:t>
            </a:r>
            <a:endParaRPr lang="en-US" altLang="zh-CN" sz="800"/>
          </a:p>
          <a:p>
            <a:r>
              <a:rPr lang="zh-CN" altLang="en-US" sz="800"/>
              <a:t>空闲占据</a:t>
            </a:r>
            <a:r>
              <a:rPr lang="en-US" altLang="zh-CN" sz="800"/>
              <a:t>20%</a:t>
            </a:r>
            <a:endParaRPr lang="en-US" altLang="zh-CN" sz="800"/>
          </a:p>
        </p:txBody>
      </p:sp>
      <p:sp>
        <p:nvSpPr>
          <p:cNvPr id="21" name="文本框 20"/>
          <p:cNvSpPr txBox="1"/>
          <p:nvPr/>
        </p:nvSpPr>
        <p:spPr>
          <a:xfrm>
            <a:off x="3891280" y="683895"/>
            <a:ext cx="1689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每当数据达到最大存储容量时，就会溢出到本地文件中</a:t>
            </a:r>
            <a:endParaRPr lang="zh-CN" altLang="en-US" sz="800"/>
          </a:p>
        </p:txBody>
      </p:sp>
      <p:cxnSp>
        <p:nvCxnSpPr>
          <p:cNvPr id="22" name="直接箭头连接符 21"/>
          <p:cNvCxnSpPr>
            <a:stCxn id="16" idx="4"/>
          </p:cNvCxnSpPr>
          <p:nvPr/>
        </p:nvCxnSpPr>
        <p:spPr>
          <a:xfrm flipH="1">
            <a:off x="4170680" y="1772920"/>
            <a:ext cx="502920" cy="601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7740" y="2374900"/>
            <a:ext cx="1421130" cy="4565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溢出区</a:t>
            </a:r>
            <a:endParaRPr lang="zh-CN" altLang="en-US" sz="900"/>
          </a:p>
        </p:txBody>
      </p:sp>
      <p:sp>
        <p:nvSpPr>
          <p:cNvPr id="25" name="文本框 24"/>
          <p:cNvSpPr txBox="1"/>
          <p:nvPr/>
        </p:nvSpPr>
        <p:spPr>
          <a:xfrm>
            <a:off x="3507740" y="1873250"/>
            <a:ext cx="14643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使用</a:t>
            </a:r>
            <a:r>
              <a:rPr lang="en-US" altLang="zh-CN" sz="800"/>
              <a:t>hashPartition</a:t>
            </a:r>
            <a:r>
              <a:rPr lang="zh-CN" altLang="en-US" sz="800"/>
              <a:t>分区</a:t>
            </a:r>
            <a:endParaRPr lang="zh-CN" altLang="en-US" sz="800"/>
          </a:p>
        </p:txBody>
      </p:sp>
      <p:sp>
        <p:nvSpPr>
          <p:cNvPr id="26" name="文本框 25"/>
          <p:cNvSpPr txBox="1"/>
          <p:nvPr/>
        </p:nvSpPr>
        <p:spPr>
          <a:xfrm>
            <a:off x="3507740" y="2087245"/>
            <a:ext cx="14643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800"/>
              <a:t>实现</a:t>
            </a:r>
            <a:r>
              <a:rPr lang="en-US" altLang="zh-CN" sz="800"/>
              <a:t>comparableTo</a:t>
            </a:r>
            <a:r>
              <a:rPr lang="zh-CN" altLang="en-US" sz="800"/>
              <a:t>方法</a:t>
            </a:r>
            <a:endParaRPr lang="zh-CN" altLang="en-US" sz="800"/>
          </a:p>
        </p:txBody>
      </p:sp>
      <p:cxnSp>
        <p:nvCxnSpPr>
          <p:cNvPr id="27" name="直接箭头连接符 26"/>
          <p:cNvCxnSpPr>
            <a:stCxn id="24" idx="3"/>
          </p:cNvCxnSpPr>
          <p:nvPr/>
        </p:nvCxnSpPr>
        <p:spPr>
          <a:xfrm flipV="1">
            <a:off x="4928870" y="2240280"/>
            <a:ext cx="746125" cy="36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928870" y="2603500"/>
            <a:ext cx="704850" cy="290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439795" y="2831465"/>
            <a:ext cx="1600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由于数据量可能很大，因此可能会溢出多个文件</a:t>
            </a:r>
            <a:endParaRPr lang="zh-CN" altLang="en-US" sz="800"/>
          </a:p>
        </p:txBody>
      </p:sp>
      <p:sp>
        <p:nvSpPr>
          <p:cNvPr id="31" name="文本框 30"/>
          <p:cNvSpPr txBox="1"/>
          <p:nvPr/>
        </p:nvSpPr>
        <p:spPr>
          <a:xfrm>
            <a:off x="4928870" y="2893695"/>
            <a:ext cx="6330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使用了快速排序和外部排序的方法对</a:t>
            </a:r>
            <a:r>
              <a:rPr lang="en-US" altLang="zh-CN" sz="800"/>
              <a:t>key</a:t>
            </a:r>
            <a:r>
              <a:rPr lang="zh-CN" altLang="en-US" sz="800"/>
              <a:t>进行排序</a:t>
            </a:r>
            <a:endParaRPr lang="zh-CN" altLang="en-US" sz="800"/>
          </a:p>
        </p:txBody>
      </p:sp>
      <p:sp>
        <p:nvSpPr>
          <p:cNvPr id="35" name="矩形 34"/>
          <p:cNvSpPr/>
          <p:nvPr/>
        </p:nvSpPr>
        <p:spPr>
          <a:xfrm>
            <a:off x="5695950" y="2188210"/>
            <a:ext cx="788670" cy="227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a,1 b,1,...</a:t>
            </a:r>
            <a:endParaRPr lang="en-US" altLang="zh-CN" sz="800"/>
          </a:p>
        </p:txBody>
      </p:sp>
      <p:sp>
        <p:nvSpPr>
          <p:cNvPr id="36" name="矩形 35"/>
          <p:cNvSpPr/>
          <p:nvPr/>
        </p:nvSpPr>
        <p:spPr>
          <a:xfrm>
            <a:off x="6484620" y="2188210"/>
            <a:ext cx="736600" cy="22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d1,h1,...</a:t>
            </a:r>
            <a:endParaRPr lang="en-US" altLang="zh-CN" sz="800"/>
          </a:p>
        </p:txBody>
      </p:sp>
      <p:sp>
        <p:nvSpPr>
          <p:cNvPr id="37" name="文本框 36"/>
          <p:cNvSpPr txBox="1"/>
          <p:nvPr/>
        </p:nvSpPr>
        <p:spPr>
          <a:xfrm>
            <a:off x="5633720" y="1400810"/>
            <a:ext cx="19405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这里使用</a:t>
            </a:r>
            <a:r>
              <a:rPr lang="en-US" altLang="zh-CN" sz="800"/>
              <a:t>key.hashcode%partition</a:t>
            </a:r>
            <a:r>
              <a:rPr lang="zh-CN" altLang="en-US" sz="800"/>
              <a:t>求得每个</a:t>
            </a:r>
            <a:r>
              <a:rPr lang="en-US" altLang="zh-CN" sz="800"/>
              <a:t>key</a:t>
            </a:r>
            <a:r>
              <a:rPr lang="zh-CN" altLang="en-US" sz="800"/>
              <a:t>落在哪一个分区中（分区的数量由</a:t>
            </a:r>
            <a:r>
              <a:rPr lang="en-US" altLang="zh-CN" sz="800"/>
              <a:t>reduce task</a:t>
            </a:r>
            <a:r>
              <a:rPr lang="zh-CN" altLang="en-US" sz="800"/>
              <a:t>的数量来决定）</a:t>
            </a:r>
            <a:r>
              <a:rPr lang="en-US" altLang="zh-CN" sz="800"/>
              <a:t>.</a:t>
            </a:r>
            <a:r>
              <a:rPr lang="zh-CN" altLang="en-US" sz="800"/>
              <a:t>如果只有一个分区，那么所有的</a:t>
            </a:r>
            <a:r>
              <a:rPr lang="en-US" altLang="zh-CN" sz="800"/>
              <a:t>map task</a:t>
            </a:r>
            <a:r>
              <a:rPr lang="zh-CN" altLang="en-US" sz="800"/>
              <a:t>生成的文件就不会被分区</a:t>
            </a:r>
            <a:r>
              <a:rPr lang="en-US" altLang="zh-CN" sz="800"/>
              <a:t>.</a:t>
            </a:r>
            <a:endParaRPr lang="en-US" altLang="zh-CN" sz="800"/>
          </a:p>
        </p:txBody>
      </p:sp>
      <p:sp>
        <p:nvSpPr>
          <p:cNvPr id="38" name="矩形 37"/>
          <p:cNvSpPr/>
          <p:nvPr/>
        </p:nvSpPr>
        <p:spPr>
          <a:xfrm>
            <a:off x="5701665" y="2761615"/>
            <a:ext cx="788670" cy="227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c,1 d,1,...</a:t>
            </a:r>
            <a:endParaRPr lang="en-US" altLang="zh-CN" sz="800"/>
          </a:p>
        </p:txBody>
      </p:sp>
      <p:sp>
        <p:nvSpPr>
          <p:cNvPr id="40" name="矩形 39"/>
          <p:cNvSpPr/>
          <p:nvPr/>
        </p:nvSpPr>
        <p:spPr>
          <a:xfrm>
            <a:off x="6490335" y="2761615"/>
            <a:ext cx="736600" cy="22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o1,p1,...</a:t>
            </a:r>
            <a:endParaRPr lang="en-US" altLang="zh-CN" sz="800"/>
          </a:p>
        </p:txBody>
      </p:sp>
      <p:cxnSp>
        <p:nvCxnSpPr>
          <p:cNvPr id="41" name="直接箭头连接符 40"/>
          <p:cNvCxnSpPr>
            <a:stCxn id="36" idx="3"/>
          </p:cNvCxnSpPr>
          <p:nvPr/>
        </p:nvCxnSpPr>
        <p:spPr>
          <a:xfrm>
            <a:off x="7221220" y="2302510"/>
            <a:ext cx="435610" cy="248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0" idx="3"/>
          </p:cNvCxnSpPr>
          <p:nvPr/>
        </p:nvCxnSpPr>
        <p:spPr>
          <a:xfrm flipV="1">
            <a:off x="7226935" y="2530475"/>
            <a:ext cx="409575" cy="345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636510" y="2416175"/>
            <a:ext cx="788670" cy="227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a,1 b,1,...</a:t>
            </a:r>
            <a:endParaRPr lang="en-US" altLang="zh-CN" sz="800"/>
          </a:p>
        </p:txBody>
      </p:sp>
      <p:sp>
        <p:nvSpPr>
          <p:cNvPr id="44" name="矩形 43"/>
          <p:cNvSpPr/>
          <p:nvPr/>
        </p:nvSpPr>
        <p:spPr>
          <a:xfrm>
            <a:off x="9187815" y="2416175"/>
            <a:ext cx="736600" cy="22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d1,h1,...</a:t>
            </a:r>
            <a:endParaRPr lang="en-US" altLang="zh-CN" sz="800"/>
          </a:p>
        </p:txBody>
      </p:sp>
      <p:sp>
        <p:nvSpPr>
          <p:cNvPr id="45" name="文本框 44"/>
          <p:cNvSpPr txBox="1"/>
          <p:nvPr/>
        </p:nvSpPr>
        <p:spPr>
          <a:xfrm>
            <a:off x="5758180" y="2530475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partition0</a:t>
            </a:r>
            <a:endParaRPr lang="en-US" altLang="zh-CN" sz="800"/>
          </a:p>
        </p:txBody>
      </p:sp>
      <p:sp>
        <p:nvSpPr>
          <p:cNvPr id="46" name="文本框 45"/>
          <p:cNvSpPr txBox="1"/>
          <p:nvPr/>
        </p:nvSpPr>
        <p:spPr>
          <a:xfrm>
            <a:off x="6494145" y="2530475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partition1</a:t>
            </a:r>
            <a:endParaRPr lang="en-US" altLang="zh-CN" sz="800"/>
          </a:p>
        </p:txBody>
      </p:sp>
      <p:sp>
        <p:nvSpPr>
          <p:cNvPr id="47" name="矩形 46"/>
          <p:cNvSpPr/>
          <p:nvPr/>
        </p:nvSpPr>
        <p:spPr>
          <a:xfrm>
            <a:off x="8399145" y="2416175"/>
            <a:ext cx="788670" cy="227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c,1 d,1,...</a:t>
            </a:r>
            <a:endParaRPr lang="en-US" altLang="zh-CN" sz="800"/>
          </a:p>
        </p:txBody>
      </p:sp>
      <p:sp>
        <p:nvSpPr>
          <p:cNvPr id="48" name="矩形 47"/>
          <p:cNvSpPr/>
          <p:nvPr/>
        </p:nvSpPr>
        <p:spPr>
          <a:xfrm>
            <a:off x="9924415" y="2416175"/>
            <a:ext cx="736600" cy="22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o1,p1,...</a:t>
            </a:r>
            <a:endParaRPr lang="en-US" altLang="zh-CN" sz="800"/>
          </a:p>
        </p:txBody>
      </p:sp>
      <p:sp>
        <p:nvSpPr>
          <p:cNvPr id="49" name="文本框 48"/>
          <p:cNvSpPr txBox="1"/>
          <p:nvPr/>
        </p:nvSpPr>
        <p:spPr>
          <a:xfrm>
            <a:off x="8105775" y="2160905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partition0</a:t>
            </a:r>
            <a:endParaRPr lang="en-US" altLang="zh-CN" sz="800"/>
          </a:p>
        </p:txBody>
      </p:sp>
      <p:sp>
        <p:nvSpPr>
          <p:cNvPr id="50" name="文本框 49"/>
          <p:cNvSpPr txBox="1"/>
          <p:nvPr/>
        </p:nvSpPr>
        <p:spPr>
          <a:xfrm>
            <a:off x="9579610" y="2160905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partition1</a:t>
            </a:r>
            <a:endParaRPr lang="en-US" altLang="zh-CN" sz="800"/>
          </a:p>
        </p:txBody>
      </p:sp>
      <p:sp>
        <p:nvSpPr>
          <p:cNvPr id="51" name="文本框 50"/>
          <p:cNvSpPr txBox="1"/>
          <p:nvPr/>
        </p:nvSpPr>
        <p:spPr>
          <a:xfrm>
            <a:off x="7226935" y="2641600"/>
            <a:ext cx="1104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使用归并排序</a:t>
            </a:r>
            <a:r>
              <a:rPr lang="en-US" altLang="zh-CN" sz="800"/>
              <a:t>.</a:t>
            </a:r>
            <a:r>
              <a:rPr lang="zh-CN" altLang="en-US" sz="800"/>
              <a:t>将该</a:t>
            </a:r>
            <a:r>
              <a:rPr lang="en-US" altLang="zh-CN" sz="800"/>
              <a:t>map task</a:t>
            </a:r>
            <a:r>
              <a:rPr lang="zh-CN" altLang="en-US" sz="800"/>
              <a:t>溢出的所有文件，根据分区归并成一个大文件</a:t>
            </a:r>
            <a:endParaRPr lang="zh-CN" altLang="en-US" sz="800"/>
          </a:p>
        </p:txBody>
      </p:sp>
      <p:sp>
        <p:nvSpPr>
          <p:cNvPr id="52" name="文本框 51"/>
          <p:cNvSpPr txBox="1"/>
          <p:nvPr/>
        </p:nvSpPr>
        <p:spPr>
          <a:xfrm>
            <a:off x="5934710" y="3070225"/>
            <a:ext cx="1213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在每个内的</a:t>
            </a:r>
            <a:r>
              <a:rPr lang="en-US" altLang="zh-CN" sz="900"/>
              <a:t>key</a:t>
            </a:r>
            <a:r>
              <a:rPr lang="zh-CN" altLang="en-US" sz="900"/>
              <a:t>现在都已经是有序的</a:t>
            </a:r>
            <a:endParaRPr lang="zh-CN" altLang="en-US" sz="90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757035" y="4380865"/>
            <a:ext cx="435610" cy="248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6762750" y="4608830"/>
            <a:ext cx="409575" cy="345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172325" y="4494530"/>
            <a:ext cx="788670" cy="227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a,1 b,1,...</a:t>
            </a:r>
            <a:endParaRPr lang="en-US" altLang="zh-CN" sz="800"/>
          </a:p>
        </p:txBody>
      </p:sp>
      <p:sp>
        <p:nvSpPr>
          <p:cNvPr id="56" name="矩形 55"/>
          <p:cNvSpPr/>
          <p:nvPr/>
        </p:nvSpPr>
        <p:spPr>
          <a:xfrm>
            <a:off x="8723630" y="4494530"/>
            <a:ext cx="736600" cy="22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d1,h1,...</a:t>
            </a:r>
            <a:endParaRPr lang="en-US" altLang="zh-CN" sz="800"/>
          </a:p>
        </p:txBody>
      </p:sp>
      <p:sp>
        <p:nvSpPr>
          <p:cNvPr id="57" name="矩形 56"/>
          <p:cNvSpPr/>
          <p:nvPr/>
        </p:nvSpPr>
        <p:spPr>
          <a:xfrm>
            <a:off x="7934960" y="4494530"/>
            <a:ext cx="788670" cy="227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c,1 d,1,...</a:t>
            </a:r>
            <a:endParaRPr lang="en-US" altLang="zh-CN" sz="800"/>
          </a:p>
        </p:txBody>
      </p:sp>
      <p:sp>
        <p:nvSpPr>
          <p:cNvPr id="58" name="矩形 57"/>
          <p:cNvSpPr/>
          <p:nvPr/>
        </p:nvSpPr>
        <p:spPr>
          <a:xfrm>
            <a:off x="9460230" y="4494530"/>
            <a:ext cx="736600" cy="22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o1,p1,...</a:t>
            </a:r>
            <a:endParaRPr lang="en-US" altLang="zh-CN" sz="800"/>
          </a:p>
        </p:txBody>
      </p:sp>
      <p:sp>
        <p:nvSpPr>
          <p:cNvPr id="59" name="文本框 58"/>
          <p:cNvSpPr txBox="1"/>
          <p:nvPr/>
        </p:nvSpPr>
        <p:spPr>
          <a:xfrm>
            <a:off x="7641590" y="4239260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partition0</a:t>
            </a:r>
            <a:endParaRPr lang="en-US" altLang="zh-CN" sz="800"/>
          </a:p>
        </p:txBody>
      </p:sp>
      <p:sp>
        <p:nvSpPr>
          <p:cNvPr id="60" name="文本框 59"/>
          <p:cNvSpPr txBox="1"/>
          <p:nvPr/>
        </p:nvSpPr>
        <p:spPr>
          <a:xfrm>
            <a:off x="9115425" y="4239260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partition1</a:t>
            </a:r>
            <a:endParaRPr lang="en-US" altLang="zh-CN" sz="800"/>
          </a:p>
        </p:txBody>
      </p:sp>
      <p:sp>
        <p:nvSpPr>
          <p:cNvPr id="61" name="文本框 60"/>
          <p:cNvSpPr txBox="1"/>
          <p:nvPr/>
        </p:nvSpPr>
        <p:spPr>
          <a:xfrm>
            <a:off x="6762750" y="4719955"/>
            <a:ext cx="1104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使用归并排序</a:t>
            </a:r>
            <a:r>
              <a:rPr lang="en-US" altLang="zh-CN" sz="800"/>
              <a:t>.</a:t>
            </a:r>
            <a:r>
              <a:rPr lang="zh-CN" altLang="en-US" sz="800"/>
              <a:t>将该</a:t>
            </a:r>
            <a:r>
              <a:rPr lang="en-US" altLang="zh-CN" sz="800"/>
              <a:t>map task</a:t>
            </a:r>
            <a:r>
              <a:rPr lang="zh-CN" altLang="en-US" sz="800"/>
              <a:t>溢出的所有文件，根据分区归并成一个大文件</a:t>
            </a:r>
            <a:endParaRPr lang="zh-CN" altLang="en-US" sz="800"/>
          </a:p>
        </p:txBody>
      </p:sp>
      <p:sp>
        <p:nvSpPr>
          <p:cNvPr id="62" name="矩形 61"/>
          <p:cNvSpPr/>
          <p:nvPr/>
        </p:nvSpPr>
        <p:spPr>
          <a:xfrm>
            <a:off x="2522855" y="4159250"/>
            <a:ext cx="1001395" cy="10433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3" name="文本框 62"/>
          <p:cNvSpPr txBox="1"/>
          <p:nvPr/>
        </p:nvSpPr>
        <p:spPr>
          <a:xfrm>
            <a:off x="2606675" y="3819525"/>
            <a:ext cx="8331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map task2</a:t>
            </a:r>
            <a:endParaRPr lang="en-US" altLang="zh-CN" sz="900"/>
          </a:p>
        </p:txBody>
      </p:sp>
      <p:sp>
        <p:nvSpPr>
          <p:cNvPr id="66" name="文本框 65"/>
          <p:cNvSpPr txBox="1"/>
          <p:nvPr/>
        </p:nvSpPr>
        <p:spPr>
          <a:xfrm>
            <a:off x="4429760" y="4481195"/>
            <a:ext cx="13493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....</a:t>
            </a:r>
            <a:endParaRPr lang="en-US" altLang="zh-CN" sz="1000"/>
          </a:p>
        </p:txBody>
      </p:sp>
      <p:cxnSp>
        <p:nvCxnSpPr>
          <p:cNvPr id="67" name="直接箭头连接符 66"/>
          <p:cNvCxnSpPr>
            <a:stCxn id="47" idx="1"/>
          </p:cNvCxnSpPr>
          <p:nvPr/>
        </p:nvCxnSpPr>
        <p:spPr>
          <a:xfrm flipV="1">
            <a:off x="8399145" y="1005205"/>
            <a:ext cx="845185" cy="1525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7" idx="1"/>
          </p:cNvCxnSpPr>
          <p:nvPr/>
        </p:nvCxnSpPr>
        <p:spPr>
          <a:xfrm flipV="1">
            <a:off x="7934960" y="1047115"/>
            <a:ext cx="1278255" cy="3561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7962900" y="1594485"/>
            <a:ext cx="24441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分区文件会被下载到</a:t>
            </a:r>
            <a:r>
              <a:rPr lang="en-US" altLang="zh-CN" sz="800"/>
              <a:t>reduce task</a:t>
            </a:r>
            <a:r>
              <a:rPr lang="zh-CN" altLang="en-US" sz="800"/>
              <a:t>本地工作磁盘</a:t>
            </a:r>
            <a:r>
              <a:rPr lang="en-US" altLang="zh-CN" sz="800"/>
              <a:t>.</a:t>
            </a:r>
            <a:endParaRPr lang="en-US" altLang="zh-CN" sz="800"/>
          </a:p>
          <a:p>
            <a:r>
              <a:rPr lang="zh-CN" altLang="en-US" sz="800"/>
              <a:t>相同的分区会被分配到同一个</a:t>
            </a:r>
            <a:r>
              <a:rPr lang="en-US" altLang="zh-CN" sz="800"/>
              <a:t>reduce task</a:t>
            </a:r>
            <a:r>
              <a:rPr lang="zh-CN" altLang="en-US" sz="800"/>
              <a:t>中</a:t>
            </a:r>
            <a:endParaRPr lang="zh-CN" altLang="en-US" sz="800"/>
          </a:p>
        </p:txBody>
      </p:sp>
      <p:sp>
        <p:nvSpPr>
          <p:cNvPr id="70" name="矩形 69"/>
          <p:cNvSpPr/>
          <p:nvPr/>
        </p:nvSpPr>
        <p:spPr>
          <a:xfrm>
            <a:off x="9224010" y="723900"/>
            <a:ext cx="788670" cy="227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a,1 b,1,...</a:t>
            </a:r>
            <a:endParaRPr lang="en-US" altLang="zh-CN" sz="800"/>
          </a:p>
        </p:txBody>
      </p:sp>
      <p:sp>
        <p:nvSpPr>
          <p:cNvPr id="71" name="矩形 70"/>
          <p:cNvSpPr/>
          <p:nvPr/>
        </p:nvSpPr>
        <p:spPr>
          <a:xfrm>
            <a:off x="9986645" y="723900"/>
            <a:ext cx="788670" cy="227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c,1 d,1,...</a:t>
            </a:r>
            <a:endParaRPr lang="en-US" altLang="zh-CN" sz="800"/>
          </a:p>
        </p:txBody>
      </p:sp>
      <p:sp>
        <p:nvSpPr>
          <p:cNvPr id="72" name="矩形 71"/>
          <p:cNvSpPr/>
          <p:nvPr/>
        </p:nvSpPr>
        <p:spPr>
          <a:xfrm>
            <a:off x="9224010" y="1150620"/>
            <a:ext cx="788670" cy="227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a,1 b,1,...</a:t>
            </a:r>
            <a:endParaRPr lang="en-US" altLang="zh-CN" sz="800"/>
          </a:p>
        </p:txBody>
      </p:sp>
      <p:sp>
        <p:nvSpPr>
          <p:cNvPr id="73" name="矩形 72"/>
          <p:cNvSpPr/>
          <p:nvPr/>
        </p:nvSpPr>
        <p:spPr>
          <a:xfrm>
            <a:off x="9986645" y="1150620"/>
            <a:ext cx="788670" cy="227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c,1 d,1,...</a:t>
            </a:r>
            <a:endParaRPr lang="en-US" altLang="zh-CN" sz="800"/>
          </a:p>
        </p:txBody>
      </p:sp>
      <p:sp>
        <p:nvSpPr>
          <p:cNvPr id="74" name="文本框 73"/>
          <p:cNvSpPr txBox="1"/>
          <p:nvPr/>
        </p:nvSpPr>
        <p:spPr>
          <a:xfrm>
            <a:off x="9638030" y="445135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partition0</a:t>
            </a:r>
            <a:endParaRPr lang="en-US" altLang="zh-CN" sz="800"/>
          </a:p>
        </p:txBody>
      </p:sp>
      <p:sp>
        <p:nvSpPr>
          <p:cNvPr id="75" name="文本框 74"/>
          <p:cNvSpPr txBox="1"/>
          <p:nvPr/>
        </p:nvSpPr>
        <p:spPr>
          <a:xfrm>
            <a:off x="9638030" y="1421765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partition0</a:t>
            </a:r>
            <a:endParaRPr lang="en-US" altLang="zh-CN" sz="800"/>
          </a:p>
        </p:txBody>
      </p:sp>
      <p:sp>
        <p:nvSpPr>
          <p:cNvPr id="76" name="矩形 75"/>
          <p:cNvSpPr/>
          <p:nvPr/>
        </p:nvSpPr>
        <p:spPr>
          <a:xfrm>
            <a:off x="10977245" y="445135"/>
            <a:ext cx="1057275" cy="728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11107420" y="231140"/>
            <a:ext cx="9398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reduce task1</a:t>
            </a:r>
            <a:endParaRPr lang="en-US" altLang="zh-CN" sz="800"/>
          </a:p>
        </p:txBody>
      </p:sp>
      <p:sp>
        <p:nvSpPr>
          <p:cNvPr id="78" name="文本框 77"/>
          <p:cNvSpPr txBox="1"/>
          <p:nvPr/>
        </p:nvSpPr>
        <p:spPr>
          <a:xfrm>
            <a:off x="7801610" y="723900"/>
            <a:ext cx="13138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将所有</a:t>
            </a:r>
            <a:r>
              <a:rPr lang="en-US" altLang="zh-CN" sz="800"/>
              <a:t>map task</a:t>
            </a:r>
            <a:r>
              <a:rPr lang="zh-CN" altLang="en-US" sz="800"/>
              <a:t>中的所有</a:t>
            </a:r>
            <a:r>
              <a:rPr lang="en-US" altLang="zh-CN" sz="800"/>
              <a:t>partition0</a:t>
            </a:r>
            <a:r>
              <a:rPr lang="zh-CN" altLang="en-US" sz="800"/>
              <a:t>再进行归并排序</a:t>
            </a:r>
            <a:r>
              <a:rPr lang="en-US" altLang="zh-CN" sz="800"/>
              <a:t>.</a:t>
            </a:r>
            <a:r>
              <a:rPr lang="zh-CN" altLang="en-US" sz="800"/>
              <a:t>合成的文件再分配到</a:t>
            </a:r>
            <a:r>
              <a:rPr lang="en-US" altLang="zh-CN" sz="800"/>
              <a:t>reduce task1</a:t>
            </a:r>
            <a:endParaRPr lang="en-US" altLang="zh-CN" sz="800"/>
          </a:p>
        </p:txBody>
      </p:sp>
      <p:sp>
        <p:nvSpPr>
          <p:cNvPr id="79" name="文本框 78"/>
          <p:cNvSpPr txBox="1"/>
          <p:nvPr/>
        </p:nvSpPr>
        <p:spPr>
          <a:xfrm>
            <a:off x="10977245" y="659130"/>
            <a:ext cx="69151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Reducer</a:t>
            </a:r>
            <a:endParaRPr lang="en-US" altLang="zh-CN" sz="800"/>
          </a:p>
        </p:txBody>
      </p:sp>
      <p:sp>
        <p:nvSpPr>
          <p:cNvPr id="80" name="文本框 79"/>
          <p:cNvSpPr txBox="1"/>
          <p:nvPr/>
        </p:nvSpPr>
        <p:spPr>
          <a:xfrm>
            <a:off x="2774315" y="892810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Mapper</a:t>
            </a:r>
            <a:endParaRPr lang="en-US" altLang="zh-CN" sz="800"/>
          </a:p>
        </p:txBody>
      </p:sp>
      <p:sp>
        <p:nvSpPr>
          <p:cNvPr id="81" name="文本框 80"/>
          <p:cNvSpPr txBox="1"/>
          <p:nvPr/>
        </p:nvSpPr>
        <p:spPr>
          <a:xfrm>
            <a:off x="10977245" y="911860"/>
            <a:ext cx="11576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reduce(k,values)</a:t>
            </a:r>
            <a:endParaRPr lang="en-US" altLang="zh-CN" sz="800"/>
          </a:p>
        </p:txBody>
      </p:sp>
      <p:cxnSp>
        <p:nvCxnSpPr>
          <p:cNvPr id="82" name="直接箭头连接符 81"/>
          <p:cNvCxnSpPr>
            <a:stCxn id="81" idx="2"/>
          </p:cNvCxnSpPr>
          <p:nvPr/>
        </p:nvCxnSpPr>
        <p:spPr>
          <a:xfrm flipH="1">
            <a:off x="11539220" y="1125855"/>
            <a:ext cx="17145" cy="290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11024235" y="1398905"/>
            <a:ext cx="10039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outputFormat</a:t>
            </a:r>
            <a:endParaRPr lang="en-US" altLang="zh-CN" sz="800"/>
          </a:p>
        </p:txBody>
      </p:sp>
      <p:cxnSp>
        <p:nvCxnSpPr>
          <p:cNvPr id="84" name="直接箭头连接符 83"/>
          <p:cNvCxnSpPr/>
          <p:nvPr/>
        </p:nvCxnSpPr>
        <p:spPr>
          <a:xfrm flipH="1">
            <a:off x="11357610" y="1587500"/>
            <a:ext cx="17145" cy="290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10977245" y="1873250"/>
            <a:ext cx="6908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write(k,v)</a:t>
            </a:r>
            <a:endParaRPr lang="en-US" altLang="zh-CN" sz="800"/>
          </a:p>
        </p:txBody>
      </p:sp>
      <p:sp>
        <p:nvSpPr>
          <p:cNvPr id="87" name="矩形 86"/>
          <p:cNvSpPr/>
          <p:nvPr/>
        </p:nvSpPr>
        <p:spPr>
          <a:xfrm>
            <a:off x="11607800" y="2366645"/>
            <a:ext cx="325755" cy="858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11357610" y="2049145"/>
            <a:ext cx="241300" cy="302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11225530" y="2137410"/>
            <a:ext cx="9093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part-r-00000</a:t>
            </a:r>
            <a:endParaRPr lang="en-US" altLang="zh-CN" sz="800"/>
          </a:p>
        </p:txBody>
      </p:sp>
      <p:cxnSp>
        <p:nvCxnSpPr>
          <p:cNvPr id="90" name="直接箭头连接符 89"/>
          <p:cNvCxnSpPr>
            <a:stCxn id="48" idx="1"/>
          </p:cNvCxnSpPr>
          <p:nvPr/>
        </p:nvCxnSpPr>
        <p:spPr>
          <a:xfrm flipH="1">
            <a:off x="9582785" y="2530475"/>
            <a:ext cx="341630" cy="704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57" idx="3"/>
          </p:cNvCxnSpPr>
          <p:nvPr/>
        </p:nvCxnSpPr>
        <p:spPr>
          <a:xfrm flipV="1">
            <a:off x="8723630" y="3235325"/>
            <a:ext cx="859155" cy="137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9634220" y="3140075"/>
            <a:ext cx="736600" cy="22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d1,h1,...</a:t>
            </a:r>
            <a:endParaRPr lang="en-US" altLang="zh-CN" sz="800"/>
          </a:p>
        </p:txBody>
      </p:sp>
      <p:sp>
        <p:nvSpPr>
          <p:cNvPr id="93" name="矩形 92"/>
          <p:cNvSpPr/>
          <p:nvPr/>
        </p:nvSpPr>
        <p:spPr>
          <a:xfrm>
            <a:off x="10370820" y="3140075"/>
            <a:ext cx="736600" cy="22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o1,p1,...</a:t>
            </a:r>
            <a:endParaRPr lang="en-US" altLang="zh-CN" sz="800"/>
          </a:p>
        </p:txBody>
      </p:sp>
      <p:sp>
        <p:nvSpPr>
          <p:cNvPr id="94" name="矩形 93"/>
          <p:cNvSpPr/>
          <p:nvPr/>
        </p:nvSpPr>
        <p:spPr>
          <a:xfrm>
            <a:off x="9634220" y="3495675"/>
            <a:ext cx="736600" cy="22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d1,h1,...</a:t>
            </a:r>
            <a:endParaRPr lang="en-US" altLang="zh-CN" sz="800"/>
          </a:p>
        </p:txBody>
      </p:sp>
      <p:sp>
        <p:nvSpPr>
          <p:cNvPr id="95" name="矩形 94"/>
          <p:cNvSpPr/>
          <p:nvPr/>
        </p:nvSpPr>
        <p:spPr>
          <a:xfrm>
            <a:off x="10370820" y="3495675"/>
            <a:ext cx="736600" cy="22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o1,p1,...</a:t>
            </a:r>
            <a:endParaRPr lang="en-US" altLang="zh-CN" sz="800"/>
          </a:p>
        </p:txBody>
      </p:sp>
      <p:sp>
        <p:nvSpPr>
          <p:cNvPr id="96" name="文本框 95"/>
          <p:cNvSpPr txBox="1"/>
          <p:nvPr/>
        </p:nvSpPr>
        <p:spPr>
          <a:xfrm>
            <a:off x="9986645" y="2875915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partition1</a:t>
            </a:r>
            <a:endParaRPr lang="en-US" altLang="zh-CN" sz="800"/>
          </a:p>
        </p:txBody>
      </p:sp>
      <p:sp>
        <p:nvSpPr>
          <p:cNvPr id="97" name="文本框 96"/>
          <p:cNvSpPr txBox="1"/>
          <p:nvPr/>
        </p:nvSpPr>
        <p:spPr>
          <a:xfrm>
            <a:off x="9986645" y="3815080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partition1</a:t>
            </a:r>
            <a:endParaRPr lang="en-US" altLang="zh-CN" sz="800"/>
          </a:p>
        </p:txBody>
      </p:sp>
      <p:cxnSp>
        <p:nvCxnSpPr>
          <p:cNvPr id="98" name="直接箭头连接符 97"/>
          <p:cNvCxnSpPr>
            <a:stCxn id="73" idx="3"/>
            <a:endCxn id="79" idx="1"/>
          </p:cNvCxnSpPr>
          <p:nvPr/>
        </p:nvCxnSpPr>
        <p:spPr>
          <a:xfrm flipV="1">
            <a:off x="10775315" y="766445"/>
            <a:ext cx="201930" cy="498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71" idx="3"/>
          </p:cNvCxnSpPr>
          <p:nvPr/>
        </p:nvCxnSpPr>
        <p:spPr>
          <a:xfrm flipV="1">
            <a:off x="10775315" y="789940"/>
            <a:ext cx="197485" cy="48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93" idx="3"/>
          </p:cNvCxnSpPr>
          <p:nvPr/>
        </p:nvCxnSpPr>
        <p:spPr>
          <a:xfrm>
            <a:off x="11107420" y="3254375"/>
            <a:ext cx="267335" cy="1226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5" idx="3"/>
          </p:cNvCxnSpPr>
          <p:nvPr/>
        </p:nvCxnSpPr>
        <p:spPr>
          <a:xfrm>
            <a:off x="11107420" y="3609975"/>
            <a:ext cx="260350" cy="835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11024235" y="4487545"/>
            <a:ext cx="1057275" cy="728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11349355" y="4273550"/>
            <a:ext cx="9398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reduce task1</a:t>
            </a:r>
            <a:endParaRPr lang="en-US" altLang="zh-CN" sz="800"/>
          </a:p>
        </p:txBody>
      </p:sp>
      <p:sp>
        <p:nvSpPr>
          <p:cNvPr id="105" name="文本框 104"/>
          <p:cNvSpPr txBox="1"/>
          <p:nvPr/>
        </p:nvSpPr>
        <p:spPr>
          <a:xfrm>
            <a:off x="11024235" y="4701540"/>
            <a:ext cx="69151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Reducer</a:t>
            </a:r>
            <a:endParaRPr lang="en-US" altLang="zh-CN" sz="800"/>
          </a:p>
        </p:txBody>
      </p:sp>
      <p:sp>
        <p:nvSpPr>
          <p:cNvPr id="106" name="文本框 105"/>
          <p:cNvSpPr txBox="1"/>
          <p:nvPr/>
        </p:nvSpPr>
        <p:spPr>
          <a:xfrm>
            <a:off x="11024235" y="4954270"/>
            <a:ext cx="11576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reduce(k,values)</a:t>
            </a:r>
            <a:endParaRPr lang="en-US" altLang="zh-CN" sz="800"/>
          </a:p>
        </p:txBody>
      </p:sp>
      <p:sp>
        <p:nvSpPr>
          <p:cNvPr id="109" name="矩形 108"/>
          <p:cNvSpPr/>
          <p:nvPr/>
        </p:nvSpPr>
        <p:spPr>
          <a:xfrm>
            <a:off x="10393680" y="5733415"/>
            <a:ext cx="325755" cy="858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2" name="直接箭头连接符 111"/>
          <p:cNvCxnSpPr>
            <a:stCxn id="103" idx="2"/>
            <a:endCxn id="109" idx="0"/>
          </p:cNvCxnSpPr>
          <p:nvPr/>
        </p:nvCxnSpPr>
        <p:spPr>
          <a:xfrm flipH="1">
            <a:off x="10556875" y="5215890"/>
            <a:ext cx="996315" cy="517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11113135" y="5513070"/>
            <a:ext cx="7670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......</a:t>
            </a:r>
            <a:endParaRPr lang="en-US" altLang="zh-CN" sz="900"/>
          </a:p>
        </p:txBody>
      </p:sp>
      <p:sp>
        <p:nvSpPr>
          <p:cNvPr id="114" name="文本框 113"/>
          <p:cNvSpPr txBox="1"/>
          <p:nvPr/>
        </p:nvSpPr>
        <p:spPr>
          <a:xfrm>
            <a:off x="9924415" y="5367655"/>
            <a:ext cx="9093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part-r-00001</a:t>
            </a:r>
            <a:endParaRPr lang="en-US" altLang="zh-CN" sz="800"/>
          </a:p>
        </p:txBody>
      </p:sp>
      <p:sp>
        <p:nvSpPr>
          <p:cNvPr id="116" name="文本框 115"/>
          <p:cNvSpPr txBox="1"/>
          <p:nvPr/>
        </p:nvSpPr>
        <p:spPr>
          <a:xfrm>
            <a:off x="6574155" y="169545"/>
            <a:ext cx="13608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shuffle</a:t>
            </a:r>
            <a:r>
              <a:rPr lang="zh-CN" altLang="en-US" sz="1200" b="1">
                <a:solidFill>
                  <a:srgbClr val="FF0000"/>
                </a:solidFill>
              </a:rPr>
              <a:t>的流程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左大括号 3"/>
          <p:cNvSpPr/>
          <p:nvPr/>
        </p:nvSpPr>
        <p:spPr>
          <a:xfrm>
            <a:off x="814705" y="209550"/>
            <a:ext cx="193675" cy="6336030"/>
          </a:xfrm>
          <a:prstGeom prst="leftBrace">
            <a:avLst>
              <a:gd name="adj1" fmla="val 6885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75360" y="1555750"/>
            <a:ext cx="883285" cy="336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字节流</a:t>
            </a:r>
            <a:endParaRPr lang="zh-CN" altLang="en-US" sz="1000"/>
          </a:p>
        </p:txBody>
      </p:sp>
      <p:sp>
        <p:nvSpPr>
          <p:cNvPr id="6" name="左大括号 5"/>
          <p:cNvSpPr/>
          <p:nvPr/>
        </p:nvSpPr>
        <p:spPr>
          <a:xfrm>
            <a:off x="1943100" y="264160"/>
            <a:ext cx="193675" cy="2919730"/>
          </a:xfrm>
          <a:prstGeom prst="leftBrace">
            <a:avLst>
              <a:gd name="adj1" fmla="val 6885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4250" y="789940"/>
            <a:ext cx="1001395" cy="2355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InputStream</a:t>
            </a:r>
            <a:endParaRPr lang="en-US" altLang="zh-CN" sz="800"/>
          </a:p>
        </p:txBody>
      </p:sp>
      <p:sp>
        <p:nvSpPr>
          <p:cNvPr id="8" name="矩形 7"/>
          <p:cNvSpPr/>
          <p:nvPr/>
        </p:nvSpPr>
        <p:spPr>
          <a:xfrm>
            <a:off x="2254250" y="2574925"/>
            <a:ext cx="1001395" cy="2355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OutputStream</a:t>
            </a:r>
            <a:endParaRPr lang="en-US" altLang="zh-CN" sz="800"/>
          </a:p>
        </p:txBody>
      </p:sp>
      <p:sp>
        <p:nvSpPr>
          <p:cNvPr id="9" name="左大括号 8"/>
          <p:cNvSpPr/>
          <p:nvPr/>
        </p:nvSpPr>
        <p:spPr>
          <a:xfrm>
            <a:off x="3339465" y="93980"/>
            <a:ext cx="193675" cy="1628140"/>
          </a:xfrm>
          <a:prstGeom prst="leftBrace">
            <a:avLst>
              <a:gd name="adj1" fmla="val 6885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3339465" y="1892300"/>
            <a:ext cx="193675" cy="1628140"/>
          </a:xfrm>
          <a:prstGeom prst="leftBrace">
            <a:avLst>
              <a:gd name="adj1" fmla="val 6885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00450" y="93980"/>
            <a:ext cx="1312545" cy="2019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FileInputStream</a:t>
            </a:r>
            <a:endParaRPr lang="en-US" altLang="zh-CN" sz="800"/>
          </a:p>
        </p:txBody>
      </p:sp>
      <p:sp>
        <p:nvSpPr>
          <p:cNvPr id="12" name="矩形 11"/>
          <p:cNvSpPr/>
          <p:nvPr/>
        </p:nvSpPr>
        <p:spPr>
          <a:xfrm>
            <a:off x="3600450" y="440055"/>
            <a:ext cx="1312545" cy="2019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ObjectInputStream</a:t>
            </a:r>
            <a:endParaRPr lang="en-US" altLang="zh-CN" sz="800"/>
          </a:p>
        </p:txBody>
      </p:sp>
      <p:sp>
        <p:nvSpPr>
          <p:cNvPr id="13" name="矩形 12"/>
          <p:cNvSpPr/>
          <p:nvPr/>
        </p:nvSpPr>
        <p:spPr>
          <a:xfrm>
            <a:off x="3600450" y="823595"/>
            <a:ext cx="1312545" cy="2019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FilterInputStream</a:t>
            </a:r>
            <a:endParaRPr lang="en-US" altLang="zh-CN" sz="800"/>
          </a:p>
        </p:txBody>
      </p:sp>
      <p:sp>
        <p:nvSpPr>
          <p:cNvPr id="14" name="矩形 13"/>
          <p:cNvSpPr/>
          <p:nvPr/>
        </p:nvSpPr>
        <p:spPr>
          <a:xfrm>
            <a:off x="3600450" y="1287780"/>
            <a:ext cx="1396365" cy="2019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ByteArrayInputStream</a:t>
            </a:r>
            <a:endParaRPr lang="en-US" altLang="zh-CN" sz="800"/>
          </a:p>
        </p:txBody>
      </p:sp>
      <p:sp>
        <p:nvSpPr>
          <p:cNvPr id="15" name="左大括号 14"/>
          <p:cNvSpPr/>
          <p:nvPr/>
        </p:nvSpPr>
        <p:spPr>
          <a:xfrm>
            <a:off x="4979035" y="603885"/>
            <a:ext cx="118745" cy="641350"/>
          </a:xfrm>
          <a:prstGeom prst="leftBrace">
            <a:avLst>
              <a:gd name="adj1" fmla="val 6885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224780" y="566420"/>
            <a:ext cx="1312545" cy="2019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DataInputStream</a:t>
            </a:r>
            <a:endParaRPr lang="en-US" altLang="zh-CN" sz="800"/>
          </a:p>
        </p:txBody>
      </p:sp>
      <p:sp>
        <p:nvSpPr>
          <p:cNvPr id="17" name="矩形 16"/>
          <p:cNvSpPr/>
          <p:nvPr/>
        </p:nvSpPr>
        <p:spPr>
          <a:xfrm>
            <a:off x="5224780" y="1025525"/>
            <a:ext cx="1312545" cy="2019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BufferedInputStream</a:t>
            </a:r>
            <a:endParaRPr lang="en-US" altLang="zh-CN" sz="800"/>
          </a:p>
        </p:txBody>
      </p:sp>
      <p:sp>
        <p:nvSpPr>
          <p:cNvPr id="18" name="矩形 17"/>
          <p:cNvSpPr/>
          <p:nvPr/>
        </p:nvSpPr>
        <p:spPr>
          <a:xfrm>
            <a:off x="3600450" y="1590040"/>
            <a:ext cx="1396365" cy="2019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PipeInputStream</a:t>
            </a:r>
            <a:endParaRPr lang="en-US" altLang="zh-CN" sz="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12420" y="2618740"/>
            <a:ext cx="1289685" cy="12642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客户端</a:t>
            </a:r>
            <a:endParaRPr lang="en-US" altLang="zh-CN" sz="1000"/>
          </a:p>
          <a:p>
            <a:pPr algn="ctr"/>
            <a:r>
              <a:rPr lang="en-US" altLang="zh-CN" sz="1000"/>
              <a:t>200M</a:t>
            </a:r>
            <a:endParaRPr lang="en-US" altLang="zh-CN" sz="1000"/>
          </a:p>
        </p:txBody>
      </p:sp>
      <p:sp>
        <p:nvSpPr>
          <p:cNvPr id="5" name="矩形 4"/>
          <p:cNvSpPr/>
          <p:nvPr/>
        </p:nvSpPr>
        <p:spPr>
          <a:xfrm>
            <a:off x="3901440" y="770255"/>
            <a:ext cx="1511935" cy="1733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NameNode</a:t>
            </a:r>
            <a:endParaRPr lang="en-US" altLang="zh-CN" sz="1200"/>
          </a:p>
          <a:p>
            <a:pPr algn="l"/>
            <a:r>
              <a:rPr lang="zh-CN" altLang="en-US" sz="1000"/>
              <a:t>开始检查是否有</a:t>
            </a:r>
            <a:r>
              <a:rPr lang="en-US" altLang="zh-CN" sz="1000"/>
              <a:t>/aaa</a:t>
            </a:r>
            <a:r>
              <a:rPr lang="zh-CN" altLang="en-US" sz="1000"/>
              <a:t>的目录</a:t>
            </a:r>
            <a:endParaRPr lang="zh-CN" altLang="en-US" sz="1000"/>
          </a:p>
        </p:txBody>
      </p:sp>
      <p:sp>
        <p:nvSpPr>
          <p:cNvPr id="6" name="矩形 5"/>
          <p:cNvSpPr/>
          <p:nvPr/>
        </p:nvSpPr>
        <p:spPr>
          <a:xfrm>
            <a:off x="2861945" y="3764280"/>
            <a:ext cx="1511935" cy="1733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DataNode1</a:t>
            </a:r>
            <a:endParaRPr lang="en-US" altLang="zh-CN" sz="1200"/>
          </a:p>
        </p:txBody>
      </p:sp>
      <p:sp>
        <p:nvSpPr>
          <p:cNvPr id="7" name="矩形 6"/>
          <p:cNvSpPr/>
          <p:nvPr/>
        </p:nvSpPr>
        <p:spPr>
          <a:xfrm>
            <a:off x="4989195" y="3764280"/>
            <a:ext cx="1511935" cy="1733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DataNode2</a:t>
            </a:r>
            <a:endParaRPr lang="en-US" altLang="zh-CN" sz="1200"/>
          </a:p>
        </p:txBody>
      </p:sp>
      <p:sp>
        <p:nvSpPr>
          <p:cNvPr id="8" name="矩形 7"/>
          <p:cNvSpPr/>
          <p:nvPr/>
        </p:nvSpPr>
        <p:spPr>
          <a:xfrm>
            <a:off x="7092950" y="3764280"/>
            <a:ext cx="1511935" cy="1733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DataNode3</a:t>
            </a:r>
            <a:endParaRPr lang="en-US" altLang="zh-CN" sz="1200"/>
          </a:p>
        </p:txBody>
      </p:sp>
      <p:sp>
        <p:nvSpPr>
          <p:cNvPr id="9" name="矩形 8"/>
          <p:cNvSpPr/>
          <p:nvPr/>
        </p:nvSpPr>
        <p:spPr>
          <a:xfrm>
            <a:off x="9113520" y="3764280"/>
            <a:ext cx="1511935" cy="1733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DataNode4</a:t>
            </a:r>
            <a:endParaRPr lang="en-US" altLang="zh-CN" sz="1200"/>
          </a:p>
        </p:txBody>
      </p:sp>
      <p:cxnSp>
        <p:nvCxnSpPr>
          <p:cNvPr id="10" name="直接箭头连接符 9"/>
          <p:cNvCxnSpPr>
            <a:stCxn id="4" idx="0"/>
          </p:cNvCxnSpPr>
          <p:nvPr/>
        </p:nvCxnSpPr>
        <p:spPr>
          <a:xfrm flipV="1">
            <a:off x="957580" y="1156970"/>
            <a:ext cx="2960370" cy="1461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781810" y="1387475"/>
            <a:ext cx="15519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1.</a:t>
            </a:r>
            <a:r>
              <a:rPr lang="zh-CN" altLang="en-US" sz="800"/>
              <a:t>向</a:t>
            </a:r>
            <a:r>
              <a:rPr lang="en-US" altLang="zh-CN" sz="800"/>
              <a:t>NameNode</a:t>
            </a:r>
            <a:r>
              <a:rPr lang="zh-CN" altLang="en-US" sz="800"/>
              <a:t>发起上传数据的请求</a:t>
            </a:r>
            <a:r>
              <a:rPr lang="en-US" altLang="zh-CN" sz="800"/>
              <a:t>/aaa/flie.log</a:t>
            </a:r>
            <a:endParaRPr lang="en-US" altLang="zh-CN" sz="800"/>
          </a:p>
        </p:txBody>
      </p:sp>
      <p:sp>
        <p:nvSpPr>
          <p:cNvPr id="12" name="文本框 11"/>
          <p:cNvSpPr txBox="1"/>
          <p:nvPr/>
        </p:nvSpPr>
        <p:spPr>
          <a:xfrm>
            <a:off x="1985645" y="2098040"/>
            <a:ext cx="11353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2.</a:t>
            </a:r>
            <a:r>
              <a:rPr lang="zh-CN" sz="800"/>
              <a:t>返回同意上传</a:t>
            </a:r>
            <a:endParaRPr lang="zh-CN" sz="80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1568450" y="1387475"/>
            <a:ext cx="2273300" cy="1388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5" idx="1"/>
          </p:cNvCxnSpPr>
          <p:nvPr/>
        </p:nvCxnSpPr>
        <p:spPr>
          <a:xfrm flipV="1">
            <a:off x="1602105" y="1637030"/>
            <a:ext cx="2299335" cy="161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564765" y="2503805"/>
            <a:ext cx="1276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/>
              <a:t>3.RPC</a:t>
            </a:r>
            <a:r>
              <a:rPr lang="zh-CN" altLang="en-US" sz="700"/>
              <a:t>请求，上传</a:t>
            </a:r>
            <a:r>
              <a:rPr lang="en-US" altLang="zh-CN" sz="700"/>
              <a:t>0-128M</a:t>
            </a:r>
            <a:r>
              <a:rPr lang="zh-CN" altLang="en-US" sz="700"/>
              <a:t>，请返回</a:t>
            </a:r>
            <a:r>
              <a:rPr lang="en-US" altLang="zh-CN" sz="700"/>
              <a:t>DataNode</a:t>
            </a:r>
            <a:endParaRPr lang="en-US" altLang="zh-CN" sz="70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1602105" y="2528570"/>
            <a:ext cx="2751455" cy="1007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76575" y="2944495"/>
            <a:ext cx="1276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/>
              <a:t>4.</a:t>
            </a:r>
            <a:r>
              <a:rPr lang="zh-CN" altLang="en-US" sz="700"/>
              <a:t>返回应答，可以将数据上传到</a:t>
            </a:r>
            <a:r>
              <a:rPr lang="en-US" altLang="zh-CN" sz="700"/>
              <a:t>DN1</a:t>
            </a:r>
            <a:r>
              <a:rPr lang="zh-CN" altLang="en-US" sz="700"/>
              <a:t>、</a:t>
            </a:r>
            <a:r>
              <a:rPr lang="en-US" altLang="zh-CN" sz="700"/>
              <a:t>DN2</a:t>
            </a:r>
            <a:r>
              <a:rPr lang="zh-CN" altLang="en-US" sz="700"/>
              <a:t>和</a:t>
            </a:r>
            <a:r>
              <a:rPr lang="en-US" altLang="zh-CN" sz="700"/>
              <a:t>DN4</a:t>
            </a:r>
            <a:endParaRPr lang="en-US" altLang="zh-CN" sz="700"/>
          </a:p>
        </p:txBody>
      </p:sp>
      <p:cxnSp>
        <p:nvCxnSpPr>
          <p:cNvPr id="18" name="直接箭头连接符 17"/>
          <p:cNvCxnSpPr>
            <a:stCxn id="4" idx="2"/>
            <a:endCxn id="6" idx="1"/>
          </p:cNvCxnSpPr>
          <p:nvPr/>
        </p:nvCxnSpPr>
        <p:spPr>
          <a:xfrm>
            <a:off x="957580" y="3883025"/>
            <a:ext cx="1904365" cy="748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08660" y="4253865"/>
            <a:ext cx="1276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/>
              <a:t>5.</a:t>
            </a:r>
            <a:r>
              <a:rPr lang="zh-CN" altLang="en-US" sz="700"/>
              <a:t>请求上传</a:t>
            </a:r>
            <a:r>
              <a:rPr lang="en-US" altLang="zh-CN" sz="700"/>
              <a:t>block</a:t>
            </a:r>
            <a:r>
              <a:rPr lang="zh-CN" altLang="en-US" sz="700"/>
              <a:t>，建立</a:t>
            </a:r>
            <a:r>
              <a:rPr lang="en-US" altLang="zh-CN" sz="700"/>
              <a:t>channel(nio</a:t>
            </a:r>
            <a:r>
              <a:rPr lang="zh-CN" altLang="en-US" sz="700"/>
              <a:t>流</a:t>
            </a:r>
            <a:r>
              <a:rPr lang="en-US" altLang="zh-CN" sz="700"/>
              <a:t>)</a:t>
            </a:r>
            <a:endParaRPr lang="en-US" altLang="zh-CN" sz="700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1403985" y="3867785"/>
            <a:ext cx="1478915" cy="386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605915" y="3649980"/>
            <a:ext cx="127698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/>
              <a:t>6.</a:t>
            </a:r>
            <a:r>
              <a:rPr lang="zh-CN" sz="700"/>
              <a:t>回应确认，可以上传</a:t>
            </a:r>
            <a:endParaRPr lang="zh-CN" sz="700"/>
          </a:p>
        </p:txBody>
      </p:sp>
      <p:sp>
        <p:nvSpPr>
          <p:cNvPr id="22" name="圆角矩形 21"/>
          <p:cNvSpPr/>
          <p:nvPr/>
        </p:nvSpPr>
        <p:spPr>
          <a:xfrm>
            <a:off x="7032625" y="2528570"/>
            <a:ext cx="3811905" cy="7556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800"/>
              <a:t>Note</a:t>
            </a:r>
            <a:r>
              <a:rPr lang="zh-CN" altLang="en-US" sz="800"/>
              <a:t>：</a:t>
            </a:r>
            <a:endParaRPr lang="zh-CN" altLang="en-US" sz="800"/>
          </a:p>
          <a:p>
            <a:pPr algn="l"/>
            <a:r>
              <a:rPr lang="en-US" altLang="zh-CN" sz="800"/>
              <a:t>1.</a:t>
            </a:r>
            <a:r>
              <a:rPr lang="zh-CN" altLang="en-US" sz="800"/>
              <a:t>由于将数据上传到</a:t>
            </a:r>
            <a:r>
              <a:rPr lang="en-US" altLang="zh-CN" sz="800"/>
              <a:t>3</a:t>
            </a:r>
            <a:r>
              <a:rPr lang="zh-CN" altLang="en-US" sz="800"/>
              <a:t>台机器，但是客户端只需要将一个</a:t>
            </a:r>
            <a:r>
              <a:rPr lang="en-US" altLang="zh-CN" sz="800"/>
              <a:t>block</a:t>
            </a:r>
            <a:r>
              <a:rPr lang="zh-CN" altLang="en-US" sz="800"/>
              <a:t>上传到</a:t>
            </a:r>
            <a:r>
              <a:rPr lang="en-US" altLang="zh-CN" sz="800"/>
              <a:t>DN1</a:t>
            </a:r>
            <a:r>
              <a:rPr lang="zh-CN" altLang="en-US" sz="800"/>
              <a:t>即可，剩下的由</a:t>
            </a:r>
            <a:r>
              <a:rPr lang="en-US" altLang="zh-CN" sz="800"/>
              <a:t>DN1</a:t>
            </a:r>
            <a:r>
              <a:rPr lang="zh-CN" altLang="en-US" sz="800"/>
              <a:t>将数据复制到</a:t>
            </a:r>
            <a:r>
              <a:rPr lang="en-US" altLang="zh-CN" sz="800"/>
              <a:t>DN2</a:t>
            </a:r>
            <a:r>
              <a:rPr lang="zh-CN" altLang="en-US" sz="800"/>
              <a:t>和</a:t>
            </a:r>
            <a:r>
              <a:rPr lang="en-US" altLang="zh-CN" sz="800"/>
              <a:t>DN4.</a:t>
            </a:r>
            <a:endParaRPr lang="en-US" altLang="zh-CN" sz="80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225925" y="4407535"/>
            <a:ext cx="86233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226560" y="4895215"/>
            <a:ext cx="5171440" cy="88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304030" y="4560570"/>
            <a:ext cx="7848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pipe line</a:t>
            </a:r>
            <a:endParaRPr lang="en-US" altLang="zh-CN" sz="1000"/>
          </a:p>
        </p:txBody>
      </p:sp>
      <p:cxnSp>
        <p:nvCxnSpPr>
          <p:cNvPr id="26" name="曲线连接符 25"/>
          <p:cNvCxnSpPr/>
          <p:nvPr/>
        </p:nvCxnSpPr>
        <p:spPr>
          <a:xfrm>
            <a:off x="532765" y="3917315"/>
            <a:ext cx="2325370" cy="1232535"/>
          </a:xfrm>
          <a:prstGeom prst="curvedConnector3">
            <a:avLst>
              <a:gd name="adj1" fmla="val -84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40050" y="5051425"/>
            <a:ext cx="747395" cy="246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219700" y="5051425"/>
            <a:ext cx="747395" cy="246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98000" y="5051425"/>
            <a:ext cx="747395" cy="246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12420" y="5051425"/>
            <a:ext cx="20396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/>
              <a:t>7.</a:t>
            </a:r>
            <a:r>
              <a:rPr lang="zh-CN" sz="700"/>
              <a:t>建立</a:t>
            </a:r>
            <a:r>
              <a:rPr lang="en-US" altLang="zh-CN" sz="700"/>
              <a:t>socket</a:t>
            </a:r>
            <a:r>
              <a:rPr lang="zh-CN" altLang="en-US" sz="700"/>
              <a:t>流，开始传输数据，同时</a:t>
            </a:r>
            <a:r>
              <a:rPr lang="en-US" altLang="zh-CN" sz="700"/>
              <a:t>DN1</a:t>
            </a:r>
            <a:r>
              <a:rPr lang="zh-CN" altLang="en-US" sz="700"/>
              <a:t>还实时将上传到的数据发送到</a:t>
            </a:r>
            <a:r>
              <a:rPr lang="en-US" altLang="zh-CN" sz="700"/>
              <a:t>DN2</a:t>
            </a:r>
            <a:r>
              <a:rPr lang="zh-CN" altLang="en-US" sz="700"/>
              <a:t>和</a:t>
            </a:r>
            <a:r>
              <a:rPr lang="en-US" altLang="zh-CN" sz="700"/>
              <a:t>DN4</a:t>
            </a:r>
            <a:endParaRPr lang="en-US" altLang="zh-CN" sz="700"/>
          </a:p>
        </p:txBody>
      </p:sp>
      <p:cxnSp>
        <p:nvCxnSpPr>
          <p:cNvPr id="31" name="曲线连接符 30"/>
          <p:cNvCxnSpPr>
            <a:stCxn id="27" idx="3"/>
            <a:endCxn id="28" idx="1"/>
          </p:cNvCxnSpPr>
          <p:nvPr/>
        </p:nvCxnSpPr>
        <p:spPr>
          <a:xfrm>
            <a:off x="3687445" y="5174615"/>
            <a:ext cx="1532255" cy="31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28" idx="3"/>
            <a:endCxn id="29" idx="1"/>
          </p:cNvCxnSpPr>
          <p:nvPr/>
        </p:nvCxnSpPr>
        <p:spPr>
          <a:xfrm>
            <a:off x="5967095" y="5174615"/>
            <a:ext cx="3430905" cy="31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133215" y="5297805"/>
            <a:ext cx="1047115" cy="192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700"/>
              <a:t>中间加入缓冲区</a:t>
            </a:r>
            <a:endParaRPr lang="zh-CN" altLang="en-US" sz="700"/>
          </a:p>
        </p:txBody>
      </p:sp>
      <p:sp>
        <p:nvSpPr>
          <p:cNvPr id="34" name="矩形 33"/>
          <p:cNvSpPr/>
          <p:nvPr/>
        </p:nvSpPr>
        <p:spPr>
          <a:xfrm>
            <a:off x="8300720" y="5305425"/>
            <a:ext cx="1047115" cy="192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700"/>
              <a:t>中间加入缓冲区</a:t>
            </a:r>
            <a:endParaRPr lang="zh-CN" altLang="en-US" sz="700"/>
          </a:p>
        </p:txBody>
      </p:sp>
      <p:sp>
        <p:nvSpPr>
          <p:cNvPr id="35" name="文本框 34"/>
          <p:cNvSpPr txBox="1"/>
          <p:nvPr/>
        </p:nvSpPr>
        <p:spPr>
          <a:xfrm>
            <a:off x="4057650" y="4059555"/>
            <a:ext cx="75946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/>
              <a:t>5.1.</a:t>
            </a:r>
            <a:r>
              <a:rPr lang="zh-CN" altLang="en-US" sz="700"/>
              <a:t>成功回应</a:t>
            </a:r>
            <a:endParaRPr lang="zh-CN" altLang="en-US" sz="700"/>
          </a:p>
        </p:txBody>
      </p:sp>
      <p:sp>
        <p:nvSpPr>
          <p:cNvPr id="36" name="文本框 35"/>
          <p:cNvSpPr txBox="1"/>
          <p:nvPr/>
        </p:nvSpPr>
        <p:spPr>
          <a:xfrm>
            <a:off x="6432550" y="4631055"/>
            <a:ext cx="75946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/>
              <a:t>5.2.</a:t>
            </a:r>
            <a:r>
              <a:rPr lang="zh-CN" altLang="en-US" sz="700"/>
              <a:t>成功回应</a:t>
            </a:r>
            <a:endParaRPr lang="zh-CN" altLang="en-US" sz="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13130" y="573405"/>
            <a:ext cx="1184275" cy="26308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65530" y="708660"/>
            <a:ext cx="862965" cy="1860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存储单元</a:t>
            </a:r>
            <a:endParaRPr lang="zh-CN" altLang="en-US" sz="1000"/>
          </a:p>
        </p:txBody>
      </p:sp>
      <p:sp>
        <p:nvSpPr>
          <p:cNvPr id="4" name="矩形 3"/>
          <p:cNvSpPr/>
          <p:nvPr/>
        </p:nvSpPr>
        <p:spPr>
          <a:xfrm>
            <a:off x="1065530" y="1063625"/>
            <a:ext cx="862965" cy="1860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65530" y="2316480"/>
            <a:ext cx="862965" cy="1860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65530" y="2671445"/>
            <a:ext cx="862965" cy="1860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80795" y="1579880"/>
            <a:ext cx="5505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.....</a:t>
            </a:r>
            <a:endParaRPr lang="en-US" altLang="zh-CN" sz="1200"/>
          </a:p>
        </p:txBody>
      </p:sp>
      <p:sp>
        <p:nvSpPr>
          <p:cNvPr id="8" name="矩形 7"/>
          <p:cNvSpPr/>
          <p:nvPr/>
        </p:nvSpPr>
        <p:spPr>
          <a:xfrm>
            <a:off x="3797935" y="894715"/>
            <a:ext cx="338455" cy="10579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地址寄存器</a:t>
            </a:r>
            <a:endParaRPr lang="zh-CN" altLang="en-US" sz="1200"/>
          </a:p>
        </p:txBody>
      </p:sp>
      <p:sp>
        <p:nvSpPr>
          <p:cNvPr id="9" name="右箭头 8"/>
          <p:cNvSpPr/>
          <p:nvPr/>
        </p:nvSpPr>
        <p:spPr>
          <a:xfrm>
            <a:off x="4220845" y="1325880"/>
            <a:ext cx="440055" cy="16954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11700" y="894715"/>
            <a:ext cx="338455" cy="10579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存储体</a:t>
            </a:r>
            <a:endParaRPr lang="zh-CN" altLang="en-US" sz="1200"/>
          </a:p>
        </p:txBody>
      </p:sp>
      <p:sp>
        <p:nvSpPr>
          <p:cNvPr id="11" name="右箭头 10"/>
          <p:cNvSpPr/>
          <p:nvPr/>
        </p:nvSpPr>
        <p:spPr>
          <a:xfrm>
            <a:off x="3290570" y="1325880"/>
            <a:ext cx="440055" cy="16954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74665" y="894715"/>
            <a:ext cx="338455" cy="10579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数据寄存器</a:t>
            </a:r>
            <a:endParaRPr lang="zh-CN" altLang="en-US" sz="1200"/>
          </a:p>
        </p:txBody>
      </p:sp>
      <p:sp>
        <p:nvSpPr>
          <p:cNvPr id="14" name="左右箭头 13"/>
          <p:cNvSpPr/>
          <p:nvPr/>
        </p:nvSpPr>
        <p:spPr>
          <a:xfrm>
            <a:off x="5074920" y="1339850"/>
            <a:ext cx="483235" cy="168275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左右箭头 14"/>
          <p:cNvSpPr/>
          <p:nvPr/>
        </p:nvSpPr>
        <p:spPr>
          <a:xfrm>
            <a:off x="5988685" y="1339850"/>
            <a:ext cx="483235" cy="168275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220845" y="2315845"/>
            <a:ext cx="1337945" cy="3219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时序控制逻辑</a:t>
            </a:r>
            <a:endParaRPr lang="zh-CN" altLang="en-US" sz="1200"/>
          </a:p>
        </p:txBody>
      </p:sp>
      <p:cxnSp>
        <p:nvCxnSpPr>
          <p:cNvPr id="18" name="肘形连接符 17"/>
          <p:cNvCxnSpPr>
            <a:stCxn id="16" idx="1"/>
            <a:endCxn id="8" idx="2"/>
          </p:cNvCxnSpPr>
          <p:nvPr/>
        </p:nvCxnSpPr>
        <p:spPr>
          <a:xfrm rot="10800000">
            <a:off x="3967480" y="1952625"/>
            <a:ext cx="253365" cy="52451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0"/>
            <a:endCxn id="10" idx="2"/>
          </p:cNvCxnSpPr>
          <p:nvPr/>
        </p:nvCxnSpPr>
        <p:spPr>
          <a:xfrm flipH="1" flipV="1">
            <a:off x="4881245" y="1952625"/>
            <a:ext cx="8890" cy="3632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6" idx="3"/>
            <a:endCxn id="12" idx="2"/>
          </p:cNvCxnSpPr>
          <p:nvPr/>
        </p:nvCxnSpPr>
        <p:spPr>
          <a:xfrm flipV="1">
            <a:off x="5558790" y="1952625"/>
            <a:ext cx="185420" cy="52451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495800" y="1596390"/>
            <a:ext cx="1252220" cy="26816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35500" y="172339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存储单元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4635500" y="199390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ym typeface="+mn-ea"/>
              </a:rPr>
              <a:t>存储单元</a:t>
            </a:r>
            <a:endParaRPr lang="zh-CN" altLang="en-US" sz="1000"/>
          </a:p>
        </p:txBody>
      </p:sp>
      <p:sp>
        <p:nvSpPr>
          <p:cNvPr id="8" name="矩形 7"/>
          <p:cNvSpPr/>
          <p:nvPr/>
        </p:nvSpPr>
        <p:spPr>
          <a:xfrm>
            <a:off x="4635500" y="226441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35500" y="253619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35500" y="280670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35500" y="307721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34865" y="334772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34865" y="361823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34865" y="388874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ym typeface="+mn-ea"/>
              </a:rPr>
              <a:t>存储单元</a:t>
            </a:r>
            <a:endParaRPr lang="zh-CN" altLang="en-US" sz="1000"/>
          </a:p>
        </p:txBody>
      </p:sp>
      <p:cxnSp>
        <p:nvCxnSpPr>
          <p:cNvPr id="15" name="直接箭头连接符 14"/>
          <p:cNvCxnSpPr>
            <a:endCxn id="6" idx="1"/>
          </p:cNvCxnSpPr>
          <p:nvPr/>
        </p:nvCxnSpPr>
        <p:spPr>
          <a:xfrm>
            <a:off x="3206115" y="1385570"/>
            <a:ext cx="1429385" cy="4730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074420" y="624840"/>
            <a:ext cx="2131695" cy="16402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每个方框表示一个存储单元，一个存储单元可以存储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8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个二进制位（无符号数可以表示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0~255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；有符号数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-127~128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）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.</a:t>
            </a:r>
            <a:endParaRPr lang="en-US" altLang="zh-CN" sz="10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因此，如果希望存储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int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（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32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位）类型的数据，一个存储单元肯定放不下，因此需要存放在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4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个存储单元</a:t>
            </a:r>
            <a:endParaRPr lang="zh-CN" altLang="en-US" sz="1000">
              <a:latin typeface="news" charset="0"/>
              <a:ea typeface="news" charset="0"/>
              <a:cs typeface="news" charset="0"/>
            </a:endParaRPr>
          </a:p>
        </p:txBody>
      </p:sp>
      <p:sp>
        <p:nvSpPr>
          <p:cNvPr id="17" name="右大括号 16"/>
          <p:cNvSpPr/>
          <p:nvPr/>
        </p:nvSpPr>
        <p:spPr>
          <a:xfrm>
            <a:off x="5845810" y="2264410"/>
            <a:ext cx="202565" cy="1083310"/>
          </a:xfrm>
          <a:prstGeom prst="rightBrace">
            <a:avLst>
              <a:gd name="adj1" fmla="val 5015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167120" y="2324735"/>
            <a:ext cx="880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int num</a:t>
            </a:r>
            <a:endParaRPr lang="en-US" altLang="zh-CN" sz="1200"/>
          </a:p>
        </p:txBody>
      </p:sp>
      <p:sp>
        <p:nvSpPr>
          <p:cNvPr id="19" name="矩形 18"/>
          <p:cNvSpPr/>
          <p:nvPr/>
        </p:nvSpPr>
        <p:spPr>
          <a:xfrm>
            <a:off x="6200775" y="2705100"/>
            <a:ext cx="2350770" cy="363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共使用</a:t>
            </a:r>
            <a:r>
              <a:rPr lang="en-US" altLang="zh-CN" sz="1000"/>
              <a:t>4</a:t>
            </a:r>
            <a:r>
              <a:rPr lang="zh-CN" altLang="en-US" sz="1000"/>
              <a:t>个存储单元存储</a:t>
            </a:r>
            <a:r>
              <a:rPr lang="en-US" altLang="zh-CN" sz="1000"/>
              <a:t>int</a:t>
            </a:r>
            <a:r>
              <a:rPr lang="zh-CN" altLang="en-US" sz="1000"/>
              <a:t>类型的数据</a:t>
            </a:r>
            <a:endParaRPr lang="zh-CN" altLang="en-US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085465" y="2223135"/>
            <a:ext cx="1243330" cy="20662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b="1">
              <a:latin typeface="news" charset="0"/>
              <a:ea typeface="news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37275" y="2223135"/>
            <a:ext cx="1243330" cy="20662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74060" y="2360295"/>
            <a:ext cx="848995" cy="3003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news" charset="0"/>
                <a:ea typeface="news" charset="0"/>
              </a:rPr>
              <a:t>MDR</a:t>
            </a:r>
            <a:endParaRPr lang="en-US" altLang="zh-CN" sz="1000" b="1">
              <a:latin typeface="news" charset="0"/>
              <a:ea typeface="new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82950" y="3764915"/>
            <a:ext cx="848995" cy="3003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news" charset="0"/>
                <a:ea typeface="news" charset="0"/>
              </a:rPr>
              <a:t>MAR</a:t>
            </a:r>
            <a:endParaRPr lang="en-US" altLang="zh-CN" sz="1000" b="1">
              <a:latin typeface="news" charset="0"/>
              <a:ea typeface="news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72180" y="3089910"/>
            <a:ext cx="5067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news" charset="0"/>
                <a:ea typeface="news" charset="0"/>
              </a:rPr>
              <a:t>CPU</a:t>
            </a:r>
            <a:endParaRPr lang="en-US" altLang="zh-CN" sz="1000" b="1">
              <a:latin typeface="news" charset="0"/>
              <a:ea typeface="news" charset="0"/>
            </a:endParaRPr>
          </a:p>
        </p:txBody>
      </p:sp>
      <p:sp>
        <p:nvSpPr>
          <p:cNvPr id="8" name="左右箭头 7"/>
          <p:cNvSpPr/>
          <p:nvPr/>
        </p:nvSpPr>
        <p:spPr>
          <a:xfrm>
            <a:off x="4132580" y="2463165"/>
            <a:ext cx="2005330" cy="1631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337685" y="3003550"/>
            <a:ext cx="18345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337685" y="3335020"/>
            <a:ext cx="18345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右箭头 10"/>
          <p:cNvSpPr/>
          <p:nvPr/>
        </p:nvSpPr>
        <p:spPr>
          <a:xfrm>
            <a:off x="4131945" y="3860800"/>
            <a:ext cx="2014855" cy="15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505575" y="3089910"/>
            <a:ext cx="5067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latin typeface="news" charset="0"/>
                <a:ea typeface="宋体" charset="0"/>
              </a:rPr>
              <a:t>主存</a:t>
            </a:r>
            <a:endParaRPr lang="zh-CN" altLang="en-US" sz="1000" b="1">
              <a:latin typeface="news" charset="0"/>
              <a:ea typeface="宋体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85690" y="2218055"/>
            <a:ext cx="831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latin typeface="news" charset="0"/>
                <a:ea typeface="宋体" charset="0"/>
              </a:rPr>
              <a:t>数据总线</a:t>
            </a:r>
            <a:endParaRPr lang="zh-CN" altLang="en-US" sz="1000" b="1">
              <a:latin typeface="news" charset="0"/>
              <a:ea typeface="宋体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8405" y="2758440"/>
            <a:ext cx="3778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latin typeface="news" charset="0"/>
                <a:ea typeface="宋体" charset="0"/>
              </a:rPr>
              <a:t>读</a:t>
            </a:r>
            <a:endParaRPr lang="zh-CN" altLang="en-US" sz="1000" b="1">
              <a:latin typeface="news" charset="0"/>
              <a:ea typeface="宋体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18405" y="3089910"/>
            <a:ext cx="3778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latin typeface="news" charset="0"/>
                <a:ea typeface="宋体" charset="0"/>
              </a:rPr>
              <a:t>写</a:t>
            </a:r>
            <a:endParaRPr lang="zh-CN" altLang="en-US" sz="1000" b="1">
              <a:latin typeface="news" charset="0"/>
              <a:ea typeface="宋体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85690" y="3615690"/>
            <a:ext cx="694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latin typeface="news" charset="0"/>
                <a:ea typeface="宋体" charset="0"/>
              </a:rPr>
              <a:t>地址总线</a:t>
            </a:r>
            <a:endParaRPr lang="zh-CN" altLang="en-US" sz="1000" b="1">
              <a:latin typeface="news" charset="0"/>
              <a:ea typeface="宋体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311525" y="3549015"/>
            <a:ext cx="3769995" cy="1231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3" idx="5"/>
            <a:endCxn id="2" idx="1"/>
          </p:cNvCxnSpPr>
          <p:nvPr/>
        </p:nvCxnSpPr>
        <p:spPr>
          <a:xfrm>
            <a:off x="2211070" y="3233420"/>
            <a:ext cx="1100455" cy="9315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1289685" y="2807970"/>
            <a:ext cx="948055" cy="4413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客户端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2487295" y="3273425"/>
            <a:ext cx="890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发出</a:t>
            </a:r>
            <a:r>
              <a:rPr lang="en-US" altLang="zh-CN" sz="1200"/>
              <a:t>SQL</a:t>
            </a:r>
            <a:endParaRPr lang="en-US" altLang="zh-CN" sz="1200"/>
          </a:p>
        </p:txBody>
      </p:sp>
      <p:sp>
        <p:nvSpPr>
          <p:cNvPr id="7" name="矩形 6"/>
          <p:cNvSpPr/>
          <p:nvPr/>
        </p:nvSpPr>
        <p:spPr>
          <a:xfrm>
            <a:off x="3694430" y="3648710"/>
            <a:ext cx="3004185" cy="3162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Hive</a:t>
            </a:r>
            <a:r>
              <a:rPr lang="zh-CN" altLang="en-US" sz="1200"/>
              <a:t>进行处理</a:t>
            </a:r>
            <a:endParaRPr lang="zh-CN" altLang="en-US" sz="1200"/>
          </a:p>
        </p:txBody>
      </p:sp>
      <p:sp>
        <p:nvSpPr>
          <p:cNvPr id="8" name="下箭头 7"/>
          <p:cNvSpPr/>
          <p:nvPr/>
        </p:nvSpPr>
        <p:spPr>
          <a:xfrm>
            <a:off x="5075555" y="3973195"/>
            <a:ext cx="233045" cy="307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94430" y="4281170"/>
            <a:ext cx="3004185" cy="3162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MapReduce</a:t>
            </a:r>
            <a:endParaRPr 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5308600" y="3973195"/>
            <a:ext cx="5822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转换</a:t>
            </a:r>
            <a:endParaRPr lang="zh-CN" sz="120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6698615" y="4464685"/>
            <a:ext cx="158940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304530" y="4187190"/>
            <a:ext cx="1523365" cy="5575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MapReduce</a:t>
            </a:r>
            <a:r>
              <a:rPr lang="zh-CN" altLang="en-US" sz="1200"/>
              <a:t>运行</a:t>
            </a:r>
            <a:endParaRPr lang="zh-CN" altLang="en-US" sz="1200"/>
          </a:p>
        </p:txBody>
      </p:sp>
      <p:sp>
        <p:nvSpPr>
          <p:cNvPr id="13" name="矩形 12"/>
          <p:cNvSpPr/>
          <p:nvPr/>
        </p:nvSpPr>
        <p:spPr>
          <a:xfrm>
            <a:off x="8304530" y="4744720"/>
            <a:ext cx="1523365" cy="5575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HDFS</a:t>
            </a:r>
            <a:endParaRPr 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810" y="1136015"/>
            <a:ext cx="10822940" cy="434594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140970" y="3024505"/>
            <a:ext cx="1057910" cy="508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运行时数据区</a:t>
            </a:r>
            <a:endParaRPr lang="zh-CN" altLang="en-US" sz="1000"/>
          </a:p>
        </p:txBody>
      </p:sp>
      <p:sp>
        <p:nvSpPr>
          <p:cNvPr id="4" name="左大括号 3"/>
          <p:cNvSpPr/>
          <p:nvPr/>
        </p:nvSpPr>
        <p:spPr>
          <a:xfrm>
            <a:off x="1306195" y="178435"/>
            <a:ext cx="191135" cy="6200140"/>
          </a:xfrm>
          <a:prstGeom prst="leftBrace">
            <a:avLst>
              <a:gd name="adj1" fmla="val 820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64005" y="502920"/>
            <a:ext cx="1023620" cy="3244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PC</a:t>
            </a:r>
            <a:r>
              <a:rPr lang="zh-CN" altLang="en-US" sz="1200"/>
              <a:t>寄存器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651125" y="232410"/>
            <a:ext cx="2665095" cy="866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支持多条线程执行，每个线程都有自己的</a:t>
            </a:r>
            <a:r>
              <a:rPr lang="en-US" altLang="zh-CN" sz="1000"/>
              <a:t>pc</a:t>
            </a:r>
            <a:r>
              <a:rPr lang="zh-CN" altLang="en-US" sz="1000"/>
              <a:t>寄存器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zh-CN" altLang="en-US" sz="1000"/>
              <a:t>作用：指向虚拟机字节码指令的位置</a:t>
            </a:r>
            <a:endParaRPr lang="zh-CN" altLang="en-US" sz="1000"/>
          </a:p>
          <a:p>
            <a:pPr algn="l"/>
            <a:r>
              <a:rPr lang="zh-CN" altLang="en-US" sz="1000"/>
              <a:t>是虚拟机中没有规定任何</a:t>
            </a:r>
            <a:r>
              <a:rPr lang="en-US" altLang="zh-CN" sz="1000"/>
              <a:t>OutOfMemoryError</a:t>
            </a:r>
            <a:r>
              <a:rPr lang="zh-CN" altLang="en-US" sz="1000"/>
              <a:t>情况的区域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1497330" y="1743075"/>
            <a:ext cx="1214120" cy="3244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java</a:t>
            </a:r>
            <a:r>
              <a:rPr lang="zh-CN" altLang="en-US" sz="1200"/>
              <a:t>虚拟机栈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2825750" y="1340485"/>
            <a:ext cx="2423795" cy="995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000"/>
              <a:t>1.</a:t>
            </a:r>
            <a:r>
              <a:rPr lang="zh-CN" altLang="en-US" sz="1000"/>
              <a:t>虚拟机栈和线程的生命周期相同</a:t>
            </a:r>
            <a:endParaRPr lang="zh-CN" altLang="en-US" sz="1000"/>
          </a:p>
          <a:p>
            <a:pPr algn="l"/>
            <a:r>
              <a:rPr lang="en-US" altLang="zh-CN" sz="1000"/>
              <a:t>2.</a:t>
            </a:r>
            <a:r>
              <a:rPr lang="zh-CN" altLang="en-US" sz="1000"/>
              <a:t>每个</a:t>
            </a:r>
            <a:r>
              <a:rPr lang="en-US" altLang="zh-CN" sz="1000"/>
              <a:t>java</a:t>
            </a:r>
            <a:r>
              <a:rPr lang="zh-CN" altLang="en-US" sz="1000"/>
              <a:t>虚拟机线程都有自己私有的</a:t>
            </a:r>
            <a:r>
              <a:rPr lang="en-US" altLang="zh-CN" sz="1000"/>
              <a:t>java</a:t>
            </a:r>
            <a:r>
              <a:rPr lang="zh-CN" altLang="en-US" sz="1000"/>
              <a:t>虚拟机栈</a:t>
            </a:r>
            <a:endParaRPr lang="zh-CN" altLang="en-US" sz="1000"/>
          </a:p>
          <a:p>
            <a:pPr algn="l"/>
            <a:r>
              <a:rPr lang="en-US" altLang="zh-CN" sz="1000"/>
              <a:t>3.</a:t>
            </a:r>
            <a:r>
              <a:rPr lang="zh-CN" altLang="en-US" sz="1000"/>
              <a:t>栈帧用于存储局部变量、操作数栈、动态链接、方法出口等信息</a:t>
            </a:r>
            <a:endParaRPr lang="zh-CN" altLang="en-US" sz="1000"/>
          </a:p>
        </p:txBody>
      </p:sp>
      <p:sp>
        <p:nvSpPr>
          <p:cNvPr id="9" name="矩形 8"/>
          <p:cNvSpPr/>
          <p:nvPr/>
        </p:nvSpPr>
        <p:spPr>
          <a:xfrm>
            <a:off x="1564005" y="3115945"/>
            <a:ext cx="896620" cy="3244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java</a:t>
            </a:r>
            <a:r>
              <a:rPr lang="zh-CN" altLang="en-US" sz="1200"/>
              <a:t>堆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2651125" y="2980690"/>
            <a:ext cx="2423795" cy="1076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000"/>
              <a:t>1.</a:t>
            </a:r>
            <a:r>
              <a:rPr lang="zh-CN" altLang="en-US" sz="1000"/>
              <a:t>供各个线程共享的运行时内存区域</a:t>
            </a:r>
            <a:endParaRPr lang="zh-CN" altLang="en-US" sz="1000"/>
          </a:p>
          <a:p>
            <a:pPr algn="l"/>
            <a:r>
              <a:rPr lang="en-US" altLang="zh-CN" sz="1000"/>
              <a:t>2.</a:t>
            </a:r>
            <a:r>
              <a:rPr lang="zh-CN" altLang="en-US" sz="1000"/>
              <a:t>创建的对象和数据都保存在堆内存中，也是垃圾收集的最重要的内存区域</a:t>
            </a:r>
            <a:endParaRPr lang="zh-CN" altLang="en-US" sz="1000"/>
          </a:p>
          <a:p>
            <a:pPr algn="l"/>
            <a:r>
              <a:rPr lang="en-US" altLang="zh-CN" sz="1000"/>
              <a:t>3.</a:t>
            </a:r>
            <a:r>
              <a:rPr lang="zh-CN" altLang="en-US" sz="1000"/>
              <a:t>从</a:t>
            </a:r>
            <a:r>
              <a:rPr lang="en-US" altLang="zh-CN" sz="1000"/>
              <a:t>GC</a:t>
            </a:r>
            <a:r>
              <a:rPr lang="zh-CN" altLang="en-US" sz="1000"/>
              <a:t>的角度来看，堆可以分为新生代和老年代</a:t>
            </a:r>
            <a:endParaRPr lang="zh-CN" altLang="en-US" sz="1000"/>
          </a:p>
          <a:p>
            <a:pPr algn="l"/>
            <a:r>
              <a:rPr lang="en-US" altLang="zh-CN" sz="1000"/>
              <a:t>4.</a:t>
            </a:r>
            <a:r>
              <a:rPr lang="zh-CN" altLang="en-US" sz="1000"/>
              <a:t>对于堆区的大小可以通过参数-Xms和-Xmx来控制</a:t>
            </a:r>
            <a:endParaRPr lang="zh-CN" altLang="en-US" sz="1000"/>
          </a:p>
        </p:txBody>
      </p:sp>
      <p:sp>
        <p:nvSpPr>
          <p:cNvPr id="11" name="矩形 10"/>
          <p:cNvSpPr/>
          <p:nvPr/>
        </p:nvSpPr>
        <p:spPr>
          <a:xfrm>
            <a:off x="1564005" y="4961890"/>
            <a:ext cx="896620" cy="3378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方法区</a:t>
            </a:r>
            <a:endParaRPr lang="zh-CN" sz="1200"/>
          </a:p>
        </p:txBody>
      </p:sp>
      <p:sp>
        <p:nvSpPr>
          <p:cNvPr id="13" name="矩形 12"/>
          <p:cNvSpPr/>
          <p:nvPr/>
        </p:nvSpPr>
        <p:spPr>
          <a:xfrm>
            <a:off x="2587625" y="4540250"/>
            <a:ext cx="5061585" cy="1113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000"/>
              <a:t>1.</a:t>
            </a:r>
            <a:r>
              <a:rPr lang="zh-CN" sz="1000"/>
              <a:t>也称为永久代</a:t>
            </a:r>
            <a:endParaRPr lang="zh-CN" sz="1000"/>
          </a:p>
          <a:p>
            <a:pPr algn="l"/>
            <a:r>
              <a:rPr lang="en-US" altLang="zh-CN" sz="1000"/>
              <a:t>2.</a:t>
            </a:r>
            <a:r>
              <a:rPr lang="zh-CN" altLang="en-US" sz="1000"/>
              <a:t>用于存储被</a:t>
            </a:r>
            <a:r>
              <a:rPr lang="en-US" altLang="zh-CN" sz="1000"/>
              <a:t>JVM</a:t>
            </a:r>
            <a:r>
              <a:rPr lang="zh-CN" altLang="en-US" sz="1000"/>
              <a:t>记载的类信息、常量、静态变量、即时编译器后的代码等数据</a:t>
            </a:r>
            <a:endParaRPr lang="zh-CN" altLang="en-US" sz="1000"/>
          </a:p>
          <a:p>
            <a:pPr algn="l"/>
            <a:r>
              <a:rPr lang="en-US" altLang="zh-CN" sz="1000"/>
              <a:t>3.</a:t>
            </a:r>
            <a:r>
              <a:rPr lang="zh-CN" altLang="en-US" sz="1000"/>
              <a:t>永久代的内存回收的主要目标是针对常量池的回收和类型的卸载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en-US" altLang="zh-CN" sz="1000"/>
              <a:t>4.</a:t>
            </a:r>
            <a:r>
              <a:rPr lang="zh-CN" altLang="en-US" sz="1000"/>
              <a:t>运行时常量池：是方法区的一部分，</a:t>
            </a:r>
            <a:r>
              <a:rPr lang="en-US" altLang="zh-CN" sz="1000"/>
              <a:t>Class</a:t>
            </a:r>
            <a:r>
              <a:rPr lang="zh-CN" altLang="en-US" sz="1000"/>
              <a:t>文件中除了有类的版本、字段、方法、接口等描述信息外，还有一项是常量池</a:t>
            </a:r>
            <a:r>
              <a:rPr lang="en-US" altLang="zh-CN" sz="1000"/>
              <a:t>.</a:t>
            </a:r>
            <a:r>
              <a:rPr lang="zh-CN" altLang="en-US" sz="1000"/>
              <a:t>用于存放编译期生成的各种字面量和符号引用</a:t>
            </a:r>
            <a:r>
              <a:rPr lang="en-US" altLang="zh-CN" sz="1000"/>
              <a:t>.</a:t>
            </a:r>
            <a:r>
              <a:rPr lang="zh-CN" altLang="en-US" sz="1000"/>
              <a:t>这部分内容将在类加载后存放到方法区的运行时常量池中</a:t>
            </a:r>
            <a:endParaRPr lang="zh-CN" altLang="en-US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8590" y="3166745"/>
            <a:ext cx="1199515" cy="4489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垃圾回收机制</a:t>
            </a:r>
            <a:endParaRPr lang="zh-CN" altLang="en-US" sz="1200"/>
          </a:p>
        </p:txBody>
      </p:sp>
      <p:sp>
        <p:nvSpPr>
          <p:cNvPr id="3" name="左大括号 2"/>
          <p:cNvSpPr/>
          <p:nvPr/>
        </p:nvSpPr>
        <p:spPr>
          <a:xfrm>
            <a:off x="1422400" y="374015"/>
            <a:ext cx="184150" cy="6034405"/>
          </a:xfrm>
          <a:prstGeom prst="leftBrace">
            <a:avLst>
              <a:gd name="adj1" fmla="val 4162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605915" y="351155"/>
            <a:ext cx="1072515" cy="266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GC触发的条件</a:t>
            </a:r>
            <a:endParaRPr lang="zh-CN" altLang="en-US" sz="1000"/>
          </a:p>
        </p:txBody>
      </p:sp>
      <p:sp>
        <p:nvSpPr>
          <p:cNvPr id="5" name="矩形 4"/>
          <p:cNvSpPr/>
          <p:nvPr/>
        </p:nvSpPr>
        <p:spPr>
          <a:xfrm>
            <a:off x="2753995" y="78740"/>
            <a:ext cx="2030730" cy="848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000"/>
              <a:t>1.</a:t>
            </a:r>
            <a:r>
              <a:rPr lang="zh-CN" altLang="en-US" sz="1000"/>
              <a:t>调用</a:t>
            </a:r>
            <a:r>
              <a:rPr lang="en-US" altLang="zh-CN" sz="1000"/>
              <a:t>System.gc()</a:t>
            </a:r>
            <a:r>
              <a:rPr lang="zh-CN" altLang="en-US" sz="1000"/>
              <a:t>方法触发</a:t>
            </a:r>
            <a:endParaRPr lang="zh-CN" altLang="en-US" sz="1000"/>
          </a:p>
          <a:p>
            <a:pPr algn="l"/>
            <a:r>
              <a:rPr lang="en-US" altLang="zh-CN" sz="1000"/>
              <a:t>2.</a:t>
            </a:r>
            <a:r>
              <a:rPr lang="zh-CN" altLang="en-US" sz="1000"/>
              <a:t>系统根据堆中的年代情况进行自动触发</a:t>
            </a:r>
            <a:r>
              <a:rPr lang="en-US" altLang="zh-CN" sz="1000"/>
              <a:t>.</a:t>
            </a:r>
            <a:endParaRPr lang="en-US" altLang="zh-CN" sz="1000"/>
          </a:p>
        </p:txBody>
      </p:sp>
      <p:sp>
        <p:nvSpPr>
          <p:cNvPr id="6" name="圆角矩形 5"/>
          <p:cNvSpPr/>
          <p:nvPr/>
        </p:nvSpPr>
        <p:spPr>
          <a:xfrm>
            <a:off x="1606550" y="1303655"/>
            <a:ext cx="1072515" cy="266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回收的对象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2753995" y="1120140"/>
            <a:ext cx="2030730" cy="848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sz="1000"/>
              <a:t>可以认为是</a:t>
            </a:r>
            <a:r>
              <a:rPr lang="en-US" altLang="zh-CN" sz="1000"/>
              <a:t>java</a:t>
            </a:r>
            <a:r>
              <a:rPr lang="zh-CN" altLang="en-US" sz="1000"/>
              <a:t>对象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en-US" altLang="zh-CN" sz="1000"/>
              <a:t>GC操作的对象分为：通过可达性分析法无法搜索到的对象和可以搜索到的对象。对于搜索不到的方法进行标记</a:t>
            </a:r>
            <a:endParaRPr lang="en-US" altLang="zh-CN" sz="1000"/>
          </a:p>
        </p:txBody>
      </p:sp>
      <p:sp>
        <p:nvSpPr>
          <p:cNvPr id="8" name="圆角矩形 7"/>
          <p:cNvSpPr/>
          <p:nvPr/>
        </p:nvSpPr>
        <p:spPr>
          <a:xfrm>
            <a:off x="1605915" y="2230755"/>
            <a:ext cx="1706880" cy="266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垃圾回收是如何操作的</a:t>
            </a:r>
            <a:endParaRPr lang="zh-CN" altLang="en-US" sz="1000"/>
          </a:p>
        </p:txBody>
      </p:sp>
      <p:sp>
        <p:nvSpPr>
          <p:cNvPr id="9" name="矩形 8"/>
          <p:cNvSpPr/>
          <p:nvPr/>
        </p:nvSpPr>
        <p:spPr>
          <a:xfrm>
            <a:off x="3401695" y="2058035"/>
            <a:ext cx="2030730" cy="848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sz="1000"/>
              <a:t>可以理解为释放对象</a:t>
            </a:r>
            <a:endParaRPr lang="zh-CN" sz="1000"/>
          </a:p>
          <a:p>
            <a:pPr algn="l"/>
            <a:r>
              <a:rPr lang="zh-CN" sz="1000"/>
              <a:t>但是从GC的底层机制可以看出，对于可以搜索到的对象进行复制操作，对于搜索不到的对象，调用finalize()方法进行释放</a:t>
            </a:r>
            <a:endParaRPr lang="zh-CN" sz="1000"/>
          </a:p>
        </p:txBody>
      </p:sp>
      <p:sp>
        <p:nvSpPr>
          <p:cNvPr id="10" name="圆角矩形 9"/>
          <p:cNvSpPr/>
          <p:nvPr/>
        </p:nvSpPr>
        <p:spPr>
          <a:xfrm>
            <a:off x="1606550" y="4737100"/>
            <a:ext cx="1320800" cy="40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垃圾回收常见算法</a:t>
            </a:r>
            <a:endParaRPr lang="zh-CN" altLang="en-US" sz="1000"/>
          </a:p>
        </p:txBody>
      </p:sp>
      <p:sp>
        <p:nvSpPr>
          <p:cNvPr id="11" name="左大括号 10"/>
          <p:cNvSpPr/>
          <p:nvPr/>
        </p:nvSpPr>
        <p:spPr>
          <a:xfrm>
            <a:off x="3027045" y="3320415"/>
            <a:ext cx="184150" cy="3240405"/>
          </a:xfrm>
          <a:prstGeom prst="leftBrace">
            <a:avLst>
              <a:gd name="adj1" fmla="val 4162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12795" y="3166745"/>
            <a:ext cx="838835" cy="431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引用计数法</a:t>
            </a:r>
            <a:endParaRPr lang="zh-CN" altLang="en-US" sz="1000"/>
          </a:p>
        </p:txBody>
      </p:sp>
      <p:sp>
        <p:nvSpPr>
          <p:cNvPr id="13" name="矩形 12"/>
          <p:cNvSpPr/>
          <p:nvPr/>
        </p:nvSpPr>
        <p:spPr>
          <a:xfrm>
            <a:off x="3312795" y="3954145"/>
            <a:ext cx="838835" cy="431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标记清除法</a:t>
            </a:r>
            <a:endParaRPr lang="zh-CN" altLang="en-US" sz="1000"/>
          </a:p>
        </p:txBody>
      </p:sp>
      <p:sp>
        <p:nvSpPr>
          <p:cNvPr id="14" name="矩形 13"/>
          <p:cNvSpPr/>
          <p:nvPr/>
        </p:nvSpPr>
        <p:spPr>
          <a:xfrm>
            <a:off x="3312795" y="4601845"/>
            <a:ext cx="838835" cy="431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复制算法</a:t>
            </a:r>
            <a:endParaRPr lang="zh-CN" altLang="en-US" sz="1000"/>
          </a:p>
        </p:txBody>
      </p:sp>
      <p:sp>
        <p:nvSpPr>
          <p:cNvPr id="15" name="矩形 14"/>
          <p:cNvSpPr/>
          <p:nvPr/>
        </p:nvSpPr>
        <p:spPr>
          <a:xfrm>
            <a:off x="3312795" y="5236845"/>
            <a:ext cx="965200" cy="431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标记压缩算法</a:t>
            </a:r>
            <a:endParaRPr lang="zh-CN" alt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4758</Words>
  <Application>WPS 演示</Application>
  <PresentationFormat>宽屏</PresentationFormat>
  <Paragraphs>515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news</vt:lpstr>
      <vt:lpstr>宋体</vt:lpstr>
      <vt:lpstr>Calibri</vt:lpstr>
      <vt:lpstr>DejaVu Sans</vt:lpstr>
      <vt:lpstr>Droid Sans Fallback</vt:lpstr>
      <vt:lpstr>微软雅黑</vt:lpstr>
      <vt:lpstr>Arial Unicode MS</vt:lpstr>
      <vt:lpstr>Calibri Light</vt:lpstr>
      <vt:lpstr>Gubbi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root</cp:lastModifiedBy>
  <cp:revision>29</cp:revision>
  <dcterms:created xsi:type="dcterms:W3CDTF">2019-08-13T13:35:05Z</dcterms:created>
  <dcterms:modified xsi:type="dcterms:W3CDTF">2019-08-13T13:35:05Z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